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E22B2-D1F6-178B-DE62-E273B2A6F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903007E-1ECC-5E72-7A28-F03FF50F8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944F37-A316-ECFA-9035-1502C202C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4A14DC-53BA-B69A-0028-D9F5B695D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656E27-C2CB-DCD1-EF82-50CA0683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536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81746-3B50-5BB2-BF4F-CE9EF04C4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4CD625-1B8F-BA55-B16F-60F9A7D57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8C5850-4C84-5E38-1C8B-5849A368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353B40-3D37-2755-73AC-CC44378A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374FF-7722-14AE-1933-B03E82C06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491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EBEE7A5-49D8-1DFE-40BB-1FB19794D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1DC601D-3AD5-FE3E-66EC-CE7AF2B20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18C363-6A37-F934-A464-39C073B9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75D1EC-B4B6-9262-F28D-DFD931663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6DB0EF-D0E1-D013-C6C5-35C337D6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70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10C429-732B-438D-B0A7-EB8881DE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ED43D-D59E-52E1-696E-2C55E5974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98DCDA-7FF7-25A8-26D9-D228A5D6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554F85-893C-969E-B0D6-AA94CDA0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3A7532-69BD-9F5D-6076-B5101EDFE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09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F69D1-F56E-52FF-BE6D-40D710CEA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A43B74-02F5-236F-8200-D44F9D5D6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F31D34-A74D-E2FF-8DA9-62C326F0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BF7245D-C2B3-8FB9-E239-313CF02F7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2C2B4-AE6A-4048-3C02-E4C472C2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160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0B15E-B42A-D4A9-6DB3-84A1337A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CC78F8-6D81-9938-10CB-AD253F23B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022E11-9B8C-D836-11FD-BBC9C55BA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C951B2-DE29-95CD-6F9B-8904B723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C960A7-A370-BCC5-3882-EC505BE7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22CD92-1136-A213-7146-8CBA8A15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7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7A67D-58D6-1858-EE00-6F9F4C0A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1464C3-64AA-12FA-9FBC-78A05B3FA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47FE07E-E612-0E56-C282-98790A9D7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B723ED-A121-ADF3-55F1-DBF0B819C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1B438C5-1D83-25F6-BB17-FF9F545F4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939FCCC-B5DA-DBBF-9106-1ABD7BBB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60AEDDF-881A-9200-996C-FF1B153E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3FF7954-393F-DFFC-8799-67A7D3CB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987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818B9-2B4A-2C41-2852-F8BBDABC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1302592-6797-A07D-E010-FFAEA9F4D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3BD7D2B-83B1-4B99-5394-AF8746B8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9D9F86-C0BE-9EFB-C02D-F668354A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155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3B60AEB-4F64-FD1B-AE76-FF9F5229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BB12955-9F48-9E46-E15C-0E8B01C7A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D06169-4760-65B1-669F-0299E4B0E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309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837CA-23C5-C320-CCB4-FF9B9AE5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202617-9F90-71AA-DE41-AE3B280A4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ADEA45-DBCE-07BC-19F3-7DDA40FEB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8F6600-5C74-6FD7-FB84-5B8B4C3A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4CF3BE-5867-89BE-9AF3-B51FEC78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31F272-4382-63D1-7449-EB2F2F7F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49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CC82F3-B2A7-D618-B4FC-24654442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AAFD419-FC19-D086-03DD-DE27F18B45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288D16-9FF7-35EC-0ED4-2FAAA2641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0558F5C-33A2-F45D-18AD-61F51AA6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0B648D2-2414-1596-CB9E-2A21D919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BCCAE28-8103-E273-BE26-1D4097B9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646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87B6433-29C7-96AE-E144-CC1CA3233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C2413D-6928-8BAB-213F-76DD9E35D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AD77EA-8491-B390-E003-818A1FAB3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44328-27A3-4323-AEA4-B3B9FA04FFD5}" type="datetimeFigureOut">
              <a:rPr lang="zh-TW" altLang="en-US" smtClean="0"/>
              <a:t>2025/1/15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4A9D60-A35D-E42D-C5EF-8524B7FB4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F27DA37-5738-53F4-C219-82AA97511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7A03B-9542-43B2-94BA-C52D35E25A5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496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C873918-53EB-561C-6D0D-8F77DED0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2766218"/>
            <a:ext cx="10515600" cy="1325563"/>
          </a:xfrm>
        </p:spPr>
        <p:txBody>
          <a:bodyPr/>
          <a:lstStyle/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Sensirion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新一代感測技術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8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08BCA-6D5E-9BC4-80DA-87FC11C8F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56B378-7629-418D-7C81-B2921DCD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報告結果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B3D6D52A-3EA8-DA7E-D8FF-0E0BCB7BB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74786"/>
            <a:ext cx="10515600" cy="4909472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METEC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的報告中偵測機率曲線與排放率（左）和風歸一化排放率（右）的關係如下，在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ADED 2023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期間分別實現了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3.9kg/h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2.1 (kg/h)/(m/s)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的方法檢測極限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(MDL)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(5.5 kg/h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3.4 (kg/h)/(m/s))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相比，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MDL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大幅下降，不確定性界限較小</a:t>
            </a:r>
          </a:p>
        </p:txBody>
      </p:sp>
    </p:spTree>
    <p:extLst>
      <p:ext uri="{BB962C8B-B14F-4D97-AF65-F5344CB8AC3E}">
        <p14:creationId xmlns:p14="http://schemas.microsoft.com/office/powerpoint/2010/main" val="3654203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F1ECB-08E1-F67C-D1C6-9E03930C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C737B27-894A-32F4-68DF-8B27E06E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65" y="3458148"/>
            <a:ext cx="6999444" cy="305247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F052AB1-03F4-B88A-E341-2923ECF07C6A}"/>
              </a:ext>
            </a:extLst>
          </p:cNvPr>
          <p:cNvSpPr/>
          <p:nvPr/>
        </p:nvSpPr>
        <p:spPr>
          <a:xfrm>
            <a:off x="4352544" y="5706363"/>
            <a:ext cx="1737359" cy="172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84EF832-F17F-26BA-4949-A01648C0AFEB}"/>
              </a:ext>
            </a:extLst>
          </p:cNvPr>
          <p:cNvSpPr/>
          <p:nvPr/>
        </p:nvSpPr>
        <p:spPr>
          <a:xfrm>
            <a:off x="7467600" y="5722821"/>
            <a:ext cx="2014728" cy="155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5DADF3D2-7B2E-FA29-4F4B-C65857985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266" y="383741"/>
            <a:ext cx="6999444" cy="2916435"/>
          </a:xfrm>
          <a:prstGeom prst="rect">
            <a:avLst/>
          </a:prstGeom>
        </p:spPr>
      </p:pic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4B769CA-6704-FD02-9E53-8ABE3BD9DC0A}"/>
              </a:ext>
            </a:extLst>
          </p:cNvPr>
          <p:cNvCxnSpPr/>
          <p:nvPr/>
        </p:nvCxnSpPr>
        <p:spPr>
          <a:xfrm>
            <a:off x="3182112" y="3818128"/>
            <a:ext cx="1426464" cy="0"/>
          </a:xfrm>
          <a:prstGeom prst="line">
            <a:avLst/>
          </a:prstGeom>
          <a:ln w="952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CB5ACB69-0A7E-CB6B-3DF2-C1A6F14DE72F}"/>
              </a:ext>
            </a:extLst>
          </p:cNvPr>
          <p:cNvCxnSpPr>
            <a:cxnSpLocks/>
          </p:cNvCxnSpPr>
          <p:nvPr/>
        </p:nvCxnSpPr>
        <p:spPr>
          <a:xfrm>
            <a:off x="6577584" y="3818128"/>
            <a:ext cx="1237488" cy="0"/>
          </a:xfrm>
          <a:prstGeom prst="line">
            <a:avLst/>
          </a:prstGeom>
          <a:ln w="952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347E737-7551-67B2-56C1-1B8D0AD0DBF0}"/>
              </a:ext>
            </a:extLst>
          </p:cNvPr>
          <p:cNvCxnSpPr>
            <a:cxnSpLocks/>
          </p:cNvCxnSpPr>
          <p:nvPr/>
        </p:nvCxnSpPr>
        <p:spPr>
          <a:xfrm>
            <a:off x="3108960" y="770128"/>
            <a:ext cx="2237232" cy="0"/>
          </a:xfrm>
          <a:prstGeom prst="line">
            <a:avLst/>
          </a:prstGeom>
          <a:ln w="952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E1930DAF-2C7C-5161-5A3E-A5E3F3A67736}"/>
              </a:ext>
            </a:extLst>
          </p:cNvPr>
          <p:cNvCxnSpPr>
            <a:cxnSpLocks/>
          </p:cNvCxnSpPr>
          <p:nvPr/>
        </p:nvCxnSpPr>
        <p:spPr>
          <a:xfrm>
            <a:off x="6638544" y="770128"/>
            <a:ext cx="2389632" cy="0"/>
          </a:xfrm>
          <a:prstGeom prst="line">
            <a:avLst/>
          </a:prstGeom>
          <a:ln w="9525">
            <a:solidFill>
              <a:srgbClr val="FF00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FC25CDD-AFF3-EE6C-CCE8-F58CBCCC32D3}"/>
              </a:ext>
            </a:extLst>
          </p:cNvPr>
          <p:cNvSpPr txBox="1"/>
          <p:nvPr/>
        </p:nvSpPr>
        <p:spPr>
          <a:xfrm>
            <a:off x="1473200" y="2776956"/>
            <a:ext cx="111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085FA39-8284-E35E-A606-DD26A659C3D5}"/>
              </a:ext>
            </a:extLst>
          </p:cNvPr>
          <p:cNvSpPr txBox="1"/>
          <p:nvPr/>
        </p:nvSpPr>
        <p:spPr>
          <a:xfrm>
            <a:off x="1473200" y="5987401"/>
            <a:ext cx="1111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8440A83-6965-4AF0-AABE-21685D2AFDAF}"/>
              </a:ext>
            </a:extLst>
          </p:cNvPr>
          <p:cNvSpPr/>
          <p:nvPr/>
        </p:nvSpPr>
        <p:spPr>
          <a:xfrm>
            <a:off x="3462528" y="2606380"/>
            <a:ext cx="2416302" cy="1722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E3C7B16-DD05-4480-EAE5-BB3781B185C2}"/>
              </a:ext>
            </a:extLst>
          </p:cNvPr>
          <p:cNvSpPr/>
          <p:nvPr/>
        </p:nvSpPr>
        <p:spPr>
          <a:xfrm>
            <a:off x="6958584" y="2621201"/>
            <a:ext cx="2463546" cy="1557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89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0EAB5-4E87-B4CD-724D-6448C3FDF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AC676E0E-7E41-0968-45FC-EEDD9576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15600" cy="1619242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誤報中包含，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Controlled Release(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在受控條件下的測試數量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Detection Reports(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檢測報告數量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 (%)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（假陽性率），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FN (%)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（假陰性率），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DL90(kg CH₄/h)(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能可靠檢測到的最低甲烷釋放速率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Nubo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Sphere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（字母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）在這一類別中表現最佳，誤報率最低，為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6.9%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A79F24-8A2C-FD8E-9737-4C272761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549" y="2237991"/>
            <a:ext cx="5986902" cy="412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60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C8724-D95D-D119-A473-0C57110DE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3ABEA900-1B89-27E4-B24A-6C27A66C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10515600" cy="1619242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Nubo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Sphere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ADED 2023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中實現了不到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4.9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小時的平均檢測時間，與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(20.7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相比有顯著的提升。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零線以上的柱表示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ADED 2022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活動的結果。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Nubo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Sphere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81A7B70-DE46-18F0-070D-8EEA0941B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56" y="2099553"/>
            <a:ext cx="5674087" cy="385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3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B03ACD7-88BF-04CE-BD11-EA5919B8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感測器原理</a:t>
            </a:r>
          </a:p>
        </p:txBody>
      </p:sp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2F7F80FC-CBD9-E135-EB3C-3594B600C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利用中紅外線光照，使甲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烷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分子吸收能量產生週期性的震動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聲音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，即光聲訊號，再透過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板上的麥克風接收訊號。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分子振動頻率取決於紅外線光的頻率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可能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分子產生震幅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音量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取決於氣體濃度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14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1C503-1F20-1308-659F-D26B58B0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13F043B-EEAE-D96F-E2CC-A6E71BD2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絕對精度高</a:t>
            </a:r>
          </a:p>
        </p:txBody>
      </p:sp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1332F027-F2AB-5F13-2943-A40569B7E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1018059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金屬氧化物感測器比起來精度、可重複性和設備間差異方面均有所提高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 ppm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甲烷的濃度，對金屬氧化物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左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和光聲學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個感測器做測試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3AD87F-0934-C3DF-ED99-3522B69CE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889" y="3595503"/>
            <a:ext cx="7678222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3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B4EA1-4473-7B1A-6E05-BE7D666A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14E76AC-972C-7722-5035-0E2C2F33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高特異性</a:t>
            </a:r>
          </a:p>
        </p:txBody>
      </p:sp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7E773CF2-B69B-1FA0-B17F-AC031A2BB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1018059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與金屬氧化物感測器相比降低了對氫氣、濕度溫度的敏感度，特別是對於石油和天然氣現場存在的氣體，強化了對甲烷的特異性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F62ECF-5DEC-42C7-148E-07157DF1A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454" y="2843684"/>
            <a:ext cx="5671091" cy="353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12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68F82-9743-E45C-7B1C-F74B4AD0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D01CD8F-78E9-31E3-8E4F-8B9EBC19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優點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反應時間快</a:t>
            </a:r>
          </a:p>
        </p:txBody>
      </p:sp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4A7467D5-FAF5-6524-FF1C-EB7E6D63B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74786"/>
            <a:ext cx="10515600" cy="1018059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光聲學感測技術可實現真正的一秒響應時間，表示有更好的解析度，從而提高定位精度</a:t>
            </a:r>
          </a:p>
        </p:txBody>
      </p:sp>
    </p:spTree>
    <p:extLst>
      <p:ext uri="{BB962C8B-B14F-4D97-AF65-F5344CB8AC3E}">
        <p14:creationId xmlns:p14="http://schemas.microsoft.com/office/powerpoint/2010/main" val="3330284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E0541-8A21-0609-8884-A1847FE5F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315DBF6-8499-2AA5-07F0-67F6FDD70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27662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Sensirion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 </a:t>
            </a:r>
            <a:b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Nubo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Sphere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ADED 2023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的表現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041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B3F03-0191-4C26-5937-BABB2D90B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A7A2D09-9A12-9AA6-6C5F-439B0B94B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ADED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背景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BAB4CA14-FE55-0877-B2FB-07B30BB31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74786"/>
            <a:ext cx="10515600" cy="4909472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ADED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METEC(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甲烷測量評估機構之一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舉辦的活動，旨在制定石油和天然氣工地現場之天然氣洩漏檢測及量化解決方案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每次活動包含數百次單盲實驗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僅受試者不知答案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，每個實驗包含至少⼀次、最多五次受控甲烷釋放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測試參與者圍繞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METEC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設施設置他們的解決方案，以監控和報告這些釋放。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ADED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將這些報告與事實進行了比較。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35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412F5-F381-D6F5-F199-1DB78C3A5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C244904-3448-0F25-40AC-7F04442C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Nubo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Sphere 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58754818-0663-E665-F80A-A48D55577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74786"/>
            <a:ext cx="10515600" cy="4909472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Sensirion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公司開發的甲烷排放監測平台，可以從定點感測器網路即時收集數據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透過將這些數據匯總到集中式儀表板中，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Nubo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Sphere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平台使組織能夠識別排放熱點、追蹤一段時間內的趨勢，並採取有針對性的行動來減少甲烷排放</a:t>
            </a:r>
          </a:p>
        </p:txBody>
      </p:sp>
    </p:spTree>
    <p:extLst>
      <p:ext uri="{BB962C8B-B14F-4D97-AF65-F5344CB8AC3E}">
        <p14:creationId xmlns:p14="http://schemas.microsoft.com/office/powerpoint/2010/main" val="211261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22081-CD3B-BEDB-A7B1-29652F3A7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63AED56-AD02-C63B-24A4-CEBC4C88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Nubo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Sphere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 ADED 2023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直排文字版面配置區 4">
            <a:extLst>
              <a:ext uri="{FF2B5EF4-FFF2-40B4-BE49-F238E27FC236}">
                <a16:creationId xmlns:a16="http://schemas.microsoft.com/office/drawing/2014/main" id="{0969B4F4-C73D-CCC2-EB96-E0FEAF210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74786"/>
            <a:ext cx="10515600" cy="4909472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ADED 2022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Nubo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Sphere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使用普通金屬氧化物感測器，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ADED 2023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則使用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Sensirion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專有的光聲學感測器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Nubo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Sphere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在測試場地部署了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個感測器節點和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個風速計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年測試中，在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8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4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28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日期間總共進行了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254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次實驗，其中包括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535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次單獨受控釋放。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其中約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490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個單獨釋放發生在多次發射實驗期間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269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項排放量低於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kg/h CH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306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個釋放持續時間少於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小時，少於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100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個釋放持續時間超過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在測試過程中，最大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29.3 m/s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的陣風，溫度範圍為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-23.3 ℃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26.8 ℃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70129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708</Words>
  <Application>Microsoft Office PowerPoint</Application>
  <PresentationFormat>寬螢幕</PresentationFormat>
  <Paragraphs>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佈景主題</vt:lpstr>
      <vt:lpstr>Sensirion 新一代感測技術</vt:lpstr>
      <vt:lpstr>感測器原理</vt:lpstr>
      <vt:lpstr>優點-絕對精度高</vt:lpstr>
      <vt:lpstr>優點-高特異性</vt:lpstr>
      <vt:lpstr>優點-反應時間快</vt:lpstr>
      <vt:lpstr>Sensirion  Nubo Sphere在 ADED 2023 的表現</vt:lpstr>
      <vt:lpstr>ADED背景</vt:lpstr>
      <vt:lpstr>Nubo Sphere 平台</vt:lpstr>
      <vt:lpstr>Nubo Sphere in ADED 2023 </vt:lpstr>
      <vt:lpstr>報告結果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1</cp:revision>
  <dcterms:created xsi:type="dcterms:W3CDTF">2025-01-15T05:43:36Z</dcterms:created>
  <dcterms:modified xsi:type="dcterms:W3CDTF">2025-01-15T09:31:05Z</dcterms:modified>
</cp:coreProperties>
</file>