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6" r:id="rId13"/>
    <p:sldId id="257" r:id="rId14"/>
    <p:sldId id="258" r:id="rId15"/>
    <p:sldId id="259" r:id="rId16"/>
    <p:sldId id="270" r:id="rId17"/>
    <p:sldId id="271" r:id="rId18"/>
    <p:sldId id="272" r:id="rId19"/>
    <p:sldId id="275" r:id="rId20"/>
    <p:sldId id="276" r:id="rId21"/>
    <p:sldId id="273" r:id="rId22"/>
    <p:sldId id="274" r:id="rId23"/>
    <p:sldId id="277" r:id="rId24"/>
    <p:sldId id="282" r:id="rId25"/>
    <p:sldId id="281" r:id="rId26"/>
    <p:sldId id="278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Velocidad</c:v>
                </c:pt>
              </c:strCache>
            </c:strRef>
          </c:tx>
          <c:marker>
            <c:symbol val="none"/>
          </c:marker>
          <c:xVal>
            <c:numRef>
              <c:f>Hoja1!$A$2:$A$4</c:f>
              <c:numCache>
                <c:formatCode>General</c:formatCode>
                <c:ptCount val="3"/>
                <c:pt idx="0">
                  <c:v>-5</c:v>
                </c:pt>
                <c:pt idx="1">
                  <c:v>0</c:v>
                </c:pt>
                <c:pt idx="2">
                  <c:v>5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89568"/>
        <c:axId val="41836544"/>
      </c:scatterChart>
      <c:valAx>
        <c:axId val="87989568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crossAx val="41836544"/>
        <c:crosses val="autoZero"/>
        <c:crossBetween val="midCat"/>
        <c:majorUnit val="1"/>
      </c:valAx>
      <c:valAx>
        <c:axId val="4183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87989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802883-C140-4219-A620-06A9189DD26D}" type="datetimeFigureOut">
              <a:rPr lang="es-ES" smtClean="0"/>
              <a:t>22/05/2012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A91FD6-EB62-4DA0-91AD-6D8DA20CA15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Robot orugas</a:t>
            </a:r>
            <a:endParaRPr lang="es-ES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Organización de Proyectos Final de Carrera</a:t>
            </a:r>
            <a:endParaRPr lang="es-ES" dirty="0"/>
          </a:p>
        </p:txBody>
      </p:sp>
      <p:pic>
        <p:nvPicPr>
          <p:cNvPr id="1026" name="Picture 2" descr="C:\Users\Pedro\Dropbox\Cosas de clase\10º cuatrimestre\Organización de proyectos\Proyectos compartido\Fotos\DSC_23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16399"/>
            <a:ext cx="4003476" cy="26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 CNY70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Sensor de corto alcance.</a:t>
            </a:r>
          </a:p>
          <a:p>
            <a:r>
              <a:rPr lang="es-ES" dirty="0" smtClean="0"/>
              <a:t>Reflexión de luz.</a:t>
            </a:r>
          </a:p>
          <a:p>
            <a:r>
              <a:rPr lang="es-ES" dirty="0" smtClean="0"/>
              <a:t>Lectura de línea y </a:t>
            </a:r>
            <a:r>
              <a:rPr lang="es-ES" dirty="0" err="1" smtClean="0"/>
              <a:t>encoders</a:t>
            </a:r>
            <a:r>
              <a:rPr lang="es-ES" dirty="0" smtClean="0"/>
              <a:t> relativos.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27908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 CNY70. </a:t>
            </a:r>
            <a:r>
              <a:rPr lang="es-ES" dirty="0" err="1" smtClean="0"/>
              <a:t>Encoders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Encoders</a:t>
            </a:r>
            <a:r>
              <a:rPr lang="es-ES" dirty="0" smtClean="0"/>
              <a:t> relativos.</a:t>
            </a:r>
          </a:p>
          <a:p>
            <a:r>
              <a:rPr lang="es-ES" dirty="0" smtClean="0"/>
              <a:t>12 divisiones.</a:t>
            </a:r>
          </a:p>
          <a:p>
            <a:r>
              <a:rPr lang="es-ES" dirty="0" smtClean="0"/>
              <a:t>Realizados en </a:t>
            </a:r>
            <a:r>
              <a:rPr lang="es-ES" dirty="0" err="1" smtClean="0"/>
              <a:t>AutoCad</a:t>
            </a:r>
            <a:r>
              <a:rPr lang="es-ES" dirty="0" smtClean="0"/>
              <a:t> e impresos.</a:t>
            </a:r>
          </a:p>
          <a:p>
            <a:endParaRPr lang="es-ES" dirty="0"/>
          </a:p>
        </p:txBody>
      </p:sp>
      <p:pic>
        <p:nvPicPr>
          <p:cNvPr id="5122" name="Picture 2" descr="C:\Users\Pedro\Dropbox\Cosas de clase\10º cuatrimestre\Organización de proyectos\Proyectos compartido\Fotos\encoder para documentació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4"/>
            <a:ext cx="2592288" cy="25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edro\Dropbox\Cosas de clase\10º cuatrimestre\Organización de proyectos\Proyectos compartido\Fotos\DSC_23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17032"/>
            <a:ext cx="3667789" cy="24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Controlador proporcional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91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196786" y="2978171"/>
            <a:ext cx="4968552" cy="165618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49186" y="3130571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236619" y="3130571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068345" y="3130571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934581" y="3129466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781006" y="3129466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629470" y="3129466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55576" y="2285583"/>
            <a:ext cx="656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Peso:       -5       -3      -1        1        3        5</a:t>
            </a:r>
          </a:p>
        </p:txBody>
      </p:sp>
    </p:spTree>
    <p:extLst>
      <p:ext uri="{BB962C8B-B14F-4D97-AF65-F5344CB8AC3E}">
        <p14:creationId xmlns:p14="http://schemas.microsoft.com/office/powerpoint/2010/main" val="29158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Error proporcional</a:t>
            </a:r>
          </a:p>
          <a:p>
            <a:pPr lvl="1"/>
            <a:r>
              <a:rPr lang="es-ES" dirty="0" smtClean="0"/>
              <a:t>Sumatorio del peso de sensores activos</a:t>
            </a:r>
          </a:p>
          <a:p>
            <a:pPr lvl="1"/>
            <a:r>
              <a:rPr lang="es-ES" dirty="0" smtClean="0"/>
              <a:t>División entre el número de sensores activos</a:t>
            </a:r>
          </a:p>
          <a:p>
            <a:r>
              <a:rPr lang="es-ES" dirty="0" smtClean="0"/>
              <a:t>Evitamos el uso de coma flotante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699792" y="4797152"/>
                <a:ext cx="3697872" cy="937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𝐸𝑟𝑟𝑜𝑟</m:t>
                      </m:r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E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𝑠𝑒𝑛𝑠𝑜𝑟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s-ES" sz="2800" dirty="0"/>
                            <m:t> 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797152"/>
                <a:ext cx="3697872" cy="937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6 Gráfico"/>
          <p:cNvGraphicFramePr/>
          <p:nvPr>
            <p:extLst>
              <p:ext uri="{D42A27DB-BD31-4B8C-83A1-F6EECF244321}">
                <p14:modId xmlns:p14="http://schemas.microsoft.com/office/powerpoint/2010/main" val="174041321"/>
              </p:ext>
            </p:extLst>
          </p:nvPr>
        </p:nvGraphicFramePr>
        <p:xfrm>
          <a:off x="6660232" y="3933056"/>
          <a:ext cx="367240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36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20921 7.40741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1441 0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Graphic spid="7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240553" y="2276872"/>
            <a:ext cx="1183382" cy="3816424"/>
          </a:xfrm>
          <a:prstGeom prst="rect">
            <a:avLst/>
          </a:prstGeom>
          <a:solidFill>
            <a:schemeClr val="accent2"/>
          </a:solidFill>
          <a:ln cmpd="sng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200720" y="2982363"/>
            <a:ext cx="4968552" cy="1656184"/>
          </a:xfrm>
          <a:prstGeom prst="rect">
            <a:avLst/>
          </a:prstGeom>
          <a:solidFill>
            <a:schemeClr val="bg1">
              <a:alpha val="6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53120" y="3134763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240553" y="3134763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072279" y="3134763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938515" y="3133658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784940" y="3133658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633404" y="3133658"/>
            <a:ext cx="351656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83669" y="2459143"/>
            <a:ext cx="487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-3</a:t>
            </a:r>
            <a:endParaRPr lang="es-ES" sz="28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008684" y="2459143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-1</a:t>
            </a:r>
            <a:endParaRPr lang="es-ES" sz="28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15273" y="2459143"/>
            <a:ext cx="37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1</a:t>
            </a:r>
            <a:endParaRPr lang="es-E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5804060" y="5185540"/>
                <a:ext cx="244034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𝐸𝑟𝑟𝑜𝑟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−3−1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0" y="5185540"/>
                <a:ext cx="2440348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5804060" y="5197898"/>
                <a:ext cx="2083519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𝐸𝑟𝑟𝑜𝑟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0" y="5197898"/>
                <a:ext cx="2083519" cy="8879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5804060" y="5183223"/>
                <a:ext cx="2310376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𝐸𝑟𝑟𝑜𝑟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−1+1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0" y="5183223"/>
                <a:ext cx="2310376" cy="887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2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D2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D2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0.04791 4.81481E-6 " pathEditMode="fixed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1 4.81481E-6 L 0.09184 4.81481E-6 " pathEditMode="fixed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D2D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  <p:bldP spid="11" grpId="3" animBg="1"/>
      <p:bldP spid="6" grpId="0" animBg="1"/>
      <p:bldP spid="7" grpId="0" animBg="1"/>
      <p:bldP spid="8" grpId="0" animBg="1"/>
      <p:bldP spid="12" grpId="0"/>
      <p:bldP spid="12" grpId="1"/>
      <p:bldP spid="14" grpId="0"/>
      <p:bldP spid="15" grpId="0"/>
      <p:bldP spid="16" grpId="0"/>
      <p:bldP spid="16" grpId="1"/>
      <p:bldP spid="17" grpId="0"/>
      <p:bldP spid="17" grpId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Driver motores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3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Driver motores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Motor C-6065 de </a:t>
            </a:r>
            <a:r>
              <a:rPr lang="es-ES" dirty="0" err="1" smtClean="0"/>
              <a:t>Fadisel</a:t>
            </a:r>
            <a:endParaRPr lang="es-ES" dirty="0"/>
          </a:p>
          <a:p>
            <a:pPr lvl="1"/>
            <a:r>
              <a:rPr lang="es-ES" dirty="0" smtClean="0"/>
              <a:t>Consumo máximo: 0,85A a 3V (92 rpm).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Driver Ls98N</a:t>
            </a:r>
          </a:p>
          <a:p>
            <a:pPr lvl="1"/>
            <a:r>
              <a:rPr lang="es-ES" dirty="0" smtClean="0"/>
              <a:t>Fácil adquisición y montaje.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3 Imagen" descr="http://fadisel.es/imgs/c-6066-450-320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80" y="1628800"/>
            <a:ext cx="1741884" cy="117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://damencnc.com/files/manuals/L298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1872208" cy="1327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4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Driver motores. Esquemático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r>
              <a:rPr lang="es-ES" dirty="0" smtClean="0"/>
              <a:t>Diodos protección.</a:t>
            </a:r>
          </a:p>
          <a:p>
            <a:pPr lvl="1"/>
            <a:r>
              <a:rPr lang="es-ES" dirty="0" smtClean="0"/>
              <a:t>Condensadores: almacenaje de picos y filtrado.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83196" y="1556792"/>
            <a:ext cx="799326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Placa de comunicaciones</a:t>
            </a:r>
            <a:br>
              <a:rPr lang="es-ES" dirty="0" smtClean="0"/>
            </a:br>
            <a:r>
              <a:rPr lang="es-ES" dirty="0" smtClean="0"/>
              <a:t>Bluetooth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58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Chasis y transmisión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Placa de comunicaciones</a:t>
            </a:r>
            <a:br>
              <a:rPr lang="es-ES" dirty="0"/>
            </a:br>
            <a:r>
              <a:rPr lang="es-ES" dirty="0"/>
              <a:t>Bluetooth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Conectar de forma remota con otros dispositivos.</a:t>
            </a:r>
          </a:p>
          <a:p>
            <a:r>
              <a:rPr lang="es-ES" dirty="0" smtClean="0"/>
              <a:t>Una PCB para la colocación del módulo </a:t>
            </a:r>
            <a:r>
              <a:rPr lang="es-ES" dirty="0" err="1" smtClean="0"/>
              <a:t>bluetooth</a:t>
            </a:r>
            <a:r>
              <a:rPr lang="es-ES" dirty="0" smtClean="0"/>
              <a:t>.</a:t>
            </a:r>
          </a:p>
          <a:p>
            <a:r>
              <a:rPr lang="es-ES" dirty="0" smtClean="0"/>
              <a:t>Otra PCB para conectarlo con Arduino.</a:t>
            </a:r>
          </a:p>
          <a:p>
            <a:r>
              <a:rPr lang="es-ES" dirty="0" smtClean="0"/>
              <a:t>LED para comprobar el encendido.</a:t>
            </a:r>
            <a:endParaRPr lang="es-ES" dirty="0"/>
          </a:p>
        </p:txBody>
      </p:sp>
      <p:pic>
        <p:nvPicPr>
          <p:cNvPr id="4" name="3 Imagen" descr="C:\Users\Juanky\Dropbox\Proyectos compartido\Fotos\DSC_238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48433"/>
            <a:ext cx="2880320" cy="1892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Placa de conexiones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2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Placa de conexiones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Interconexión Arduino-periféricos.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68581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Cargador baterías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Cargador baterías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Basado en PIC</a:t>
            </a:r>
          </a:p>
          <a:p>
            <a:r>
              <a:rPr lang="es-ES" dirty="0" smtClean="0"/>
              <a:t>Fuente de intensidad con LM317</a:t>
            </a:r>
          </a:p>
          <a:p>
            <a:r>
              <a:rPr lang="es-ES" dirty="0" err="1" smtClean="0"/>
              <a:t>LEDs</a:t>
            </a:r>
            <a:r>
              <a:rPr lang="es-ES" dirty="0" smtClean="0"/>
              <a:t> indicadores de estado</a:t>
            </a:r>
          </a:p>
          <a:p>
            <a:r>
              <a:rPr lang="es-ES" dirty="0" smtClean="0"/>
              <a:t>Carga a corriente constante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D:\ale\clase\organizacion\cargador de baterias\documento\grafica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05064"/>
            <a:ext cx="4956810" cy="263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Software utilizado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0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utilizado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DIPTRACE.</a:t>
            </a:r>
          </a:p>
          <a:p>
            <a:endParaRPr lang="es-ES" dirty="0" smtClean="0"/>
          </a:p>
          <a:p>
            <a:r>
              <a:rPr lang="es-ES" dirty="0" smtClean="0"/>
              <a:t>Software de programación Arduino.</a:t>
            </a:r>
          </a:p>
          <a:p>
            <a:endParaRPr lang="es-ES" dirty="0" smtClean="0"/>
          </a:p>
          <a:p>
            <a:r>
              <a:rPr lang="es-ES" dirty="0" err="1" smtClean="0"/>
              <a:t>AutoCad</a:t>
            </a:r>
            <a:r>
              <a:rPr lang="es-ES" dirty="0" smtClean="0"/>
              <a:t> 2012.</a:t>
            </a:r>
          </a:p>
          <a:p>
            <a:endParaRPr lang="es-ES" dirty="0" smtClean="0"/>
          </a:p>
          <a:p>
            <a:r>
              <a:rPr lang="es-ES" dirty="0" err="1" smtClean="0"/>
              <a:t>OrCad</a:t>
            </a:r>
            <a:r>
              <a:rPr lang="es-ES" dirty="0" smtClean="0"/>
              <a:t> (impresión PCB).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112" y="1700808"/>
            <a:ext cx="2905125" cy="800100"/>
          </a:xfrm>
          <a:prstGeom prst="rect">
            <a:avLst/>
          </a:prstGeom>
        </p:spPr>
      </p:pic>
      <p:pic>
        <p:nvPicPr>
          <p:cNvPr id="8194" name="Picture 2" descr="Arduino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87" y="2759720"/>
            <a:ext cx="14287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62" y="4005064"/>
            <a:ext cx="2009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12" y="4725144"/>
            <a:ext cx="23336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Chasis y transmisión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Partes mecánicas.</a:t>
            </a:r>
          </a:p>
          <a:p>
            <a:r>
              <a:rPr lang="es-ES" dirty="0" smtClean="0"/>
              <a:t>Diseño compacto y sencillo.</a:t>
            </a:r>
          </a:p>
          <a:p>
            <a:r>
              <a:rPr lang="es-ES" dirty="0" smtClean="0"/>
              <a:t>Materiales ligeros.</a:t>
            </a:r>
          </a:p>
          <a:p>
            <a:r>
              <a:rPr lang="es-ES" dirty="0" smtClean="0"/>
              <a:t>Soporte para placas.</a:t>
            </a:r>
          </a:p>
        </p:txBody>
      </p:sp>
    </p:spTree>
    <p:extLst>
      <p:ext uri="{BB962C8B-B14F-4D97-AF65-F5344CB8AC3E}">
        <p14:creationId xmlns:p14="http://schemas.microsoft.com/office/powerpoint/2010/main" val="23956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Chasis y transmisión. Materiales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metacrilato.</a:t>
            </a:r>
          </a:p>
          <a:p>
            <a:r>
              <a:rPr lang="es-ES" dirty="0" smtClean="0"/>
              <a:t>Orugas de goma.</a:t>
            </a:r>
          </a:p>
          <a:p>
            <a:r>
              <a:rPr lang="es-ES" dirty="0" smtClean="0"/>
              <a:t>Ruedas de plástico.</a:t>
            </a:r>
          </a:p>
          <a:p>
            <a:r>
              <a:rPr lang="es-ES" dirty="0" smtClean="0"/>
              <a:t>Tornillería.</a:t>
            </a:r>
          </a:p>
          <a:p>
            <a:r>
              <a:rPr lang="es-ES" dirty="0" smtClean="0"/>
              <a:t>Placas al aire.</a:t>
            </a:r>
            <a:endParaRPr lang="es-ES" dirty="0"/>
          </a:p>
        </p:txBody>
      </p:sp>
      <p:pic>
        <p:nvPicPr>
          <p:cNvPr id="1026" name="Picture 2" descr="C:\Users\Pedro\Dropbox\Cosas de clase\10º cuatrimestre\Organización de proyectos\Proyectos compartido\Fotos\DSC_23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4176464" cy="27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  <p:pic>
        <p:nvPicPr>
          <p:cNvPr id="2050" name="Picture 2" descr="Arduino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27164"/>
            <a:ext cx="3018718" cy="211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5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Plataforma de desarrollo de prototipos.</a:t>
            </a:r>
          </a:p>
          <a:p>
            <a:r>
              <a:rPr lang="es-ES" dirty="0" smtClean="0"/>
              <a:t>Versión: Arduino Uno R3.</a:t>
            </a:r>
          </a:p>
          <a:p>
            <a:pPr lvl="1"/>
            <a:r>
              <a:rPr lang="es-ES" dirty="0" smtClean="0"/>
              <a:t>Basado en </a:t>
            </a:r>
            <a:r>
              <a:rPr lang="es-ES" dirty="0" err="1" smtClean="0"/>
              <a:t>ATmega</a:t>
            </a:r>
            <a:r>
              <a:rPr lang="es-ES" dirty="0" smtClean="0"/>
              <a:t> 382.  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2792675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Arduino. 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14 E/S digitales (6 PWM).</a:t>
            </a:r>
          </a:p>
          <a:p>
            <a:r>
              <a:rPr lang="es-ES" dirty="0" smtClean="0"/>
              <a:t>6 Entradas analógicas.</a:t>
            </a:r>
          </a:p>
          <a:p>
            <a:r>
              <a:rPr lang="es-ES" dirty="0" smtClean="0"/>
              <a:t>Conexión USB.</a:t>
            </a:r>
          </a:p>
          <a:p>
            <a:r>
              <a:rPr lang="es-ES" dirty="0" smtClean="0"/>
              <a:t>Conector alimentación.</a:t>
            </a:r>
          </a:p>
          <a:p>
            <a:r>
              <a:rPr lang="es-ES" dirty="0" smtClean="0"/>
              <a:t>Cabecera ICSP.</a:t>
            </a:r>
          </a:p>
          <a:p>
            <a:r>
              <a:rPr lang="es-ES" dirty="0" smtClean="0"/>
              <a:t>Botón de RESET.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Arduino. Esquema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097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52066" y="-248899"/>
            <a:ext cx="4790707" cy="88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Sensor CNY70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Robot orugas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160</TotalTime>
  <Words>367</Words>
  <Application>Microsoft Office PowerPoint</Application>
  <PresentationFormat>Presentación en pantalla 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Módulo</vt:lpstr>
      <vt:lpstr>Robot orugas</vt:lpstr>
      <vt:lpstr>Chasis y transmisión </vt:lpstr>
      <vt:lpstr>Chasis y transmisión</vt:lpstr>
      <vt:lpstr>Chasis y transmisión. Materiales</vt:lpstr>
      <vt:lpstr>Arduino</vt:lpstr>
      <vt:lpstr>Arduino</vt:lpstr>
      <vt:lpstr>Arduino. Características</vt:lpstr>
      <vt:lpstr>Arduino. Esquema</vt:lpstr>
      <vt:lpstr>Sensor CNY70</vt:lpstr>
      <vt:lpstr>Sensor CNY70</vt:lpstr>
      <vt:lpstr>Sensor CNY70. Encoders</vt:lpstr>
      <vt:lpstr>Controlador proporcional</vt:lpstr>
      <vt:lpstr>Sensores</vt:lpstr>
      <vt:lpstr>Controlador</vt:lpstr>
      <vt:lpstr>Funcionamiento</vt:lpstr>
      <vt:lpstr>Driver motores</vt:lpstr>
      <vt:lpstr>Driver motores</vt:lpstr>
      <vt:lpstr>Driver motores. Esquemático</vt:lpstr>
      <vt:lpstr>Placa de comunicaciones Bluetooth</vt:lpstr>
      <vt:lpstr>Placa de comunicaciones Bluetooth</vt:lpstr>
      <vt:lpstr>Placa de conexiones</vt:lpstr>
      <vt:lpstr>Placa de conexiones</vt:lpstr>
      <vt:lpstr>Cargador baterías</vt:lpstr>
      <vt:lpstr>Cargador baterías</vt:lpstr>
      <vt:lpstr>Software utilizado</vt:lpstr>
      <vt:lpstr>Software utilizado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Santi</cp:lastModifiedBy>
  <cp:revision>33</cp:revision>
  <dcterms:created xsi:type="dcterms:W3CDTF">2012-05-15T10:31:59Z</dcterms:created>
  <dcterms:modified xsi:type="dcterms:W3CDTF">2012-05-22T11:11:06Z</dcterms:modified>
</cp:coreProperties>
</file>