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45"/>
  </p:notesMasterIdLst>
  <p:sldIdLst>
    <p:sldId id="256" r:id="rId3"/>
    <p:sldId id="292" r:id="rId4"/>
    <p:sldId id="310" r:id="rId5"/>
    <p:sldId id="286" r:id="rId6"/>
    <p:sldId id="287" r:id="rId7"/>
    <p:sldId id="260" r:id="rId8"/>
    <p:sldId id="288" r:id="rId9"/>
    <p:sldId id="289" r:id="rId10"/>
    <p:sldId id="311" r:id="rId11"/>
    <p:sldId id="312" r:id="rId12"/>
    <p:sldId id="290" r:id="rId13"/>
    <p:sldId id="313" r:id="rId14"/>
    <p:sldId id="314" r:id="rId15"/>
    <p:sldId id="296" r:id="rId16"/>
    <p:sldId id="316" r:id="rId17"/>
    <p:sldId id="333" r:id="rId18"/>
    <p:sldId id="331" r:id="rId19"/>
    <p:sldId id="332" r:id="rId20"/>
    <p:sldId id="335" r:id="rId21"/>
    <p:sldId id="315" r:id="rId22"/>
    <p:sldId id="318" r:id="rId23"/>
    <p:sldId id="319" r:id="rId24"/>
    <p:sldId id="320" r:id="rId25"/>
    <p:sldId id="321" r:id="rId26"/>
    <p:sldId id="322" r:id="rId27"/>
    <p:sldId id="323" r:id="rId28"/>
    <p:sldId id="282" r:id="rId29"/>
    <p:sldId id="334" r:id="rId30"/>
    <p:sldId id="308" r:id="rId31"/>
    <p:sldId id="309" r:id="rId32"/>
    <p:sldId id="324" r:id="rId33"/>
    <p:sldId id="325" r:id="rId34"/>
    <p:sldId id="336" r:id="rId35"/>
    <p:sldId id="327" r:id="rId36"/>
    <p:sldId id="326" r:id="rId37"/>
    <p:sldId id="328" r:id="rId38"/>
    <p:sldId id="329" r:id="rId39"/>
    <p:sldId id="330" r:id="rId40"/>
    <p:sldId id="277" r:id="rId41"/>
    <p:sldId id="304" r:id="rId42"/>
    <p:sldId id="305" r:id="rId43"/>
    <p:sldId id="279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DADEF60-6246-45D4-917E-4B48B9386F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09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ADEF60-6246-45D4-917E-4B48B9386F1D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46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0C158CF-6797-4393-AA09-A8580A578E44}" type="slidenum">
              <a:rPr lang="ru-RU" altLang="ru-RU" smtClean="0"/>
              <a:pPr eaLnBrk="1" hangingPunct="1">
                <a:spcBef>
                  <a:spcPct val="0"/>
                </a:spcBef>
              </a:pPr>
              <a:t>6</a:t>
            </a:fld>
            <a:endParaRPr lang="ru-RU" altLang="ru-RU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43AACB0-0BB4-4589-BE01-E55C74295496}" type="slidenum">
              <a:rPr lang="ru-RU" altLang="ru-RU" smtClean="0"/>
              <a:pPr eaLnBrk="1" hangingPunct="1"/>
              <a:t>16</a:t>
            </a:fld>
            <a:endParaRPr lang="ru-RU" altLang="ru-RU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16743AF-CB41-4D94-BA4D-FAEE59311546}" type="slidenum">
              <a:rPr lang="ru-RU" altLang="ru-RU" smtClean="0"/>
              <a:pPr eaLnBrk="1" hangingPunct="1"/>
              <a:t>17</a:t>
            </a:fld>
            <a:endParaRPr lang="ru-RU" altLang="ru-RU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6FFDF3A-5175-4BF8-B8A4-E7D2815D04BB}" type="slidenum">
              <a:rPr lang="ru-RU" altLang="ru-RU" smtClean="0"/>
              <a:pPr eaLnBrk="1" hangingPunct="1"/>
              <a:t>18</a:t>
            </a:fld>
            <a:endParaRPr lang="ru-RU" altLang="ru-RU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ru-RU" altLang="ru-RU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56F2B-8389-4E24-937B-C35C7B1A233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41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56FC-0BA5-4275-AEE5-7BCDEB083E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40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21B3-95BD-4052-8CC7-D9FB515FC8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8F1C-A8DE-43FC-B52D-25ACB6CFD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840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62A78-C92A-455B-99DC-F33F0CC9FE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5C12-7536-4BFB-8C73-DCF2CC6234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005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0EBFF-3C47-4DE1-9DB2-F6AB42520C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1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7EB4-981E-4A2B-ADF5-B391028E6F7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2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040D9-6FC0-414E-A0F4-2D83F583A6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31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E1AA-920B-456C-B168-8EF1C472354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68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B2A07-74F6-41B3-87BA-A3518578FB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4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17ECB-F818-4BEE-9A45-A53B943F60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3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D64D2-436C-4018-B36C-0465893E69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A657D-16D8-4F96-9E35-C9E7A1965B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6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124D8-928E-489F-885A-ABF9DF12EA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07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E43D718-BACD-4E33-908E-B57B21AF953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EFSM Inference with Parallel ACO based Algorithms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A05F70-A93B-4D1B-9BFB-C799C66D31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2.xml"/><Relationship Id="rId6" Type="http://schemas.openxmlformats.org/officeDocument/2006/relationships/package" Target="../embeddings/_________Microsoft_Visio1.vsdx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5.xml"/><Relationship Id="rId7" Type="http://schemas.openxmlformats.org/officeDocument/2006/relationships/package" Target="../embeddings/_________Microsoft_Visio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8.emf"/><Relationship Id="rId5" Type="http://schemas.openxmlformats.org/officeDocument/2006/relationships/image" Target="../media/image16.wmf"/><Relationship Id="rId10" Type="http://schemas.openxmlformats.org/officeDocument/2006/relationships/package" Target="../embeddings/_________Microsoft_Visio3.vsdx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_________Microsoft_Visio_2003_20101.vsd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_________Microsoft_Visio_2003_20102.vsd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_________Microsoft_Visio_2003_20103.vsd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_________Microsoft_Visio_2003_20104.vsd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0" b="19629"/>
          <a:stretch>
            <a:fillRect/>
          </a:stretch>
        </p:blipFill>
        <p:spPr bwMode="auto">
          <a:xfrm>
            <a:off x="76200" y="0"/>
            <a:ext cx="10668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9375" y="1066800"/>
            <a:ext cx="9302750" cy="1004888"/>
          </a:xfrm>
        </p:spPr>
        <p:txBody>
          <a:bodyPr/>
          <a:lstStyle/>
          <a:p>
            <a:pPr eaLnBrk="1" hangingPunct="1"/>
            <a:r>
              <a:rPr lang="en-US" altLang="ru-RU" sz="3600" smtClean="0"/>
              <a:t>Extended Finite-State Machine Inference with Parallel Ant Colony Based Algorithms</a:t>
            </a:r>
            <a:endParaRPr lang="ru-RU" altLang="ru-RU" sz="360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5562600"/>
            <a:ext cx="830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ru-RU" sz="180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u-RU" sz="1800"/>
              <a:t>BIOMA @ PPSN’14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u-RU" sz="1800"/>
              <a:t> September 13, 2014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3077" name="Picture 7" descr="Vladimir Ulyantse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2308225"/>
            <a:ext cx="13874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 descr="http://upload.wikimedia.org/wikipedia/commons/6/63/Shalyto_200p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308225"/>
            <a:ext cx="1447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0" descr="C:\Users\chivdan\Desktop\m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08225"/>
            <a:ext cx="144303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2"/>
          <p:cNvSpPr txBox="1">
            <a:spLocks noChangeArrowheads="1"/>
          </p:cNvSpPr>
          <p:nvPr/>
        </p:nvSpPr>
        <p:spPr bwMode="auto">
          <a:xfrm>
            <a:off x="928688" y="4587875"/>
            <a:ext cx="1866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u="sng"/>
              <a:t>Daniil Chivilikhin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PhD student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ITMO University</a:t>
            </a:r>
            <a:endParaRPr lang="ru-RU" altLang="ru-RU" sz="1800"/>
          </a:p>
        </p:txBody>
      </p:sp>
      <p:sp>
        <p:nvSpPr>
          <p:cNvPr id="3081" name="TextBox 10"/>
          <p:cNvSpPr txBox="1">
            <a:spLocks noChangeArrowheads="1"/>
          </p:cNvSpPr>
          <p:nvPr/>
        </p:nvSpPr>
        <p:spPr bwMode="auto">
          <a:xfrm>
            <a:off x="3467100" y="4591050"/>
            <a:ext cx="2286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Vladimir Ulyantsev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PhD student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ITMO University</a:t>
            </a:r>
            <a:endParaRPr lang="ru-RU" altLang="ru-RU" sz="1800"/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6130925" y="4591050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Anatoly Shalyto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Dr.Sci., professor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ITMO University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Automata-based programming workflow</a:t>
            </a:r>
            <a:endParaRPr lang="ru-RU" altLang="ru-RU" dirty="0" smtClean="0"/>
          </a:p>
        </p:txBody>
      </p:sp>
      <p:sp>
        <p:nvSpPr>
          <p:cNvPr id="12291" name="Нижний колонтитул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1229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8EB2DE-5858-40EF-9A20-A4E7DB31280E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600200" y="1676400"/>
            <a:ext cx="274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Requirements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600200" y="4495800"/>
            <a:ext cx="274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Program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600200" y="3108325"/>
            <a:ext cx="2743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Automated inference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296" name="TextBox 2"/>
          <p:cNvSpPr txBox="1">
            <a:spLocks noChangeArrowheads="1"/>
          </p:cNvSpPr>
          <p:nvPr/>
        </p:nvSpPr>
        <p:spPr bwMode="auto">
          <a:xfrm>
            <a:off x="5181600" y="3067050"/>
            <a:ext cx="3581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ru-RU" sz="2800" dirty="0">
                <a:solidFill>
                  <a:srgbClr val="00B050"/>
                </a:solidFill>
              </a:rPr>
              <a:t>Easy for the user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ru-RU" sz="2800" dirty="0" smtClean="0">
                <a:solidFill>
                  <a:srgbClr val="FF0000"/>
                </a:solidFill>
              </a:rPr>
              <a:t>Time-consuming </a:t>
            </a:r>
            <a:r>
              <a:rPr lang="en-US" altLang="ru-RU" sz="2800" dirty="0">
                <a:solidFill>
                  <a:srgbClr val="FF0000"/>
                </a:solidFill>
              </a:rPr>
              <a:t>for computer</a:t>
            </a:r>
            <a:endParaRPr lang="ru-RU" altLang="ru-RU" sz="2800" dirty="0">
              <a:solidFill>
                <a:srgbClr val="FF0000"/>
              </a:solidFill>
            </a:endParaRPr>
          </a:p>
        </p:txBody>
      </p:sp>
      <p:cxnSp>
        <p:nvCxnSpPr>
          <p:cNvPr id="10" name="Прямая со стрелкой 9"/>
          <p:cNvCxnSpPr>
            <a:stCxn id="8" idx="2"/>
            <a:endCxn id="9" idx="0"/>
          </p:cNvCxnSpPr>
          <p:nvPr/>
        </p:nvCxnSpPr>
        <p:spPr>
          <a:xfrm>
            <a:off x="2971800" y="2667000"/>
            <a:ext cx="0" cy="441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9" idx="2"/>
            <a:endCxn id="13" idx="0"/>
          </p:cNvCxnSpPr>
          <p:nvPr/>
        </p:nvCxnSpPr>
        <p:spPr>
          <a:xfrm>
            <a:off x="2971800" y="4098925"/>
            <a:ext cx="0" cy="396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Issues</a:t>
            </a:r>
            <a:endParaRPr lang="ru-RU" altLang="ru-RU" smtClean="0"/>
          </a:p>
        </p:txBody>
      </p:sp>
      <p:sp>
        <p:nvSpPr>
          <p:cNvPr id="13315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ru-RU" dirty="0" smtClean="0"/>
              <a:t>Hard to build an EFSM with desired behavior</a:t>
            </a:r>
          </a:p>
          <a:p>
            <a:r>
              <a:rPr lang="en-US" altLang="ru-RU" dirty="0" smtClean="0"/>
              <a:t>Sometimes, several hours on a single machine</a:t>
            </a:r>
          </a:p>
          <a:p>
            <a:r>
              <a:rPr lang="en-US" altLang="ru-RU" dirty="0" smtClean="0">
                <a:solidFill>
                  <a:srgbClr val="00B050"/>
                </a:solidFill>
              </a:rPr>
              <a:t>Use parallel algorithms</a:t>
            </a:r>
          </a:p>
        </p:txBody>
      </p:sp>
      <p:sp>
        <p:nvSpPr>
          <p:cNvPr id="13316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13317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6C115D2-2911-4EF1-B757-3E6DE9891B89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EFSM inference algorithms</a:t>
            </a:r>
            <a:endParaRPr lang="ru-RU" altLang="ru-RU" smtClean="0"/>
          </a:p>
        </p:txBody>
      </p:sp>
      <p:sp>
        <p:nvSpPr>
          <p:cNvPr id="14339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ru-RU" smtClean="0"/>
              <a:t>Genetic algorithm (GA)</a:t>
            </a:r>
          </a:p>
          <a:p>
            <a:r>
              <a:rPr lang="en-US" altLang="ru-RU" smtClean="0"/>
              <a:t>Previous work: Mutation-based Ant Colony Optimization (MuACO)</a:t>
            </a:r>
          </a:p>
          <a:p>
            <a:r>
              <a:rPr lang="en-US" altLang="ru-RU" smtClean="0"/>
              <a:t>…</a:t>
            </a:r>
          </a:p>
          <a:p>
            <a:endParaRPr lang="en-US" altLang="ru-RU" smtClean="0"/>
          </a:p>
          <a:p>
            <a:r>
              <a:rPr lang="en-US" altLang="ru-RU" smtClean="0"/>
              <a:t>No parallel implementations so far</a:t>
            </a:r>
          </a:p>
        </p:txBody>
      </p:sp>
      <p:sp>
        <p:nvSpPr>
          <p:cNvPr id="14340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 smtClean="0"/>
              <a:t>EFSM Inference with Parallel ACO based Algorithms</a:t>
            </a:r>
            <a:endParaRPr lang="ru-RU" altLang="ru-RU" sz="1400" dirty="0" smtClean="0"/>
          </a:p>
        </p:txBody>
      </p:sp>
      <p:sp>
        <p:nvSpPr>
          <p:cNvPr id="14341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804CAC-325A-44F7-A402-39BB3B3E643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In this work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15363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Develop several parallel versions of MuACO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Compare</a:t>
            </a:r>
          </a:p>
          <a:p>
            <a:pPr lvl="1"/>
            <a:r>
              <a:rPr lang="en-US" altLang="ru-RU" smtClean="0">
                <a:latin typeface="Arial" charset="0"/>
                <a:cs typeface="Arial" charset="0"/>
              </a:rPr>
              <a:t>With each other</a:t>
            </a:r>
          </a:p>
          <a:p>
            <a:pPr lvl="1"/>
            <a:r>
              <a:rPr lang="en-US" altLang="ru-RU" smtClean="0">
                <a:latin typeface="Arial" charset="0"/>
                <a:cs typeface="Arial" charset="0"/>
              </a:rPr>
              <a:t>With parallel GA</a:t>
            </a:r>
          </a:p>
          <a:p>
            <a:pPr lvl="1"/>
            <a:r>
              <a:rPr lang="en-US" altLang="ru-RU" smtClean="0">
                <a:latin typeface="Arial" charset="0"/>
                <a:cs typeface="Arial" charset="0"/>
              </a:rPr>
              <a:t>Statistical significance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7ECB-F818-4BEE-9A45-A53B943F6081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ru-RU" dirty="0" smtClean="0"/>
              <a:t>EFSM mutations</a:t>
            </a:r>
            <a:endParaRPr lang="ru-RU" altLang="ru-RU" dirty="0" smtClean="0"/>
          </a:p>
        </p:txBody>
      </p:sp>
      <p:sp>
        <p:nvSpPr>
          <p:cNvPr id="17411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17412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99D520-B1B1-4D7B-A0BE-9547B4CA701C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ru-RU" altLang="ru-RU" sz="1400" smtClean="0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2786063" cy="392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2500313"/>
            <a:ext cx="1352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160588"/>
            <a:ext cx="435768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94FDB7-25B6-42CD-B0D0-067FD102CA09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219200"/>
            <a:ext cx="71723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14351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dirty="0" err="1" smtClean="0"/>
              <a:t>MuACO</a:t>
            </a:r>
            <a:r>
              <a:rPr lang="en-US" altLang="ru-RU" dirty="0" smtClean="0"/>
              <a:t> algorithm</a:t>
            </a:r>
            <a:endParaRPr lang="ru-RU" altLang="ru-RU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31188" cy="45275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0" indent="0" defTabSz="44926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i="1" dirty="0" smtClean="0">
                <a:latin typeface="+mj-lt"/>
                <a:cs typeface="Courier New" pitchFamily="49" charset="0"/>
              </a:rPr>
              <a:t>A</a:t>
            </a:r>
            <a:r>
              <a:rPr lang="en-US" baseline="-25000" dirty="0" smtClean="0">
                <a:latin typeface="+mj-lt"/>
                <a:cs typeface="Courier New" pitchFamily="49" charset="0"/>
              </a:rPr>
              <a:t>0 </a:t>
            </a:r>
            <a:r>
              <a:rPr lang="en-US" dirty="0" smtClean="0">
                <a:latin typeface="+mj-lt"/>
                <a:cs typeface="Courier New" pitchFamily="49" charset="0"/>
              </a:rPr>
              <a:t>=</a:t>
            </a:r>
            <a:r>
              <a:rPr lang="en-US" baseline="-25000" dirty="0" smtClean="0">
                <a:latin typeface="+mj-lt"/>
                <a:cs typeface="Courier New" pitchFamily="49" charset="0"/>
              </a:rPr>
              <a:t> </a:t>
            </a:r>
            <a:r>
              <a:rPr lang="en-US" dirty="0" smtClean="0">
                <a:latin typeface="+mj-lt"/>
                <a:cs typeface="Courier New" pitchFamily="49" charset="0"/>
              </a:rPr>
              <a:t>random FSM</a:t>
            </a:r>
          </a:p>
          <a:p>
            <a:pPr marL="0" indent="0" defTabSz="44926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Graph = {</a:t>
            </a:r>
            <a:r>
              <a:rPr lang="en-US" i="1" dirty="0" smtClean="0">
                <a:latin typeface="+mj-lt"/>
                <a:cs typeface="Courier New" pitchFamily="49" charset="0"/>
              </a:rPr>
              <a:t>A</a:t>
            </a:r>
            <a:r>
              <a:rPr lang="en-US" baseline="-25000" dirty="0" smtClean="0">
                <a:latin typeface="+mj-lt"/>
                <a:cs typeface="Courier New" pitchFamily="49" charset="0"/>
              </a:rPr>
              <a:t>0</a:t>
            </a:r>
            <a:r>
              <a:rPr lang="en-US" dirty="0" smtClean="0">
                <a:latin typeface="+mj-lt"/>
                <a:cs typeface="Courier New" pitchFamily="49" charset="0"/>
              </a:rPr>
              <a:t>}</a:t>
            </a:r>
          </a:p>
          <a:p>
            <a:pPr marL="0" indent="0" defTabSz="44926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while not stop() do </a:t>
            </a:r>
          </a:p>
          <a:p>
            <a:pPr marL="608013" indent="-608013" defTabSz="44926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		</a:t>
            </a:r>
            <a:r>
              <a:rPr lang="en-US" dirty="0" err="1" smtClean="0">
                <a:latin typeface="+mj-lt"/>
                <a:cs typeface="Courier New" pitchFamily="49" charset="0"/>
              </a:rPr>
              <a:t>ConstructAntSolutions</a:t>
            </a:r>
            <a:endParaRPr lang="ru-RU" dirty="0" smtClean="0">
              <a:latin typeface="+mj-lt"/>
              <a:cs typeface="Courier New" pitchFamily="49" charset="0"/>
            </a:endParaRPr>
          </a:p>
          <a:p>
            <a:pPr marL="608013" indent="-608013" defTabSz="449263" eaLnBrk="1" hangingPunct="1"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dirty="0" smtClean="0">
                <a:latin typeface="+mj-lt"/>
                <a:cs typeface="Courier New" pitchFamily="49" charset="0"/>
              </a:rPr>
              <a:t>		</a:t>
            </a:r>
            <a:r>
              <a:rPr lang="en-US" dirty="0" err="1" smtClean="0">
                <a:latin typeface="+mj-lt"/>
                <a:cs typeface="Courier New" pitchFamily="49" charset="0"/>
              </a:rPr>
              <a:t>UpdatePheromoneValues</a:t>
            </a:r>
            <a:endParaRPr lang="en-US" dirty="0" smtClean="0">
              <a:latin typeface="+mj-lt"/>
              <a:cs typeface="Courier New" pitchFamily="49" charset="0"/>
            </a:endParaRPr>
          </a:p>
        </p:txBody>
      </p:sp>
      <p:sp>
        <p:nvSpPr>
          <p:cNvPr id="26628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smtClean="0"/>
              <a:t>EFSM Inference with Parallel ACO based Algorithms</a:t>
            </a:r>
            <a:endParaRPr lang="ru-RU" altLang="ru-RU" smtClean="0"/>
          </a:p>
        </p:txBody>
      </p:sp>
      <p:sp>
        <p:nvSpPr>
          <p:cNvPr id="26629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AD5E5D1-BC93-4CFC-B3BC-A6794B587BA5}" type="slidenum">
              <a:rPr lang="ru-RU" altLang="ru-RU" smtClean="0"/>
              <a:pPr eaLnBrk="1" hangingPunct="1"/>
              <a:t>16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153086971"/>
      </p:ext>
    </p:extLst>
  </p:cSld>
  <p:clrMapOvr>
    <a:masterClrMapping/>
  </p:clrMapOvr>
  <p:transition spd="med" advTm="2048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31188" cy="11445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sz="4000" dirty="0" smtClean="0"/>
              <a:t>Constructing ant solutions</a:t>
            </a:r>
            <a:endParaRPr lang="ru-RU" altLang="ru-RU" sz="40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953000" cy="39798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mtClean="0"/>
              <a:t>Use a colony of ants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mtClean="0"/>
              <a:t>An ant is placed on a graph node</a:t>
            </a:r>
            <a:endParaRPr lang="ru-RU" altLang="ru-RU" smtClean="0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mtClean="0"/>
              <a:t>Each ant has a limited number of steps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ru-RU" smtClean="0"/>
              <a:t>On each step the ant moves to the next node</a:t>
            </a:r>
          </a:p>
        </p:txBody>
      </p:sp>
      <p:sp>
        <p:nvSpPr>
          <p:cNvPr id="27652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smtClean="0"/>
              <a:t>EFSM Inference with Parallel ACO based Algorithms</a:t>
            </a:r>
            <a:endParaRPr lang="ru-RU" altLang="ru-RU" smtClean="0"/>
          </a:p>
        </p:txBody>
      </p:sp>
      <p:sp>
        <p:nvSpPr>
          <p:cNvPr id="27654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B15E3C6-1C6D-48A5-A75B-979F5B8A6CE8}" type="slidenum">
              <a:rPr lang="ru-RU" altLang="ru-RU" smtClean="0"/>
              <a:pPr eaLnBrk="1" hangingPunct="1"/>
              <a:t>17</a:t>
            </a:fld>
            <a:endParaRPr lang="ru-RU" altLang="ru-RU" smtClean="0"/>
          </a:p>
        </p:txBody>
      </p:sp>
      <p:graphicFrame>
        <p:nvGraphicFramePr>
          <p:cNvPr id="27653" name="Объект 2"/>
          <p:cNvGraphicFramePr>
            <a:graphicFrameLocks noChangeAspect="1"/>
          </p:cNvGraphicFramePr>
          <p:nvPr/>
        </p:nvGraphicFramePr>
        <p:xfrm>
          <a:off x="5121275" y="1295400"/>
          <a:ext cx="380047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Visio" r:id="rId6" imgW="3613150" imgH="4420870" progId="Visio.Drawing.15">
                  <p:embed/>
                </p:oleObj>
              </mc:Choice>
              <mc:Fallback>
                <p:oleObj name="Visio" r:id="rId6" imgW="3613150" imgH="44208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1295400"/>
                        <a:ext cx="380047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93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Tm="2048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ru-RU" sz="4200">
                <a:solidFill>
                  <a:schemeClr val="tx2"/>
                </a:solidFill>
              </a:rPr>
              <a:t>Ant step: selecting the next node</a:t>
            </a:r>
            <a:endParaRPr lang="ru-RU" altLang="ru-RU" sz="4200">
              <a:solidFill>
                <a:schemeClr val="tx2"/>
              </a:solidFill>
            </a:endParaRPr>
          </a:p>
        </p:txBody>
      </p:sp>
      <p:sp>
        <p:nvSpPr>
          <p:cNvPr id="28675" name="Line 12"/>
          <p:cNvSpPr>
            <a:spLocks noChangeShapeType="1"/>
          </p:cNvSpPr>
          <p:nvPr/>
        </p:nvSpPr>
        <p:spPr bwMode="auto">
          <a:xfrm>
            <a:off x="4306888" y="1462088"/>
            <a:ext cx="0" cy="464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676" name="Text Box 13"/>
          <p:cNvSpPr txBox="1">
            <a:spLocks noChangeArrowheads="1"/>
          </p:cNvSpPr>
          <p:nvPr/>
        </p:nvSpPr>
        <p:spPr bwMode="auto">
          <a:xfrm>
            <a:off x="284163" y="5410200"/>
            <a:ext cx="27606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>
                <a:latin typeface="Calibri" pitchFamily="34" charset="0"/>
              </a:rPr>
              <a:t>Go to best mutated FSM</a:t>
            </a:r>
            <a:endParaRPr lang="ru-RU" altLang="ru-RU" sz="2400">
              <a:latin typeface="Calibri" pitchFamily="34" charset="0"/>
            </a:endParaRPr>
          </a:p>
          <a:p>
            <a:pPr eaLnBrk="1" hangingPunct="1">
              <a:spcBef>
                <a:spcPct val="50000"/>
              </a:spcBef>
            </a:pPr>
            <a:endParaRPr lang="ru-RU" altLang="ru-RU" sz="2400">
              <a:latin typeface="Calibri" pitchFamily="34" charset="0"/>
            </a:endParaRPr>
          </a:p>
        </p:txBody>
      </p:sp>
      <p:sp>
        <p:nvSpPr>
          <p:cNvPr id="28677" name="Text Box 18"/>
          <p:cNvSpPr txBox="1">
            <a:spLocks noChangeArrowheads="1"/>
          </p:cNvSpPr>
          <p:nvPr/>
        </p:nvSpPr>
        <p:spPr bwMode="auto">
          <a:xfrm>
            <a:off x="4310063" y="5024438"/>
            <a:ext cx="2616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200">
                <a:latin typeface="Calibri" pitchFamily="34" charset="0"/>
              </a:rPr>
              <a:t>Probabilistic selection</a:t>
            </a:r>
            <a:endParaRPr lang="ru-RU" altLang="ru-RU" sz="2200">
              <a:latin typeface="Calibri" pitchFamily="34" charset="0"/>
            </a:endParaRPr>
          </a:p>
        </p:txBody>
      </p:sp>
      <p:sp>
        <p:nvSpPr>
          <p:cNvPr id="28678" name="Text Box 19"/>
          <p:cNvSpPr txBox="1">
            <a:spLocks noChangeArrowheads="1"/>
          </p:cNvSpPr>
          <p:nvPr/>
        </p:nvSpPr>
        <p:spPr bwMode="auto">
          <a:xfrm>
            <a:off x="92075" y="2057400"/>
            <a:ext cx="175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i="1">
                <a:latin typeface="Calibri" pitchFamily="34" charset="0"/>
              </a:rPr>
              <a:t>P</a:t>
            </a:r>
            <a:r>
              <a:rPr lang="en-US" altLang="ru-RU" sz="2800">
                <a:latin typeface="Calibri" pitchFamily="34" charset="0"/>
              </a:rPr>
              <a:t> = </a:t>
            </a:r>
            <a:r>
              <a:rPr lang="en-US" altLang="ru-RU" sz="2800" i="1">
                <a:latin typeface="Calibri" pitchFamily="34" charset="0"/>
              </a:rPr>
              <a:t>P</a:t>
            </a:r>
            <a:r>
              <a:rPr lang="en-US" altLang="ru-RU" sz="2800" baseline="-25000">
                <a:latin typeface="Calibri" pitchFamily="34" charset="0"/>
              </a:rPr>
              <a:t>new</a:t>
            </a:r>
            <a:endParaRPr lang="ru-RU" altLang="ru-RU" sz="2800" baseline="-25000">
              <a:latin typeface="Calibri" pitchFamily="34" charset="0"/>
            </a:endParaRPr>
          </a:p>
        </p:txBody>
      </p:sp>
      <p:sp>
        <p:nvSpPr>
          <p:cNvPr id="28679" name="Text Box 20"/>
          <p:cNvSpPr txBox="1">
            <a:spLocks noChangeArrowheads="1"/>
          </p:cNvSpPr>
          <p:nvPr/>
        </p:nvSpPr>
        <p:spPr bwMode="auto">
          <a:xfrm>
            <a:off x="4502150" y="1323975"/>
            <a:ext cx="1974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800" i="1">
                <a:latin typeface="Calibri" pitchFamily="34" charset="0"/>
              </a:rPr>
              <a:t>P</a:t>
            </a:r>
            <a:r>
              <a:rPr lang="en-US" altLang="ru-RU" sz="2800">
                <a:latin typeface="Calibri" pitchFamily="34" charset="0"/>
              </a:rPr>
              <a:t> = 1 – </a:t>
            </a:r>
            <a:r>
              <a:rPr lang="en-US" altLang="ru-RU" sz="2800" i="1">
                <a:latin typeface="Calibri" pitchFamily="34" charset="0"/>
              </a:rPr>
              <a:t>P</a:t>
            </a:r>
            <a:r>
              <a:rPr lang="en-US" altLang="ru-RU" sz="2800" baseline="-25000">
                <a:latin typeface="Calibri" pitchFamily="34" charset="0"/>
              </a:rPr>
              <a:t>new</a:t>
            </a:r>
            <a:endParaRPr lang="ru-RU" altLang="ru-RU" sz="2800" baseline="-25000">
              <a:latin typeface="Calibri" pitchFamily="34" charset="0"/>
            </a:endParaRPr>
          </a:p>
        </p:txBody>
      </p:sp>
      <p:sp>
        <p:nvSpPr>
          <p:cNvPr id="28680" name="Rectangle 22"/>
          <p:cNvSpPr>
            <a:spLocks noChangeArrowheads="1"/>
          </p:cNvSpPr>
          <p:nvPr/>
        </p:nvSpPr>
        <p:spPr bwMode="auto">
          <a:xfrm>
            <a:off x="0" y="2971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>
              <a:latin typeface="Calibri" pitchFamily="34" charset="0"/>
            </a:endParaRPr>
          </a:p>
        </p:txBody>
      </p:sp>
      <p:graphicFrame>
        <p:nvGraphicFramePr>
          <p:cNvPr id="28681" name="Object 15"/>
          <p:cNvGraphicFramePr>
            <a:graphicFrameLocks noChangeAspect="1"/>
          </p:cNvGraphicFramePr>
          <p:nvPr/>
        </p:nvGraphicFramePr>
        <p:xfrm>
          <a:off x="4953000" y="5410200"/>
          <a:ext cx="27432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Формула" r:id="rId4" imgW="1028254" imgH="495085" progId="Equation.3">
                  <p:embed/>
                </p:oleObj>
              </mc:Choice>
              <mc:Fallback>
                <p:oleObj name="Формула" r:id="rId4" imgW="1028254" imgH="495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10200"/>
                        <a:ext cx="27432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8683" name="Объект 2"/>
          <p:cNvGraphicFramePr>
            <a:graphicFrameLocks noChangeAspect="1"/>
          </p:cNvGraphicFramePr>
          <p:nvPr/>
        </p:nvGraphicFramePr>
        <p:xfrm>
          <a:off x="307975" y="1417638"/>
          <a:ext cx="3781425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Visio" r:id="rId7" imgW="3781332" imgH="4410175" progId="Visio.Drawing.15">
                  <p:embed/>
                </p:oleObj>
              </mc:Choice>
              <mc:Fallback>
                <p:oleObj name="Visio" r:id="rId7" imgW="3781332" imgH="44101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417638"/>
                        <a:ext cx="3781425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graphicFrame>
        <p:nvGraphicFramePr>
          <p:cNvPr id="28685" name="Объект 4"/>
          <p:cNvGraphicFramePr>
            <a:graphicFrameLocks noChangeAspect="1"/>
          </p:cNvGraphicFramePr>
          <p:nvPr/>
        </p:nvGraphicFramePr>
        <p:xfrm>
          <a:off x="4953000" y="1219200"/>
          <a:ext cx="3800475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Visio" r:id="rId10" imgW="3600471" imgH="4410175" progId="Visio.Drawing.15">
                  <p:embed/>
                </p:oleObj>
              </mc:Choice>
              <mc:Fallback>
                <p:oleObj name="Visio" r:id="rId10" imgW="3600471" imgH="441017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19200"/>
                        <a:ext cx="3800475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ru-RU" smtClean="0"/>
              <a:t>EFSM Inference with Parallel ACO based Algorithms</a:t>
            </a:r>
            <a:endParaRPr lang="ru-RU" altLang="ru-RU" smtClean="0"/>
          </a:p>
        </p:txBody>
      </p:sp>
      <p:sp>
        <p:nvSpPr>
          <p:cNvPr id="28687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6049EF5-1211-4071-8F28-16BAE2D0B8EF}" type="slidenum">
              <a:rPr lang="ru-RU" altLang="ru-RU" smtClean="0"/>
              <a:pPr eaLnBrk="1" hangingPunct="1"/>
              <a:t>18</a:t>
            </a:fld>
            <a:endParaRPr lang="ru-RU" altLang="ru-RU" smtClean="0"/>
          </a:p>
        </p:txBody>
      </p:sp>
    </p:spTree>
    <p:extLst>
      <p:ext uri="{BB962C8B-B14F-4D97-AF65-F5344CB8AC3E}">
        <p14:creationId xmlns:p14="http://schemas.microsoft.com/office/powerpoint/2010/main" val="3256281017"/>
      </p:ext>
    </p:extLst>
  </p:cSld>
  <p:clrMapOvr>
    <a:masterClrMapping/>
  </p:clrMapOvr>
  <p:transition spd="med" advTm="2048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parallel </a:t>
            </a:r>
            <a:r>
              <a:rPr lang="en-US" dirty="0" err="1" smtClean="0"/>
              <a:t>MuACO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Single-node </a:t>
            </a:r>
            <a:r>
              <a:rPr lang="en-US" dirty="0" err="1" smtClean="0">
                <a:solidFill>
                  <a:srgbClr val="00B050"/>
                </a:solidFill>
              </a:rPr>
              <a:t>MuACO</a:t>
            </a:r>
            <a:r>
              <a:rPr lang="en-US" dirty="0" smtClean="0">
                <a:solidFill>
                  <a:srgbClr val="00B050"/>
                </a:solidFill>
              </a:rPr>
              <a:t> is more efficient than GA for EFSM inference</a:t>
            </a:r>
          </a:p>
          <a:p>
            <a:pPr lvl="1"/>
            <a:r>
              <a:rPr lang="en-US" sz="2400" dirty="0" err="1" smtClean="0"/>
              <a:t>Chivilikhin</a:t>
            </a:r>
            <a:r>
              <a:rPr lang="en-US" sz="2400" dirty="0" smtClean="0"/>
              <a:t> D., </a:t>
            </a:r>
            <a:r>
              <a:rPr lang="en-US" sz="2400" dirty="0" err="1" smtClean="0"/>
              <a:t>Ulyantsev</a:t>
            </a:r>
            <a:r>
              <a:rPr lang="en-US" sz="2400" dirty="0" smtClean="0"/>
              <a:t> V. </a:t>
            </a:r>
            <a:r>
              <a:rPr lang="en-US" sz="2400" dirty="0" err="1" smtClean="0"/>
              <a:t>MuACOsm</a:t>
            </a:r>
            <a:r>
              <a:rPr lang="en-US" sz="2400" dirty="0" smtClean="0"/>
              <a:t> - A New Mutation-Based Ant Colony Optimization Algorithm for Learning Finite-State Machines / In GECCO’13</a:t>
            </a:r>
          </a:p>
          <a:p>
            <a:pPr lvl="1"/>
            <a:r>
              <a:rPr lang="en-US" sz="2400" dirty="0" err="1" smtClean="0"/>
              <a:t>Chivilikhin</a:t>
            </a:r>
            <a:r>
              <a:rPr lang="en-US" sz="2400" dirty="0" smtClean="0"/>
              <a:t> D., </a:t>
            </a:r>
            <a:r>
              <a:rPr lang="en-US" sz="2400" dirty="0" err="1" smtClean="0"/>
              <a:t>Ulyantsev</a:t>
            </a:r>
            <a:r>
              <a:rPr lang="en-US" sz="2400" dirty="0" smtClean="0"/>
              <a:t> V. Inferring Automata-Based Programs from Specification With Mutation-Based Ant Colony Optimization / In GECCO’14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9A7EB4-981E-4A2B-ADF5-B391028E6F78}" type="slidenum">
              <a:rPr lang="ru-RU" smtClean="0"/>
              <a:pPr>
                <a:defRPr/>
              </a:pPr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89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Motivation: Reliable software</a:t>
            </a:r>
            <a:endParaRPr lang="ru-RU" altLang="ru-RU" smtClean="0"/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Systems with high cost of failure</a:t>
            </a:r>
          </a:p>
          <a:p>
            <a:pPr lvl="1"/>
            <a:r>
              <a:rPr lang="en-US" altLang="ru-RU" smtClean="0"/>
              <a:t>Energetics</a:t>
            </a:r>
          </a:p>
          <a:p>
            <a:pPr lvl="1"/>
            <a:r>
              <a:rPr lang="en-US" altLang="ru-RU" smtClean="0"/>
              <a:t>Aerospace</a:t>
            </a:r>
          </a:p>
          <a:p>
            <a:pPr lvl="1"/>
            <a:r>
              <a:rPr lang="en-US" altLang="ru-RU" smtClean="0"/>
              <a:t>Finances</a:t>
            </a:r>
          </a:p>
          <a:p>
            <a:pPr lvl="1"/>
            <a:r>
              <a:rPr lang="en-US" altLang="ru-RU" smtClean="0"/>
              <a:t>…</a:t>
            </a:r>
          </a:p>
          <a:p>
            <a:r>
              <a:rPr lang="en-US" altLang="ru-RU" smtClean="0"/>
              <a:t>We want to have </a:t>
            </a:r>
            <a:r>
              <a:rPr lang="en-US" altLang="ru-RU" b="1" smtClean="0"/>
              <a:t>reliable software</a:t>
            </a:r>
          </a:p>
          <a:p>
            <a:pPr lvl="1"/>
            <a:r>
              <a:rPr lang="en-US" altLang="ru-RU" smtClean="0"/>
              <a:t>Testing is not enough</a:t>
            </a:r>
          </a:p>
          <a:p>
            <a:pPr lvl="1"/>
            <a:r>
              <a:rPr lang="en-US" altLang="ru-RU" b="1" smtClean="0"/>
              <a:t>Verification</a:t>
            </a:r>
            <a:r>
              <a:rPr lang="en-US" altLang="ru-RU" smtClean="0"/>
              <a:t> is needed</a:t>
            </a:r>
          </a:p>
          <a:p>
            <a:endParaRPr lang="ru-RU" altLang="ru-RU" b="1" smtClean="0"/>
          </a:p>
        </p:txBody>
      </p:sp>
      <p:sp>
        <p:nvSpPr>
          <p:cNvPr id="4100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4101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E7B4A0-F804-4586-9AC8-1D4525D0AC65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ru-RU" alt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dirty="0" smtClean="0">
                <a:latin typeface="Arial" charset="0"/>
                <a:cs typeface="Arial" charset="0"/>
              </a:rPr>
              <a:t>Parallel combinatorial optimization</a:t>
            </a:r>
            <a:endParaRPr lang="ru-RU" altLang="ru-RU" sz="4000" dirty="0" smtClean="0">
              <a:latin typeface="Arial" charset="0"/>
              <a:cs typeface="Arial" charset="0"/>
            </a:endParaRPr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Randomized algorithms</a:t>
            </a:r>
          </a:p>
          <a:p>
            <a:r>
              <a:rPr lang="en-US" altLang="ru-RU" dirty="0" smtClean="0">
                <a:latin typeface="Arial" charset="0"/>
                <a:cs typeface="Arial" charset="0"/>
              </a:rPr>
              <a:t>More exploration – higher chance of finding optimal solution</a:t>
            </a:r>
          </a:p>
          <a:p>
            <a:r>
              <a:rPr lang="en-US" altLang="ru-RU" dirty="0" smtClean="0">
                <a:latin typeface="Arial" charset="0"/>
                <a:cs typeface="Arial" charset="0"/>
              </a:rPr>
              <a:t>Increase exploration using parallelism</a:t>
            </a:r>
          </a:p>
          <a:p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007A4-E52F-4205-A66D-8C75CCF970D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Parallel metaheuristics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Evolutionary algorithms</a:t>
            </a:r>
          </a:p>
          <a:p>
            <a:pPr lvl="1"/>
            <a:r>
              <a:rPr lang="en-US" altLang="ru-RU" dirty="0" smtClean="0">
                <a:latin typeface="Arial" charset="0"/>
                <a:cs typeface="Arial" charset="0"/>
              </a:rPr>
              <a:t>Island scheme</a:t>
            </a:r>
          </a:p>
          <a:p>
            <a:pPr lvl="1"/>
            <a:r>
              <a:rPr lang="en-US" altLang="ru-RU" dirty="0" smtClean="0">
                <a:latin typeface="Arial" charset="0"/>
                <a:cs typeface="Arial" charset="0"/>
              </a:rPr>
              <a:t>Migration</a:t>
            </a:r>
            <a:endParaRPr lang="en-US" altLang="ru-RU" dirty="0">
              <a:latin typeface="Arial" charset="0"/>
              <a:cs typeface="Arial" charset="0"/>
            </a:endParaRPr>
          </a:p>
          <a:p>
            <a:pPr lvl="1"/>
            <a:r>
              <a:rPr lang="en-US" altLang="ru-RU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MuACO</a:t>
            </a:r>
            <a:r>
              <a:rPr lang="en-US" altLang="ru-RU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doesn’t have a population</a:t>
            </a:r>
          </a:p>
          <a:p>
            <a:r>
              <a:rPr lang="en-US" altLang="ru-RU" dirty="0" smtClean="0">
                <a:latin typeface="Arial" charset="0"/>
                <a:cs typeface="Arial" charset="0"/>
              </a:rPr>
              <a:t>Ant Colony algorithms</a:t>
            </a:r>
          </a:p>
          <a:p>
            <a:pPr lvl="1"/>
            <a:r>
              <a:rPr lang="en-US" altLang="ru-RU" dirty="0" smtClean="0">
                <a:latin typeface="Arial" charset="0"/>
                <a:cs typeface="Arial" charset="0"/>
              </a:rPr>
              <a:t>Multiple colonies</a:t>
            </a:r>
          </a:p>
          <a:p>
            <a:pPr lvl="1"/>
            <a:r>
              <a:rPr lang="en-US" altLang="ru-RU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This can work</a:t>
            </a:r>
            <a:endParaRPr lang="ru-RU" altLang="ru-RU" dirty="0" smtClean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5AEA77-F0CE-44FD-8942-885F506B285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 smtClean="0">
                <a:latin typeface="Arial" charset="0"/>
                <a:cs typeface="Arial" charset="0"/>
              </a:rPr>
              <a:t>Three parallel MuACO algorithms</a:t>
            </a:r>
            <a:endParaRPr lang="ru-RU" altLang="ru-RU" sz="4000" smtClean="0">
              <a:latin typeface="Arial" charset="0"/>
              <a:cs typeface="Arial" charset="0"/>
            </a:endParaRPr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altLang="ru-RU" smtClean="0">
                <a:latin typeface="Arial" charset="0"/>
                <a:cs typeface="Arial" charset="0"/>
              </a:rPr>
              <a:t>Independent parallel MuACO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ru-RU" smtClean="0">
                <a:latin typeface="Arial" charset="0"/>
                <a:cs typeface="Arial" charset="0"/>
              </a:rPr>
              <a:t>Shared best solutions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ru-RU" smtClean="0">
                <a:latin typeface="Arial" charset="0"/>
                <a:cs typeface="Arial" charset="0"/>
              </a:rPr>
              <a:t>MuACO with crossover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6112A1-E5D1-4DA0-B71E-3C6CFB7A125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Independent parallel MuACO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i="1" smtClean="0">
                <a:latin typeface="Arial" charset="0"/>
                <a:cs typeface="Arial" charset="0"/>
              </a:rPr>
              <a:t>m</a:t>
            </a:r>
            <a:r>
              <a:rPr lang="en-US" altLang="ru-RU" smtClean="0">
                <a:latin typeface="Arial" charset="0"/>
                <a:cs typeface="Arial" charset="0"/>
              </a:rPr>
              <a:t> processors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Generate </a:t>
            </a:r>
            <a:r>
              <a:rPr lang="en-US" altLang="ru-RU" i="1" smtClean="0">
                <a:latin typeface="Arial" charset="0"/>
                <a:cs typeface="Arial" charset="0"/>
              </a:rPr>
              <a:t>m</a:t>
            </a:r>
            <a:r>
              <a:rPr lang="en-US" altLang="ru-RU" smtClean="0">
                <a:latin typeface="Arial" charset="0"/>
                <a:cs typeface="Arial" charset="0"/>
              </a:rPr>
              <a:t> random initial solutions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Start </a:t>
            </a:r>
            <a:r>
              <a:rPr lang="en-US" altLang="ru-RU" i="1" smtClean="0">
                <a:latin typeface="Arial" charset="0"/>
                <a:cs typeface="Arial" charset="0"/>
              </a:rPr>
              <a:t>m</a:t>
            </a:r>
            <a:r>
              <a:rPr lang="en-US" altLang="ru-RU" smtClean="0">
                <a:latin typeface="Arial" charset="0"/>
                <a:cs typeface="Arial" charset="0"/>
              </a:rPr>
              <a:t> MuACO algorithms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Terminate when at least one finds optimal solution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NO interaction between algorithms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46025-8649-4C19-B8E2-387374BF2DEA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Shared best solutions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0B560D-D645-4F69-B349-BCD3B9165A18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905000"/>
            <a:ext cx="838676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09600" y="5081588"/>
            <a:ext cx="79248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ru-RU" sz="2500" i="1"/>
              <a:t>i</a:t>
            </a:r>
            <a:r>
              <a:rPr lang="en-US" altLang="ru-RU" sz="2500"/>
              <a:t>-th algorithm restarts with </a:t>
            </a:r>
            <a:r>
              <a:rPr lang="en-US" altLang="ru-RU" sz="2500" i="1"/>
              <a:t>j</a:t>
            </a:r>
            <a:r>
              <a:rPr lang="en-US" altLang="ru-RU" sz="2500"/>
              <a:t>-th algorithm’s best solution</a:t>
            </a:r>
            <a:endParaRPr lang="ru-RU" altLang="ru-RU" sz="25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MuACO with crossovers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EFSM Inference with Parallel ACO based Algorithms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04147B-3BDE-4F6B-93C3-C5D6E760CAE4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8804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04800" y="5257800"/>
            <a:ext cx="87280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ru-RU"/>
              <a:t>Crossovers from: F. Tsarev and K. Egorov. Finite state machine induction using genetic algorithm based on testing and model checking. In GECCO’11 Companion Proc.,  pp.759–762, Dublin, Ireland, 2011.</a:t>
            </a:r>
            <a:endParaRPr lang="ru-RU" alt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Other tested approaches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Parallel fitness evaluation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Different algorithm settings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…</a:t>
            </a:r>
          </a:p>
          <a:p>
            <a:r>
              <a:rPr lang="en-US" altLang="ru-RU" smtClean="0">
                <a:latin typeface="Arial" charset="0"/>
                <a:cs typeface="Arial" charset="0"/>
              </a:rPr>
              <a:t>No good</a:t>
            </a:r>
          </a:p>
          <a:p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EFSM Inference with Parallel ACO based Algorithms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CD7EB-765B-40E7-A4B0-0F398FFF91C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Input data: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Number of states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et of test scenarios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Set of temporal properties</a:t>
            </a:r>
          </a:p>
          <a:p>
            <a:pPr>
              <a:buFont typeface="Arial" pitchFamily="34" charset="0"/>
              <a:buChar char="•"/>
              <a:defRPr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Goal: build an EFSM with 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states compliant with scenarios and temporal properties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 smtClean="0"/>
          </a:p>
          <a:p>
            <a:pPr>
              <a:buFont typeface="Arial" pitchFamily="34" charset="0"/>
              <a:buChar char="•"/>
              <a:defRPr/>
            </a:pPr>
            <a:endParaRPr lang="ru-RU" dirty="0" smtClean="0"/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charset="0"/>
            </a:endParaRPr>
          </a:p>
        </p:txBody>
      </p:sp>
      <p:sp>
        <p:nvSpPr>
          <p:cNvPr id="26628" name="Заголовок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ru-RU" sz="3600" dirty="0" smtClean="0">
                <a:latin typeface="Arial" charset="0"/>
                <a:cs typeface="Arial" charset="0"/>
              </a:rPr>
              <a:t>Learning EFSMs from scenarios and temporal properties</a:t>
            </a:r>
            <a:endParaRPr lang="ru-RU" altLang="ru-RU" sz="3600" dirty="0" smtClean="0">
              <a:latin typeface="Arial" charset="0"/>
              <a:cs typeface="Arial" charset="0"/>
            </a:endParaRPr>
          </a:p>
        </p:txBody>
      </p:sp>
      <p:sp>
        <p:nvSpPr>
          <p:cNvPr id="26629" name="Нижний колонтитул 1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 smtClean="0">
                <a:latin typeface="Arial" charset="0"/>
              </a:rPr>
              <a:t>EFSM Inference with Parallel ACO based Algorithms</a:t>
            </a:r>
            <a:endParaRPr lang="ru-RU" altLang="ru-RU" sz="1400" dirty="0" smtClean="0">
              <a:latin typeface="Arial" charset="0"/>
            </a:endParaRPr>
          </a:p>
        </p:txBody>
      </p:sp>
      <p:sp>
        <p:nvSpPr>
          <p:cNvPr id="26630" name="Номер слайда 2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0AB063-D6A2-4C11-8AA9-08D2EEF97ED1}" type="slidenum">
              <a:rPr lang="ru-RU" altLang="ru-RU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ru-RU" altLang="ru-RU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Scenarios and temporal properties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Scenario</a:t>
                </a:r>
              </a:p>
              <a:p>
                <a:pPr lvl="1"/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]/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[true],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&amp; !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]/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]/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Temporal properties – Linear temporal logic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G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wasEvent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wasAction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340475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pPr>
              <a:defRPr/>
            </a:pPr>
            <a:fld id="{F6F17ECB-F818-4BEE-9A45-A53B943F6081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28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3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Заголовок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Learning EFSMs: Fitness function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7650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3000" dirty="0" smtClean="0">
                <a:latin typeface="Arial" charset="0"/>
                <a:cs typeface="Arial" charset="0"/>
              </a:rPr>
              <a:t>Pass inputs to EFSM, record outputs</a:t>
            </a:r>
          </a:p>
          <a:p>
            <a:r>
              <a:rPr lang="en-US" altLang="ru-RU" sz="3000" dirty="0" smtClean="0">
                <a:latin typeface="Arial" charset="0"/>
                <a:cs typeface="Arial" charset="0"/>
              </a:rPr>
              <a:t>Compare generated outputs with references</a:t>
            </a:r>
          </a:p>
          <a:p>
            <a:r>
              <a:rPr lang="en-US" altLang="ru-RU" sz="3000" dirty="0" smtClean="0">
                <a:latin typeface="Arial" charset="0"/>
                <a:cs typeface="Arial" charset="0"/>
              </a:rPr>
              <a:t>Use verifier to check temporal properties</a:t>
            </a:r>
          </a:p>
          <a:p>
            <a:r>
              <a:rPr lang="en-US" altLang="ru-RU" sz="3000" dirty="0" smtClean="0">
                <a:latin typeface="Arial" charset="0"/>
                <a:cs typeface="Arial" charset="0"/>
              </a:rPr>
              <a:t>Fitness = string similarity measure (edit distance) + verification part</a:t>
            </a:r>
          </a:p>
        </p:txBody>
      </p:sp>
      <p:sp>
        <p:nvSpPr>
          <p:cNvPr id="27652" name="Нижний колонтитул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>
                <a:latin typeface="Arial" charset="0"/>
              </a:rPr>
              <a:t>EFSM Inference with Parallel ACO based Algorithms</a:t>
            </a:r>
            <a:endParaRPr lang="ru-RU" altLang="ru-RU" sz="1400" smtClean="0">
              <a:latin typeface="Arial" charset="0"/>
            </a:endParaRPr>
          </a:p>
        </p:txBody>
      </p:sp>
      <p:sp>
        <p:nvSpPr>
          <p:cNvPr id="27653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840545-9860-42B3-AC91-1428870EF799}" type="slidenum">
              <a:rPr lang="ru-RU" altLang="ru-RU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ru-RU" altLang="ru-RU" sz="1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Challenge</a:t>
            </a:r>
            <a:endParaRPr lang="ru-RU" altLang="ru-RU" smtClean="0"/>
          </a:p>
        </p:txBody>
      </p:sp>
      <p:sp>
        <p:nvSpPr>
          <p:cNvPr id="512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Reliable systems are hard to develop</a:t>
            </a:r>
          </a:p>
          <a:p>
            <a:r>
              <a:rPr lang="en-US" altLang="ru-RU" smtClean="0"/>
              <a:t>Verification is time consuming</a:t>
            </a:r>
            <a:endParaRPr lang="ru-RU" altLang="ru-RU" smtClean="0"/>
          </a:p>
        </p:txBody>
      </p:sp>
      <p:sp>
        <p:nvSpPr>
          <p:cNvPr id="5124" name="Нижний колонтитул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5125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D40285-3B03-4CA5-A810-685AD1EF87F1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ru-RU" altLang="ru-RU" sz="14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>
                <a:latin typeface="Arial" charset="0"/>
                <a:cs typeface="Arial" charset="0"/>
              </a:rPr>
              <a:t>Experimental setup</a:t>
            </a:r>
            <a:endParaRPr lang="ru-RU" altLang="ru-RU" smtClean="0">
              <a:latin typeface="Arial" charset="0"/>
              <a:cs typeface="Arial" charset="0"/>
            </a:endParaRPr>
          </a:p>
        </p:txBody>
      </p:sp>
      <p:sp>
        <p:nvSpPr>
          <p:cNvPr id="28675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525963"/>
          </a:xfrm>
        </p:spPr>
        <p:txBody>
          <a:bodyPr/>
          <a:lstStyle/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50 random EFSMs with 10 states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One input variable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Two input events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Two output actions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length up to 2</a:t>
            </a:r>
          </a:p>
          <a:p>
            <a:endParaRPr lang="en-US" altLang="ru-RU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24-core AMD Opteron 6234 2.4 GHz processor</a:t>
            </a:r>
          </a:p>
        </p:txBody>
      </p:sp>
      <p:sp>
        <p:nvSpPr>
          <p:cNvPr id="28676" name="Нижний колонтитул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>
                <a:latin typeface="Arial" charset="0"/>
              </a:rPr>
              <a:t>EFSM Inference with Parallel ACO based Algorithms</a:t>
            </a:r>
            <a:endParaRPr lang="ru-RU" altLang="ru-RU" sz="1400" smtClean="0">
              <a:latin typeface="Arial" charset="0"/>
            </a:endParaRPr>
          </a:p>
        </p:txBody>
      </p:sp>
      <p:sp>
        <p:nvSpPr>
          <p:cNvPr id="28677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682F4-969C-4470-95B3-960581512BC0}" type="slidenum">
              <a:rPr lang="ru-RU" altLang="ru-RU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ru-RU" altLang="ru-RU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Compared algorithms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parallel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endParaRPr lang="en-US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+ Shared best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+ Crossovers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+ Shared best + Crossovers</a:t>
            </a:r>
          </a:p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parallel GA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DAF4E-F7DD-4606-BFF5-31F1EFAEF2FD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31</a:t>
            </a:fld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Results: </a:t>
            </a:r>
            <a:r>
              <a:rPr lang="en-US" altLang="ru-RU" dirty="0" err="1" smtClean="0">
                <a:latin typeface="Arial" charset="0"/>
                <a:cs typeface="Arial" charset="0"/>
              </a:rPr>
              <a:t>MuACO</a:t>
            </a:r>
            <a:r>
              <a:rPr lang="en-US" altLang="ru-RU" dirty="0" smtClean="0">
                <a:latin typeface="Arial" charset="0"/>
                <a:cs typeface="Arial" charset="0"/>
              </a:rPr>
              <a:t> speedup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A2203-B44A-452A-B13B-415FD7372C8E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32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7" y="1212244"/>
            <a:ext cx="6348413" cy="465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2057400" y="5788792"/>
            <a:ext cx="7543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ru-RU" sz="2500" dirty="0"/>
              <a:t>Sequential </a:t>
            </a:r>
            <a:r>
              <a:rPr lang="en-US" altLang="ru-RU" sz="2500" dirty="0" err="1"/>
              <a:t>MuACO</a:t>
            </a:r>
            <a:r>
              <a:rPr lang="en-US" altLang="ru-RU" sz="2500" dirty="0"/>
              <a:t> runtime = 1392 s.</a:t>
            </a:r>
            <a:endParaRPr lang="ru-RU" altLang="ru-RU" sz="25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median time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7ECB-F818-4BEE-9A45-A53B943F6081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33</a:t>
            </a:fld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58370" name="Picture 2" descr="C:\Users\chivdan\Downloads\media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477000" cy="467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6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Results: comparison with GA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B0E6B-CBB1-4883-AAFF-17BD750A3E09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34</a:t>
            </a:fld>
            <a:endParaRPr lang="ru-RU" sz="1400">
              <a:solidFill>
                <a:schemeClr val="tx1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1219200"/>
            <a:ext cx="65055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Arial" charset="0"/>
                <a:cs typeface="Arial" charset="0"/>
              </a:rPr>
              <a:t>Statistical significance</a:t>
            </a:r>
            <a:endParaRPr lang="ru-RU" altLang="ru-RU" dirty="0" smtClean="0">
              <a:latin typeface="Arial" charset="0"/>
              <a:cs typeface="Arial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Both “Crossovers” are significantly better than other algorithms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significantly different from each other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04A13-0BD3-4D16-A030-DFAB42FABB19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35</a:t>
            </a:fld>
            <a:endParaRPr lang="ru-RU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 exact and </a:t>
            </a:r>
            <a:r>
              <a:rPr lang="en-US" alt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metaheuristic</a:t>
            </a:r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ru-RU" alt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ICMLA’14: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Exact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Metaheuristic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Techniques For Learning Extended Finite-State Machines From Test Scenarios and Temporal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Properties (accepted)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EF972-2385-4568-8FAC-D5CCA4EDDDC3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36</a:t>
            </a:fld>
            <a:endParaRPr lang="ru-RU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 exact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metaheuristic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algorithms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7ECB-F818-4BEE-9A45-A53B943F6081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37</a:t>
            </a:fld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28600" y="155816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200400" y="155816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exact algorithm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200400" y="276028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EFSM 1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200400" y="396240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MuACO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248400" y="396240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properties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200400" y="5181600"/>
            <a:ext cx="2438400" cy="8973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EFSM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Прямая со стрелкой 14"/>
          <p:cNvCxnSpPr>
            <a:stCxn id="9" idx="3"/>
            <a:endCxn id="10" idx="1"/>
          </p:cNvCxnSpPr>
          <p:nvPr/>
        </p:nvCxnSpPr>
        <p:spPr>
          <a:xfrm>
            <a:off x="2667000" y="2006820"/>
            <a:ext cx="533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2"/>
            <a:endCxn id="11" idx="0"/>
          </p:cNvCxnSpPr>
          <p:nvPr/>
        </p:nvCxnSpPr>
        <p:spPr>
          <a:xfrm>
            <a:off x="4419600" y="245548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2"/>
            <a:endCxn id="12" idx="0"/>
          </p:cNvCxnSpPr>
          <p:nvPr/>
        </p:nvCxnSpPr>
        <p:spPr>
          <a:xfrm>
            <a:off x="4419600" y="365760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1"/>
            <a:endCxn id="12" idx="3"/>
          </p:cNvCxnSpPr>
          <p:nvPr/>
        </p:nvCxnSpPr>
        <p:spPr>
          <a:xfrm flipH="1">
            <a:off x="5638800" y="441106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2"/>
            <a:endCxn id="14" idx="0"/>
          </p:cNvCxnSpPr>
          <p:nvPr/>
        </p:nvCxnSpPr>
        <p:spPr>
          <a:xfrm>
            <a:off x="4419600" y="4859720"/>
            <a:ext cx="0" cy="3218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88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exact and </a:t>
            </a:r>
            <a:r>
              <a:rPr lang="en-US" dirty="0" err="1" smtClean="0"/>
              <a:t>metaheuristic</a:t>
            </a:r>
            <a:r>
              <a:rPr lang="en-US" dirty="0" smtClean="0"/>
              <a:t> algorithms: results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323980"/>
              </p:ext>
            </p:extLst>
          </p:nvPr>
        </p:nvGraphicFramePr>
        <p:xfrm>
          <a:off x="1447800" y="2362200"/>
          <a:ext cx="62484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828800"/>
                <a:gridCol w="2667000"/>
              </a:tblGrid>
              <a:tr h="370840">
                <a:tc>
                  <a:txBody>
                    <a:bodyPr/>
                    <a:lstStyle/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Crossovers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Exact</a:t>
                      </a:r>
                      <a:r>
                        <a:rPr lang="en-US" sz="2800" baseline="0" dirty="0" smtClean="0"/>
                        <a:t> + Crossovers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Mean time, s.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208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78</a:t>
                      </a:r>
                      <a:endParaRPr lang="ru-RU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Median time, s.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73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28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smtClean="0">
                <a:solidFill>
                  <a:schemeClr val="tx1"/>
                </a:solidFill>
              </a:rPr>
              <a:t>EFSM Inference with Parallel ACO based Algorithms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17ECB-F818-4BEE-9A45-A53B943F6081}" type="slidenum">
              <a:rPr lang="ru-RU" sz="1400" smtClean="0">
                <a:solidFill>
                  <a:schemeClr val="tx1"/>
                </a:solidFill>
              </a:rPr>
              <a:pPr>
                <a:defRPr/>
              </a:pPr>
              <a:t>38</a:t>
            </a:fld>
            <a:endParaRPr lang="ru-RU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079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mtClean="0"/>
              <a:t>Conclusion</a:t>
            </a:r>
            <a:endParaRPr lang="ru-RU" altLang="ru-RU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Parallel EFSM inference algorithms are very efficient</a:t>
            </a:r>
          </a:p>
          <a:p>
            <a:pPr eaLnBrk="1" hangingPunct="1"/>
            <a:r>
              <a:rPr lang="en-US" altLang="ru-RU" dirty="0" smtClean="0"/>
              <a:t>Parallel </a:t>
            </a:r>
            <a:r>
              <a:rPr lang="en-US" altLang="ru-RU" dirty="0" err="1" smtClean="0"/>
              <a:t>MuACO</a:t>
            </a:r>
            <a:r>
              <a:rPr lang="en-US" altLang="ru-RU" dirty="0" smtClean="0"/>
              <a:t> algorithms with crossover demonstrated best performance</a:t>
            </a:r>
          </a:p>
          <a:p>
            <a:pPr eaLnBrk="1" hangingPunct="1"/>
            <a:r>
              <a:rPr lang="en-US" altLang="ru-RU" dirty="0" smtClean="0"/>
              <a:t>With super-linear speedup</a:t>
            </a:r>
          </a:p>
        </p:txBody>
      </p:sp>
      <p:sp>
        <p:nvSpPr>
          <p:cNvPr id="34820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3482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63F4493-F745-4557-911A-5CDB8C907730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Model-driven development</a:t>
            </a:r>
            <a:endParaRPr lang="ru-RU" altLang="ru-RU" smtClean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mtClean="0"/>
              <a:t>Automated software engineering</a:t>
            </a:r>
          </a:p>
          <a:p>
            <a:r>
              <a:rPr lang="en-US" altLang="ru-RU" smtClean="0"/>
              <a:t>Model-driven development</a:t>
            </a:r>
          </a:p>
        </p:txBody>
      </p:sp>
      <p:graphicFrame>
        <p:nvGraphicFramePr>
          <p:cNvPr id="6148" name="Объект 4"/>
          <p:cNvGraphicFramePr>
            <a:graphicFrameLocks noChangeAspect="1"/>
          </p:cNvGraphicFramePr>
          <p:nvPr/>
        </p:nvGraphicFramePr>
        <p:xfrm>
          <a:off x="457200" y="4414838"/>
          <a:ext cx="82296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4" imgW="7400969" imgH="1104838" progId="Visio.Drawing.11">
                  <p:embed/>
                </p:oleObj>
              </mc:Choice>
              <mc:Fallback>
                <p:oleObj name="Visio" r:id="rId4" imgW="7400969" imgH="1104838" progId="Visio.Drawing.11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4838"/>
                        <a:ext cx="82296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6150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4AC7CF3-6064-4C88-81EA-9C9DF3BE096D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ru-RU" alt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Future work</a:t>
            </a:r>
            <a:endParaRPr lang="ru-RU" altLang="ru-RU" smtClean="0"/>
          </a:p>
        </p:txBody>
      </p:sp>
      <p:sp>
        <p:nvSpPr>
          <p:cNvPr id="358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3000" dirty="0" smtClean="0"/>
              <a:t>Parallel </a:t>
            </a:r>
            <a:r>
              <a:rPr lang="en-US" altLang="ru-RU" sz="3000" dirty="0" err="1" smtClean="0"/>
              <a:t>MuACO</a:t>
            </a:r>
            <a:r>
              <a:rPr lang="en-US" altLang="ru-RU" sz="3000" dirty="0" smtClean="0"/>
              <a:t>-GA algorithm</a:t>
            </a:r>
          </a:p>
          <a:p>
            <a:r>
              <a:rPr lang="en-US" altLang="ru-RU" sz="3000" dirty="0" smtClean="0"/>
              <a:t>Experiments using more computational nodes</a:t>
            </a:r>
          </a:p>
          <a:p>
            <a:r>
              <a:rPr lang="en-US" altLang="ru-RU" sz="3000" dirty="0" smtClean="0"/>
              <a:t>More experiments with exact algorithms</a:t>
            </a:r>
          </a:p>
        </p:txBody>
      </p:sp>
      <p:sp>
        <p:nvSpPr>
          <p:cNvPr id="35844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 smtClean="0"/>
              <a:t>EFSM Inference with Parallel ACO based Algorithms</a:t>
            </a:r>
            <a:endParaRPr lang="ru-RU" altLang="ru-RU" sz="1400" dirty="0" smtClean="0"/>
          </a:p>
        </p:txBody>
      </p:sp>
      <p:sp>
        <p:nvSpPr>
          <p:cNvPr id="35845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CAE0D4B-B48D-4607-BD6B-177CA914F3BE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Acknowledgements</a:t>
            </a:r>
            <a:endParaRPr lang="ru-RU" altLang="ru-RU" smtClean="0"/>
          </a:p>
        </p:txBody>
      </p:sp>
      <p:sp>
        <p:nvSpPr>
          <p:cNvPr id="36867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sz="2800" smtClean="0"/>
              <a:t>This work was financially supported by the Government of Russian Federation, Grant 074-U01, and also partially supported by RFBR, research project No. 14-01-00551 a.</a:t>
            </a:r>
          </a:p>
        </p:txBody>
      </p:sp>
      <p:sp>
        <p:nvSpPr>
          <p:cNvPr id="36868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36869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F2733AD-E644-4ABE-89D7-33F4A7623312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0" b="19629"/>
          <a:stretch>
            <a:fillRect/>
          </a:stretch>
        </p:blipFill>
        <p:spPr bwMode="auto">
          <a:xfrm>
            <a:off x="76200" y="0"/>
            <a:ext cx="160020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38" y="257175"/>
            <a:ext cx="7802562" cy="1143000"/>
          </a:xfrm>
        </p:spPr>
        <p:txBody>
          <a:bodyPr/>
          <a:lstStyle/>
          <a:p>
            <a:pPr eaLnBrk="1" hangingPunct="1"/>
            <a:r>
              <a:rPr lang="en-US" altLang="ru-RU" smtClean="0"/>
              <a:t>Thank you for your attention!</a:t>
            </a:r>
            <a:endParaRPr lang="ru-RU" altLang="ru-RU" smtClean="0"/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6108700" y="3124200"/>
            <a:ext cx="28368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u="sng"/>
              <a:t>Daniil Chivilikhin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/>
              <a:t>Vladimir Ulyantsev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/>
              <a:t>Anatoly Shalyto</a:t>
            </a:r>
            <a:endParaRPr lang="ru-RU" altLang="ru-RU" sz="2500"/>
          </a:p>
        </p:txBody>
      </p:sp>
      <p:sp>
        <p:nvSpPr>
          <p:cNvPr id="37893" name="Прямоугольник 1"/>
          <p:cNvSpPr>
            <a:spLocks noChangeArrowheads="1"/>
          </p:cNvSpPr>
          <p:nvPr/>
        </p:nvSpPr>
        <p:spPr bwMode="auto">
          <a:xfrm>
            <a:off x="0" y="2057400"/>
            <a:ext cx="894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400" b="1"/>
              <a:t>Extended Finite-State Machine Inference with Parallel Ant Colony Based Algorithms</a:t>
            </a:r>
            <a:endParaRPr lang="ru-RU" altLang="ru-RU" sz="2400" b="1"/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4070350" y="4343400"/>
            <a:ext cx="48752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/>
              <a:t>{chivdan,ulyantsev}@rain.ifmo.ru</a:t>
            </a:r>
            <a:endParaRPr lang="ru-RU" altLang="ru-RU" sz="2500"/>
          </a:p>
        </p:txBody>
      </p:sp>
      <p:sp>
        <p:nvSpPr>
          <p:cNvPr id="37895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 smtClean="0"/>
              <a:t>EFSM Inference with Parallel ACO based Algorithms</a:t>
            </a:r>
            <a:endParaRPr lang="ru-RU" altLang="ru-RU" sz="1400" dirty="0" smtClean="0"/>
          </a:p>
        </p:txBody>
      </p:sp>
      <p:sp>
        <p:nvSpPr>
          <p:cNvPr id="37896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790024-0817-44D7-9954-FF1D9A6AFE90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Automata-based programming</a:t>
            </a:r>
            <a:endParaRPr lang="ru-RU" altLang="ru-RU" smtClean="0"/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450850" y="4414838"/>
          <a:ext cx="82438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4" imgW="7411720" imgH="1112520" progId="Visio.Drawing.11">
                  <p:embed/>
                </p:oleObj>
              </mc:Choice>
              <mc:Fallback>
                <p:oleObj name="Visio" r:id="rId4" imgW="7411720" imgH="11125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414838"/>
                        <a:ext cx="82438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2986882" y="1519872"/>
            <a:ext cx="28813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3000" dirty="0" smtClean="0"/>
              <a:t>Extended Finite-state </a:t>
            </a:r>
            <a:r>
              <a:rPr lang="en-US" altLang="ru-RU" sz="3000" dirty="0"/>
              <a:t>machine</a:t>
            </a:r>
            <a:endParaRPr lang="ru-RU" altLang="ru-RU" sz="3000" dirty="0"/>
          </a:p>
        </p:txBody>
      </p:sp>
      <p:sp>
        <p:nvSpPr>
          <p:cNvPr id="7173" name="Line 10"/>
          <p:cNvSpPr>
            <a:spLocks noChangeShapeType="1"/>
          </p:cNvSpPr>
          <p:nvPr/>
        </p:nvSpPr>
        <p:spPr bwMode="auto">
          <a:xfrm>
            <a:off x="4140200" y="2997200"/>
            <a:ext cx="287338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74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7175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62273B4-4177-43BD-9844-253DD5CA2738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ru-RU" dirty="0" smtClean="0"/>
              <a:t>Extended Finite-State Machine</a:t>
            </a:r>
            <a:endParaRPr lang="ru-RU" altLang="ru-RU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8198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81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E27585F-C34C-4C35-82AC-6D7AE281ADCA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ru-RU" altLang="ru-RU" sz="1400" smtClean="0"/>
          </a:p>
        </p:txBody>
      </p:sp>
      <p:pic>
        <p:nvPicPr>
          <p:cNvPr id="8201" name="Picture 9" descr="C:\Files\repository\trunk\papers\2014-BIOMA\chivilikhin-ulyantsev-shalyto\pic\efsm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3960191" cy="42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69610"/>
            <a:ext cx="2971800" cy="36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2048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22074"/>
              </p:ext>
            </p:extLst>
          </p:nvPr>
        </p:nvGraphicFramePr>
        <p:xfrm>
          <a:off x="457200" y="2057400"/>
          <a:ext cx="8229600" cy="298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Visio" r:id="rId4" imgW="7325360" imgH="2646680" progId="Visio.Drawing.11">
                  <p:embed/>
                </p:oleObj>
              </mc:Choice>
              <mc:Fallback>
                <p:oleObj name="Visio" r:id="rId4" imgW="7325360" imgH="2646680" progId="Visio.Drawing.11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57400"/>
                        <a:ext cx="8229600" cy="298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Automata-based programming</a:t>
            </a:r>
            <a:endParaRPr lang="ru-RU" altLang="ru-RU" smtClean="0"/>
          </a:p>
        </p:txBody>
      </p:sp>
      <p:sp>
        <p:nvSpPr>
          <p:cNvPr id="9222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9223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551F09-43F6-4C0C-B17D-E4C5795F8B5D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Automata-based programming: advantages</a:t>
            </a:r>
            <a:endParaRPr lang="ru-RU" altLang="ru-RU" smtClean="0"/>
          </a:p>
        </p:txBody>
      </p:sp>
      <p:sp>
        <p:nvSpPr>
          <p:cNvPr id="1024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r>
              <a:rPr lang="en-US" altLang="ru-RU" smtClean="0"/>
              <a:t>Model before programming code, not vice versa</a:t>
            </a:r>
          </a:p>
          <a:p>
            <a:endParaRPr lang="en-US" altLang="ru-RU" smtClean="0"/>
          </a:p>
          <a:p>
            <a:endParaRPr lang="en-US" altLang="ru-RU" smtClean="0"/>
          </a:p>
          <a:p>
            <a:endParaRPr lang="en-US" altLang="ru-RU" smtClean="0"/>
          </a:p>
          <a:p>
            <a:r>
              <a:rPr lang="en-US" altLang="ru-RU" smtClean="0"/>
              <a:t>Possibility of program verification using </a:t>
            </a:r>
            <a:r>
              <a:rPr lang="en-US" altLang="ru-RU" i="1" smtClean="0"/>
              <a:t>Model Checking</a:t>
            </a:r>
          </a:p>
        </p:txBody>
      </p:sp>
      <p:graphicFrame>
        <p:nvGraphicFramePr>
          <p:cNvPr id="10244" name="Объект 1"/>
          <p:cNvGraphicFramePr>
            <a:graphicFrameLocks noChangeAspect="1"/>
          </p:cNvGraphicFramePr>
          <p:nvPr/>
        </p:nvGraphicFramePr>
        <p:xfrm>
          <a:off x="1046163" y="2489200"/>
          <a:ext cx="66103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4" imgW="5943558" imgH="1866861" progId="Visio.Drawing.11">
                  <p:embed/>
                </p:oleObj>
              </mc:Choice>
              <mc:Fallback>
                <p:oleObj name="Visio" r:id="rId4" imgW="5943558" imgH="1866861" progId="Visio.Drawing.11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489200"/>
                        <a:ext cx="661035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Нижний колонтитул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10246" name="Номер слайда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3A388D-A133-4009-A9F3-41199F6D7DB7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Conventional workflow</a:t>
            </a:r>
            <a:endParaRPr lang="ru-RU" altLang="ru-RU" smtClean="0"/>
          </a:p>
        </p:txBody>
      </p:sp>
      <p:sp>
        <p:nvSpPr>
          <p:cNvPr id="11267" name="Нижний колонтитул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1400" smtClean="0"/>
              <a:t>EFSM Inference with Parallel ACO based Algorithms</a:t>
            </a:r>
            <a:endParaRPr lang="ru-RU" altLang="ru-RU" sz="1400" smtClean="0"/>
          </a:p>
        </p:txBody>
      </p:sp>
      <p:sp>
        <p:nvSpPr>
          <p:cNvPr id="11268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D3656C-5665-490C-940A-BB372B55CFA4}" type="slidenum">
              <a:rPr lang="ru-RU" altLang="ru-RU" sz="14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 smtClean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52800" y="16764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Requirements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352800" y="27432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Programming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352800" y="38100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Testing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352800" y="4876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Verification</a:t>
            </a:r>
            <a:endParaRPr lang="ru-RU" sz="2800" dirty="0">
              <a:solidFill>
                <a:schemeClr val="tx1"/>
              </a:solidFill>
            </a:endParaRPr>
          </a:p>
        </p:txBody>
      </p:sp>
      <p:cxnSp>
        <p:nvCxnSpPr>
          <p:cNvPr id="3" name="Прямая со стрелкой 2"/>
          <p:cNvCxnSpPr>
            <a:stCxn id="8" idx="2"/>
            <a:endCxn id="11" idx="0"/>
          </p:cNvCxnSpPr>
          <p:nvPr/>
        </p:nvCxnSpPr>
        <p:spPr>
          <a:xfrm>
            <a:off x="4686300" y="23622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" idx="2"/>
            <a:endCxn id="12" idx="0"/>
          </p:cNvCxnSpPr>
          <p:nvPr/>
        </p:nvCxnSpPr>
        <p:spPr>
          <a:xfrm>
            <a:off x="4686300" y="34290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2"/>
            <a:endCxn id="13" idx="0"/>
          </p:cNvCxnSpPr>
          <p:nvPr/>
        </p:nvCxnSpPr>
        <p:spPr>
          <a:xfrm>
            <a:off x="4686300" y="449580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кругленная соединительная линия 16"/>
          <p:cNvCxnSpPr>
            <a:stCxn id="13" idx="1"/>
            <a:endCxn id="11" idx="1"/>
          </p:cNvCxnSpPr>
          <p:nvPr/>
        </p:nvCxnSpPr>
        <p:spPr>
          <a:xfrm rot="10800000">
            <a:off x="3352800" y="3086100"/>
            <a:ext cx="12700" cy="2133600"/>
          </a:xfrm>
          <a:prstGeom prst="curvedConnector3">
            <a:avLst>
              <a:gd name="adj1" fmla="val 589655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кругленная соединительная линия 22"/>
          <p:cNvCxnSpPr>
            <a:stCxn id="12" idx="3"/>
            <a:endCxn id="11" idx="3"/>
          </p:cNvCxnSpPr>
          <p:nvPr/>
        </p:nvCxnSpPr>
        <p:spPr>
          <a:xfrm flipV="1">
            <a:off x="6019800" y="3086100"/>
            <a:ext cx="12700" cy="1066800"/>
          </a:xfrm>
          <a:prstGeom prst="curvedConnector3">
            <a:avLst>
              <a:gd name="adj1" fmla="val 477931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1167</Words>
  <Application>Microsoft Office PowerPoint</Application>
  <PresentationFormat>Экран (4:3)</PresentationFormat>
  <Paragraphs>279</Paragraphs>
  <Slides>42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Оформление по умолчанию</vt:lpstr>
      <vt:lpstr>Специальное оформление</vt:lpstr>
      <vt:lpstr>Visio</vt:lpstr>
      <vt:lpstr>Формула</vt:lpstr>
      <vt:lpstr>Extended Finite-State Machine Inference with Parallel Ant Colony Based Algorithms</vt:lpstr>
      <vt:lpstr>Motivation: Reliable software</vt:lpstr>
      <vt:lpstr>Challenge</vt:lpstr>
      <vt:lpstr>Model-driven development</vt:lpstr>
      <vt:lpstr>Automata-based programming</vt:lpstr>
      <vt:lpstr>Extended Finite-State Machine</vt:lpstr>
      <vt:lpstr>Automata-based programming</vt:lpstr>
      <vt:lpstr>Automata-based programming: advantages</vt:lpstr>
      <vt:lpstr>Conventional workflow</vt:lpstr>
      <vt:lpstr>Automata-based programming workflow</vt:lpstr>
      <vt:lpstr>Issues</vt:lpstr>
      <vt:lpstr>EFSM inference algorithms</vt:lpstr>
      <vt:lpstr>In this work</vt:lpstr>
      <vt:lpstr>EFSM mutations</vt:lpstr>
      <vt:lpstr>MuACO algorithm</vt:lpstr>
      <vt:lpstr>MuACO algorithm</vt:lpstr>
      <vt:lpstr>Constructing ant solutions</vt:lpstr>
      <vt:lpstr>Презентация PowerPoint</vt:lpstr>
      <vt:lpstr>Why parallel MuACO?</vt:lpstr>
      <vt:lpstr>Parallel combinatorial optimization</vt:lpstr>
      <vt:lpstr>Parallel metaheuristics</vt:lpstr>
      <vt:lpstr>Three parallel MuACO algorithms</vt:lpstr>
      <vt:lpstr>Independent parallel MuACO</vt:lpstr>
      <vt:lpstr>Shared best solutions</vt:lpstr>
      <vt:lpstr>MuACO with crossovers</vt:lpstr>
      <vt:lpstr>Other tested approaches</vt:lpstr>
      <vt:lpstr>Learning EFSMs from scenarios and temporal properties</vt:lpstr>
      <vt:lpstr>Scenarios and temporal properties</vt:lpstr>
      <vt:lpstr>Learning EFSMs: Fitness function</vt:lpstr>
      <vt:lpstr>Experimental setup</vt:lpstr>
      <vt:lpstr>Compared algorithms</vt:lpstr>
      <vt:lpstr>Results: MuACO speedup</vt:lpstr>
      <vt:lpstr>Results: median time</vt:lpstr>
      <vt:lpstr>Results: comparison with GA</vt:lpstr>
      <vt:lpstr>Statistical significance</vt:lpstr>
      <vt:lpstr>Combining exact and metaheuristic algorithms</vt:lpstr>
      <vt:lpstr>Combining exact and metaheuristic algorithms</vt:lpstr>
      <vt:lpstr>Combining exact and metaheuristic algorithms: results</vt:lpstr>
      <vt:lpstr>Conclusion</vt:lpstr>
      <vt:lpstr>Future work</vt:lpstr>
      <vt:lpstr>Acknowledgements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Danka</dc:creator>
  <cp:lastModifiedBy>chivdan</cp:lastModifiedBy>
  <cp:revision>162</cp:revision>
  <cp:lastPrinted>1601-01-01T00:00:00Z</cp:lastPrinted>
  <dcterms:created xsi:type="dcterms:W3CDTF">2013-05-12T17:29:20Z</dcterms:created>
  <dcterms:modified xsi:type="dcterms:W3CDTF">2014-09-13T12:30:59Z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