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theme/theme4.xml" ContentType="application/vnd.openxmlformats-officedocument.theme+xml"/>
  <Override PartName="/ppt/notesSlides/notesSlide1.xml" ContentType="application/vnd.openxmlformats-officedocument.presentationml.notesSlide+xml"/>
  <Override PartName="/ppt/notesSlides/notesSlide3.xml" ContentType="application/vnd.openxmlformats-officedocument.presentationml.notesSlide+xml"/>
  <Default Extension="vsd" ContentType="application/vnd.visio"/>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Default Extension="vml" ContentType="application/vnd.openxmlformats-officedocument.vmlDrawing"/>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 id="2147483698" r:id="rId2"/>
  </p:sldMasterIdLst>
  <p:notesMasterIdLst>
    <p:notesMasterId r:id="rId29"/>
  </p:notesMasterIdLst>
  <p:handoutMasterIdLst>
    <p:handoutMasterId r:id="rId30"/>
  </p:handoutMasterIdLst>
  <p:sldIdLst>
    <p:sldId id="256" r:id="rId3"/>
    <p:sldId id="257" r:id="rId4"/>
    <p:sldId id="259" r:id="rId5"/>
    <p:sldId id="261" r:id="rId6"/>
    <p:sldId id="264" r:id="rId7"/>
    <p:sldId id="265" r:id="rId8"/>
    <p:sldId id="286" r:id="rId9"/>
    <p:sldId id="285" r:id="rId10"/>
    <p:sldId id="274" r:id="rId11"/>
    <p:sldId id="300" r:id="rId12"/>
    <p:sldId id="301" r:id="rId13"/>
    <p:sldId id="283" r:id="rId14"/>
    <p:sldId id="282" r:id="rId15"/>
    <p:sldId id="288" r:id="rId16"/>
    <p:sldId id="289" r:id="rId17"/>
    <p:sldId id="290" r:id="rId18"/>
    <p:sldId id="292" r:id="rId19"/>
    <p:sldId id="293" r:id="rId20"/>
    <p:sldId id="294" r:id="rId21"/>
    <p:sldId id="295" r:id="rId22"/>
    <p:sldId id="296" r:id="rId23"/>
    <p:sldId id="277" r:id="rId24"/>
    <p:sldId id="298" r:id="rId25"/>
    <p:sldId id="299" r:id="rId26"/>
    <p:sldId id="279" r:id="rId27"/>
    <p:sldId id="280"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94713" autoAdjust="0"/>
  </p:normalViewPr>
  <p:slideViewPr>
    <p:cSldViewPr snapToGrid="0" snapToObjects="1" showGuides="1">
      <p:cViewPr varScale="1">
        <p:scale>
          <a:sx n="69" d="100"/>
          <a:sy n="69" d="100"/>
        </p:scale>
        <p:origin x="-1182" y="-102"/>
      </p:cViewPr>
      <p:guideLst>
        <p:guide orient="horz" pos="2148"/>
        <p:guide pos="287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412975-4CFD-C441-A244-B7FD9A9579C2}" type="datetimeFigureOut">
              <a:rPr lang="en-US" smtClean="0"/>
              <a:pPr/>
              <a:t>12/4/2014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2D660DC-725D-2A44-9F89-74FE668A9C6B}" type="slidenum">
              <a:rPr lang="en-US" smtClean="0"/>
              <a:pPr/>
              <a:t>‹#›</a:t>
            </a:fld>
            <a:endParaRPr lang="en-US"/>
          </a:p>
        </p:txBody>
      </p:sp>
    </p:spTree>
    <p:extLst>
      <p:ext uri="{BB962C8B-B14F-4D97-AF65-F5344CB8AC3E}">
        <p14:creationId xmlns="" xmlns:p14="http://schemas.microsoft.com/office/powerpoint/2010/main" val="144712542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AFD1C8-470D-774F-8B40-381C3059BD4A}" type="datetimeFigureOut">
              <a:rPr lang="en-US" smtClean="0"/>
              <a:pPr/>
              <a:t>12/4/2014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449711C-DB87-6342-8123-FE7E39EB0067}" type="slidenum">
              <a:rPr lang="en-US" smtClean="0"/>
              <a:pPr/>
              <a:t>‹#›</a:t>
            </a:fld>
            <a:endParaRPr lang="en-US"/>
          </a:p>
        </p:txBody>
      </p:sp>
    </p:spTree>
    <p:extLst>
      <p:ext uri="{BB962C8B-B14F-4D97-AF65-F5344CB8AC3E}">
        <p14:creationId xmlns="" xmlns:p14="http://schemas.microsoft.com/office/powerpoint/2010/main" val="412007329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Thank</a:t>
            </a:r>
            <a:r>
              <a:rPr lang="en-US" baseline="0" dirty="0" smtClean="0"/>
              <a:t> you for the introduction</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These</a:t>
            </a:r>
            <a:r>
              <a:rPr lang="en-US" baseline="0" dirty="0" smtClean="0"/>
              <a:t> two algorithms are </a:t>
            </a:r>
            <a:r>
              <a:rPr lang="en-US" baseline="0" dirty="0" err="1" smtClean="0"/>
              <a:t>metaheuristics</a:t>
            </a:r>
            <a:r>
              <a:rPr lang="en-US" baseline="0" dirty="0" smtClean="0"/>
              <a:t> and are not guaranteed to find a solution within any reasonable time.</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 second group</a:t>
            </a:r>
            <a:r>
              <a:rPr lang="en-US" baseline="0" dirty="0" smtClean="0"/>
              <a:t> can only use testing for EFSM inference. Here we have an algorithm based on </a:t>
            </a:r>
            <a:r>
              <a:rPr lang="en-US" baseline="0" dirty="0" err="1" smtClean="0"/>
              <a:t>Satisfiability</a:t>
            </a:r>
            <a:r>
              <a:rPr lang="en-US" baseline="0" dirty="0" smtClean="0"/>
              <a:t> problem solvers, which is exact and fast. In this work we try to combine algorithms from these two groups to achieve something better.</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 this paper</a:t>
            </a:r>
            <a:r>
              <a:rPr lang="en-US" baseline="0" dirty="0" smtClean="0"/>
              <a:t> we propose a new exact algorithm based on Constraint Satisfaction problem solvers, which uses a much simpler translation than</a:t>
            </a:r>
          </a:p>
          <a:p>
            <a:r>
              <a:rPr lang="en-US" baseline="0" dirty="0" smtClean="0"/>
              <a:t>the previous SAT algorithm. We also propose to combine the CSP algorithm and </a:t>
            </a:r>
            <a:r>
              <a:rPr lang="en-US" baseline="0" dirty="0" err="1" smtClean="0"/>
              <a:t>MuACO</a:t>
            </a:r>
            <a:r>
              <a:rPr lang="en-US" baseline="0" dirty="0" smtClean="0"/>
              <a:t> algorithm: the CSP algorithm is used to find an approximate solution and </a:t>
            </a:r>
            <a:r>
              <a:rPr lang="en-US" baseline="0" dirty="0" err="1" smtClean="0"/>
              <a:t>MuACO</a:t>
            </a:r>
            <a:r>
              <a:rPr lang="en-US" baseline="0" dirty="0" smtClean="0"/>
              <a:t> is the used to solve the full problem.</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Let</a:t>
            </a:r>
            <a:r>
              <a:rPr lang="en-US" baseline="0" dirty="0" smtClean="0"/>
              <a:t>’s look into the CSP algorithm. For input it receives a set of test scenarios and the number states C, and it must output an EFSM with C states that satisfies all scenarios or print the such an EFSM does not exist. The algorithm consists of five steps, which we will look into.</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14</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First, all scenarios are stored</a:t>
            </a:r>
            <a:r>
              <a:rPr lang="en-US" baseline="0" dirty="0" smtClean="0"/>
              <a:t> in a structure called a scenario tree, which is similar to a </a:t>
            </a:r>
            <a:r>
              <a:rPr lang="en-US" baseline="0" dirty="0" err="1" smtClean="0"/>
              <a:t>trie</a:t>
            </a:r>
            <a:r>
              <a:rPr lang="en-US" baseline="0" dirty="0" smtClean="0"/>
              <a:t>. The basic idea of the algorithm is do find a coloring of the scenario tree into exactly C states. Vertices with the same color are merged into one state of the EFSM.</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15</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Next,</a:t>
            </a:r>
            <a:r>
              <a:rPr lang="en-US" baseline="0" dirty="0" smtClean="0"/>
              <a:t> we will need to construct a consistency graph. It has the same set of vertices as the scenario tree.</a:t>
            </a:r>
          </a:p>
          <a:p>
            <a:r>
              <a:rPr lang="en-US" baseline="0" dirty="0" smtClean="0"/>
              <a:t>Two vertices of the graph are connected if there is a sequence telling them apart. Basically, this means that they cannot be merged into one state. This graph is constructed using dynamic programming.</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16</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We use two</a:t>
            </a:r>
            <a:r>
              <a:rPr lang="en-US" baseline="0" dirty="0" smtClean="0"/>
              <a:t> types of integer variables. </a:t>
            </a:r>
            <a:r>
              <a:rPr lang="en-US" baseline="0" dirty="0" err="1" smtClean="0"/>
              <a:t>x_v</a:t>
            </a:r>
            <a:r>
              <a:rPr lang="en-US" baseline="0" dirty="0" smtClean="0"/>
              <a:t> is the color of a scenario tree vertex v. </a:t>
            </a:r>
            <a:r>
              <a:rPr lang="en-US" baseline="0" dirty="0" err="1" smtClean="0"/>
              <a:t>y_ief</a:t>
            </a:r>
            <a:r>
              <a:rPr lang="en-US" baseline="0" dirty="0" smtClean="0"/>
              <a:t> is the state to which the transition from state I marked with event e and Boolean formula f leads to. </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17</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We use two main types</a:t>
            </a:r>
            <a:r>
              <a:rPr lang="en-US" baseline="0" dirty="0" smtClean="0"/>
              <a:t> of constraints. The first one is that the colors of </a:t>
            </a:r>
            <a:r>
              <a:rPr lang="en-US" baseline="0" dirty="0" err="1" smtClean="0"/>
              <a:t>inconsisten</a:t>
            </a:r>
            <a:r>
              <a:rPr lang="en-US" baseline="0" dirty="0" smtClean="0"/>
              <a:t> nodes should be different. The second states that the scenario tree coloring must comply with EFSM transitions.</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18</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We use</a:t>
            </a:r>
            <a:r>
              <a:rPr lang="en-US" baseline="0" dirty="0" smtClean="0"/>
              <a:t> the </a:t>
            </a:r>
            <a:r>
              <a:rPr lang="en-US" baseline="0" dirty="0" err="1" smtClean="0"/>
              <a:t>Choco</a:t>
            </a:r>
            <a:r>
              <a:rPr lang="en-US" baseline="0" dirty="0" smtClean="0"/>
              <a:t> CSP solver to solve the constructed set of constraints. </a:t>
            </a:r>
            <a:r>
              <a:rPr lang="en-US" baseline="0" dirty="0" err="1" smtClean="0"/>
              <a:t>Choco</a:t>
            </a:r>
            <a:r>
              <a:rPr lang="en-US" baseline="0" dirty="0" smtClean="0"/>
              <a:t> is Java library, it is easy to use and efficient.</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19</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If </a:t>
            </a:r>
            <a:r>
              <a:rPr lang="en-US" dirty="0" err="1" smtClean="0"/>
              <a:t>Choco</a:t>
            </a:r>
            <a:r>
              <a:rPr lang="en-US" dirty="0" smtClean="0"/>
              <a:t> found a satisfying assignment,</a:t>
            </a:r>
            <a:r>
              <a:rPr lang="en-US" baseline="0" dirty="0" smtClean="0"/>
              <a:t> then it corresponds to coloring of the scenario tree. Vertices with the same color are merged into one state of the EFSM. </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The motivation for this work is designing</a:t>
            </a:r>
            <a:r>
              <a:rPr lang="en-US" baseline="0" dirty="0" smtClean="0"/>
              <a:t> reliable software for systems with a high cost of failure, for example, in energy, aviation and space applications. Software normally undergoes the process of testing, which can only reveal errors, but cannot prove that the software is correct.</a:t>
            </a:r>
          </a:p>
          <a:p>
            <a:r>
              <a:rPr lang="en-US" baseline="0" dirty="0" smtClean="0"/>
              <a:t>Verification is a step closer: it allows to check certain properties of software in all possible computational states. </a:t>
            </a:r>
          </a:p>
        </p:txBody>
      </p:sp>
      <p:sp>
        <p:nvSpPr>
          <p:cNvPr id="4" name="Номер слайда 3"/>
          <p:cNvSpPr>
            <a:spLocks noGrp="1"/>
          </p:cNvSpPr>
          <p:nvPr>
            <p:ph type="sldNum" sz="quarter" idx="10"/>
          </p:nvPr>
        </p:nvSpPr>
        <p:spPr/>
        <p:txBody>
          <a:bodyPr/>
          <a:lstStyle/>
          <a:p>
            <a:pPr>
              <a:defRPr/>
            </a:pPr>
            <a:fld id="{EDADEF60-6246-45D4-917E-4B48B9386F1D}" type="slidenum">
              <a:rPr lang="ru-RU" smtClean="0"/>
              <a:pPr>
                <a:defRPr/>
              </a:pPr>
              <a:t>2</a:t>
            </a:fld>
            <a:endParaRPr lang="ru-RU"/>
          </a:p>
        </p:txBody>
      </p:sp>
    </p:spTree>
    <p:extLst>
      <p:ext uri="{BB962C8B-B14F-4D97-AF65-F5344CB8AC3E}">
        <p14:creationId xmlns:p14="http://schemas.microsoft.com/office/powerpoint/2010/main" xmlns="" val="3121546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a:t>
            </a:r>
            <a:r>
              <a:rPr lang="en-US" baseline="0" dirty="0" smtClean="0"/>
              <a:t> the proposed combined algorithm we first use the CSP algorithm to build an approximate EFSM from scenarios. Scenarios, the approximate EFSM and temporal properties are then use by the </a:t>
            </a:r>
            <a:r>
              <a:rPr lang="en-US" baseline="0" dirty="0" err="1" smtClean="0"/>
              <a:t>MuACO</a:t>
            </a:r>
            <a:r>
              <a:rPr lang="en-US" baseline="0" dirty="0" smtClean="0"/>
              <a:t> algorithm to solve the full problem with verification.</a:t>
            </a:r>
          </a:p>
        </p:txBody>
      </p:sp>
      <p:sp>
        <p:nvSpPr>
          <p:cNvPr id="4" name="Номер слайда 3"/>
          <p:cNvSpPr>
            <a:spLocks noGrp="1"/>
          </p:cNvSpPr>
          <p:nvPr>
            <p:ph type="sldNum" sz="quarter" idx="10"/>
          </p:nvPr>
        </p:nvSpPr>
        <p:spPr/>
        <p:txBody>
          <a:bodyPr/>
          <a:lstStyle/>
          <a:p>
            <a:fld id="{F449711C-DB87-6342-8123-FE7E39EB0067}" type="slidenum">
              <a:rPr lang="en-US" smtClean="0"/>
              <a:pPr/>
              <a:t>21</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 our experiments we considered</a:t>
            </a:r>
            <a:r>
              <a:rPr lang="en-US" baseline="0" dirty="0" smtClean="0"/>
              <a:t> random EFSMs with 5-10 states, having two input variables, two input events, two output actions, output sequence length up to two. We used a computer with a 3.2 GHz processor and measured the time it takes an algorithm to find the optimal solution.</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22</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Here</a:t>
            </a:r>
            <a:r>
              <a:rPr lang="en-US" baseline="0" dirty="0" smtClean="0"/>
              <a:t> the results are shown for small, medium, and large sets of scenarios. It can be seen that the combined algorithm is almost always faster than the plain </a:t>
            </a:r>
            <a:r>
              <a:rPr lang="en-US" baseline="0" dirty="0" err="1" smtClean="0"/>
              <a:t>MuACO</a:t>
            </a:r>
            <a:r>
              <a:rPr lang="en-US" baseline="0" dirty="0" smtClean="0"/>
              <a:t> algorithm.</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23</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We also performed</a:t>
            </a:r>
            <a:r>
              <a:rPr lang="en-US" baseline="0" dirty="0" smtClean="0"/>
              <a:t> statistical testing using the </a:t>
            </a:r>
            <a:r>
              <a:rPr lang="en-US" baseline="0" dirty="0" err="1" smtClean="0"/>
              <a:t>Wilcoxon</a:t>
            </a:r>
            <a:r>
              <a:rPr lang="en-US" baseline="0" dirty="0" smtClean="0"/>
              <a:t> test, which revealed, for example, that for largest EFSMs with 10 states and largest scenario size the combined algorithm is statistically better than the plain </a:t>
            </a:r>
            <a:r>
              <a:rPr lang="en-US" baseline="0" dirty="0" err="1" smtClean="0"/>
              <a:t>MuACO</a:t>
            </a:r>
            <a:r>
              <a:rPr lang="en-US" baseline="0" dirty="0" smtClean="0"/>
              <a:t> algorithm.</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24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However, the process</a:t>
            </a:r>
            <a:r>
              <a:rPr lang="en-US" baseline="0" dirty="0" smtClean="0"/>
              <a:t> of verification is hard. We are going to approach this problem with automata-based programming, which is a kind of model-driven development. Here, from a defined software specification one first builds a model which is then used to generate code.</a:t>
            </a:r>
          </a:p>
          <a:p>
            <a:r>
              <a:rPr lang="en-US" baseline="0" dirty="0" smtClean="0"/>
              <a:t>In automata-based programming the model is an extended finite-state machine.</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charset="0"/>
                <a:cs typeface="Arial" charset="0"/>
              </a:defRPr>
            </a:lvl1pPr>
            <a:lvl2pPr marL="742950" indent="-285750" eaLnBrk="0" hangingPunct="0">
              <a:spcBef>
                <a:spcPct val="30000"/>
              </a:spcBef>
              <a:defRPr sz="1200">
                <a:solidFill>
                  <a:schemeClr val="tx1"/>
                </a:solidFill>
                <a:latin typeface="Arial" charset="0"/>
                <a:cs typeface="Arial" charset="0"/>
              </a:defRPr>
            </a:lvl2pPr>
            <a:lvl3pPr marL="1143000" indent="-228600" eaLnBrk="0" hangingPunct="0">
              <a:spcBef>
                <a:spcPct val="30000"/>
              </a:spcBef>
              <a:defRPr sz="1200">
                <a:solidFill>
                  <a:schemeClr val="tx1"/>
                </a:solidFill>
                <a:latin typeface="Arial" charset="0"/>
                <a:cs typeface="Arial" charset="0"/>
              </a:defRPr>
            </a:lvl3pPr>
            <a:lvl4pPr marL="1600200" indent="-228600" eaLnBrk="0" hangingPunct="0">
              <a:spcBef>
                <a:spcPct val="30000"/>
              </a:spcBef>
              <a:defRPr sz="1200">
                <a:solidFill>
                  <a:schemeClr val="tx1"/>
                </a:solidFill>
                <a:latin typeface="Arial" charset="0"/>
                <a:cs typeface="Arial" charset="0"/>
              </a:defRPr>
            </a:lvl4pPr>
            <a:lvl5pPr marL="2057400" indent="-228600" eaLnBrk="0" hangingPunct="0">
              <a:spcBef>
                <a:spcPct val="30000"/>
              </a:spcBef>
              <a:defRPr sz="1200">
                <a:solidFill>
                  <a:schemeClr val="tx1"/>
                </a:solidFill>
                <a:latin typeface="Arial" charset="0"/>
                <a:cs typeface="Arial" charset="0"/>
              </a:defRPr>
            </a:lvl5pPr>
            <a:lvl6pPr marL="2514600" indent="-228600" eaLnBrk="0" fontAlgn="base" hangingPunct="0">
              <a:spcBef>
                <a:spcPct val="30000"/>
              </a:spcBef>
              <a:spcAft>
                <a:spcPct val="0"/>
              </a:spcAft>
              <a:defRPr sz="1200">
                <a:solidFill>
                  <a:schemeClr val="tx1"/>
                </a:solidFill>
                <a:latin typeface="Arial" charset="0"/>
                <a:cs typeface="Arial" charset="0"/>
              </a:defRPr>
            </a:lvl6pPr>
            <a:lvl7pPr marL="2971800" indent="-228600" eaLnBrk="0" fontAlgn="base" hangingPunct="0">
              <a:spcBef>
                <a:spcPct val="30000"/>
              </a:spcBef>
              <a:spcAft>
                <a:spcPct val="0"/>
              </a:spcAft>
              <a:defRPr sz="1200">
                <a:solidFill>
                  <a:schemeClr val="tx1"/>
                </a:solidFill>
                <a:latin typeface="Arial" charset="0"/>
                <a:cs typeface="Arial" charset="0"/>
              </a:defRPr>
            </a:lvl7pPr>
            <a:lvl8pPr marL="3429000" indent="-228600" eaLnBrk="0" fontAlgn="base" hangingPunct="0">
              <a:spcBef>
                <a:spcPct val="30000"/>
              </a:spcBef>
              <a:spcAft>
                <a:spcPct val="0"/>
              </a:spcAft>
              <a:defRPr sz="1200">
                <a:solidFill>
                  <a:schemeClr val="tx1"/>
                </a:solidFill>
                <a:latin typeface="Arial" charset="0"/>
                <a:cs typeface="Arial" charset="0"/>
              </a:defRPr>
            </a:lvl8pPr>
            <a:lvl9pPr marL="3886200" indent="-228600" eaLnBrk="0" fontAlgn="base" hangingPunct="0">
              <a:spcBef>
                <a:spcPct val="30000"/>
              </a:spcBef>
              <a:spcAft>
                <a:spcPct val="0"/>
              </a:spcAft>
              <a:defRPr sz="1200">
                <a:solidFill>
                  <a:schemeClr val="tx1"/>
                </a:solidFill>
                <a:latin typeface="Arial" charset="0"/>
                <a:cs typeface="Arial" charset="0"/>
              </a:defRPr>
            </a:lvl9pPr>
          </a:lstStyle>
          <a:p>
            <a:pPr eaLnBrk="1" hangingPunct="1">
              <a:spcBef>
                <a:spcPct val="0"/>
              </a:spcBef>
            </a:pPr>
            <a:fld id="{60C158CF-6797-4393-AA09-A8580A578E44}" type="slidenum">
              <a:rPr lang="ru-RU" altLang="ru-RU" smtClean="0"/>
              <a:pPr eaLnBrk="1" hangingPunct="1">
                <a:spcBef>
                  <a:spcPct val="0"/>
                </a:spcBef>
              </a:pPr>
              <a:t>4</a:t>
            </a:fld>
            <a:endParaRPr lang="ru-RU" altLang="ru-RU"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extLst>
            <a:ext uri="{91240B29-F687-4F45-9708-019B960494DF}">
              <a14:hiddenLine xmlns:a14="http://schemas.microsoft.com/office/drawing/2010/main" xmlns="" w="9525">
                <a:solidFill>
                  <a:srgbClr val="808080"/>
                </a:solidFill>
                <a:round/>
                <a:headEnd/>
                <a:tailEnd/>
              </a14:hiddenLine>
            </a:ext>
          </a:extLst>
        </p:spPr>
        <p:txBody>
          <a:bodyPr wrap="none" anchor="ctr"/>
          <a:lstStyle/>
          <a:p>
            <a:pPr eaLnBrk="1" hangingPunct="1"/>
            <a:r>
              <a:rPr lang="en-US" altLang="ru-RU" dirty="0" smtClean="0"/>
              <a:t>An extended finite-state</a:t>
            </a:r>
            <a:r>
              <a:rPr lang="en-US" altLang="ru-RU" baseline="0" dirty="0" smtClean="0"/>
              <a:t> machine is basically an automaton, in which a transition is marked with an event, a Boolean formula over input variables, and a sequence of output actions.</a:t>
            </a:r>
            <a:endParaRPr lang="ru-RU" altLang="ru-RU"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Let’s have a look</a:t>
            </a:r>
            <a:r>
              <a:rPr lang="en-US" baseline="0" dirty="0" smtClean="0"/>
              <a:t> at the conventional reliable program development workflow. First, we have requirements, which are used as a basis for programming. Then, we have a testing-programming loop, and then we have a verification-programming loop. This process is very time consuming and requires a lot of human labor.</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On the other hand,</a:t>
            </a:r>
            <a:r>
              <a:rPr lang="en-US" baseline="0" dirty="0" smtClean="0"/>
              <a:t> in automata-based programming testing and verification are incorporated into an automated inference procedure,</a:t>
            </a:r>
          </a:p>
          <a:p>
            <a:r>
              <a:rPr lang="en-US" baseline="0" dirty="0" smtClean="0"/>
              <a:t>which does not require human involvement. It is very easy for the user, but time-consuming for computers.</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In testing we check the our</a:t>
            </a:r>
            <a:r>
              <a:rPr lang="en-US" baseline="0" dirty="0" smtClean="0"/>
              <a:t> model satisfies certain test scenarios. For example, the model below satisfies the scenario – it has all the appropriate transitions in appropriate states.</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For</a:t>
            </a:r>
            <a:r>
              <a:rPr lang="en-US" baseline="0" dirty="0" smtClean="0"/>
              <a:t> verification we are going to use Linear temporal logic (LTL) and use a model checker to check LTL properties. </a:t>
            </a:r>
          </a:p>
          <a:p>
            <a:r>
              <a:rPr lang="en-US" baseline="0" dirty="0" smtClean="0"/>
              <a:t>For example, the model below satisfies this LTL formula, which basically states that event e1 always happens before event e2. As we can see, this is true for this EFSM.</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There</a:t>
            </a:r>
            <a:r>
              <a:rPr lang="en-US" baseline="0" dirty="0" smtClean="0"/>
              <a:t> are two types of algorithms for EFSM inference out there. For Testing and Verification input data we have a genetic algorithm from GECCO 2011 and the </a:t>
            </a:r>
            <a:r>
              <a:rPr lang="en-US" baseline="0" dirty="0" err="1" smtClean="0"/>
              <a:t>MuACO</a:t>
            </a:r>
            <a:r>
              <a:rPr lang="en-US" baseline="0" dirty="0" smtClean="0"/>
              <a:t> algorithm from GECCO 2014. </a:t>
            </a:r>
            <a:endParaRPr lang="ru-RU" dirty="0"/>
          </a:p>
        </p:txBody>
      </p:sp>
      <p:sp>
        <p:nvSpPr>
          <p:cNvPr id="4" name="Номер слайда 3"/>
          <p:cNvSpPr>
            <a:spLocks noGrp="1"/>
          </p:cNvSpPr>
          <p:nvPr>
            <p:ph type="sldNum" sz="quarter" idx="10"/>
          </p:nvPr>
        </p:nvSpPr>
        <p:spPr/>
        <p:txBody>
          <a:bodyPr/>
          <a:lstStyle/>
          <a:p>
            <a:fld id="{F449711C-DB87-6342-8123-FE7E39EB0067}"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Титульный слайд">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132447"/>
            <a:ext cx="6400800" cy="304798"/>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TextBox 6"/>
          <p:cNvSpPr txBox="1"/>
          <p:nvPr userDrawn="1"/>
        </p:nvSpPr>
        <p:spPr>
          <a:xfrm>
            <a:off x="5098416" y="653699"/>
            <a:ext cx="184666" cy="369332"/>
          </a:xfrm>
          <a:prstGeom prst="rect">
            <a:avLst/>
          </a:prstGeom>
          <a:noFill/>
        </p:spPr>
        <p:txBody>
          <a:bodyPr wrap="none" rtlCol="0">
            <a:spAutoFit/>
          </a:bodyPr>
          <a:lstStyle/>
          <a:p>
            <a:endParaRPr lang="en-US" dirty="0"/>
          </a:p>
        </p:txBody>
      </p:sp>
      <p:sp>
        <p:nvSpPr>
          <p:cNvPr id="8" name="TextBox 7"/>
          <p:cNvSpPr txBox="1"/>
          <p:nvPr userDrawn="1"/>
        </p:nvSpPr>
        <p:spPr>
          <a:xfrm>
            <a:off x="5910801" y="569652"/>
            <a:ext cx="184666" cy="369332"/>
          </a:xfrm>
          <a:prstGeom prst="rect">
            <a:avLst/>
          </a:prstGeom>
          <a:noFill/>
        </p:spPr>
        <p:txBody>
          <a:bodyPr wrap="none" rtlCol="0">
            <a:spAutoFit/>
          </a:bodyPr>
          <a:lstStyle/>
          <a:p>
            <a:endParaRPr lang="en-US" dirty="0"/>
          </a:p>
        </p:txBody>
      </p:sp>
      <p:pic>
        <p:nvPicPr>
          <p:cNvPr id="9" name="Picture 8" descr="ITMO_logo1.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524894" y="1772816"/>
            <a:ext cx="4094212" cy="2984680"/>
          </a:xfrm>
          <a:prstGeom prst="rect">
            <a:avLst/>
          </a:prstGeom>
        </p:spPr>
      </p:pic>
    </p:spTree>
    <p:extLst>
      <p:ext uri="{BB962C8B-B14F-4D97-AF65-F5344CB8AC3E}">
        <p14:creationId xmlns="" xmlns:p14="http://schemas.microsoft.com/office/powerpoint/2010/main" val="2782799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Ckfql">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3" name="Content Placeholder 2"/>
          <p:cNvSpPr>
            <a:spLocks noGrp="1"/>
          </p:cNvSpPr>
          <p:nvPr>
            <p:ph sz="half" idx="1"/>
          </p:nvPr>
        </p:nvSpPr>
        <p:spPr>
          <a:xfrm>
            <a:off x="457200" y="2346582"/>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4" name="Content Placeholder 3"/>
          <p:cNvSpPr>
            <a:spLocks noGrp="1"/>
          </p:cNvSpPr>
          <p:nvPr>
            <p:ph sz="half" idx="2"/>
          </p:nvPr>
        </p:nvSpPr>
        <p:spPr>
          <a:xfrm>
            <a:off x="4648200" y="2346582"/>
            <a:ext cx="4038600" cy="3779581"/>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13"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r>
              <a:rPr lang="en-US" smtClean="0"/>
              <a:t>Exact and Metaheuristic Techniques for EFSM Inference</a:t>
            </a:r>
            <a:endParaRPr lang="en-US" dirty="0"/>
          </a:p>
        </p:txBody>
      </p:sp>
    </p:spTree>
    <p:extLst>
      <p:ext uri="{BB962C8B-B14F-4D97-AF65-F5344CB8AC3E}">
        <p14:creationId xmlns="" xmlns:p14="http://schemas.microsoft.com/office/powerpoint/2010/main" val="1251592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4" name="Content Placeholder 2"/>
          <p:cNvSpPr>
            <a:spLocks noGrp="1"/>
          </p:cNvSpPr>
          <p:nvPr>
            <p:ph sz="half" idx="1"/>
          </p:nvPr>
        </p:nvSpPr>
        <p:spPr>
          <a:xfrm>
            <a:off x="457199" y="2346582"/>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11" name="Picture Placeholder 10"/>
          <p:cNvSpPr>
            <a:spLocks noGrp="1"/>
          </p:cNvSpPr>
          <p:nvPr>
            <p:ph type="pic" sz="quarter" idx="10"/>
          </p:nvPr>
        </p:nvSpPr>
        <p:spPr>
          <a:xfrm>
            <a:off x="5659438" y="2346325"/>
            <a:ext cx="3027362" cy="1885950"/>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0" name="Picture Placeholder 10"/>
          <p:cNvSpPr>
            <a:spLocks noGrp="1"/>
          </p:cNvSpPr>
          <p:nvPr>
            <p:ph type="pic" sz="quarter" idx="11"/>
          </p:nvPr>
        </p:nvSpPr>
        <p:spPr>
          <a:xfrm>
            <a:off x="5659438" y="4384675"/>
            <a:ext cx="3027362" cy="1885950"/>
          </a:xfrm>
          <a:custGeom>
            <a:avLst/>
            <a:gdLst/>
            <a:ahLst/>
            <a:cxnLst/>
            <a:rect l="l" t="t" r="r" b="b"/>
            <a:pathLst>
              <a:path w="3027362" h="1885950">
                <a:moveTo>
                  <a:pt x="0" y="0"/>
                </a:moveTo>
                <a:lnTo>
                  <a:pt x="3027362" y="0"/>
                </a:lnTo>
                <a:lnTo>
                  <a:pt x="3027362" y="1063625"/>
                </a:lnTo>
                <a:lnTo>
                  <a:pt x="3026362" y="1063625"/>
                </a:lnTo>
                <a:lnTo>
                  <a:pt x="3023015" y="1129917"/>
                </a:lnTo>
                <a:cubicBezTo>
                  <a:pt x="2982765" y="1526260"/>
                  <a:pt x="2667672" y="1841353"/>
                  <a:pt x="2271329" y="1881603"/>
                </a:cubicBezTo>
                <a:lnTo>
                  <a:pt x="2205037" y="1884951"/>
                </a:lnTo>
                <a:lnTo>
                  <a:pt x="2205037" y="1885950"/>
                </a:lnTo>
                <a:lnTo>
                  <a:pt x="0" y="1885950"/>
                </a:lnTo>
                <a:close/>
              </a:path>
            </a:pathLst>
          </a:custGeom>
          <a:ln>
            <a:noFill/>
          </a:ln>
        </p:spPr>
        <p:txBody>
          <a:bodyPr/>
          <a:lstStyle/>
          <a:p>
            <a:endParaRPr lang="en-US"/>
          </a:p>
        </p:txBody>
      </p:sp>
      <p:sp>
        <p:nvSpPr>
          <p:cNvPr id="2" name="Title 1"/>
          <p:cNvSpPr>
            <a:spLocks noGrp="1"/>
          </p:cNvSpPr>
          <p:nvPr>
            <p:ph type="title"/>
          </p:nvPr>
        </p:nvSpPr>
        <p:spPr>
          <a:xfrm>
            <a:off x="457200" y="1236663"/>
            <a:ext cx="8229600" cy="827087"/>
          </a:xfrm>
        </p:spPr>
        <p:txBody>
          <a:bodyPr/>
          <a:lstStyle/>
          <a:p>
            <a:r>
              <a:rPr lang="en-US" smtClean="0"/>
              <a:t>Click to edit Master title style</a:t>
            </a:r>
            <a:endParaRPr lang="en-US"/>
          </a:p>
        </p:txBody>
      </p:sp>
      <p:sp>
        <p:nvSpPr>
          <p:cNvPr id="15"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r>
              <a:rPr lang="en-US" smtClean="0"/>
              <a:t>Exact and Metaheuristic Techniques for EFSM Inference</a:t>
            </a:r>
            <a:endParaRPr lang="en-US" dirty="0"/>
          </a:p>
        </p:txBody>
      </p:sp>
    </p:spTree>
    <p:extLst>
      <p:ext uri="{BB962C8B-B14F-4D97-AF65-F5344CB8AC3E}">
        <p14:creationId xmlns="" xmlns:p14="http://schemas.microsoft.com/office/powerpoint/2010/main" val="30254609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7" name="Title 1"/>
          <p:cNvSpPr>
            <a:spLocks noGrp="1"/>
          </p:cNvSpPr>
          <p:nvPr>
            <p:ph type="title"/>
          </p:nvPr>
        </p:nvSpPr>
        <p:spPr>
          <a:xfrm>
            <a:off x="457200" y="1236509"/>
            <a:ext cx="8229600" cy="827311"/>
          </a:xfrm>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16" name="Picture Placeholder 10"/>
          <p:cNvSpPr>
            <a:spLocks noGrp="1"/>
          </p:cNvSpPr>
          <p:nvPr>
            <p:ph type="pic" sz="quarter" idx="13"/>
          </p:nvPr>
        </p:nvSpPr>
        <p:spPr>
          <a:xfrm>
            <a:off x="457200" y="2346325"/>
            <a:ext cx="2588883" cy="1417408"/>
          </a:xfrm>
          <a:prstGeom prst="round1Rect">
            <a:avLst>
              <a:gd name="adj" fmla="val 37649"/>
            </a:avLst>
          </a:prstGeom>
          <a:ln>
            <a:noFill/>
          </a:ln>
        </p:spPr>
        <p:txBody>
          <a:bodyPr/>
          <a:lstStyle/>
          <a:p>
            <a:endParaRPr lang="en-US"/>
          </a:p>
        </p:txBody>
      </p:sp>
      <p:sp>
        <p:nvSpPr>
          <p:cNvPr id="18" name="Picture Placeholder 10"/>
          <p:cNvSpPr>
            <a:spLocks noGrp="1"/>
          </p:cNvSpPr>
          <p:nvPr>
            <p:ph type="pic" sz="quarter" idx="15"/>
          </p:nvPr>
        </p:nvSpPr>
        <p:spPr>
          <a:xfrm>
            <a:off x="3276148" y="2346325"/>
            <a:ext cx="2588883" cy="1417408"/>
          </a:xfrm>
          <a:prstGeom prst="round1Rect">
            <a:avLst>
              <a:gd name="adj" fmla="val 37649"/>
            </a:avLst>
          </a:prstGeom>
          <a:ln>
            <a:noFill/>
          </a:ln>
        </p:spPr>
        <p:txBody>
          <a:bodyPr/>
          <a:lstStyle/>
          <a:p>
            <a:endParaRPr lang="en-US"/>
          </a:p>
        </p:txBody>
      </p:sp>
      <p:sp>
        <p:nvSpPr>
          <p:cNvPr id="1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a:lstStyle/>
          <a:p>
            <a:endParaRPr lang="en-US"/>
          </a:p>
        </p:txBody>
      </p:sp>
      <p:sp>
        <p:nvSpPr>
          <p:cNvPr id="20" name="Picture Placeholder 10"/>
          <p:cNvSpPr>
            <a:spLocks noGrp="1"/>
          </p:cNvSpPr>
          <p:nvPr>
            <p:ph type="pic" sz="quarter" idx="17"/>
          </p:nvPr>
        </p:nvSpPr>
        <p:spPr>
          <a:xfrm>
            <a:off x="457200" y="4432115"/>
            <a:ext cx="2588883" cy="1417408"/>
          </a:xfrm>
          <a:prstGeom prst="round1Rect">
            <a:avLst>
              <a:gd name="adj" fmla="val 37649"/>
            </a:avLst>
          </a:prstGeom>
          <a:ln>
            <a:noFill/>
          </a:ln>
        </p:spPr>
        <p:txBody>
          <a:bodyPr/>
          <a:lstStyle/>
          <a:p>
            <a:endParaRPr lang="en-US"/>
          </a:p>
        </p:txBody>
      </p:sp>
      <p:sp>
        <p:nvSpPr>
          <p:cNvPr id="21" name="Picture Placeholder 10"/>
          <p:cNvSpPr>
            <a:spLocks noGrp="1"/>
          </p:cNvSpPr>
          <p:nvPr>
            <p:ph type="pic" sz="quarter" idx="18"/>
          </p:nvPr>
        </p:nvSpPr>
        <p:spPr>
          <a:xfrm>
            <a:off x="3276148" y="4432115"/>
            <a:ext cx="2588883" cy="1417408"/>
          </a:xfrm>
          <a:prstGeom prst="round1Rect">
            <a:avLst>
              <a:gd name="adj" fmla="val 37649"/>
            </a:avLst>
          </a:prstGeom>
          <a:ln>
            <a:noFill/>
          </a:ln>
        </p:spPr>
        <p:txBody>
          <a:bodyPr/>
          <a:lstStyle/>
          <a:p>
            <a:endParaRPr lang="en-US"/>
          </a:p>
        </p:txBody>
      </p:sp>
      <p:sp>
        <p:nvSpPr>
          <p:cNvPr id="22" name="Picture Placeholder 10"/>
          <p:cNvSpPr>
            <a:spLocks noGrp="1"/>
          </p:cNvSpPr>
          <p:nvPr>
            <p:ph type="pic" sz="quarter" idx="19"/>
          </p:nvPr>
        </p:nvSpPr>
        <p:spPr>
          <a:xfrm>
            <a:off x="6097917" y="4432115"/>
            <a:ext cx="2588883" cy="1417408"/>
          </a:xfrm>
          <a:prstGeom prst="round1Rect">
            <a:avLst>
              <a:gd name="adj" fmla="val 37649"/>
            </a:avLst>
          </a:prstGeom>
          <a:ln>
            <a:noFill/>
          </a:ln>
        </p:spPr>
        <p:txBody>
          <a:bodyPr/>
          <a:lstStyle/>
          <a:p>
            <a:endParaRPr lang="en-US"/>
          </a:p>
        </p:txBody>
      </p:sp>
      <p:sp>
        <p:nvSpPr>
          <p:cNvPr id="25" name="Text Placeholder 24"/>
          <p:cNvSpPr>
            <a:spLocks noGrp="1"/>
          </p:cNvSpPr>
          <p:nvPr>
            <p:ph type="body" sz="quarter" idx="20"/>
          </p:nvPr>
        </p:nvSpPr>
        <p:spPr>
          <a:xfrm>
            <a:off x="457200"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26" name="Text Placeholder 24"/>
          <p:cNvSpPr>
            <a:spLocks noGrp="1"/>
          </p:cNvSpPr>
          <p:nvPr>
            <p:ph type="body" sz="quarter" idx="21"/>
          </p:nvPr>
        </p:nvSpPr>
        <p:spPr>
          <a:xfrm>
            <a:off x="3275818"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27" name="Text Placeholder 24"/>
          <p:cNvSpPr>
            <a:spLocks noGrp="1"/>
          </p:cNvSpPr>
          <p:nvPr>
            <p:ph type="body" sz="quarter" idx="22"/>
          </p:nvPr>
        </p:nvSpPr>
        <p:spPr>
          <a:xfrm>
            <a:off x="6085705"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28" name="Text Placeholder 24"/>
          <p:cNvSpPr>
            <a:spLocks noGrp="1"/>
          </p:cNvSpPr>
          <p:nvPr>
            <p:ph type="body" sz="quarter" idx="23"/>
          </p:nvPr>
        </p:nvSpPr>
        <p:spPr>
          <a:xfrm>
            <a:off x="457200" y="596368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29" name="Text Placeholder 24"/>
          <p:cNvSpPr>
            <a:spLocks noGrp="1"/>
          </p:cNvSpPr>
          <p:nvPr>
            <p:ph type="body" sz="quarter" idx="24"/>
          </p:nvPr>
        </p:nvSpPr>
        <p:spPr>
          <a:xfrm>
            <a:off x="3275818" y="596368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30" name="Text Placeholder 24"/>
          <p:cNvSpPr>
            <a:spLocks noGrp="1"/>
          </p:cNvSpPr>
          <p:nvPr>
            <p:ph type="body" sz="quarter" idx="25"/>
          </p:nvPr>
        </p:nvSpPr>
        <p:spPr>
          <a:xfrm>
            <a:off x="6085705" y="596368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33"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r>
              <a:rPr lang="en-US" smtClean="0"/>
              <a:t>Exact and Metaheuristic Techniques for EFSM Inference</a:t>
            </a:r>
            <a:endParaRPr lang="en-US" dirty="0"/>
          </a:p>
        </p:txBody>
      </p:sp>
    </p:spTree>
    <p:extLst>
      <p:ext uri="{BB962C8B-B14F-4D97-AF65-F5344CB8AC3E}">
        <p14:creationId xmlns="" xmlns:p14="http://schemas.microsoft.com/office/powerpoint/2010/main" val="7186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3" name="Title 1"/>
          <p:cNvSpPr>
            <a:spLocks noGrp="1"/>
          </p:cNvSpPr>
          <p:nvPr>
            <p:ph type="title"/>
          </p:nvPr>
        </p:nvSpPr>
        <p:spPr>
          <a:xfrm>
            <a:off x="457200" y="1236509"/>
            <a:ext cx="8229600" cy="827311"/>
          </a:xfrm>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7" name="Picture Placeholder 10"/>
          <p:cNvSpPr>
            <a:spLocks noGrp="1"/>
          </p:cNvSpPr>
          <p:nvPr>
            <p:ph type="pic" sz="quarter" idx="13"/>
          </p:nvPr>
        </p:nvSpPr>
        <p:spPr>
          <a:xfrm>
            <a:off x="457200" y="2346325"/>
            <a:ext cx="2588883" cy="1417408"/>
          </a:xfrm>
          <a:prstGeom prst="round1Rect">
            <a:avLst>
              <a:gd name="adj" fmla="val 37649"/>
            </a:avLst>
          </a:prstGeom>
          <a:ln>
            <a:noFill/>
          </a:ln>
        </p:spPr>
        <p:txBody>
          <a:bodyPr/>
          <a:lstStyle/>
          <a:p>
            <a:endParaRPr lang="en-US"/>
          </a:p>
        </p:txBody>
      </p:sp>
      <p:sp>
        <p:nvSpPr>
          <p:cNvPr id="8" name="Picture Placeholder 10"/>
          <p:cNvSpPr>
            <a:spLocks noGrp="1"/>
          </p:cNvSpPr>
          <p:nvPr>
            <p:ph type="pic" sz="quarter" idx="15"/>
          </p:nvPr>
        </p:nvSpPr>
        <p:spPr>
          <a:xfrm>
            <a:off x="3276148" y="2346325"/>
            <a:ext cx="2588883" cy="1417408"/>
          </a:xfrm>
          <a:prstGeom prst="round1Rect">
            <a:avLst>
              <a:gd name="adj" fmla="val 37649"/>
            </a:avLst>
          </a:prstGeom>
          <a:ln>
            <a:noFill/>
          </a:ln>
        </p:spPr>
        <p:txBody>
          <a:bodyPr/>
          <a:lstStyle/>
          <a:p>
            <a:endParaRPr lang="en-US"/>
          </a:p>
        </p:txBody>
      </p:sp>
      <p:sp>
        <p:nvSpPr>
          <p:cNvPr id="9" name="Picture Placeholder 10"/>
          <p:cNvSpPr>
            <a:spLocks noGrp="1"/>
          </p:cNvSpPr>
          <p:nvPr>
            <p:ph type="pic" sz="quarter" idx="16"/>
          </p:nvPr>
        </p:nvSpPr>
        <p:spPr>
          <a:xfrm>
            <a:off x="6097917" y="2346325"/>
            <a:ext cx="2588883" cy="1417408"/>
          </a:xfrm>
          <a:prstGeom prst="round1Rect">
            <a:avLst>
              <a:gd name="adj" fmla="val 37649"/>
            </a:avLst>
          </a:prstGeom>
          <a:ln>
            <a:noFill/>
          </a:ln>
        </p:spPr>
        <p:txBody>
          <a:bodyPr/>
          <a:lstStyle/>
          <a:p>
            <a:endParaRPr lang="en-US"/>
          </a:p>
        </p:txBody>
      </p:sp>
      <p:sp>
        <p:nvSpPr>
          <p:cNvPr id="13" name="Text Placeholder 24"/>
          <p:cNvSpPr>
            <a:spLocks noGrp="1"/>
          </p:cNvSpPr>
          <p:nvPr>
            <p:ph type="body" sz="quarter" idx="20"/>
          </p:nvPr>
        </p:nvSpPr>
        <p:spPr>
          <a:xfrm>
            <a:off x="457200"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14" name="Text Placeholder 24"/>
          <p:cNvSpPr>
            <a:spLocks noGrp="1"/>
          </p:cNvSpPr>
          <p:nvPr>
            <p:ph type="body" sz="quarter" idx="21"/>
          </p:nvPr>
        </p:nvSpPr>
        <p:spPr>
          <a:xfrm>
            <a:off x="3275818"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15" name="Text Placeholder 24"/>
          <p:cNvSpPr>
            <a:spLocks noGrp="1"/>
          </p:cNvSpPr>
          <p:nvPr>
            <p:ph type="body" sz="quarter" idx="22"/>
          </p:nvPr>
        </p:nvSpPr>
        <p:spPr>
          <a:xfrm>
            <a:off x="6085705" y="3865563"/>
            <a:ext cx="2589213" cy="358775"/>
          </a:xfrm>
        </p:spPr>
        <p:txBody>
          <a:bodyPr>
            <a:normAutofit/>
          </a:bodyPr>
          <a:lstStyle>
            <a:lvl1pPr marL="0" indent="0">
              <a:buFont typeface="Arial"/>
              <a:buNone/>
              <a:defRPr sz="1200"/>
            </a:lvl1pPr>
          </a:lstStyle>
          <a:p>
            <a:pPr lvl="0"/>
            <a:r>
              <a:rPr lang="en-US" dirty="0" smtClean="0"/>
              <a:t>Click to edit Master text styles</a:t>
            </a:r>
            <a:endParaRPr lang="en-US" dirty="0"/>
          </a:p>
        </p:txBody>
      </p:sp>
      <p:sp>
        <p:nvSpPr>
          <p:cNvPr id="19" name="Content Placeholder 2"/>
          <p:cNvSpPr>
            <a:spLocks noGrp="1"/>
          </p:cNvSpPr>
          <p:nvPr>
            <p:ph sz="half" idx="1"/>
          </p:nvPr>
        </p:nvSpPr>
        <p:spPr>
          <a:xfrm>
            <a:off x="457200" y="4426297"/>
            <a:ext cx="4038600" cy="1699866"/>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20" name="Content Placeholder 3"/>
          <p:cNvSpPr>
            <a:spLocks noGrp="1"/>
          </p:cNvSpPr>
          <p:nvPr>
            <p:ph sz="half" idx="2"/>
          </p:nvPr>
        </p:nvSpPr>
        <p:spPr>
          <a:xfrm>
            <a:off x="4648200" y="4426297"/>
            <a:ext cx="4038600" cy="1699866"/>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21"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r>
              <a:rPr lang="en-US" smtClean="0"/>
              <a:t>Exact and Metaheuristic Techniques for EFSM Inference</a:t>
            </a:r>
            <a:endParaRPr lang="en-US" dirty="0"/>
          </a:p>
        </p:txBody>
      </p:sp>
    </p:spTree>
    <p:extLst>
      <p:ext uri="{BB962C8B-B14F-4D97-AF65-F5344CB8AC3E}">
        <p14:creationId xmlns="" xmlns:p14="http://schemas.microsoft.com/office/powerpoint/2010/main" val="1963299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15" name="Title 1"/>
          <p:cNvSpPr>
            <a:spLocks noGrp="1"/>
          </p:cNvSpPr>
          <p:nvPr>
            <p:ph type="title"/>
          </p:nvPr>
        </p:nvSpPr>
        <p:spPr>
          <a:xfrm>
            <a:off x="457200" y="1236509"/>
            <a:ext cx="8229600" cy="827311"/>
          </a:xfrm>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16" name="Content Placeholder 2"/>
          <p:cNvSpPr>
            <a:spLocks noGrp="1"/>
          </p:cNvSpPr>
          <p:nvPr>
            <p:ph sz="half" idx="1"/>
          </p:nvPr>
        </p:nvSpPr>
        <p:spPr>
          <a:xfrm>
            <a:off x="457199" y="2346582"/>
            <a:ext cx="5018388" cy="3924043"/>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18" name="Picture Placeholder 10"/>
          <p:cNvSpPr>
            <a:spLocks noGrp="1"/>
          </p:cNvSpPr>
          <p:nvPr>
            <p:ph type="pic" sz="quarter" idx="11"/>
          </p:nvPr>
        </p:nvSpPr>
        <p:spPr>
          <a:xfrm>
            <a:off x="5659438" y="2360173"/>
            <a:ext cx="3036565" cy="3892048"/>
          </a:xfrm>
          <a:custGeom>
            <a:avLst/>
            <a:gdLst>
              <a:gd name="connsiteX0" fmla="*/ 0 w 3027362"/>
              <a:gd name="connsiteY0" fmla="*/ 0 h 1885950"/>
              <a:gd name="connsiteX1" fmla="*/ 2528981 w 3027362"/>
              <a:gd name="connsiteY1" fmla="*/ 0 h 1885950"/>
              <a:gd name="connsiteX2" fmla="*/ 3027362 w 3027362"/>
              <a:gd name="connsiteY2" fmla="*/ 498381 h 1885950"/>
              <a:gd name="connsiteX3" fmla="*/ 3027362 w 3027362"/>
              <a:gd name="connsiteY3" fmla="*/ 1885950 h 1885950"/>
              <a:gd name="connsiteX4" fmla="*/ 0 w 3027362"/>
              <a:gd name="connsiteY4" fmla="*/ 1885950 h 1885950"/>
              <a:gd name="connsiteX5" fmla="*/ 0 w 3027362"/>
              <a:gd name="connsiteY5" fmla="*/ 0 h 1885950"/>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0 w 3036565"/>
              <a:gd name="connsiteY4" fmla="*/ 1885950 h 3892048"/>
              <a:gd name="connsiteX5" fmla="*/ 0 w 3036565"/>
              <a:gd name="connsiteY5" fmla="*/ 0 h 3892048"/>
              <a:gd name="connsiteX0" fmla="*/ 0 w 3036565"/>
              <a:gd name="connsiteY0" fmla="*/ 0 h 3892048"/>
              <a:gd name="connsiteX1" fmla="*/ 2528981 w 3036565"/>
              <a:gd name="connsiteY1" fmla="*/ 0 h 3892048"/>
              <a:gd name="connsiteX2" fmla="*/ 3027362 w 3036565"/>
              <a:gd name="connsiteY2" fmla="*/ 498381 h 3892048"/>
              <a:gd name="connsiteX3" fmla="*/ 3036565 w 3036565"/>
              <a:gd name="connsiteY3" fmla="*/ 3892048 h 3892048"/>
              <a:gd name="connsiteX4" fmla="*/ 9203 w 3036565"/>
              <a:gd name="connsiteY4" fmla="*/ 3892047 h 3892048"/>
              <a:gd name="connsiteX5" fmla="*/ 0 w 3036565"/>
              <a:gd name="connsiteY5" fmla="*/ 0 h 3892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36565" h="3892048">
                <a:moveTo>
                  <a:pt x="0" y="0"/>
                </a:moveTo>
                <a:lnTo>
                  <a:pt x="2528981" y="0"/>
                </a:lnTo>
                <a:cubicBezTo>
                  <a:pt x="2804229" y="0"/>
                  <a:pt x="3027362" y="223133"/>
                  <a:pt x="3027362" y="498381"/>
                </a:cubicBezTo>
                <a:cubicBezTo>
                  <a:pt x="3030430" y="1629603"/>
                  <a:pt x="3033497" y="2760826"/>
                  <a:pt x="3036565" y="3892048"/>
                </a:cubicBezTo>
                <a:lnTo>
                  <a:pt x="9203" y="3892047"/>
                </a:lnTo>
                <a:cubicBezTo>
                  <a:pt x="6135" y="2594698"/>
                  <a:pt x="3068" y="1297349"/>
                  <a:pt x="0" y="0"/>
                </a:cubicBezTo>
                <a:close/>
              </a:path>
            </a:pathLst>
          </a:custGeom>
          <a:ln>
            <a:noFill/>
          </a:ln>
        </p:spPr>
        <p:txBody>
          <a:bodyPr/>
          <a:lstStyle/>
          <a:p>
            <a:endParaRPr lang="en-US"/>
          </a:p>
        </p:txBody>
      </p:sp>
      <p:sp>
        <p:nvSpPr>
          <p:cNvPr id="13"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r>
              <a:rPr lang="en-US" smtClean="0"/>
              <a:t>Exact and Metaheuristic Techniques for EFSM Inference</a:t>
            </a:r>
            <a:endParaRPr lang="en-US" dirty="0"/>
          </a:p>
        </p:txBody>
      </p:sp>
    </p:spTree>
    <p:extLst>
      <p:ext uri="{BB962C8B-B14F-4D97-AF65-F5344CB8AC3E}">
        <p14:creationId xmlns="" xmlns:p14="http://schemas.microsoft.com/office/powerpoint/2010/main" val="19559113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13"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r>
              <a:rPr lang="en-US" smtClean="0"/>
              <a:t>Exact and Metaheuristic Techniques for EFSM Inference</a:t>
            </a:r>
            <a:endParaRPr lang="en-US" dirty="0"/>
          </a:p>
        </p:txBody>
      </p:sp>
    </p:spTree>
    <p:extLst>
      <p:ext uri="{BB962C8B-B14F-4D97-AF65-F5344CB8AC3E}">
        <p14:creationId xmlns="" xmlns:p14="http://schemas.microsoft.com/office/powerpoint/2010/main" val="545387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132447"/>
            <a:ext cx="6400800" cy="304798"/>
          </a:xfrm>
        </p:spPr>
        <p:txBody>
          <a:bodyPr anchor="b" anchorCtr="0">
            <a:normAutofit/>
          </a:bodyPr>
          <a:lstStyle>
            <a:lvl1pPr marL="0" indent="0" algn="ctr">
              <a:buNone/>
              <a:defRPr sz="1200" baseline="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7" name="TextBox 6"/>
          <p:cNvSpPr txBox="1"/>
          <p:nvPr userDrawn="1"/>
        </p:nvSpPr>
        <p:spPr>
          <a:xfrm>
            <a:off x="5098416" y="653699"/>
            <a:ext cx="184666" cy="369332"/>
          </a:xfrm>
          <a:prstGeom prst="rect">
            <a:avLst/>
          </a:prstGeom>
          <a:noFill/>
        </p:spPr>
        <p:txBody>
          <a:bodyPr wrap="none" rtlCol="0">
            <a:spAutoFit/>
          </a:bodyPr>
          <a:lstStyle/>
          <a:p>
            <a:endParaRPr lang="en-US" dirty="0"/>
          </a:p>
        </p:txBody>
      </p:sp>
      <p:sp>
        <p:nvSpPr>
          <p:cNvPr id="8" name="TextBox 7"/>
          <p:cNvSpPr txBox="1"/>
          <p:nvPr userDrawn="1"/>
        </p:nvSpPr>
        <p:spPr>
          <a:xfrm>
            <a:off x="5910801" y="569652"/>
            <a:ext cx="184666" cy="369332"/>
          </a:xfrm>
          <a:prstGeom prst="rect">
            <a:avLst/>
          </a:prstGeom>
          <a:noFill/>
        </p:spPr>
        <p:txBody>
          <a:bodyPr wrap="none" rtlCol="0">
            <a:spAutoFit/>
          </a:bodyPr>
          <a:lstStyle/>
          <a:p>
            <a:endParaRPr lang="en-US" dirty="0"/>
          </a:p>
        </p:txBody>
      </p:sp>
      <p:pic>
        <p:nvPicPr>
          <p:cNvPr id="9" name="Picture 8" descr="ITMO_logo1.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2524894" y="569652"/>
            <a:ext cx="4094212" cy="2984680"/>
          </a:xfrm>
          <a:prstGeom prst="rect">
            <a:avLst/>
          </a:prstGeom>
        </p:spPr>
      </p:pic>
      <p:sp>
        <p:nvSpPr>
          <p:cNvPr id="6" name="Title 1"/>
          <p:cNvSpPr>
            <a:spLocks noGrp="1"/>
          </p:cNvSpPr>
          <p:nvPr>
            <p:ph type="title"/>
          </p:nvPr>
        </p:nvSpPr>
        <p:spPr>
          <a:xfrm>
            <a:off x="1371600" y="3901767"/>
            <a:ext cx="6400800" cy="940999"/>
          </a:xfrm>
        </p:spPr>
        <p:txBody>
          <a:bodyPr anchor="b">
            <a:normAutofit/>
          </a:bodyPr>
          <a:lstStyle>
            <a:lvl1pPr algn="ctr">
              <a:defRPr sz="3200" b="0">
                <a:solidFill>
                  <a:schemeClr val="bg1"/>
                </a:solidFill>
              </a:defRPr>
            </a:lvl1pPr>
          </a:lstStyle>
          <a:p>
            <a:r>
              <a:rPr lang="ru-RU" smtClean="0"/>
              <a:t>Образец заголовка</a:t>
            </a:r>
            <a:endParaRPr lang="en-US" dirty="0"/>
          </a:p>
        </p:txBody>
      </p:sp>
      <p:sp>
        <p:nvSpPr>
          <p:cNvPr id="10" name="Text Placeholder 5"/>
          <p:cNvSpPr>
            <a:spLocks noGrp="1"/>
          </p:cNvSpPr>
          <p:nvPr>
            <p:ph type="body" sz="quarter" idx="10"/>
          </p:nvPr>
        </p:nvSpPr>
        <p:spPr>
          <a:xfrm>
            <a:off x="1371600" y="4849606"/>
            <a:ext cx="6400800" cy="617207"/>
          </a:xfrm>
        </p:spPr>
        <p:txBody>
          <a:bodyPr>
            <a:normAutofit/>
          </a:bodyPr>
          <a:lstStyle>
            <a:lvl1pPr marL="0" indent="0" algn="ctr">
              <a:buFontTx/>
              <a:buNone/>
              <a:defRPr sz="1600">
                <a:solidFill>
                  <a:schemeClr val="bg1"/>
                </a:solidFill>
              </a:defRPr>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smtClean="0"/>
              <a:t>Образец текста</a:t>
            </a:r>
          </a:p>
        </p:txBody>
      </p:sp>
    </p:spTree>
    <p:extLst>
      <p:ext uri="{BB962C8B-B14F-4D97-AF65-F5344CB8AC3E}">
        <p14:creationId xmlns="" xmlns:p14="http://schemas.microsoft.com/office/powerpoint/2010/main" val="4130845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Title 1"/>
          <p:cNvSpPr>
            <a:spLocks noGrp="1"/>
          </p:cNvSpPr>
          <p:nvPr>
            <p:ph type="title"/>
          </p:nvPr>
        </p:nvSpPr>
        <p:spPr>
          <a:xfrm>
            <a:off x="764693" y="1329895"/>
            <a:ext cx="5965438" cy="1985292"/>
          </a:xfrm>
        </p:spPr>
        <p:txBody>
          <a:bodyPr anchor="b">
            <a:normAutofit/>
          </a:bodyPr>
          <a:lstStyle>
            <a:lvl1pPr>
              <a:defRPr sz="3200" b="0"/>
            </a:lvl1pPr>
          </a:lstStyle>
          <a:p>
            <a:r>
              <a:rPr lang="ru-RU" smtClean="0"/>
              <a:t>Образец заголовка</a:t>
            </a:r>
            <a:endParaRPr lang="en-US" dirty="0"/>
          </a:p>
        </p:txBody>
      </p:sp>
      <p:pic>
        <p:nvPicPr>
          <p:cNvPr id="4" name="Picture 3" descr="ITMO_logo2.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0" y="0"/>
            <a:ext cx="3479550" cy="935999"/>
          </a:xfrm>
          <a:prstGeom prst="rect">
            <a:avLst/>
          </a:prstGeom>
        </p:spPr>
      </p:pic>
      <p:sp>
        <p:nvSpPr>
          <p:cNvPr id="6" name="Text Placeholder 5"/>
          <p:cNvSpPr>
            <a:spLocks noGrp="1"/>
          </p:cNvSpPr>
          <p:nvPr>
            <p:ph type="body" sz="quarter" idx="10"/>
          </p:nvPr>
        </p:nvSpPr>
        <p:spPr>
          <a:xfrm>
            <a:off x="765696" y="3429000"/>
            <a:ext cx="5965825" cy="2203450"/>
          </a:xfrm>
        </p:spPr>
        <p:txBody>
          <a:bodyPr>
            <a:normAutofit/>
          </a:bodyPr>
          <a:lstStyle>
            <a:lvl1pPr marL="0" indent="0" algn="l">
              <a:buFontTx/>
              <a:buNone/>
              <a:defRPr sz="1600"/>
            </a:lvl1pPr>
            <a:lvl2pPr marL="457200" indent="0" algn="l">
              <a:buFontTx/>
              <a:buNone/>
              <a:defRPr/>
            </a:lvl2pPr>
            <a:lvl3pPr marL="914400" indent="0" algn="l">
              <a:buFontTx/>
              <a:buNone/>
              <a:defRPr/>
            </a:lvl3pPr>
            <a:lvl4pPr marL="1371600" indent="0" algn="l">
              <a:buFontTx/>
              <a:buNone/>
              <a:defRPr/>
            </a:lvl4pPr>
            <a:lvl5pPr marL="1828800" indent="0" algn="l">
              <a:buFontTx/>
              <a:buNone/>
              <a:defRPr/>
            </a:lvl5pPr>
          </a:lstStyle>
          <a:p>
            <a:pPr lvl="0"/>
            <a:r>
              <a:rPr lang="ru-RU" smtClean="0"/>
              <a:t>Образец текста</a:t>
            </a:r>
          </a:p>
        </p:txBody>
      </p:sp>
    </p:spTree>
    <p:extLst>
      <p:ext uri="{BB962C8B-B14F-4D97-AF65-F5344CB8AC3E}">
        <p14:creationId xmlns="" xmlns:p14="http://schemas.microsoft.com/office/powerpoint/2010/main" val="821411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sp>
        <p:nvSpPr>
          <p:cNvPr id="9" name="Picture Placeholder 8"/>
          <p:cNvSpPr>
            <a:spLocks noGrp="1"/>
          </p:cNvSpPr>
          <p:nvPr>
            <p:ph type="pic" sz="quarter" idx="10"/>
          </p:nvPr>
        </p:nvSpPr>
        <p:spPr>
          <a:xfrm>
            <a:off x="0" y="0"/>
            <a:ext cx="9144000" cy="6858000"/>
          </a:xfrm>
        </p:spPr>
        <p:txBody>
          <a:bodyPr anchor="ctr"/>
          <a:lstStyle>
            <a:lvl1pPr algn="ctr">
              <a:defRPr/>
            </a:lvl1pPr>
          </a:lstStyle>
          <a:p>
            <a:r>
              <a:rPr lang="ru-RU" smtClean="0"/>
              <a:t>Вставка рисунка</a:t>
            </a:r>
            <a:endParaRPr lang="en-US" dirty="0"/>
          </a:p>
        </p:txBody>
      </p:sp>
      <p:sp>
        <p:nvSpPr>
          <p:cNvPr id="2" name="Title 1"/>
          <p:cNvSpPr>
            <a:spLocks noGrp="1"/>
          </p:cNvSpPr>
          <p:nvPr>
            <p:ph type="title"/>
          </p:nvPr>
        </p:nvSpPr>
        <p:spPr>
          <a:xfrm>
            <a:off x="743140" y="1236509"/>
            <a:ext cx="2713244" cy="2192491"/>
          </a:xfrm>
        </p:spPr>
        <p:txBody>
          <a:bodyPr anchor="t" anchorCtr="0">
            <a:normAutofit/>
          </a:bodyPr>
          <a:lstStyle>
            <a:lvl1pPr>
              <a:defRPr sz="2800" baseline="0">
                <a:solidFill>
                  <a:srgbClr val="FFFFFF"/>
                </a:solidFill>
              </a:defRPr>
            </a:lvl1pPr>
          </a:lstStyle>
          <a:p>
            <a:r>
              <a:rPr lang="ru-RU" smtClean="0"/>
              <a:t>Образец заголовка</a:t>
            </a:r>
            <a:endParaRPr lang="en-US" dirty="0"/>
          </a:p>
        </p:txBody>
      </p:sp>
    </p:spTree>
    <p:extLst>
      <p:ext uri="{BB962C8B-B14F-4D97-AF65-F5344CB8AC3E}">
        <p14:creationId xmlns="" xmlns:p14="http://schemas.microsoft.com/office/powerpoint/2010/main" val="254182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Финал">
    <p:bg>
      <p:bgPr>
        <a:solidFill>
          <a:schemeClr val="tx1"/>
        </a:solidFill>
        <a:effectLst/>
      </p:bgPr>
    </p:bg>
    <p:spTree>
      <p:nvGrpSpPr>
        <p:cNvPr id="1" name=""/>
        <p:cNvGrpSpPr/>
        <p:nvPr/>
      </p:nvGrpSpPr>
      <p:grpSpPr>
        <a:xfrm>
          <a:off x="0" y="0"/>
          <a:ext cx="0" cy="0"/>
          <a:chOff x="0" y="0"/>
          <a:chExt cx="0" cy="0"/>
        </a:xfrm>
      </p:grpSpPr>
      <p:pic>
        <p:nvPicPr>
          <p:cNvPr id="2" name="Picture 1" descr="ITMO_logo1.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3438183" y="524530"/>
            <a:ext cx="2267634" cy="1653104"/>
          </a:xfrm>
          <a:prstGeom prst="rect">
            <a:avLst/>
          </a:prstGeom>
        </p:spPr>
      </p:pic>
      <p:sp>
        <p:nvSpPr>
          <p:cNvPr id="5" name="Title 4"/>
          <p:cNvSpPr>
            <a:spLocks noGrp="1"/>
          </p:cNvSpPr>
          <p:nvPr>
            <p:ph type="title"/>
          </p:nvPr>
        </p:nvSpPr>
        <p:spPr>
          <a:xfrm>
            <a:off x="457200" y="2680371"/>
            <a:ext cx="8229600" cy="827311"/>
          </a:xfrm>
        </p:spPr>
        <p:txBody>
          <a:bodyPr>
            <a:normAutofit/>
          </a:bodyPr>
          <a:lstStyle>
            <a:lvl1pPr algn="ctr">
              <a:defRPr sz="3200">
                <a:solidFill>
                  <a:schemeClr val="bg1"/>
                </a:solidFill>
              </a:defRPr>
            </a:lvl1pPr>
          </a:lstStyle>
          <a:p>
            <a:r>
              <a:rPr lang="ru-RU" smtClean="0"/>
              <a:t>Образец заголовка</a:t>
            </a:r>
            <a:endParaRPr lang="en-US" dirty="0"/>
          </a:p>
        </p:txBody>
      </p:sp>
      <p:sp>
        <p:nvSpPr>
          <p:cNvPr id="8" name="Text Placeholder 7"/>
          <p:cNvSpPr>
            <a:spLocks noGrp="1"/>
          </p:cNvSpPr>
          <p:nvPr>
            <p:ph type="body" sz="quarter" idx="10"/>
          </p:nvPr>
        </p:nvSpPr>
        <p:spPr>
          <a:xfrm>
            <a:off x="457200" y="3716939"/>
            <a:ext cx="8229600" cy="792162"/>
          </a:xfrm>
        </p:spPr>
        <p:txBody>
          <a:bodyPr/>
          <a:lstStyle>
            <a:lvl1pPr marL="0" indent="0" algn="ctr">
              <a:buFontTx/>
              <a:buNone/>
              <a:defRPr>
                <a:solidFill>
                  <a:srgbClr val="FFFFFF"/>
                </a:solidFill>
              </a:defRPr>
            </a:lvl1pPr>
            <a:lvl2pPr marL="457200" indent="0" algn="ctr">
              <a:buFontTx/>
              <a:buNone/>
              <a:defRPr>
                <a:solidFill>
                  <a:srgbClr val="FFFFFF"/>
                </a:solidFill>
              </a:defRPr>
            </a:lvl2pPr>
            <a:lvl3pPr marL="914400" indent="0" algn="ctr">
              <a:buFontTx/>
              <a:buNone/>
              <a:defRPr>
                <a:solidFill>
                  <a:srgbClr val="FFFFFF"/>
                </a:solidFill>
              </a:defRPr>
            </a:lvl3pPr>
            <a:lvl4pPr marL="1371600" indent="0" algn="ctr">
              <a:buFontTx/>
              <a:buNone/>
              <a:defRPr>
                <a:solidFill>
                  <a:srgbClr val="FFFFFF"/>
                </a:solidFill>
              </a:defRPr>
            </a:lvl4pPr>
            <a:lvl5pPr marL="1828800" indent="0" algn="ctr">
              <a:buFontTx/>
              <a:buNone/>
              <a:defRPr>
                <a:solidFill>
                  <a:srgbClr val="FFFFFF"/>
                </a:solidFill>
              </a:defRPr>
            </a:lvl5pPr>
          </a:lstStyle>
          <a:p>
            <a:pPr lvl="0"/>
            <a:r>
              <a:rPr lang="ru-RU" smtClean="0"/>
              <a:t>Образец текста</a:t>
            </a:r>
          </a:p>
        </p:txBody>
      </p:sp>
    </p:spTree>
    <p:extLst>
      <p:ext uri="{BB962C8B-B14F-4D97-AF65-F5344CB8AC3E}">
        <p14:creationId xmlns="" xmlns:p14="http://schemas.microsoft.com/office/powerpoint/2010/main" val="23202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r>
              <a:rPr lang="en-US" smtClean="0"/>
              <a:t>Exact and Metaheuristic Techniques for EFSM Inference</a:t>
            </a:r>
            <a:endParaRPr lang="ru-RU"/>
          </a:p>
        </p:txBody>
      </p:sp>
      <p:sp>
        <p:nvSpPr>
          <p:cNvPr id="6" name="Номер слайда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0FDB2A07-74F6-41B3-87BA-A3518578FBD6}" type="slidenum">
              <a:rPr lang="ru-RU"/>
              <a:pPr>
                <a:defRPr/>
              </a:pPr>
              <a:t>‹#›</a:t>
            </a:fld>
            <a:endParaRPr lang="ru-RU"/>
          </a:p>
        </p:txBody>
      </p:sp>
    </p:spTree>
    <p:extLst>
      <p:ext uri="{BB962C8B-B14F-4D97-AF65-F5344CB8AC3E}">
        <p14:creationId xmlns:p14="http://schemas.microsoft.com/office/powerpoint/2010/main" xmlns="" val="3233043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a:xfrm>
            <a:off x="457200" y="6356350"/>
            <a:ext cx="2133600" cy="365125"/>
          </a:xfrm>
          <a:prstGeom prst="rect">
            <a:avLst/>
          </a:prstGeom>
        </p:spPr>
        <p:txBody>
          <a:bodyPr/>
          <a:lstStyle>
            <a:lvl1pPr>
              <a:defRPr/>
            </a:lvl1pPr>
          </a:lstStyle>
          <a:p>
            <a:pPr>
              <a:defRPr/>
            </a:pPr>
            <a:endParaRPr lang="ru-RU"/>
          </a:p>
        </p:txBody>
      </p:sp>
      <p:sp>
        <p:nvSpPr>
          <p:cNvPr id="5" name="Нижний колонтитул 4"/>
          <p:cNvSpPr>
            <a:spLocks noGrp="1"/>
          </p:cNvSpPr>
          <p:nvPr>
            <p:ph type="ftr" sz="quarter" idx="11"/>
          </p:nvPr>
        </p:nvSpPr>
        <p:spPr/>
        <p:txBody>
          <a:bodyPr/>
          <a:lstStyle>
            <a:lvl1pPr>
              <a:defRPr/>
            </a:lvl1pPr>
          </a:lstStyle>
          <a:p>
            <a:pPr>
              <a:defRPr/>
            </a:pPr>
            <a:r>
              <a:rPr lang="en-US" smtClean="0"/>
              <a:t>Exact and Metaheuristic Techniques for EFSM Inference</a:t>
            </a:r>
            <a:endParaRPr lang="ru-RU"/>
          </a:p>
        </p:txBody>
      </p:sp>
      <p:sp>
        <p:nvSpPr>
          <p:cNvPr id="6" name="Номер слайда 5"/>
          <p:cNvSpPr>
            <a:spLocks noGrp="1"/>
          </p:cNvSpPr>
          <p:nvPr>
            <p:ph type="sldNum" sz="quarter" idx="12"/>
          </p:nvPr>
        </p:nvSpPr>
        <p:spPr>
          <a:xfrm>
            <a:off x="6553200" y="6356350"/>
            <a:ext cx="2133600" cy="365125"/>
          </a:xfrm>
          <a:prstGeom prst="rect">
            <a:avLst/>
          </a:prstGeom>
        </p:spPr>
        <p:txBody>
          <a:bodyPr/>
          <a:lstStyle>
            <a:lvl1pPr>
              <a:defRPr/>
            </a:lvl1pPr>
          </a:lstStyle>
          <a:p>
            <a:pPr>
              <a:defRPr/>
            </a:pPr>
            <a:fld id="{F6F17ECB-F818-4BEE-9A45-A53B943F6081}" type="slidenum">
              <a:rPr lang="ru-RU"/>
              <a:pPr>
                <a:defRPr/>
              </a:pPr>
              <a:t>‹#›</a:t>
            </a:fld>
            <a:endParaRPr lang="ru-RU"/>
          </a:p>
        </p:txBody>
      </p:sp>
    </p:spTree>
    <p:extLst>
      <p:ext uri="{BB962C8B-B14F-4D97-AF65-F5344CB8AC3E}">
        <p14:creationId xmlns:p14="http://schemas.microsoft.com/office/powerpoint/2010/main" xmlns="" val="217103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TwoObj">
  <p:cSld name="Заголовок, текст и 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p>
            <a:r>
              <a:rPr lang="ru-RU" smtClean="0"/>
              <a:t>Образец заголовка</a:t>
            </a:r>
            <a:endParaRPr lang="ru-RU"/>
          </a:p>
        </p:txBody>
      </p:sp>
      <p:sp>
        <p:nvSpPr>
          <p:cNvPr id="3" name="Текст 2"/>
          <p:cNvSpPr>
            <a:spLocks noGrp="1"/>
          </p:cNvSpPr>
          <p:nvPr>
            <p:ph type="body"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quarter" idx="2"/>
          </p:nvPr>
        </p:nvSpPr>
        <p:spPr>
          <a:xfrm>
            <a:off x="4648200" y="1600200"/>
            <a:ext cx="4038600" cy="21859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Объект 4"/>
          <p:cNvSpPr>
            <a:spLocks noGrp="1"/>
          </p:cNvSpPr>
          <p:nvPr>
            <p:ph sz="quarter" idx="3"/>
          </p:nvPr>
        </p:nvSpPr>
        <p:spPr>
          <a:xfrm>
            <a:off x="4648200" y="3938588"/>
            <a:ext cx="4038600" cy="2187575"/>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Rectangle 4"/>
          <p:cNvSpPr>
            <a:spLocks noGrp="1" noChangeArrowheads="1"/>
          </p:cNvSpPr>
          <p:nvPr>
            <p:ph type="dt" sz="half" idx="10"/>
          </p:nvPr>
        </p:nvSpPr>
        <p:spPr>
          <a:xfrm>
            <a:off x="457200" y="6356350"/>
            <a:ext cx="2133600" cy="365125"/>
          </a:xfrm>
          <a:prstGeom prst="rect">
            <a:avLst/>
          </a:prstGeom>
          <a:ln/>
        </p:spPr>
        <p:txBody>
          <a:bodyPr/>
          <a:lstStyle>
            <a:lvl1pPr>
              <a:defRPr/>
            </a:lvl1pPr>
          </a:lstStyle>
          <a:p>
            <a:pPr>
              <a:defRPr/>
            </a:pPr>
            <a:endParaRPr lang="ru-RU"/>
          </a:p>
        </p:txBody>
      </p:sp>
      <p:sp>
        <p:nvSpPr>
          <p:cNvPr id="7" name="Rectangle 5"/>
          <p:cNvSpPr>
            <a:spLocks noGrp="1" noChangeArrowheads="1"/>
          </p:cNvSpPr>
          <p:nvPr>
            <p:ph type="ftr" sz="quarter" idx="11"/>
          </p:nvPr>
        </p:nvSpPr>
        <p:spPr>
          <a:ln/>
        </p:spPr>
        <p:txBody>
          <a:bodyPr/>
          <a:lstStyle>
            <a:lvl1pPr>
              <a:defRPr/>
            </a:lvl1pPr>
          </a:lstStyle>
          <a:p>
            <a:pPr>
              <a:defRPr/>
            </a:pPr>
            <a:r>
              <a:rPr lang="en-US" smtClean="0"/>
              <a:t>Exact and Metaheuristic Techniques for EFSM Inference</a:t>
            </a:r>
            <a:endParaRPr lang="ru-RU"/>
          </a:p>
        </p:txBody>
      </p:sp>
      <p:sp>
        <p:nvSpPr>
          <p:cNvPr id="8" name="Rectangle 6"/>
          <p:cNvSpPr>
            <a:spLocks noGrp="1" noChangeArrowheads="1"/>
          </p:cNvSpPr>
          <p:nvPr>
            <p:ph type="sldNum" sz="quarter" idx="12"/>
          </p:nvPr>
        </p:nvSpPr>
        <p:spPr>
          <a:xfrm>
            <a:off x="6553200" y="6356350"/>
            <a:ext cx="2133600" cy="365125"/>
          </a:xfrm>
          <a:prstGeom prst="rect">
            <a:avLst/>
          </a:prstGeom>
          <a:ln/>
        </p:spPr>
        <p:txBody>
          <a:bodyPr/>
          <a:lstStyle>
            <a:lvl1pPr>
              <a:defRPr/>
            </a:lvl1pPr>
          </a:lstStyle>
          <a:p>
            <a:pPr>
              <a:defRPr/>
            </a:pPr>
            <a:fld id="{A81040D9-6FC0-414E-A0F4-2D83F583A66B}" type="slidenum">
              <a:rPr lang="ru-RU"/>
              <a:pPr>
                <a:defRPr/>
              </a:pPr>
              <a:t>‹#›</a:t>
            </a:fld>
            <a:endParaRPr lang="ru-RU" dirty="0"/>
          </a:p>
        </p:txBody>
      </p:sp>
    </p:spTree>
    <p:extLst>
      <p:ext uri="{BB962C8B-B14F-4D97-AF65-F5344CB8AC3E}">
        <p14:creationId xmlns:p14="http://schemas.microsoft.com/office/powerpoint/2010/main" xmlns="" val="2295311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1" name="Title 1"/>
          <p:cNvSpPr>
            <a:spLocks noGrp="1"/>
          </p:cNvSpPr>
          <p:nvPr>
            <p:ph type="title"/>
          </p:nvPr>
        </p:nvSpPr>
        <p:spPr>
          <a:xfrm>
            <a:off x="457200" y="1236509"/>
            <a:ext cx="6273934" cy="827311"/>
          </a:xfrm>
        </p:spPr>
        <p:txBody>
          <a:bodyPr>
            <a:normAutofit/>
          </a:bodyPr>
          <a:lstStyle>
            <a:lvl1pPr>
              <a:defRPr sz="3200"/>
            </a:lvl1p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12" name="Content Placeholder 2"/>
          <p:cNvSpPr>
            <a:spLocks noGrp="1"/>
          </p:cNvSpPr>
          <p:nvPr>
            <p:ph sz="half" idx="1"/>
          </p:nvPr>
        </p:nvSpPr>
        <p:spPr>
          <a:xfrm>
            <a:off x="457200" y="2328177"/>
            <a:ext cx="6273934" cy="3797986"/>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14" name="Footer Placeholder 3"/>
          <p:cNvSpPr>
            <a:spLocks noGrp="1"/>
          </p:cNvSpPr>
          <p:nvPr>
            <p:ph type="ftr" sz="quarter" idx="3"/>
          </p:nvPr>
        </p:nvSpPr>
        <p:spPr>
          <a:xfrm>
            <a:off x="4030768" y="247518"/>
            <a:ext cx="4656032" cy="365125"/>
          </a:xfrm>
          <a:prstGeom prst="rect">
            <a:avLst/>
          </a:prstGeom>
        </p:spPr>
        <p:txBody>
          <a:bodyPr vert="horz" lIns="91440" tIns="45720" rIns="91440" bIns="45720" rtlCol="0" anchor="ctr"/>
          <a:lstStyle>
            <a:lvl1pPr algn="r">
              <a:defRPr sz="1400" b="0" i="0" cap="none">
                <a:solidFill>
                  <a:schemeClr val="bg1"/>
                </a:solidFill>
              </a:defRPr>
            </a:lvl1pPr>
          </a:lstStyle>
          <a:p>
            <a:r>
              <a:rPr lang="en-US" smtClean="0"/>
              <a:t>Exact and Metaheuristic Techniques for EFSM Inference</a:t>
            </a:r>
            <a:endParaRPr lang="en-US" dirty="0"/>
          </a:p>
        </p:txBody>
      </p:sp>
      <p:pic>
        <p:nvPicPr>
          <p:cNvPr id="3" name="Picture 2" descr="слоган.png"/>
          <p:cNvPicPr>
            <a:picLocks noChangeAspect="1"/>
          </p:cNvPicPr>
          <p:nvPr userDrawn="1"/>
        </p:nvPicPr>
        <p:blipFill>
          <a:blip r:embed="rId2">
            <a:extLst>
              <a:ext uri="{28A0092B-C50C-407E-A947-70E740481C1C}">
                <a14:useLocalDpi xmlns="" xmlns:a14="http://schemas.microsoft.com/office/drawing/2010/main" val="0"/>
              </a:ext>
            </a:extLst>
          </a:blip>
          <a:stretch>
            <a:fillRect/>
          </a:stretch>
        </p:blipFill>
        <p:spPr>
          <a:xfrm>
            <a:off x="6749542" y="5076407"/>
            <a:ext cx="2412864" cy="1799997"/>
          </a:xfrm>
          <a:prstGeom prst="rect">
            <a:avLst/>
          </a:prstGeom>
        </p:spPr>
      </p:pic>
    </p:spTree>
    <p:extLst>
      <p:ext uri="{BB962C8B-B14F-4D97-AF65-F5344CB8AC3E}">
        <p14:creationId xmlns="" xmlns:p14="http://schemas.microsoft.com/office/powerpoint/2010/main" val="3941284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10" Type="http://schemas.openxmlformats.org/officeDocument/2006/relationships/image" Target="../media/image1.png"/><Relationship Id="rId4" Type="http://schemas.openxmlformats.org/officeDocument/2006/relationships/slideLayout" Target="../slideLayouts/slideLayout12.xml"/><Relationship Id="rId9"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236509"/>
            <a:ext cx="8229600" cy="827311"/>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2259930"/>
            <a:ext cx="8229600" cy="386623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Footer Placeholder 3"/>
          <p:cNvSpPr>
            <a:spLocks noGrp="1"/>
          </p:cNvSpPr>
          <p:nvPr>
            <p:ph type="ftr" sz="quarter" idx="3"/>
          </p:nvPr>
        </p:nvSpPr>
        <p:spPr>
          <a:xfrm>
            <a:off x="4030768" y="439283"/>
            <a:ext cx="4656032" cy="365125"/>
          </a:xfrm>
          <a:prstGeom prst="rect">
            <a:avLst/>
          </a:prstGeom>
        </p:spPr>
        <p:txBody>
          <a:bodyPr vert="horz" lIns="91440" tIns="45720" rIns="91440" bIns="45720" rtlCol="0" anchor="ctr"/>
          <a:lstStyle>
            <a:lvl1pPr algn="r">
              <a:defRPr sz="1200">
                <a:solidFill>
                  <a:schemeClr val="bg1"/>
                </a:solidFill>
              </a:defRPr>
            </a:lvl1pPr>
          </a:lstStyle>
          <a:p>
            <a:r>
              <a:rPr lang="en-US" smtClean="0"/>
              <a:t>Exact and Metaheuristic Techniques for EFSM Inference</a:t>
            </a:r>
            <a:endParaRPr lang="en-US" dirty="0"/>
          </a:p>
        </p:txBody>
      </p:sp>
    </p:spTree>
    <p:extLst>
      <p:ext uri="{BB962C8B-B14F-4D97-AF65-F5344CB8AC3E}">
        <p14:creationId xmlns="" xmlns:p14="http://schemas.microsoft.com/office/powerpoint/2010/main" val="1055865372"/>
      </p:ext>
    </p:extLst>
  </p:cSld>
  <p:clrMap bg1="lt1" tx1="dk1" bg2="lt2" tx2="dk2" accent1="accent1" accent2="accent2" accent3="accent3" accent4="accent4" accent5="accent5" accent6="accent6" hlink="hlink" folHlink="folHlink"/>
  <p:sldLayoutIdLst>
    <p:sldLayoutId id="2147483685" r:id="rId1"/>
    <p:sldLayoutId id="2147483697" r:id="rId2"/>
    <p:sldLayoutId id="2147483692" r:id="rId3"/>
    <p:sldLayoutId id="2147483686" r:id="rId4"/>
    <p:sldLayoutId id="2147483689" r:id="rId5"/>
    <p:sldLayoutId id="2147483710" r:id="rId6"/>
    <p:sldLayoutId id="2147483711" r:id="rId7"/>
    <p:sldLayoutId id="2147483712" r:id="rId8"/>
  </p:sldLayoutIdLst>
  <p:hf hd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p:cNvSpPr/>
          <p:nvPr/>
        </p:nvSpPr>
        <p:spPr bwMode="auto">
          <a:xfrm>
            <a:off x="0" y="0"/>
            <a:ext cx="9144000" cy="791396"/>
          </a:xfrm>
          <a:prstGeom prst="rect">
            <a:avLst/>
          </a:prstGeom>
          <a:solidFill>
            <a:srgbClr val="0230AC"/>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err="1" smtClean="0">
              <a:ln>
                <a:noFill/>
              </a:ln>
              <a:solidFill>
                <a:schemeClr val="bg1"/>
              </a:solidFill>
              <a:effectLst/>
              <a:latin typeface="Verdana" pitchFamily="34" charset="0"/>
            </a:endParaRPr>
          </a:p>
        </p:txBody>
      </p:sp>
      <p:pic>
        <p:nvPicPr>
          <p:cNvPr id="6" name="Picture 5" descr="ITMO_logo3.png"/>
          <p:cNvPicPr>
            <a:picLocks noChangeAspect="1"/>
          </p:cNvPicPr>
          <p:nvPr/>
        </p:nvPicPr>
        <p:blipFill rotWithShape="1">
          <a:blip r:embed="rId9">
            <a:extLst>
              <a:ext uri="{28A0092B-C50C-407E-A947-70E740481C1C}">
                <a14:useLocalDpi xmlns="" xmlns:a14="http://schemas.microsoft.com/office/drawing/2010/main" val="0"/>
              </a:ext>
            </a:extLst>
          </a:blip>
          <a:srcRect r="3883"/>
          <a:stretch/>
        </p:blipFill>
        <p:spPr>
          <a:xfrm>
            <a:off x="0" y="-52065"/>
            <a:ext cx="3322163" cy="905573"/>
          </a:xfrm>
          <a:prstGeom prst="rect">
            <a:avLst/>
          </a:prstGeom>
        </p:spPr>
      </p:pic>
      <p:sp>
        <p:nvSpPr>
          <p:cNvPr id="2" name="Title Placeholder 1"/>
          <p:cNvSpPr>
            <a:spLocks noGrp="1"/>
          </p:cNvSpPr>
          <p:nvPr>
            <p:ph type="title"/>
          </p:nvPr>
        </p:nvSpPr>
        <p:spPr>
          <a:xfrm>
            <a:off x="457200" y="1236509"/>
            <a:ext cx="8229600" cy="827311"/>
          </a:xfrm>
          <a:prstGeom prst="rect">
            <a:avLst/>
          </a:prstGeom>
        </p:spPr>
        <p:txBody>
          <a:bodyPr vert="horz" lIns="91440" tIns="45720" rIns="91440" bIns="45720" rtlCol="0" anchor="ctr">
            <a:normAutofit/>
          </a:bodyPr>
          <a:lstStyle/>
          <a:p>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title</a:t>
            </a:r>
            <a:r>
              <a:rPr lang="ru-RU" dirty="0" smtClean="0"/>
              <a:t> </a:t>
            </a:r>
            <a:r>
              <a:rPr lang="ru-RU" dirty="0" err="1" smtClean="0"/>
              <a:t>style</a:t>
            </a:r>
            <a:endParaRPr lang="en-US" dirty="0"/>
          </a:p>
        </p:txBody>
      </p:sp>
      <p:sp>
        <p:nvSpPr>
          <p:cNvPr id="3" name="Text Placeholder 2"/>
          <p:cNvSpPr>
            <a:spLocks noGrp="1"/>
          </p:cNvSpPr>
          <p:nvPr>
            <p:ph type="body" idx="1"/>
          </p:nvPr>
        </p:nvSpPr>
        <p:spPr>
          <a:xfrm>
            <a:off x="457200" y="2259930"/>
            <a:ext cx="8229600" cy="3866233"/>
          </a:xfrm>
          <a:prstGeom prst="rect">
            <a:avLst/>
          </a:prstGeom>
        </p:spPr>
        <p:txBody>
          <a:bodyPr vert="horz" lIns="91440" tIns="45720" rIns="91440" bIns="45720" rtlCol="0">
            <a:normAutofit/>
          </a:bodyPr>
          <a:lstStyle/>
          <a:p>
            <a:pPr lvl="0"/>
            <a:r>
              <a:rPr lang="ru-RU" dirty="0" err="1" smtClean="0"/>
              <a:t>Click</a:t>
            </a:r>
            <a:r>
              <a:rPr lang="ru-RU" dirty="0" smtClean="0"/>
              <a:t> </a:t>
            </a:r>
            <a:r>
              <a:rPr lang="ru-RU" dirty="0" err="1" smtClean="0"/>
              <a:t>to</a:t>
            </a:r>
            <a:r>
              <a:rPr lang="ru-RU" dirty="0" smtClean="0"/>
              <a:t> </a:t>
            </a:r>
            <a:r>
              <a:rPr lang="ru-RU" dirty="0" err="1" smtClean="0"/>
              <a:t>edit</a:t>
            </a:r>
            <a:r>
              <a:rPr lang="ru-RU" dirty="0" smtClean="0"/>
              <a:t> </a:t>
            </a:r>
            <a:r>
              <a:rPr lang="ru-RU" dirty="0" err="1" smtClean="0"/>
              <a:t>Master</a:t>
            </a:r>
            <a:r>
              <a:rPr lang="ru-RU" dirty="0" smtClean="0"/>
              <a:t> </a:t>
            </a:r>
            <a:r>
              <a:rPr lang="ru-RU" dirty="0" err="1" smtClean="0"/>
              <a:t>text</a:t>
            </a:r>
            <a:r>
              <a:rPr lang="ru-RU" dirty="0" smtClean="0"/>
              <a:t> </a:t>
            </a:r>
            <a:r>
              <a:rPr lang="ru-RU" dirty="0" err="1" smtClean="0"/>
              <a:t>styles</a:t>
            </a:r>
            <a:endParaRPr lang="ru-RU" dirty="0" smtClean="0"/>
          </a:p>
          <a:p>
            <a:pPr lvl="1"/>
            <a:r>
              <a:rPr lang="ru-RU" dirty="0" err="1" smtClean="0"/>
              <a:t>Second</a:t>
            </a:r>
            <a:r>
              <a:rPr lang="ru-RU" dirty="0" smtClean="0"/>
              <a:t> </a:t>
            </a:r>
            <a:r>
              <a:rPr lang="ru-RU" dirty="0" err="1" smtClean="0"/>
              <a:t>level</a:t>
            </a:r>
            <a:endParaRPr lang="ru-RU" dirty="0" smtClean="0"/>
          </a:p>
          <a:p>
            <a:pPr lvl="2"/>
            <a:r>
              <a:rPr lang="ru-RU" dirty="0" err="1" smtClean="0"/>
              <a:t>Third</a:t>
            </a:r>
            <a:r>
              <a:rPr lang="ru-RU" dirty="0" smtClean="0"/>
              <a:t> </a:t>
            </a:r>
            <a:r>
              <a:rPr lang="ru-RU" dirty="0" err="1" smtClean="0"/>
              <a:t>level</a:t>
            </a:r>
            <a:endParaRPr lang="ru-RU" dirty="0" smtClean="0"/>
          </a:p>
          <a:p>
            <a:pPr lvl="3"/>
            <a:r>
              <a:rPr lang="ru-RU" dirty="0" err="1" smtClean="0"/>
              <a:t>Fourth</a:t>
            </a:r>
            <a:r>
              <a:rPr lang="ru-RU" dirty="0" smtClean="0"/>
              <a:t> </a:t>
            </a:r>
            <a:r>
              <a:rPr lang="ru-RU" dirty="0" err="1" smtClean="0"/>
              <a:t>level</a:t>
            </a:r>
            <a:endParaRPr lang="ru-RU" dirty="0" smtClean="0"/>
          </a:p>
          <a:p>
            <a:pPr lvl="4"/>
            <a:r>
              <a:rPr lang="ru-RU" dirty="0" err="1" smtClean="0"/>
              <a:t>Fifth</a:t>
            </a:r>
            <a:r>
              <a:rPr lang="ru-RU" dirty="0" smtClean="0"/>
              <a:t> </a:t>
            </a:r>
            <a:r>
              <a:rPr lang="ru-RU" dirty="0" err="1" smtClean="0"/>
              <a:t>level</a:t>
            </a:r>
            <a:endParaRPr lang="en-US" dirty="0"/>
          </a:p>
        </p:txBody>
      </p:sp>
      <p:sp>
        <p:nvSpPr>
          <p:cNvPr id="4" name="TextBox 3"/>
          <p:cNvSpPr txBox="1"/>
          <p:nvPr/>
        </p:nvSpPr>
        <p:spPr>
          <a:xfrm>
            <a:off x="-865051" y="5512166"/>
            <a:ext cx="184666" cy="369332"/>
          </a:xfrm>
          <a:prstGeom prst="rect">
            <a:avLst/>
          </a:prstGeom>
          <a:noFill/>
        </p:spPr>
        <p:txBody>
          <a:bodyPr wrap="none" rtlCol="0">
            <a:spAutoFit/>
          </a:bodyPr>
          <a:lstStyle/>
          <a:p>
            <a:endParaRPr lang="en-US"/>
          </a:p>
        </p:txBody>
      </p:sp>
    </p:spTree>
    <p:extLst>
      <p:ext uri="{BB962C8B-B14F-4D97-AF65-F5344CB8AC3E}">
        <p14:creationId xmlns="" xmlns:p14="http://schemas.microsoft.com/office/powerpoint/2010/main" val="385600301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hf hdr="0" dt="0"/>
  <p:txStyles>
    <p:titleStyle>
      <a:lvl1pPr algn="l" defTabSz="457200" rtl="0" eaLnBrk="1" latinLnBrk="0" hangingPunct="1">
        <a:spcBef>
          <a:spcPct val="0"/>
        </a:spcBef>
        <a:buNone/>
        <a:defRPr sz="3600" b="1" i="0" kern="1200" baseline="0">
          <a:solidFill>
            <a:schemeClr val="tx1"/>
          </a:solidFill>
          <a:latin typeface="+mj-lt"/>
          <a:ea typeface="+mj-ea"/>
          <a:cs typeface="+mj-cs"/>
        </a:defRPr>
      </a:lvl1pPr>
    </p:titleStyle>
    <p:bodyStyle>
      <a:lvl1pPr marL="342900" indent="-342900" algn="l" defTabSz="457200" rtl="0" eaLnBrk="1" latinLnBrk="0" hangingPunct="1">
        <a:spcBef>
          <a:spcPct val="20000"/>
        </a:spcBef>
        <a:buSzPct val="100000"/>
        <a:buFontTx/>
        <a:buBlip>
          <a:blip r:embed="rId10"/>
        </a:buBlip>
        <a:defRPr sz="20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0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16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16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16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10.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5.xml"/><Relationship Id="rId1" Type="http://schemas.openxmlformats.org/officeDocument/2006/relationships/vmlDrawing" Target="../drawings/vmlDrawing1.vml"/><Relationship Id="rId5" Type="http://schemas.openxmlformats.org/officeDocument/2006/relationships/image" Target="../media/image11.png"/><Relationship Id="rId4" Type="http://schemas.openxmlformats.org/officeDocument/2006/relationships/oleObject" Target="../embeddings/_________Microsoft_Visio_2003_201011111111.vsd"/></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a:xfrm>
            <a:off x="214282" y="657890"/>
            <a:ext cx="8929717" cy="1985292"/>
          </a:xfrm>
        </p:spPr>
        <p:txBody>
          <a:bodyPr>
            <a:normAutofit/>
          </a:bodyPr>
          <a:lstStyle/>
          <a:p>
            <a:pPr eaLnBrk="1" hangingPunct="1"/>
            <a:r>
              <a:rPr lang="en-US" altLang="ru-RU" sz="3200" dirty="0" smtClean="0"/>
              <a:t>Combining Exact and </a:t>
            </a:r>
            <a:r>
              <a:rPr lang="en-US" altLang="ru-RU" sz="3200" dirty="0" err="1" smtClean="0"/>
              <a:t>Metaheuristic</a:t>
            </a:r>
            <a:r>
              <a:rPr lang="en-US" altLang="ru-RU" sz="3200" dirty="0" smtClean="0"/>
              <a:t> Techniques For Learning Extended Finite-State Machines From Test Scenarios and Temporal Properties</a:t>
            </a:r>
            <a:endParaRPr lang="ru-RU" altLang="ru-RU" sz="3200" dirty="0" smtClean="0"/>
          </a:p>
        </p:txBody>
      </p:sp>
      <p:sp>
        <p:nvSpPr>
          <p:cNvPr id="3076" name="Text Box 4"/>
          <p:cNvSpPr txBox="1">
            <a:spLocks noChangeArrowheads="1"/>
          </p:cNvSpPr>
          <p:nvPr/>
        </p:nvSpPr>
        <p:spPr bwMode="auto">
          <a:xfrm>
            <a:off x="457200" y="5562600"/>
            <a:ext cx="8305800" cy="16160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50000"/>
              </a:spcBef>
              <a:buFontTx/>
              <a:buNone/>
            </a:pPr>
            <a:endParaRPr lang="en-US" altLang="ru-RU" sz="1800" dirty="0"/>
          </a:p>
          <a:p>
            <a:pPr algn="ctr" eaLnBrk="1" hangingPunct="1">
              <a:spcBef>
                <a:spcPct val="50000"/>
              </a:spcBef>
              <a:buFontTx/>
              <a:buNone/>
            </a:pPr>
            <a:r>
              <a:rPr lang="en-US" altLang="ru-RU" sz="1800" dirty="0" smtClean="0"/>
              <a:t>ICMLA ’14</a:t>
            </a:r>
            <a:endParaRPr lang="en-US" altLang="ru-RU" sz="1800" dirty="0"/>
          </a:p>
          <a:p>
            <a:pPr algn="ctr" eaLnBrk="1" hangingPunct="1">
              <a:spcBef>
                <a:spcPct val="50000"/>
              </a:spcBef>
              <a:buFontTx/>
              <a:buNone/>
            </a:pPr>
            <a:r>
              <a:rPr lang="en-US" altLang="ru-RU" sz="1800" dirty="0"/>
              <a:t> </a:t>
            </a:r>
            <a:r>
              <a:rPr lang="en-US" altLang="ru-RU" sz="1800" dirty="0" smtClean="0"/>
              <a:t>December 5, </a:t>
            </a:r>
            <a:r>
              <a:rPr lang="en-US" altLang="ru-RU" sz="1800" dirty="0"/>
              <a:t>2014</a:t>
            </a:r>
          </a:p>
          <a:p>
            <a:pPr algn="ctr" eaLnBrk="1" hangingPunct="1">
              <a:spcBef>
                <a:spcPct val="50000"/>
              </a:spcBef>
              <a:buFontTx/>
              <a:buNone/>
            </a:pPr>
            <a:endParaRPr lang="ru-RU" altLang="ru-RU" sz="1800" dirty="0"/>
          </a:p>
        </p:txBody>
      </p:sp>
      <p:pic>
        <p:nvPicPr>
          <p:cNvPr id="3077" name="Picture 7" descr="Vladimir Ulyantsev"/>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2765409" y="2643182"/>
            <a:ext cx="1387475"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8" name="Picture 9" descr="http://upload.wikimedia.org/wikipedia/commons/6/63/Shalyto_200px.jpg"/>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4994275" y="2643182"/>
            <a:ext cx="1447800"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079" name="Picture 10" descr="C:\Users\chivdan\Desktop\me.jpg"/>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428594" y="2643182"/>
            <a:ext cx="1443038" cy="217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080" name="TextBox 2"/>
          <p:cNvSpPr txBox="1">
            <a:spLocks noChangeArrowheads="1"/>
          </p:cNvSpPr>
          <p:nvPr/>
        </p:nvSpPr>
        <p:spPr bwMode="auto">
          <a:xfrm>
            <a:off x="214282" y="4922832"/>
            <a:ext cx="18669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ru-RU" sz="1800" dirty="0" err="1"/>
              <a:t>Daniil</a:t>
            </a:r>
            <a:r>
              <a:rPr lang="en-US" altLang="ru-RU" sz="1800" dirty="0"/>
              <a:t> </a:t>
            </a:r>
            <a:r>
              <a:rPr lang="en-US" altLang="ru-RU" sz="1800" dirty="0" err="1"/>
              <a:t>Chivilikhin</a:t>
            </a:r>
            <a:endParaRPr lang="en-US" altLang="ru-RU" sz="1800" dirty="0"/>
          </a:p>
          <a:p>
            <a:pPr algn="ctr" eaLnBrk="1" hangingPunct="1">
              <a:spcBef>
                <a:spcPct val="0"/>
              </a:spcBef>
              <a:buFontTx/>
              <a:buNone/>
            </a:pPr>
            <a:r>
              <a:rPr lang="en-US" altLang="ru-RU" sz="1800" dirty="0"/>
              <a:t>PhD student</a:t>
            </a:r>
          </a:p>
          <a:p>
            <a:pPr algn="ctr" eaLnBrk="1" hangingPunct="1">
              <a:spcBef>
                <a:spcPct val="0"/>
              </a:spcBef>
              <a:buFontTx/>
              <a:buNone/>
            </a:pPr>
            <a:r>
              <a:rPr lang="en-US" altLang="ru-RU" sz="1800" dirty="0"/>
              <a:t>ITMO University</a:t>
            </a:r>
            <a:endParaRPr lang="ru-RU" altLang="ru-RU" sz="1800" dirty="0"/>
          </a:p>
        </p:txBody>
      </p:sp>
      <p:sp>
        <p:nvSpPr>
          <p:cNvPr id="3081" name="TextBox 10"/>
          <p:cNvSpPr txBox="1">
            <a:spLocks noChangeArrowheads="1"/>
          </p:cNvSpPr>
          <p:nvPr/>
        </p:nvSpPr>
        <p:spPr bwMode="auto">
          <a:xfrm>
            <a:off x="2285984" y="4926007"/>
            <a:ext cx="22860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ru-RU" sz="1800" dirty="0"/>
              <a:t>Vladimir </a:t>
            </a:r>
            <a:r>
              <a:rPr lang="en-US" altLang="ru-RU" sz="1800" dirty="0" err="1"/>
              <a:t>Ulyantsev</a:t>
            </a:r>
            <a:endParaRPr lang="en-US" altLang="ru-RU" sz="1800" dirty="0"/>
          </a:p>
          <a:p>
            <a:pPr algn="ctr" eaLnBrk="1" hangingPunct="1">
              <a:spcBef>
                <a:spcPct val="0"/>
              </a:spcBef>
              <a:buFontTx/>
              <a:buNone/>
            </a:pPr>
            <a:r>
              <a:rPr lang="en-US" altLang="ru-RU" sz="1800" dirty="0"/>
              <a:t>PhD student</a:t>
            </a:r>
          </a:p>
          <a:p>
            <a:pPr algn="ctr" eaLnBrk="1" hangingPunct="1">
              <a:spcBef>
                <a:spcPct val="0"/>
              </a:spcBef>
              <a:buFontTx/>
              <a:buNone/>
            </a:pPr>
            <a:r>
              <a:rPr lang="en-US" altLang="ru-RU" sz="1800" dirty="0"/>
              <a:t>ITMO University</a:t>
            </a:r>
            <a:endParaRPr lang="ru-RU" altLang="ru-RU" sz="1800" dirty="0"/>
          </a:p>
        </p:txBody>
      </p:sp>
      <p:sp>
        <p:nvSpPr>
          <p:cNvPr id="3082" name="TextBox 11"/>
          <p:cNvSpPr txBox="1">
            <a:spLocks noChangeArrowheads="1"/>
          </p:cNvSpPr>
          <p:nvPr/>
        </p:nvSpPr>
        <p:spPr bwMode="auto">
          <a:xfrm>
            <a:off x="4572000" y="4926007"/>
            <a:ext cx="22860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ctr" eaLnBrk="1" hangingPunct="1">
              <a:spcBef>
                <a:spcPct val="0"/>
              </a:spcBef>
              <a:buFontTx/>
              <a:buNone/>
            </a:pPr>
            <a:r>
              <a:rPr lang="en-US" altLang="ru-RU" sz="1800" dirty="0"/>
              <a:t>Anatoly </a:t>
            </a:r>
            <a:r>
              <a:rPr lang="en-US" altLang="ru-RU" sz="1800" dirty="0" err="1"/>
              <a:t>Shalyto</a:t>
            </a:r>
            <a:endParaRPr lang="en-US" altLang="ru-RU" sz="1800" dirty="0"/>
          </a:p>
          <a:p>
            <a:pPr algn="ctr" eaLnBrk="1" hangingPunct="1">
              <a:spcBef>
                <a:spcPct val="0"/>
              </a:spcBef>
              <a:buFontTx/>
              <a:buNone/>
            </a:pPr>
            <a:r>
              <a:rPr lang="en-US" altLang="ru-RU" sz="1800" dirty="0" err="1"/>
              <a:t>Dr.Sci</a:t>
            </a:r>
            <a:r>
              <a:rPr lang="en-US" altLang="ru-RU" sz="1800" dirty="0"/>
              <a:t>., professor</a:t>
            </a:r>
          </a:p>
          <a:p>
            <a:pPr algn="ctr" eaLnBrk="1" hangingPunct="1">
              <a:spcBef>
                <a:spcPct val="0"/>
              </a:spcBef>
              <a:buFontTx/>
              <a:buNone/>
            </a:pPr>
            <a:r>
              <a:rPr lang="en-US" altLang="ru-RU" sz="1800" dirty="0"/>
              <a:t>ITMO University</a:t>
            </a:r>
          </a:p>
          <a:p>
            <a:pPr eaLnBrk="1" hangingPunct="1">
              <a:spcBef>
                <a:spcPct val="0"/>
              </a:spcBef>
              <a:buFontTx/>
              <a:buNone/>
            </a:pPr>
            <a:endParaRPr lang="ru-RU" altLang="ru-RU" sz="1800" dirty="0"/>
          </a:p>
        </p:txBody>
      </p:sp>
      <p:pic>
        <p:nvPicPr>
          <p:cNvPr id="33794" name="Picture 2" descr="http://rain.ifmo.ru/~buzdalov/Maxim.jpg"/>
          <p:cNvPicPr>
            <a:picLocks noChangeAspect="1" noChangeArrowheads="1"/>
          </p:cNvPicPr>
          <p:nvPr/>
        </p:nvPicPr>
        <p:blipFill>
          <a:blip r:embed="rId6" cstate="print"/>
          <a:srcRect/>
          <a:stretch>
            <a:fillRect/>
          </a:stretch>
        </p:blipFill>
        <p:spPr bwMode="auto">
          <a:xfrm>
            <a:off x="7072330" y="2643182"/>
            <a:ext cx="1625387" cy="2170800"/>
          </a:xfrm>
          <a:prstGeom prst="rect">
            <a:avLst/>
          </a:prstGeom>
          <a:noFill/>
        </p:spPr>
      </p:pic>
      <p:sp>
        <p:nvSpPr>
          <p:cNvPr id="13" name="Прямоугольник 12"/>
          <p:cNvSpPr/>
          <p:nvPr/>
        </p:nvSpPr>
        <p:spPr>
          <a:xfrm>
            <a:off x="6857984" y="4929198"/>
            <a:ext cx="2286016" cy="923330"/>
          </a:xfrm>
          <a:prstGeom prst="rect">
            <a:avLst/>
          </a:prstGeom>
        </p:spPr>
        <p:txBody>
          <a:bodyPr wrap="square">
            <a:spAutoFit/>
          </a:bodyPr>
          <a:lstStyle/>
          <a:p>
            <a:pPr algn="ctr"/>
            <a:r>
              <a:rPr lang="en-US" altLang="ru-RU" u="sng" dirty="0" smtClean="0"/>
              <a:t>Maxim </a:t>
            </a:r>
            <a:r>
              <a:rPr lang="en-US" altLang="ru-RU" u="sng" dirty="0" err="1" smtClean="0"/>
              <a:t>Buzdalov</a:t>
            </a:r>
            <a:endParaRPr lang="en-US" altLang="ru-RU" u="sng" dirty="0" smtClean="0"/>
          </a:p>
          <a:p>
            <a:pPr algn="ctr"/>
            <a:r>
              <a:rPr lang="en-US" altLang="ru-RU" dirty="0" smtClean="0"/>
              <a:t>PhD student</a:t>
            </a:r>
          </a:p>
          <a:p>
            <a:pPr algn="ctr"/>
            <a:r>
              <a:rPr lang="en-US" altLang="ru-RU" dirty="0" smtClean="0"/>
              <a:t>ITMO University</a:t>
            </a:r>
            <a:endParaRPr lang="ru-RU" alt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p:cNvSpPr>
            <a:spLocks noGrp="1"/>
          </p:cNvSpPr>
          <p:nvPr>
            <p:ph type="title"/>
          </p:nvPr>
        </p:nvSpPr>
        <p:spPr/>
        <p:txBody>
          <a:bodyPr/>
          <a:lstStyle/>
          <a:p>
            <a:r>
              <a:rPr lang="en-US" altLang="ru-RU" dirty="0" smtClean="0"/>
              <a:t>EFSM inference algorithms</a:t>
            </a:r>
            <a:endParaRPr lang="ru-RU" altLang="ru-RU" dirty="0" smtClean="0"/>
          </a:p>
        </p:txBody>
      </p:sp>
      <p:sp>
        <p:nvSpPr>
          <p:cNvPr id="14340" name="Нижний колонтитул 1"/>
          <p:cNvSpPr>
            <a:spLocks noGrp="1"/>
          </p:cNvSpPr>
          <p:nvPr>
            <p:ph type="ftr" sz="quarter" idx="3"/>
          </p:nvPr>
        </p:nvSpPr>
        <p:spPr>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dirty="0" smtClean="0">
                <a:solidFill>
                  <a:schemeClr val="bg1"/>
                </a:solidFill>
              </a:rPr>
              <a:t>Exact and </a:t>
            </a:r>
            <a:r>
              <a:rPr lang="en-US" altLang="ru-RU" sz="1400" dirty="0" err="1" smtClean="0">
                <a:solidFill>
                  <a:schemeClr val="bg1"/>
                </a:solidFill>
              </a:rPr>
              <a:t>Metaheuristic</a:t>
            </a:r>
            <a:r>
              <a:rPr lang="en-US" altLang="ru-RU" sz="1400" dirty="0" smtClean="0">
                <a:solidFill>
                  <a:schemeClr val="bg1"/>
                </a:solidFill>
              </a:rPr>
              <a:t> Techniques for EFSM Inference</a:t>
            </a:r>
            <a:endParaRPr lang="ru-RU" altLang="ru-RU" sz="1400" dirty="0" smtClean="0">
              <a:solidFill>
                <a:schemeClr val="bg1"/>
              </a:solidFill>
            </a:endParaRPr>
          </a:p>
        </p:txBody>
      </p:sp>
      <p:sp>
        <p:nvSpPr>
          <p:cNvPr id="14341" name="Номер слайда 1"/>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B1804CAC-325A-44F7-A402-39BB3B3E6438}" type="slidenum">
              <a:rPr lang="ru-RU" altLang="ru-RU" sz="1400" smtClean="0"/>
              <a:pPr eaLnBrk="1" hangingPunct="1">
                <a:spcBef>
                  <a:spcPct val="0"/>
                </a:spcBef>
                <a:buFontTx/>
                <a:buNone/>
              </a:pPr>
              <a:t>10</a:t>
            </a:fld>
            <a:endParaRPr lang="ru-RU" altLang="ru-RU" sz="1400" dirty="0" smtClean="0"/>
          </a:p>
        </p:txBody>
      </p:sp>
      <p:sp>
        <p:nvSpPr>
          <p:cNvPr id="9" name="Скругленный прямоугольник 8"/>
          <p:cNvSpPr/>
          <p:nvPr/>
        </p:nvSpPr>
        <p:spPr>
          <a:xfrm>
            <a:off x="3769100" y="1952466"/>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Type of data</a:t>
            </a:r>
            <a:endParaRPr lang="ru-RU" sz="2400" dirty="0"/>
          </a:p>
        </p:txBody>
      </p:sp>
      <p:sp>
        <p:nvSpPr>
          <p:cNvPr id="10" name="Скругленный прямоугольник 9"/>
          <p:cNvSpPr/>
          <p:nvPr/>
        </p:nvSpPr>
        <p:spPr>
          <a:xfrm>
            <a:off x="1407866" y="3229585"/>
            <a:ext cx="2879462"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Testing + Verification</a:t>
            </a:r>
            <a:endParaRPr lang="ru-RU" sz="2400" dirty="0"/>
          </a:p>
        </p:txBody>
      </p:sp>
      <p:sp>
        <p:nvSpPr>
          <p:cNvPr id="11" name="Скругленный прямоугольник 10"/>
          <p:cNvSpPr/>
          <p:nvPr/>
        </p:nvSpPr>
        <p:spPr>
          <a:xfrm>
            <a:off x="5896949" y="3228792"/>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Testing</a:t>
            </a:r>
            <a:endParaRPr lang="ru-RU" sz="2400" dirty="0"/>
          </a:p>
        </p:txBody>
      </p:sp>
      <p:cxnSp>
        <p:nvCxnSpPr>
          <p:cNvPr id="13" name="Прямая со стрелкой 12"/>
          <p:cNvCxnSpPr>
            <a:stCxn id="9" idx="2"/>
            <a:endCxn id="10" idx="0"/>
          </p:cNvCxnSpPr>
          <p:nvPr/>
        </p:nvCxnSpPr>
        <p:spPr>
          <a:xfrm rot="5400000">
            <a:off x="3554976" y="2064796"/>
            <a:ext cx="457410" cy="18721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Прямая со стрелкой 14"/>
          <p:cNvCxnSpPr>
            <a:stCxn id="9" idx="2"/>
            <a:endCxn id="11" idx="0"/>
          </p:cNvCxnSpPr>
          <p:nvPr/>
        </p:nvCxnSpPr>
        <p:spPr>
          <a:xfrm rot="16200000" flipH="1">
            <a:off x="5555381" y="1936558"/>
            <a:ext cx="456617" cy="2127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Скругленный прямоугольник 29"/>
          <p:cNvSpPr/>
          <p:nvPr/>
        </p:nvSpPr>
        <p:spPr>
          <a:xfrm>
            <a:off x="457200" y="4537926"/>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Genetic algorithm</a:t>
            </a:r>
            <a:endParaRPr lang="ru-RU" sz="2400" dirty="0"/>
          </a:p>
        </p:txBody>
      </p:sp>
      <p:sp>
        <p:nvSpPr>
          <p:cNvPr id="32" name="Скругленный прямоугольник 31"/>
          <p:cNvSpPr/>
          <p:nvPr/>
        </p:nvSpPr>
        <p:spPr>
          <a:xfrm>
            <a:off x="3026906" y="4537927"/>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MuACO</a:t>
            </a:r>
            <a:endParaRPr lang="ru-RU" sz="2400" dirty="0"/>
          </a:p>
        </p:txBody>
      </p:sp>
      <p:sp>
        <p:nvSpPr>
          <p:cNvPr id="33" name="Скругленный прямоугольник 32"/>
          <p:cNvSpPr/>
          <p:nvPr/>
        </p:nvSpPr>
        <p:spPr>
          <a:xfrm>
            <a:off x="5896949" y="4537132"/>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SAT-based algorithm</a:t>
            </a:r>
            <a:endParaRPr lang="ru-RU" sz="2400" dirty="0"/>
          </a:p>
        </p:txBody>
      </p:sp>
      <p:cxnSp>
        <p:nvCxnSpPr>
          <p:cNvPr id="34" name="Прямая со стрелкой 33"/>
          <p:cNvCxnSpPr>
            <a:stCxn id="10" idx="2"/>
            <a:endCxn id="30" idx="0"/>
          </p:cNvCxnSpPr>
          <p:nvPr/>
        </p:nvCxnSpPr>
        <p:spPr>
          <a:xfrm rot="5400000">
            <a:off x="1883415" y="3573744"/>
            <a:ext cx="488632" cy="1439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10" idx="2"/>
            <a:endCxn id="32" idx="0"/>
          </p:cNvCxnSpPr>
          <p:nvPr/>
        </p:nvCxnSpPr>
        <p:spPr>
          <a:xfrm rot="16200000" flipH="1">
            <a:off x="3168268" y="3728623"/>
            <a:ext cx="488633" cy="11299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Прямая со стрелкой 44"/>
          <p:cNvCxnSpPr>
            <a:stCxn id="11" idx="2"/>
            <a:endCxn id="33" idx="0"/>
          </p:cNvCxnSpPr>
          <p:nvPr/>
        </p:nvCxnSpPr>
        <p:spPr>
          <a:xfrm rot="5400000">
            <a:off x="6603299" y="4292816"/>
            <a:ext cx="48863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15660" y="5615794"/>
            <a:ext cx="2266516" cy="369332"/>
          </a:xfrm>
          <a:prstGeom prst="rect">
            <a:avLst/>
          </a:prstGeom>
          <a:noFill/>
        </p:spPr>
        <p:txBody>
          <a:bodyPr wrap="square" rtlCol="0">
            <a:spAutoFit/>
          </a:bodyPr>
          <a:lstStyle/>
          <a:p>
            <a:endParaRPr lang="ru-RU" dirty="0"/>
          </a:p>
        </p:txBody>
      </p:sp>
      <p:sp>
        <p:nvSpPr>
          <p:cNvPr id="65" name="TextBox 64"/>
          <p:cNvSpPr txBox="1"/>
          <p:nvPr/>
        </p:nvSpPr>
        <p:spPr>
          <a:xfrm>
            <a:off x="457200" y="5357636"/>
            <a:ext cx="2024976" cy="646331"/>
          </a:xfrm>
          <a:prstGeom prst="rect">
            <a:avLst/>
          </a:prstGeom>
          <a:noFill/>
        </p:spPr>
        <p:txBody>
          <a:bodyPr wrap="square" rtlCol="0">
            <a:spAutoFit/>
          </a:bodyPr>
          <a:lstStyle/>
          <a:p>
            <a:r>
              <a:rPr lang="en-US" dirty="0" err="1" smtClean="0"/>
              <a:t>Tsarev</a:t>
            </a:r>
            <a:r>
              <a:rPr lang="en-US" dirty="0" smtClean="0"/>
              <a:t>, </a:t>
            </a:r>
            <a:r>
              <a:rPr lang="en-US" dirty="0" err="1" smtClean="0"/>
              <a:t>Egorov</a:t>
            </a:r>
            <a:r>
              <a:rPr lang="en-US" dirty="0" smtClean="0"/>
              <a:t>. GECCO 2011</a:t>
            </a:r>
            <a:endParaRPr lang="ru-RU" dirty="0"/>
          </a:p>
        </p:txBody>
      </p:sp>
      <p:sp>
        <p:nvSpPr>
          <p:cNvPr id="66" name="TextBox 65"/>
          <p:cNvSpPr txBox="1"/>
          <p:nvPr/>
        </p:nvSpPr>
        <p:spPr>
          <a:xfrm>
            <a:off x="2797982" y="5356841"/>
            <a:ext cx="2352781" cy="646331"/>
          </a:xfrm>
          <a:prstGeom prst="rect">
            <a:avLst/>
          </a:prstGeom>
          <a:noFill/>
        </p:spPr>
        <p:txBody>
          <a:bodyPr wrap="square" rtlCol="0">
            <a:spAutoFit/>
          </a:bodyPr>
          <a:lstStyle/>
          <a:p>
            <a:r>
              <a:rPr lang="en-US" dirty="0" err="1" smtClean="0"/>
              <a:t>Chivilikhin</a:t>
            </a:r>
            <a:r>
              <a:rPr lang="en-US" dirty="0" smtClean="0"/>
              <a:t>, </a:t>
            </a:r>
            <a:r>
              <a:rPr lang="en-US" dirty="0" err="1" smtClean="0"/>
              <a:t>Ulyantsev</a:t>
            </a:r>
            <a:r>
              <a:rPr lang="en-US" dirty="0" smtClean="0"/>
              <a:t>. GECCO </a:t>
            </a:r>
            <a:r>
              <a:rPr lang="en-US" dirty="0" smtClean="0"/>
              <a:t>2014</a:t>
            </a:r>
            <a:endParaRPr lang="ru-RU" dirty="0"/>
          </a:p>
        </p:txBody>
      </p:sp>
      <p:sp>
        <p:nvSpPr>
          <p:cNvPr id="78" name="TextBox 77"/>
          <p:cNvSpPr txBox="1"/>
          <p:nvPr/>
        </p:nvSpPr>
        <p:spPr>
          <a:xfrm>
            <a:off x="5896949" y="5357636"/>
            <a:ext cx="2352781" cy="646331"/>
          </a:xfrm>
          <a:prstGeom prst="rect">
            <a:avLst/>
          </a:prstGeom>
          <a:noFill/>
        </p:spPr>
        <p:txBody>
          <a:bodyPr wrap="square" rtlCol="0">
            <a:spAutoFit/>
          </a:bodyPr>
          <a:lstStyle/>
          <a:p>
            <a:r>
              <a:rPr lang="en-US" dirty="0" err="1" smtClean="0"/>
              <a:t>Ulyantsev</a:t>
            </a:r>
            <a:r>
              <a:rPr lang="en-US" dirty="0" smtClean="0"/>
              <a:t>, </a:t>
            </a:r>
            <a:r>
              <a:rPr lang="en-US" dirty="0" err="1" smtClean="0"/>
              <a:t>Tsarev</a:t>
            </a:r>
            <a:r>
              <a:rPr lang="en-US" dirty="0" smtClean="0"/>
              <a:t>. ICMLA 2011</a:t>
            </a:r>
            <a:endParaRPr lang="ru-RU"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p:cNvSpPr>
            <a:spLocks noGrp="1"/>
          </p:cNvSpPr>
          <p:nvPr>
            <p:ph type="title"/>
          </p:nvPr>
        </p:nvSpPr>
        <p:spPr/>
        <p:txBody>
          <a:bodyPr/>
          <a:lstStyle/>
          <a:p>
            <a:r>
              <a:rPr lang="en-US" altLang="ru-RU" dirty="0" smtClean="0"/>
              <a:t>EFSM inference algorithms</a:t>
            </a:r>
            <a:endParaRPr lang="ru-RU" altLang="ru-RU" dirty="0" smtClean="0"/>
          </a:p>
        </p:txBody>
      </p:sp>
      <p:sp>
        <p:nvSpPr>
          <p:cNvPr id="14340" name="Нижний колонтитул 1"/>
          <p:cNvSpPr>
            <a:spLocks noGrp="1"/>
          </p:cNvSpPr>
          <p:nvPr>
            <p:ph type="ftr" sz="quarter" idx="3"/>
          </p:nvPr>
        </p:nvSpPr>
        <p:spPr>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dirty="0" smtClean="0">
                <a:solidFill>
                  <a:schemeClr val="bg1"/>
                </a:solidFill>
              </a:rPr>
              <a:t>Exact and </a:t>
            </a:r>
            <a:r>
              <a:rPr lang="en-US" altLang="ru-RU" sz="1400" dirty="0" err="1" smtClean="0">
                <a:solidFill>
                  <a:schemeClr val="bg1"/>
                </a:solidFill>
              </a:rPr>
              <a:t>Metaheuristic</a:t>
            </a:r>
            <a:r>
              <a:rPr lang="en-US" altLang="ru-RU" sz="1400" dirty="0" smtClean="0">
                <a:solidFill>
                  <a:schemeClr val="bg1"/>
                </a:solidFill>
              </a:rPr>
              <a:t> Techniques for EFSM Inference</a:t>
            </a:r>
            <a:endParaRPr lang="ru-RU" altLang="ru-RU" sz="1400" dirty="0" smtClean="0">
              <a:solidFill>
                <a:schemeClr val="bg1"/>
              </a:solidFill>
            </a:endParaRPr>
          </a:p>
        </p:txBody>
      </p:sp>
      <p:sp>
        <p:nvSpPr>
          <p:cNvPr id="14341" name="Номер слайда 1"/>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B1804CAC-325A-44F7-A402-39BB3B3E6438}" type="slidenum">
              <a:rPr lang="ru-RU" altLang="ru-RU" sz="1400" smtClean="0"/>
              <a:pPr eaLnBrk="1" hangingPunct="1">
                <a:spcBef>
                  <a:spcPct val="0"/>
                </a:spcBef>
                <a:buFontTx/>
                <a:buNone/>
              </a:pPr>
              <a:t>11</a:t>
            </a:fld>
            <a:endParaRPr lang="ru-RU" altLang="ru-RU" sz="1400" dirty="0" smtClean="0"/>
          </a:p>
        </p:txBody>
      </p:sp>
      <p:sp>
        <p:nvSpPr>
          <p:cNvPr id="9" name="Скругленный прямоугольник 8"/>
          <p:cNvSpPr/>
          <p:nvPr/>
        </p:nvSpPr>
        <p:spPr>
          <a:xfrm>
            <a:off x="3769100" y="1952466"/>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Type of data</a:t>
            </a:r>
            <a:endParaRPr lang="ru-RU" sz="2400" dirty="0"/>
          </a:p>
        </p:txBody>
      </p:sp>
      <p:sp>
        <p:nvSpPr>
          <p:cNvPr id="10" name="Скругленный прямоугольник 9"/>
          <p:cNvSpPr/>
          <p:nvPr/>
        </p:nvSpPr>
        <p:spPr>
          <a:xfrm>
            <a:off x="1407866" y="3229585"/>
            <a:ext cx="2879462"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Testing + Verification</a:t>
            </a:r>
            <a:endParaRPr lang="ru-RU" sz="2400" dirty="0"/>
          </a:p>
        </p:txBody>
      </p:sp>
      <p:sp>
        <p:nvSpPr>
          <p:cNvPr id="11" name="Скругленный прямоугольник 10"/>
          <p:cNvSpPr/>
          <p:nvPr/>
        </p:nvSpPr>
        <p:spPr>
          <a:xfrm>
            <a:off x="5896949" y="3228792"/>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Testing</a:t>
            </a:r>
            <a:endParaRPr lang="ru-RU" sz="2400" dirty="0"/>
          </a:p>
        </p:txBody>
      </p:sp>
      <p:cxnSp>
        <p:nvCxnSpPr>
          <p:cNvPr id="13" name="Прямая со стрелкой 12"/>
          <p:cNvCxnSpPr>
            <a:stCxn id="9" idx="2"/>
            <a:endCxn id="10" idx="0"/>
          </p:cNvCxnSpPr>
          <p:nvPr/>
        </p:nvCxnSpPr>
        <p:spPr>
          <a:xfrm rot="5400000">
            <a:off x="3554976" y="2064796"/>
            <a:ext cx="457410" cy="18721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Прямая со стрелкой 14"/>
          <p:cNvCxnSpPr>
            <a:stCxn id="9" idx="2"/>
            <a:endCxn id="11" idx="0"/>
          </p:cNvCxnSpPr>
          <p:nvPr/>
        </p:nvCxnSpPr>
        <p:spPr>
          <a:xfrm rot="16200000" flipH="1">
            <a:off x="5555381" y="1936558"/>
            <a:ext cx="456617" cy="2127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Скругленный прямоугольник 29"/>
          <p:cNvSpPr/>
          <p:nvPr/>
        </p:nvSpPr>
        <p:spPr>
          <a:xfrm>
            <a:off x="457200" y="4537926"/>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Genetic algorithm</a:t>
            </a:r>
            <a:endParaRPr lang="ru-RU" sz="2400" dirty="0"/>
          </a:p>
        </p:txBody>
      </p:sp>
      <p:sp>
        <p:nvSpPr>
          <p:cNvPr id="32" name="Скругленный прямоугольник 31"/>
          <p:cNvSpPr/>
          <p:nvPr/>
        </p:nvSpPr>
        <p:spPr>
          <a:xfrm>
            <a:off x="3026906" y="4537927"/>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MuACO</a:t>
            </a:r>
            <a:endParaRPr lang="ru-RU" sz="2400" dirty="0"/>
          </a:p>
        </p:txBody>
      </p:sp>
      <p:sp>
        <p:nvSpPr>
          <p:cNvPr id="33" name="Скругленный прямоугольник 32"/>
          <p:cNvSpPr/>
          <p:nvPr/>
        </p:nvSpPr>
        <p:spPr>
          <a:xfrm>
            <a:off x="5896949" y="4537132"/>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SAT-based algorithm</a:t>
            </a:r>
            <a:endParaRPr lang="ru-RU" sz="2400" dirty="0"/>
          </a:p>
        </p:txBody>
      </p:sp>
      <p:cxnSp>
        <p:nvCxnSpPr>
          <p:cNvPr id="34" name="Прямая со стрелкой 33"/>
          <p:cNvCxnSpPr>
            <a:stCxn id="10" idx="2"/>
            <a:endCxn id="30" idx="0"/>
          </p:cNvCxnSpPr>
          <p:nvPr/>
        </p:nvCxnSpPr>
        <p:spPr>
          <a:xfrm rot="5400000">
            <a:off x="1883415" y="3573744"/>
            <a:ext cx="488632" cy="1439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10" idx="2"/>
            <a:endCxn id="32" idx="0"/>
          </p:cNvCxnSpPr>
          <p:nvPr/>
        </p:nvCxnSpPr>
        <p:spPr>
          <a:xfrm rot="16200000" flipH="1">
            <a:off x="3168268" y="3728623"/>
            <a:ext cx="488633" cy="11299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Прямая со стрелкой 44"/>
          <p:cNvCxnSpPr>
            <a:stCxn id="11" idx="2"/>
            <a:endCxn id="33" idx="0"/>
          </p:cNvCxnSpPr>
          <p:nvPr/>
        </p:nvCxnSpPr>
        <p:spPr>
          <a:xfrm rot="5400000">
            <a:off x="6603299" y="4292816"/>
            <a:ext cx="48863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15660" y="5615794"/>
            <a:ext cx="2266516" cy="369332"/>
          </a:xfrm>
          <a:prstGeom prst="rect">
            <a:avLst/>
          </a:prstGeom>
          <a:noFill/>
        </p:spPr>
        <p:txBody>
          <a:bodyPr wrap="square" rtlCol="0">
            <a:spAutoFit/>
          </a:bodyPr>
          <a:lstStyle/>
          <a:p>
            <a:endParaRPr lang="ru-RU" dirty="0"/>
          </a:p>
        </p:txBody>
      </p:sp>
      <p:sp>
        <p:nvSpPr>
          <p:cNvPr id="65" name="TextBox 64"/>
          <p:cNvSpPr txBox="1"/>
          <p:nvPr/>
        </p:nvSpPr>
        <p:spPr>
          <a:xfrm>
            <a:off x="457200" y="5357636"/>
            <a:ext cx="2024976" cy="646331"/>
          </a:xfrm>
          <a:prstGeom prst="rect">
            <a:avLst/>
          </a:prstGeom>
          <a:noFill/>
        </p:spPr>
        <p:txBody>
          <a:bodyPr wrap="square" rtlCol="0">
            <a:spAutoFit/>
          </a:bodyPr>
          <a:lstStyle/>
          <a:p>
            <a:r>
              <a:rPr lang="en-US" dirty="0" err="1" smtClean="0"/>
              <a:t>Tsarev</a:t>
            </a:r>
            <a:r>
              <a:rPr lang="en-US" dirty="0" smtClean="0"/>
              <a:t>, </a:t>
            </a:r>
            <a:r>
              <a:rPr lang="en-US" dirty="0" err="1" smtClean="0"/>
              <a:t>Egorov</a:t>
            </a:r>
            <a:r>
              <a:rPr lang="en-US" dirty="0" smtClean="0"/>
              <a:t>. GECCO 2011</a:t>
            </a:r>
            <a:endParaRPr lang="ru-RU" dirty="0"/>
          </a:p>
        </p:txBody>
      </p:sp>
      <p:sp>
        <p:nvSpPr>
          <p:cNvPr id="66" name="TextBox 65"/>
          <p:cNvSpPr txBox="1"/>
          <p:nvPr/>
        </p:nvSpPr>
        <p:spPr>
          <a:xfrm>
            <a:off x="2797982" y="5356841"/>
            <a:ext cx="2352781" cy="646331"/>
          </a:xfrm>
          <a:prstGeom prst="rect">
            <a:avLst/>
          </a:prstGeom>
          <a:noFill/>
        </p:spPr>
        <p:txBody>
          <a:bodyPr wrap="square" rtlCol="0">
            <a:spAutoFit/>
          </a:bodyPr>
          <a:lstStyle/>
          <a:p>
            <a:r>
              <a:rPr lang="en-US" dirty="0" err="1" smtClean="0"/>
              <a:t>Chivilikhin</a:t>
            </a:r>
            <a:r>
              <a:rPr lang="en-US" dirty="0" smtClean="0"/>
              <a:t>, </a:t>
            </a:r>
            <a:r>
              <a:rPr lang="en-US" dirty="0" err="1" smtClean="0"/>
              <a:t>Ulyantsev</a:t>
            </a:r>
            <a:r>
              <a:rPr lang="en-US" dirty="0" smtClean="0"/>
              <a:t>. GECCO </a:t>
            </a:r>
            <a:r>
              <a:rPr lang="en-US" dirty="0" smtClean="0"/>
              <a:t>2014</a:t>
            </a:r>
            <a:endParaRPr lang="ru-RU" dirty="0"/>
          </a:p>
        </p:txBody>
      </p:sp>
      <p:sp>
        <p:nvSpPr>
          <p:cNvPr id="78" name="TextBox 77"/>
          <p:cNvSpPr txBox="1"/>
          <p:nvPr/>
        </p:nvSpPr>
        <p:spPr>
          <a:xfrm>
            <a:off x="5896949" y="5357636"/>
            <a:ext cx="2352781" cy="646331"/>
          </a:xfrm>
          <a:prstGeom prst="rect">
            <a:avLst/>
          </a:prstGeom>
          <a:noFill/>
        </p:spPr>
        <p:txBody>
          <a:bodyPr wrap="square" rtlCol="0">
            <a:spAutoFit/>
          </a:bodyPr>
          <a:lstStyle/>
          <a:p>
            <a:r>
              <a:rPr lang="en-US" dirty="0" err="1" smtClean="0"/>
              <a:t>Ulyantsev</a:t>
            </a:r>
            <a:r>
              <a:rPr lang="en-US" dirty="0" smtClean="0"/>
              <a:t>, </a:t>
            </a:r>
            <a:r>
              <a:rPr lang="en-US" dirty="0" err="1" smtClean="0"/>
              <a:t>Tsarev</a:t>
            </a:r>
            <a:r>
              <a:rPr lang="en-US" dirty="0" smtClean="0"/>
              <a:t>. ICMLA 2011</a:t>
            </a:r>
            <a:endParaRPr lang="ru-RU" dirty="0"/>
          </a:p>
        </p:txBody>
      </p:sp>
      <p:sp>
        <p:nvSpPr>
          <p:cNvPr id="20" name="Прямоугольник 19"/>
          <p:cNvSpPr/>
          <p:nvPr/>
        </p:nvSpPr>
        <p:spPr>
          <a:xfrm>
            <a:off x="215659" y="4347713"/>
            <a:ext cx="4935103" cy="2008637"/>
          </a:xfrm>
          <a:prstGeom prst="rect">
            <a:avLst/>
          </a:prstGeom>
          <a:noFill/>
          <a:ln w="63500">
            <a:solidFill>
              <a:srgbClr val="00B05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2400" dirty="0" err="1" smtClean="0">
                <a:solidFill>
                  <a:schemeClr val="tx1"/>
                </a:solidFill>
              </a:rPr>
              <a:t>Metaheuristics</a:t>
            </a:r>
            <a:endParaRPr lang="ru-RU" sz="2400" dirty="0">
              <a:solidFill>
                <a:schemeClr val="tx1"/>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Заголовок 1"/>
          <p:cNvSpPr>
            <a:spLocks noGrp="1"/>
          </p:cNvSpPr>
          <p:nvPr>
            <p:ph type="title"/>
          </p:nvPr>
        </p:nvSpPr>
        <p:spPr/>
        <p:txBody>
          <a:bodyPr/>
          <a:lstStyle/>
          <a:p>
            <a:r>
              <a:rPr lang="en-US" altLang="ru-RU" dirty="0" smtClean="0"/>
              <a:t>EFSM inference algorithms</a:t>
            </a:r>
            <a:endParaRPr lang="ru-RU" altLang="ru-RU" dirty="0" smtClean="0"/>
          </a:p>
        </p:txBody>
      </p:sp>
      <p:sp>
        <p:nvSpPr>
          <p:cNvPr id="14340" name="Нижний колонтитул 1"/>
          <p:cNvSpPr>
            <a:spLocks noGrp="1"/>
          </p:cNvSpPr>
          <p:nvPr>
            <p:ph type="ftr" sz="quarter" idx="3"/>
          </p:nvPr>
        </p:nvSpPr>
        <p:spPr>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dirty="0" smtClean="0">
                <a:solidFill>
                  <a:schemeClr val="bg1"/>
                </a:solidFill>
              </a:rPr>
              <a:t>Exact and </a:t>
            </a:r>
            <a:r>
              <a:rPr lang="en-US" altLang="ru-RU" sz="1400" dirty="0" err="1" smtClean="0">
                <a:solidFill>
                  <a:schemeClr val="bg1"/>
                </a:solidFill>
              </a:rPr>
              <a:t>Metaheuristic</a:t>
            </a:r>
            <a:r>
              <a:rPr lang="en-US" altLang="ru-RU" sz="1400" dirty="0" smtClean="0">
                <a:solidFill>
                  <a:schemeClr val="bg1"/>
                </a:solidFill>
              </a:rPr>
              <a:t> Techniques for EFSM Inference</a:t>
            </a:r>
            <a:endParaRPr lang="ru-RU" altLang="ru-RU" sz="1400" dirty="0" smtClean="0">
              <a:solidFill>
                <a:schemeClr val="bg1"/>
              </a:solidFill>
            </a:endParaRPr>
          </a:p>
        </p:txBody>
      </p:sp>
      <p:sp>
        <p:nvSpPr>
          <p:cNvPr id="14341" name="Номер слайда 1"/>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B1804CAC-325A-44F7-A402-39BB3B3E6438}" type="slidenum">
              <a:rPr lang="ru-RU" altLang="ru-RU" sz="1400" smtClean="0"/>
              <a:pPr eaLnBrk="1" hangingPunct="1">
                <a:spcBef>
                  <a:spcPct val="0"/>
                </a:spcBef>
                <a:buFontTx/>
                <a:buNone/>
              </a:pPr>
              <a:t>12</a:t>
            </a:fld>
            <a:endParaRPr lang="ru-RU" altLang="ru-RU" sz="1400" dirty="0" smtClean="0"/>
          </a:p>
        </p:txBody>
      </p:sp>
      <p:sp>
        <p:nvSpPr>
          <p:cNvPr id="9" name="Скругленный прямоугольник 8"/>
          <p:cNvSpPr/>
          <p:nvPr/>
        </p:nvSpPr>
        <p:spPr>
          <a:xfrm>
            <a:off x="3769100" y="1952466"/>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Type of data</a:t>
            </a:r>
            <a:endParaRPr lang="ru-RU" sz="2400" dirty="0"/>
          </a:p>
        </p:txBody>
      </p:sp>
      <p:sp>
        <p:nvSpPr>
          <p:cNvPr id="10" name="Скругленный прямоугольник 9"/>
          <p:cNvSpPr/>
          <p:nvPr/>
        </p:nvSpPr>
        <p:spPr>
          <a:xfrm>
            <a:off x="1407866" y="3229585"/>
            <a:ext cx="2879462"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Testing + Verification</a:t>
            </a:r>
            <a:endParaRPr lang="ru-RU" sz="2400" dirty="0"/>
          </a:p>
        </p:txBody>
      </p:sp>
      <p:sp>
        <p:nvSpPr>
          <p:cNvPr id="11" name="Скругленный прямоугольник 10"/>
          <p:cNvSpPr/>
          <p:nvPr/>
        </p:nvSpPr>
        <p:spPr>
          <a:xfrm>
            <a:off x="5896949" y="3228792"/>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Testing</a:t>
            </a:r>
            <a:endParaRPr lang="ru-RU" sz="2400" dirty="0"/>
          </a:p>
        </p:txBody>
      </p:sp>
      <p:cxnSp>
        <p:nvCxnSpPr>
          <p:cNvPr id="13" name="Прямая со стрелкой 12"/>
          <p:cNvCxnSpPr>
            <a:stCxn id="9" idx="2"/>
            <a:endCxn id="10" idx="0"/>
          </p:cNvCxnSpPr>
          <p:nvPr/>
        </p:nvCxnSpPr>
        <p:spPr>
          <a:xfrm rot="5400000">
            <a:off x="3554976" y="2064796"/>
            <a:ext cx="457410" cy="187216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Прямая со стрелкой 14"/>
          <p:cNvCxnSpPr>
            <a:stCxn id="9" idx="2"/>
            <a:endCxn id="11" idx="0"/>
          </p:cNvCxnSpPr>
          <p:nvPr/>
        </p:nvCxnSpPr>
        <p:spPr>
          <a:xfrm rot="16200000" flipH="1">
            <a:off x="5555381" y="1936558"/>
            <a:ext cx="456617" cy="212784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Скругленный прямоугольник 29"/>
          <p:cNvSpPr/>
          <p:nvPr/>
        </p:nvSpPr>
        <p:spPr>
          <a:xfrm>
            <a:off x="457200" y="4537926"/>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Genetic algorithm</a:t>
            </a:r>
            <a:endParaRPr lang="ru-RU" sz="2400" dirty="0"/>
          </a:p>
        </p:txBody>
      </p:sp>
      <p:sp>
        <p:nvSpPr>
          <p:cNvPr id="32" name="Скругленный прямоугольник 31"/>
          <p:cNvSpPr/>
          <p:nvPr/>
        </p:nvSpPr>
        <p:spPr>
          <a:xfrm>
            <a:off x="3026906" y="4537927"/>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smtClean="0"/>
              <a:t>MuACO</a:t>
            </a:r>
            <a:endParaRPr lang="ru-RU" sz="2400" dirty="0"/>
          </a:p>
        </p:txBody>
      </p:sp>
      <p:sp>
        <p:nvSpPr>
          <p:cNvPr id="33" name="Скругленный прямоугольник 32"/>
          <p:cNvSpPr/>
          <p:nvPr/>
        </p:nvSpPr>
        <p:spPr>
          <a:xfrm>
            <a:off x="5896949" y="4537132"/>
            <a:ext cx="1901330" cy="819709"/>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smtClean="0"/>
              <a:t>SAT-based algorithm</a:t>
            </a:r>
            <a:endParaRPr lang="ru-RU" sz="2400" dirty="0"/>
          </a:p>
        </p:txBody>
      </p:sp>
      <p:cxnSp>
        <p:nvCxnSpPr>
          <p:cNvPr id="34" name="Прямая со стрелкой 33"/>
          <p:cNvCxnSpPr>
            <a:stCxn id="10" idx="2"/>
            <a:endCxn id="30" idx="0"/>
          </p:cNvCxnSpPr>
          <p:nvPr/>
        </p:nvCxnSpPr>
        <p:spPr>
          <a:xfrm rot="5400000">
            <a:off x="1883415" y="3573744"/>
            <a:ext cx="488632" cy="14397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8" name="Прямая со стрелкой 37"/>
          <p:cNvCxnSpPr>
            <a:stCxn id="10" idx="2"/>
            <a:endCxn id="32" idx="0"/>
          </p:cNvCxnSpPr>
          <p:nvPr/>
        </p:nvCxnSpPr>
        <p:spPr>
          <a:xfrm rot="16200000" flipH="1">
            <a:off x="3168268" y="3728623"/>
            <a:ext cx="488633" cy="112997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Прямая со стрелкой 44"/>
          <p:cNvCxnSpPr>
            <a:stCxn id="11" idx="2"/>
            <a:endCxn id="33" idx="0"/>
          </p:cNvCxnSpPr>
          <p:nvPr/>
        </p:nvCxnSpPr>
        <p:spPr>
          <a:xfrm rot="5400000">
            <a:off x="6603299" y="4292816"/>
            <a:ext cx="488631"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15660" y="5615794"/>
            <a:ext cx="2266516" cy="369332"/>
          </a:xfrm>
          <a:prstGeom prst="rect">
            <a:avLst/>
          </a:prstGeom>
          <a:noFill/>
        </p:spPr>
        <p:txBody>
          <a:bodyPr wrap="square" rtlCol="0">
            <a:spAutoFit/>
          </a:bodyPr>
          <a:lstStyle/>
          <a:p>
            <a:endParaRPr lang="ru-RU" dirty="0"/>
          </a:p>
        </p:txBody>
      </p:sp>
      <p:sp>
        <p:nvSpPr>
          <p:cNvPr id="65" name="TextBox 64"/>
          <p:cNvSpPr txBox="1"/>
          <p:nvPr/>
        </p:nvSpPr>
        <p:spPr>
          <a:xfrm>
            <a:off x="457200" y="5357636"/>
            <a:ext cx="2024976" cy="646331"/>
          </a:xfrm>
          <a:prstGeom prst="rect">
            <a:avLst/>
          </a:prstGeom>
          <a:noFill/>
        </p:spPr>
        <p:txBody>
          <a:bodyPr wrap="square" rtlCol="0">
            <a:spAutoFit/>
          </a:bodyPr>
          <a:lstStyle/>
          <a:p>
            <a:r>
              <a:rPr lang="en-US" dirty="0" err="1" smtClean="0"/>
              <a:t>Tsarev</a:t>
            </a:r>
            <a:r>
              <a:rPr lang="en-US" dirty="0" smtClean="0"/>
              <a:t>, </a:t>
            </a:r>
            <a:r>
              <a:rPr lang="en-US" dirty="0" err="1" smtClean="0"/>
              <a:t>Egorov</a:t>
            </a:r>
            <a:r>
              <a:rPr lang="en-US" dirty="0" smtClean="0"/>
              <a:t>. GECCO 2011</a:t>
            </a:r>
            <a:endParaRPr lang="ru-RU" dirty="0"/>
          </a:p>
        </p:txBody>
      </p:sp>
      <p:sp>
        <p:nvSpPr>
          <p:cNvPr id="66" name="TextBox 65"/>
          <p:cNvSpPr txBox="1"/>
          <p:nvPr/>
        </p:nvSpPr>
        <p:spPr>
          <a:xfrm>
            <a:off x="2797982" y="5356841"/>
            <a:ext cx="2352781" cy="646331"/>
          </a:xfrm>
          <a:prstGeom prst="rect">
            <a:avLst/>
          </a:prstGeom>
          <a:noFill/>
        </p:spPr>
        <p:txBody>
          <a:bodyPr wrap="square" rtlCol="0">
            <a:spAutoFit/>
          </a:bodyPr>
          <a:lstStyle/>
          <a:p>
            <a:r>
              <a:rPr lang="en-US" dirty="0" err="1" smtClean="0"/>
              <a:t>Chivilikhin</a:t>
            </a:r>
            <a:r>
              <a:rPr lang="en-US" dirty="0" smtClean="0"/>
              <a:t>, </a:t>
            </a:r>
            <a:r>
              <a:rPr lang="en-US" dirty="0" err="1" smtClean="0"/>
              <a:t>Ulyantsev</a:t>
            </a:r>
            <a:r>
              <a:rPr lang="en-US" dirty="0" smtClean="0"/>
              <a:t>. GECCO </a:t>
            </a:r>
            <a:r>
              <a:rPr lang="en-US" dirty="0" smtClean="0"/>
              <a:t>2014</a:t>
            </a:r>
            <a:endParaRPr lang="ru-RU" dirty="0"/>
          </a:p>
        </p:txBody>
      </p:sp>
      <p:sp>
        <p:nvSpPr>
          <p:cNvPr id="78" name="TextBox 77"/>
          <p:cNvSpPr txBox="1"/>
          <p:nvPr/>
        </p:nvSpPr>
        <p:spPr>
          <a:xfrm>
            <a:off x="5896949" y="5357636"/>
            <a:ext cx="2352781" cy="646331"/>
          </a:xfrm>
          <a:prstGeom prst="rect">
            <a:avLst/>
          </a:prstGeom>
          <a:noFill/>
        </p:spPr>
        <p:txBody>
          <a:bodyPr wrap="square" rtlCol="0">
            <a:spAutoFit/>
          </a:bodyPr>
          <a:lstStyle/>
          <a:p>
            <a:r>
              <a:rPr lang="en-US" dirty="0" err="1" smtClean="0"/>
              <a:t>Ulyantsev</a:t>
            </a:r>
            <a:r>
              <a:rPr lang="en-US" dirty="0" smtClean="0"/>
              <a:t>, </a:t>
            </a:r>
            <a:r>
              <a:rPr lang="en-US" dirty="0" err="1" smtClean="0"/>
              <a:t>Tsarev</a:t>
            </a:r>
            <a:r>
              <a:rPr lang="en-US" dirty="0" smtClean="0"/>
              <a:t>. ICMLA 2011</a:t>
            </a:r>
            <a:endParaRPr lang="ru-RU" dirty="0"/>
          </a:p>
        </p:txBody>
      </p:sp>
      <p:sp>
        <p:nvSpPr>
          <p:cNvPr id="20" name="Прямоугольник 19"/>
          <p:cNvSpPr/>
          <p:nvPr/>
        </p:nvSpPr>
        <p:spPr>
          <a:xfrm>
            <a:off x="5427925" y="4347713"/>
            <a:ext cx="2840968" cy="2008637"/>
          </a:xfrm>
          <a:prstGeom prst="rect">
            <a:avLst/>
          </a:prstGeom>
          <a:noFill/>
          <a:ln w="63500">
            <a:solidFill>
              <a:srgbClr val="00B05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2400" dirty="0" smtClean="0">
                <a:solidFill>
                  <a:schemeClr val="tx1"/>
                </a:solidFill>
              </a:rPr>
              <a:t>Exact and fast</a:t>
            </a:r>
            <a:endParaRPr lang="ru-RU" sz="2400" dirty="0">
              <a:solidFill>
                <a:schemeClr val="tx1"/>
              </a:solidFill>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Paper Contributions</a:t>
            </a:r>
            <a:endParaRPr lang="ru-RU" dirty="0"/>
          </a:p>
        </p:txBody>
      </p:sp>
      <p:sp>
        <p:nvSpPr>
          <p:cNvPr id="3" name="Содержимое 2"/>
          <p:cNvSpPr>
            <a:spLocks noGrp="1"/>
          </p:cNvSpPr>
          <p:nvPr>
            <p:ph sz="half" idx="1"/>
          </p:nvPr>
        </p:nvSpPr>
        <p:spPr/>
        <p:txBody>
          <a:bodyPr/>
          <a:lstStyle/>
          <a:p>
            <a:r>
              <a:rPr lang="en-US" dirty="0" smtClean="0"/>
              <a:t>New exact algorithm based on Constraint Satisfaction Problem (CSP) solvers</a:t>
            </a:r>
          </a:p>
          <a:p>
            <a:pPr lvl="1"/>
            <a:r>
              <a:rPr lang="en-US" dirty="0" smtClean="0"/>
              <a:t>No verification</a:t>
            </a:r>
          </a:p>
          <a:p>
            <a:r>
              <a:rPr lang="en-US" dirty="0" smtClean="0"/>
              <a:t>Much simpler than previous algorithm based on SAT</a:t>
            </a:r>
            <a:endParaRPr lang="ru-RU" dirty="0"/>
          </a:p>
        </p:txBody>
      </p:sp>
      <p:sp>
        <p:nvSpPr>
          <p:cNvPr id="4" name="Содержимое 3"/>
          <p:cNvSpPr>
            <a:spLocks noGrp="1"/>
          </p:cNvSpPr>
          <p:nvPr>
            <p:ph sz="half" idx="2"/>
          </p:nvPr>
        </p:nvSpPr>
        <p:spPr/>
        <p:txBody>
          <a:bodyPr/>
          <a:lstStyle/>
          <a:p>
            <a:r>
              <a:rPr lang="en-US" dirty="0" smtClean="0"/>
              <a:t>Combined algorithm</a:t>
            </a:r>
          </a:p>
          <a:p>
            <a:pPr lvl="1"/>
            <a:r>
              <a:rPr lang="en-US" dirty="0" smtClean="0"/>
              <a:t>CSP algorithm</a:t>
            </a:r>
          </a:p>
          <a:p>
            <a:pPr lvl="1"/>
            <a:r>
              <a:rPr lang="en-US" dirty="0" err="1" smtClean="0"/>
              <a:t>MuACO</a:t>
            </a:r>
            <a:endParaRPr lang="en-US" dirty="0" smtClean="0"/>
          </a:p>
          <a:p>
            <a:r>
              <a:rPr lang="en-US" dirty="0" smtClean="0"/>
              <a:t>Uses CSP to find approximate solution</a:t>
            </a:r>
          </a:p>
          <a:p>
            <a:r>
              <a:rPr lang="en-US" dirty="0" smtClean="0"/>
              <a:t>Solve full problem with </a:t>
            </a:r>
            <a:r>
              <a:rPr lang="en-US" dirty="0" err="1" smtClean="0"/>
              <a:t>MuACO</a:t>
            </a:r>
            <a:endParaRPr lang="ru-RU" dirty="0"/>
          </a:p>
        </p:txBody>
      </p:sp>
      <p:sp>
        <p:nvSpPr>
          <p:cNvPr id="5" name="Нижний колонтитул 4"/>
          <p:cNvSpPr>
            <a:spLocks noGrp="1"/>
          </p:cNvSpPr>
          <p:nvPr>
            <p:ph type="ftr" sz="quarter" idx="3"/>
          </p:nvPr>
        </p:nvSpPr>
        <p:spPr/>
        <p:txBody>
          <a:bodyPr/>
          <a:lstStyle/>
          <a:p>
            <a:pPr>
              <a:defRPr/>
            </a:pPr>
            <a:r>
              <a:rPr lang="en-US" dirty="0" smtClean="0">
                <a:latin typeface="Arial" pitchFamily="34" charset="0"/>
                <a:cs typeface="Arial" pitchFamily="34" charset="0"/>
              </a:rPr>
              <a:t>Exact and </a:t>
            </a:r>
            <a:r>
              <a:rPr lang="en-US" dirty="0" err="1" smtClean="0">
                <a:latin typeface="Arial" pitchFamily="34" charset="0"/>
                <a:cs typeface="Arial" pitchFamily="34" charset="0"/>
              </a:rPr>
              <a:t>Metaheuristic</a:t>
            </a:r>
            <a:r>
              <a:rPr lang="en-US" dirty="0" smtClean="0">
                <a:latin typeface="Arial" pitchFamily="34" charset="0"/>
                <a:cs typeface="Arial" pitchFamily="34" charset="0"/>
              </a:rPr>
              <a:t> Techniques for EFSM Inference</a:t>
            </a:r>
            <a:endParaRPr lang="ru-RU" dirty="0">
              <a:latin typeface="Arial" pitchFamily="34" charset="0"/>
              <a:cs typeface="Arial" pitchFamily="34" charset="0"/>
            </a:endParaRPr>
          </a:p>
        </p:txBody>
      </p:sp>
      <p:sp>
        <p:nvSpPr>
          <p:cNvPr id="6" name="Номер слайда 4"/>
          <p:cNvSpPr txBox="1">
            <a:spLocks/>
          </p:cNvSpPr>
          <p:nvPr/>
        </p:nvSpPr>
        <p:spPr>
          <a:xfrm>
            <a:off x="7010400" y="6356350"/>
            <a:ext cx="21336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6F17ECB-F818-4BEE-9A45-A53B943F6081}" type="slidenum">
              <a:rPr kumimoji="0" lang="ru-RU"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13</a:t>
            </a:fld>
            <a:endParaRPr kumimoji="0" lang="ru-RU"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EFSM inference using CSP solvers</a:t>
            </a:r>
            <a:endParaRPr lang="ru-RU" dirty="0"/>
          </a:p>
        </p:txBody>
      </p:sp>
      <p:sp>
        <p:nvSpPr>
          <p:cNvPr id="3" name="Содержимое 2"/>
          <p:cNvSpPr>
            <a:spLocks noGrp="1"/>
          </p:cNvSpPr>
          <p:nvPr>
            <p:ph sz="half" idx="1"/>
          </p:nvPr>
        </p:nvSpPr>
        <p:spPr/>
        <p:txBody>
          <a:bodyPr/>
          <a:lstStyle/>
          <a:p>
            <a:r>
              <a:rPr lang="en-US" dirty="0" smtClean="0"/>
              <a:t>Input</a:t>
            </a:r>
          </a:p>
          <a:p>
            <a:pPr lvl="1"/>
            <a:r>
              <a:rPr lang="en-US" dirty="0" smtClean="0"/>
              <a:t>Test scenarios</a:t>
            </a:r>
          </a:p>
          <a:p>
            <a:pPr lvl="1"/>
            <a:r>
              <a:rPr lang="en-US" dirty="0" smtClean="0"/>
              <a:t>Number of states </a:t>
            </a:r>
            <a:r>
              <a:rPr lang="en-US" i="1" dirty="0" smtClean="0"/>
              <a:t>C</a:t>
            </a:r>
          </a:p>
          <a:p>
            <a:r>
              <a:rPr lang="en-US" dirty="0" smtClean="0"/>
              <a:t>Output</a:t>
            </a:r>
          </a:p>
          <a:p>
            <a:pPr lvl="1"/>
            <a:r>
              <a:rPr lang="en-US" dirty="0" smtClean="0"/>
              <a:t>EFSM</a:t>
            </a:r>
          </a:p>
          <a:p>
            <a:pPr lvl="1"/>
            <a:r>
              <a:rPr lang="en-US" dirty="0" smtClean="0"/>
              <a:t>Or message that it does not exist</a:t>
            </a:r>
          </a:p>
        </p:txBody>
      </p:sp>
      <p:sp>
        <p:nvSpPr>
          <p:cNvPr id="6" name="Содержимое 5"/>
          <p:cNvSpPr>
            <a:spLocks noGrp="1"/>
          </p:cNvSpPr>
          <p:nvPr>
            <p:ph sz="half" idx="2"/>
          </p:nvPr>
        </p:nvSpPr>
        <p:spPr/>
        <p:txBody>
          <a:bodyPr/>
          <a:lstStyle/>
          <a:p>
            <a:pPr marL="457200" indent="-457200" algn="ctr">
              <a:buNone/>
            </a:pPr>
            <a:r>
              <a:rPr lang="en-US" b="1" dirty="0" smtClean="0"/>
              <a:t>CSP algorithm</a:t>
            </a:r>
          </a:p>
          <a:p>
            <a:pPr marL="457200" indent="-457200">
              <a:buFont typeface="+mj-lt"/>
              <a:buAutoNum type="arabicPeriod"/>
            </a:pPr>
            <a:r>
              <a:rPr lang="en-US" dirty="0" smtClean="0"/>
              <a:t>Scenario tree construction</a:t>
            </a:r>
          </a:p>
          <a:p>
            <a:pPr marL="457200" indent="-457200">
              <a:buFont typeface="+mj-lt"/>
              <a:buAutoNum type="arabicPeriod"/>
            </a:pPr>
            <a:r>
              <a:rPr lang="en-US" dirty="0" smtClean="0"/>
              <a:t>Consistency graph construction</a:t>
            </a:r>
          </a:p>
          <a:p>
            <a:pPr marL="457200" indent="-457200">
              <a:buFont typeface="+mj-lt"/>
              <a:buAutoNum type="arabicPeriod"/>
            </a:pPr>
            <a:r>
              <a:rPr lang="en-US" dirty="0" smtClean="0"/>
              <a:t>Constraint set construction</a:t>
            </a:r>
          </a:p>
          <a:p>
            <a:pPr marL="457200" indent="-457200">
              <a:buFont typeface="+mj-lt"/>
              <a:buAutoNum type="arabicPeriod"/>
            </a:pPr>
            <a:r>
              <a:rPr lang="en-US" dirty="0" smtClean="0"/>
              <a:t>Solving constraints</a:t>
            </a:r>
          </a:p>
          <a:p>
            <a:pPr marL="457200" indent="-457200">
              <a:buFont typeface="+mj-lt"/>
              <a:buAutoNum type="arabicPeriod"/>
            </a:pPr>
            <a:r>
              <a:rPr lang="en-US" dirty="0" smtClean="0"/>
              <a:t>Constructing an EFSM from satisfying assignment</a:t>
            </a:r>
          </a:p>
          <a:p>
            <a:endParaRPr lang="ru-RU" dirty="0"/>
          </a:p>
        </p:txBody>
      </p:sp>
      <p:sp>
        <p:nvSpPr>
          <p:cNvPr id="5" name="Нижний колонтитул 4"/>
          <p:cNvSpPr>
            <a:spLocks noGrp="1"/>
          </p:cNvSpPr>
          <p:nvPr>
            <p:ph type="ftr" sz="quarter" idx="3"/>
          </p:nvPr>
        </p:nvSpPr>
        <p:spPr/>
        <p:txBody>
          <a:bodyPr/>
          <a:lstStyle/>
          <a:p>
            <a:r>
              <a:rPr lang="en-US" dirty="0" smtClean="0">
                <a:latin typeface="Arial" pitchFamily="34" charset="0"/>
                <a:cs typeface="Arial" pitchFamily="34" charset="0"/>
              </a:rPr>
              <a:t>Exact and </a:t>
            </a:r>
            <a:r>
              <a:rPr lang="en-US" dirty="0" err="1" smtClean="0">
                <a:latin typeface="Arial" pitchFamily="34" charset="0"/>
                <a:cs typeface="Arial" pitchFamily="34" charset="0"/>
              </a:rPr>
              <a:t>Metaheuristic</a:t>
            </a:r>
            <a:r>
              <a:rPr lang="en-US" dirty="0" smtClean="0">
                <a:latin typeface="Arial" pitchFamily="34" charset="0"/>
                <a:cs typeface="Arial" pitchFamily="34" charset="0"/>
              </a:rPr>
              <a:t> Techniques for EFSM Inference</a:t>
            </a:r>
            <a:endParaRPr lang="en-US" dirty="0">
              <a:latin typeface="Arial" pitchFamily="34" charset="0"/>
              <a:cs typeface="Arial" pitchFamily="34" charset="0"/>
            </a:endParaRPr>
          </a:p>
        </p:txBody>
      </p:sp>
      <p:sp>
        <p:nvSpPr>
          <p:cNvPr id="7" name="Номер слайда 4"/>
          <p:cNvSpPr txBox="1">
            <a:spLocks/>
          </p:cNvSpPr>
          <p:nvPr/>
        </p:nvSpPr>
        <p:spPr>
          <a:xfrm>
            <a:off x="7010400" y="6356350"/>
            <a:ext cx="21336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6F17ECB-F818-4BEE-9A45-A53B943F6081}" type="slidenum">
              <a:rPr kumimoji="0" lang="ru-RU"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14</a:t>
            </a:fld>
            <a:endParaRPr kumimoji="0" lang="ru-RU"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1. Scenario tree construction</a:t>
            </a:r>
            <a:endParaRPr lang="ru-RU" dirty="0"/>
          </a:p>
        </p:txBody>
      </p:sp>
      <p:sp>
        <p:nvSpPr>
          <p:cNvPr id="5" name="Нижний колонтитул 4"/>
          <p:cNvSpPr>
            <a:spLocks noGrp="1"/>
          </p:cNvSpPr>
          <p:nvPr>
            <p:ph type="ftr" sz="quarter" idx="3"/>
          </p:nvPr>
        </p:nvSpPr>
        <p:spPr/>
        <p:txBody>
          <a:bodyPr/>
          <a:lstStyle/>
          <a:p>
            <a:r>
              <a:rPr lang="en-US" smtClean="0"/>
              <a:t>Exact and Metaheuristic Techniques for EFSM Inference</a:t>
            </a:r>
            <a:endParaRPr lang="en-US" dirty="0"/>
          </a:p>
        </p:txBody>
      </p:sp>
      <p:pic>
        <p:nvPicPr>
          <p:cNvPr id="6" name="Рисунок 4"/>
          <p:cNvPicPr>
            <a:picLocks noChangeAspect="1"/>
          </p:cNvPicPr>
          <p:nvPr/>
        </p:nvPicPr>
        <p:blipFill>
          <a:blip r:embed="rId3"/>
          <a:srcRect/>
          <a:stretch>
            <a:fillRect/>
          </a:stretch>
        </p:blipFill>
        <p:spPr bwMode="auto">
          <a:xfrm>
            <a:off x="6152863" y="2097019"/>
            <a:ext cx="2277194" cy="3095189"/>
          </a:xfrm>
          <a:prstGeom prst="rect">
            <a:avLst/>
          </a:prstGeom>
          <a:noFill/>
          <a:ln w="9525">
            <a:noFill/>
            <a:miter lim="800000"/>
            <a:headEnd/>
            <a:tailEnd/>
          </a:ln>
        </p:spPr>
      </p:pic>
      <p:sp>
        <p:nvSpPr>
          <p:cNvPr id="7" name="Line 9"/>
          <p:cNvSpPr>
            <a:spLocks noChangeShapeType="1"/>
          </p:cNvSpPr>
          <p:nvPr/>
        </p:nvSpPr>
        <p:spPr bwMode="auto">
          <a:xfrm>
            <a:off x="2198399" y="3835331"/>
            <a:ext cx="425409" cy="0"/>
          </a:xfrm>
          <a:prstGeom prst="line">
            <a:avLst/>
          </a:prstGeom>
          <a:noFill/>
          <a:ln w="76200">
            <a:solidFill>
              <a:schemeClr val="tx1"/>
            </a:solidFill>
            <a:round/>
            <a:headEnd/>
            <a:tailEnd type="triangle" w="med" len="med"/>
          </a:ln>
        </p:spPr>
        <p:txBody>
          <a:bodyPr/>
          <a:lstStyle/>
          <a:p>
            <a:endParaRPr lang="ru-RU"/>
          </a:p>
        </p:txBody>
      </p:sp>
      <p:sp>
        <p:nvSpPr>
          <p:cNvPr id="8" name="Line 10"/>
          <p:cNvSpPr>
            <a:spLocks noChangeShapeType="1"/>
          </p:cNvSpPr>
          <p:nvPr/>
        </p:nvSpPr>
        <p:spPr bwMode="auto">
          <a:xfrm>
            <a:off x="5655974" y="3762306"/>
            <a:ext cx="425409" cy="0"/>
          </a:xfrm>
          <a:prstGeom prst="line">
            <a:avLst/>
          </a:prstGeom>
          <a:noFill/>
          <a:ln w="76200">
            <a:solidFill>
              <a:schemeClr val="tx1"/>
            </a:solidFill>
            <a:round/>
            <a:headEnd/>
            <a:tailEnd type="triangle" w="med" len="med"/>
          </a:ln>
        </p:spPr>
        <p:txBody>
          <a:bodyPr/>
          <a:lstStyle/>
          <a:p>
            <a:endParaRPr lang="ru-RU"/>
          </a:p>
        </p:txBody>
      </p:sp>
      <p:pic>
        <p:nvPicPr>
          <p:cNvPr id="9" name="Рисунок 1"/>
          <p:cNvPicPr>
            <a:picLocks noChangeAspect="1"/>
          </p:cNvPicPr>
          <p:nvPr/>
        </p:nvPicPr>
        <p:blipFill>
          <a:blip r:embed="rId4"/>
          <a:srcRect/>
          <a:stretch>
            <a:fillRect/>
          </a:stretch>
        </p:blipFill>
        <p:spPr bwMode="auto">
          <a:xfrm>
            <a:off x="872837" y="2171632"/>
            <a:ext cx="934098" cy="2996238"/>
          </a:xfrm>
          <a:prstGeom prst="rect">
            <a:avLst/>
          </a:prstGeom>
          <a:noFill/>
          <a:ln w="9525">
            <a:noFill/>
            <a:miter lim="800000"/>
            <a:headEnd/>
            <a:tailEnd/>
          </a:ln>
        </p:spPr>
      </p:pic>
      <p:pic>
        <p:nvPicPr>
          <p:cNvPr id="10" name="Рисунок 2"/>
          <p:cNvPicPr>
            <a:picLocks noChangeAspect="1"/>
          </p:cNvPicPr>
          <p:nvPr/>
        </p:nvPicPr>
        <p:blipFill>
          <a:blip r:embed="rId5"/>
          <a:srcRect/>
          <a:stretch>
            <a:fillRect/>
          </a:stretch>
        </p:blipFill>
        <p:spPr bwMode="auto">
          <a:xfrm>
            <a:off x="3312824" y="2141470"/>
            <a:ext cx="1675571" cy="3021306"/>
          </a:xfrm>
          <a:prstGeom prst="rect">
            <a:avLst/>
          </a:prstGeom>
          <a:noFill/>
          <a:ln w="9525">
            <a:noFill/>
            <a:miter lim="800000"/>
            <a:headEnd/>
            <a:tailEnd/>
          </a:ln>
        </p:spPr>
      </p:pic>
      <p:sp>
        <p:nvSpPr>
          <p:cNvPr id="11" name="Номер слайда 4"/>
          <p:cNvSpPr txBox="1">
            <a:spLocks/>
          </p:cNvSpPr>
          <p:nvPr/>
        </p:nvSpPr>
        <p:spPr>
          <a:xfrm>
            <a:off x="7010400" y="6356350"/>
            <a:ext cx="21336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6F17ECB-F818-4BEE-9A45-A53B943F6081}" type="slidenum">
              <a:rPr kumimoji="0" lang="ru-RU"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ru-RU"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12" name="TextBox 11"/>
          <p:cNvSpPr txBox="1"/>
          <p:nvPr/>
        </p:nvSpPr>
        <p:spPr>
          <a:xfrm>
            <a:off x="1806935" y="5568085"/>
            <a:ext cx="8021782" cy="584775"/>
          </a:xfrm>
          <a:prstGeom prst="rect">
            <a:avLst/>
          </a:prstGeom>
          <a:noFill/>
        </p:spPr>
        <p:txBody>
          <a:bodyPr wrap="square" rtlCol="0">
            <a:spAutoFit/>
          </a:bodyPr>
          <a:lstStyle/>
          <a:p>
            <a:r>
              <a:rPr lang="en-US" sz="3200" dirty="0" smtClean="0"/>
              <a:t>Basic idea – scenario tree coloring</a:t>
            </a:r>
            <a:endParaRPr lang="ru-RU" sz="32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1"/>
          <p:cNvPicPr>
            <a:picLocks noChangeAspect="1"/>
          </p:cNvPicPr>
          <p:nvPr/>
        </p:nvPicPr>
        <p:blipFill>
          <a:blip r:embed="rId3"/>
          <a:srcRect/>
          <a:stretch>
            <a:fillRect/>
          </a:stretch>
        </p:blipFill>
        <p:spPr bwMode="auto">
          <a:xfrm>
            <a:off x="5211175" y="1352699"/>
            <a:ext cx="3475625" cy="5003651"/>
          </a:xfrm>
          <a:prstGeom prst="rect">
            <a:avLst/>
          </a:prstGeom>
          <a:noFill/>
          <a:ln w="9525">
            <a:noFill/>
            <a:miter lim="800000"/>
            <a:headEnd/>
            <a:tailEnd/>
          </a:ln>
        </p:spPr>
      </p:pic>
      <p:sp>
        <p:nvSpPr>
          <p:cNvPr id="2" name="Заголовок 1"/>
          <p:cNvSpPr>
            <a:spLocks noGrp="1"/>
          </p:cNvSpPr>
          <p:nvPr>
            <p:ph type="title"/>
          </p:nvPr>
        </p:nvSpPr>
        <p:spPr/>
        <p:txBody>
          <a:bodyPr/>
          <a:lstStyle/>
          <a:p>
            <a:r>
              <a:rPr lang="en-US" dirty="0" smtClean="0"/>
              <a:t>2. Consistency graph construction</a:t>
            </a:r>
            <a:endParaRPr lang="ru-RU" dirty="0"/>
          </a:p>
        </p:txBody>
      </p:sp>
      <p:sp>
        <p:nvSpPr>
          <p:cNvPr id="3" name="Содержимое 2"/>
          <p:cNvSpPr>
            <a:spLocks noGrp="1"/>
          </p:cNvSpPr>
          <p:nvPr>
            <p:ph sz="half" idx="1"/>
          </p:nvPr>
        </p:nvSpPr>
        <p:spPr/>
        <p:txBody>
          <a:bodyPr>
            <a:normAutofit/>
          </a:bodyPr>
          <a:lstStyle/>
          <a:p>
            <a:pPr>
              <a:lnSpc>
                <a:spcPct val="90000"/>
              </a:lnSpc>
            </a:pPr>
            <a:r>
              <a:rPr lang="en-US" dirty="0" smtClean="0"/>
              <a:t>Vertices are same as in scenario tree</a:t>
            </a:r>
          </a:p>
          <a:p>
            <a:pPr>
              <a:lnSpc>
                <a:spcPct val="90000"/>
              </a:lnSpc>
            </a:pPr>
            <a:r>
              <a:rPr lang="en-US" dirty="0" smtClean="0"/>
              <a:t>Two vertices are connected by an edge if there is a sequence telling them apart</a:t>
            </a:r>
          </a:p>
          <a:p>
            <a:pPr>
              <a:lnSpc>
                <a:spcPct val="90000"/>
              </a:lnSpc>
            </a:pPr>
            <a:r>
              <a:rPr lang="en-US" dirty="0" smtClean="0"/>
              <a:t>Basically, that they cannot be merged into one state</a:t>
            </a:r>
          </a:p>
          <a:p>
            <a:pPr>
              <a:lnSpc>
                <a:spcPct val="90000"/>
              </a:lnSpc>
            </a:pPr>
            <a:r>
              <a:rPr lang="en-US" dirty="0" smtClean="0"/>
              <a:t>Constructed using dynamic programming</a:t>
            </a:r>
          </a:p>
          <a:p>
            <a:endParaRPr lang="ru-RU" dirty="0"/>
          </a:p>
        </p:txBody>
      </p:sp>
      <p:sp>
        <p:nvSpPr>
          <p:cNvPr id="5" name="Нижний колонтитул 4"/>
          <p:cNvSpPr>
            <a:spLocks noGrp="1"/>
          </p:cNvSpPr>
          <p:nvPr>
            <p:ph type="ftr" sz="quarter" idx="3"/>
          </p:nvPr>
        </p:nvSpPr>
        <p:spPr/>
        <p:txBody>
          <a:bodyPr/>
          <a:lstStyle/>
          <a:p>
            <a:r>
              <a:rPr lang="en-US" smtClean="0"/>
              <a:t>Exact and Metaheuristic Techniques for EFSM Inference</a:t>
            </a:r>
            <a:endParaRPr lang="en-US" dirty="0"/>
          </a:p>
        </p:txBody>
      </p:sp>
      <p:sp>
        <p:nvSpPr>
          <p:cNvPr id="8" name="Номер слайда 4"/>
          <p:cNvSpPr txBox="1">
            <a:spLocks/>
          </p:cNvSpPr>
          <p:nvPr/>
        </p:nvSpPr>
        <p:spPr>
          <a:xfrm>
            <a:off x="7010400" y="6356350"/>
            <a:ext cx="21336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F6F17ECB-F818-4BEE-9A45-A53B943F6081}" type="slidenum">
              <a:rPr kumimoji="0" lang="ru-RU" sz="1400" b="0" i="0" u="none" strike="noStrike" kern="1200" cap="none" spc="0" normalizeH="0" baseline="0" noProof="0" smtClean="0">
                <a:ln>
                  <a:noFill/>
                </a:ln>
                <a:solidFill>
                  <a:schemeClr val="tx1"/>
                </a:solidFill>
                <a:effectLst/>
                <a:uLnTx/>
                <a:uFillTx/>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16</a:t>
            </a:fld>
            <a:endParaRPr kumimoji="0" lang="ru-RU" sz="14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3. Used integer variables</a:t>
            </a:r>
            <a:endParaRPr lang="ru-RU" dirty="0"/>
          </a:p>
        </p:txBody>
      </p:sp>
      <p:sp>
        <p:nvSpPr>
          <p:cNvPr id="3" name="Содержимое 2"/>
          <p:cNvSpPr>
            <a:spLocks noGrp="1"/>
          </p:cNvSpPr>
          <p:nvPr>
            <p:ph sz="half" idx="1"/>
          </p:nvPr>
        </p:nvSpPr>
        <p:spPr>
          <a:xfrm>
            <a:off x="457200" y="2346582"/>
            <a:ext cx="8522898" cy="3779581"/>
          </a:xfrm>
        </p:spPr>
        <p:txBody>
          <a:bodyPr/>
          <a:lstStyle/>
          <a:p>
            <a:r>
              <a:rPr lang="en-US" sz="2800" i="1" dirty="0" smtClean="0"/>
              <a:t>x</a:t>
            </a:r>
            <a:r>
              <a:rPr lang="en-US" sz="2800" i="1" baseline="-25000" dirty="0" smtClean="0"/>
              <a:t>v </a:t>
            </a:r>
            <a:r>
              <a:rPr lang="en-US" sz="2800" dirty="0" smtClean="0"/>
              <a:t>– color of vertex </a:t>
            </a:r>
            <a:r>
              <a:rPr lang="en-US" sz="2800" i="1" dirty="0" smtClean="0"/>
              <a:t>v</a:t>
            </a:r>
            <a:r>
              <a:rPr lang="ru-RU" sz="2800" dirty="0" smtClean="0"/>
              <a:t> ∈</a:t>
            </a:r>
            <a:r>
              <a:rPr lang="en-US" sz="2800" dirty="0" smtClean="0"/>
              <a:t> </a:t>
            </a:r>
            <a:r>
              <a:rPr lang="en-US" sz="2800" i="1" dirty="0" smtClean="0"/>
              <a:t>V </a:t>
            </a:r>
            <a:r>
              <a:rPr lang="en-US" sz="2800" dirty="0" smtClean="0"/>
              <a:t>(</a:t>
            </a:r>
            <a:r>
              <a:rPr lang="en-US" sz="2800" i="1" dirty="0" smtClean="0"/>
              <a:t>V </a:t>
            </a:r>
            <a:r>
              <a:rPr lang="en-US" sz="2800" dirty="0" smtClean="0"/>
              <a:t>– set of scenario tree vertices)</a:t>
            </a:r>
            <a:endParaRPr lang="en-US" sz="2800" i="1" dirty="0" smtClean="0"/>
          </a:p>
          <a:p>
            <a:pPr lvl="1"/>
            <a:r>
              <a:rPr lang="en-US" sz="2800" i="1" dirty="0" smtClean="0"/>
              <a:t>x</a:t>
            </a:r>
            <a:r>
              <a:rPr lang="en-US" sz="2800" i="1" baseline="-25000" dirty="0" smtClean="0"/>
              <a:t>v </a:t>
            </a:r>
            <a:r>
              <a:rPr lang="ru-RU" sz="2800" dirty="0" smtClean="0"/>
              <a:t>∈</a:t>
            </a:r>
            <a:r>
              <a:rPr lang="en-US" sz="2800" dirty="0" smtClean="0"/>
              <a:t> [0, </a:t>
            </a:r>
            <a:r>
              <a:rPr lang="en-US" sz="2800" i="1" dirty="0" smtClean="0"/>
              <a:t>C</a:t>
            </a:r>
            <a:r>
              <a:rPr lang="en-US" sz="2800" dirty="0" smtClean="0"/>
              <a:t>–1]</a:t>
            </a:r>
            <a:endParaRPr lang="en-US" sz="2800" i="1" dirty="0" smtClean="0"/>
          </a:p>
          <a:p>
            <a:r>
              <a:rPr lang="en-US" sz="2800" i="1" dirty="0" err="1" smtClean="0"/>
              <a:t>y</a:t>
            </a:r>
            <a:r>
              <a:rPr lang="en-US" sz="2800" i="1" baseline="-25000" dirty="0" err="1" smtClean="0"/>
              <a:t>i,e,f</a:t>
            </a:r>
            <a:r>
              <a:rPr lang="en-US" sz="2800" i="1" baseline="-25000" dirty="0" smtClean="0"/>
              <a:t>  </a:t>
            </a:r>
            <a:r>
              <a:rPr lang="en-US" sz="2800" dirty="0" smtClean="0"/>
              <a:t>– state to which the transition from state </a:t>
            </a:r>
            <a:r>
              <a:rPr lang="en-US" sz="2800" i="1" u="sng" dirty="0" smtClean="0"/>
              <a:t>i</a:t>
            </a:r>
            <a:r>
              <a:rPr lang="en-US" sz="2800" i="1" dirty="0" smtClean="0"/>
              <a:t> </a:t>
            </a:r>
            <a:r>
              <a:rPr lang="en-US" sz="2800" dirty="0" smtClean="0"/>
              <a:t>marked with event </a:t>
            </a:r>
            <a:r>
              <a:rPr lang="en-US" sz="2800" i="1" u="sng" dirty="0" smtClean="0"/>
              <a:t>e</a:t>
            </a:r>
            <a:r>
              <a:rPr lang="en-US" sz="2800" i="1" dirty="0" smtClean="0"/>
              <a:t> </a:t>
            </a:r>
            <a:r>
              <a:rPr lang="en-US" sz="2800" dirty="0" smtClean="0"/>
              <a:t>and</a:t>
            </a:r>
            <a:r>
              <a:rPr lang="en-US" sz="2800" i="1" dirty="0" smtClean="0"/>
              <a:t> </a:t>
            </a:r>
            <a:r>
              <a:rPr lang="en-US" sz="2800" dirty="0" smtClean="0"/>
              <a:t>Boolean function </a:t>
            </a:r>
            <a:r>
              <a:rPr lang="en-US" sz="2800" i="1" u="sng" dirty="0" smtClean="0"/>
              <a:t>f</a:t>
            </a:r>
            <a:r>
              <a:rPr lang="en-US" sz="2800" i="1" dirty="0" smtClean="0"/>
              <a:t> </a:t>
            </a:r>
            <a:r>
              <a:rPr lang="en-US" sz="2800" dirty="0" smtClean="0"/>
              <a:t>leads to</a:t>
            </a:r>
            <a:endParaRPr lang="en-US" sz="2800" u="sng" dirty="0" smtClean="0"/>
          </a:p>
          <a:p>
            <a:pPr lvl="1"/>
            <a:r>
              <a:rPr lang="en-US" sz="2800" i="1" dirty="0" err="1" smtClean="0"/>
              <a:t>y</a:t>
            </a:r>
            <a:r>
              <a:rPr lang="en-US" sz="2800" i="1" baseline="-25000" dirty="0" err="1" smtClean="0"/>
              <a:t>i,e,f</a:t>
            </a:r>
            <a:r>
              <a:rPr lang="en-US" sz="2800" i="1" baseline="-25000" dirty="0" smtClean="0"/>
              <a:t>  </a:t>
            </a:r>
            <a:r>
              <a:rPr lang="ru-RU" sz="2800" dirty="0" smtClean="0"/>
              <a:t>∈</a:t>
            </a:r>
            <a:r>
              <a:rPr lang="en-US" sz="2800" dirty="0" smtClean="0"/>
              <a:t> [0, </a:t>
            </a:r>
            <a:r>
              <a:rPr lang="en-US" sz="2800" i="1" dirty="0" smtClean="0"/>
              <a:t>C</a:t>
            </a:r>
            <a:r>
              <a:rPr lang="en-US" sz="2800" dirty="0" smtClean="0"/>
              <a:t>–1], </a:t>
            </a:r>
            <a:r>
              <a:rPr lang="en-US" sz="2800" i="1" dirty="0" smtClean="0"/>
              <a:t>e</a:t>
            </a:r>
            <a:r>
              <a:rPr lang="ru-RU" sz="2800" dirty="0" smtClean="0"/>
              <a:t> ∈</a:t>
            </a:r>
            <a:r>
              <a:rPr lang="el-GR" sz="2800" dirty="0" smtClean="0"/>
              <a:t> Σ</a:t>
            </a:r>
            <a:r>
              <a:rPr lang="en-US" sz="2800" dirty="0" smtClean="0"/>
              <a:t>, </a:t>
            </a:r>
            <a:r>
              <a:rPr lang="en-US" sz="2800" i="1" dirty="0" smtClean="0"/>
              <a:t>f</a:t>
            </a:r>
            <a:r>
              <a:rPr lang="en-US" sz="2800" dirty="0" smtClean="0"/>
              <a:t> </a:t>
            </a:r>
            <a:r>
              <a:rPr lang="ru-RU" sz="2800" dirty="0" smtClean="0"/>
              <a:t>∈</a:t>
            </a:r>
            <a:r>
              <a:rPr lang="en-US" sz="2800" dirty="0" smtClean="0"/>
              <a:t> </a:t>
            </a:r>
            <a:r>
              <a:rPr lang="en-US" sz="2800" i="1" dirty="0" smtClean="0"/>
              <a:t>F</a:t>
            </a:r>
            <a:r>
              <a:rPr lang="en-US" sz="2800" i="1" baseline="-25000" dirty="0" smtClean="0"/>
              <a:t>e</a:t>
            </a:r>
            <a:endParaRPr lang="en-US" sz="2800" i="1" baseline="30000" dirty="0" smtClean="0"/>
          </a:p>
          <a:p>
            <a:endParaRPr lang="ru-RU" i="1" baseline="-25000" dirty="0"/>
          </a:p>
        </p:txBody>
      </p:sp>
      <p:sp>
        <p:nvSpPr>
          <p:cNvPr id="5" name="Нижний колонтитул 4"/>
          <p:cNvSpPr>
            <a:spLocks noGrp="1"/>
          </p:cNvSpPr>
          <p:nvPr>
            <p:ph type="ftr" sz="quarter" idx="3"/>
          </p:nvPr>
        </p:nvSpPr>
        <p:spPr/>
        <p:txBody>
          <a:bodyPr/>
          <a:lstStyle/>
          <a:p>
            <a:r>
              <a:rPr lang="en-US" smtClean="0"/>
              <a:t>Exact and Metaheuristic Techniques for EFSM Inference</a:t>
            </a:r>
            <a:endParaRPr lang="en-US" dirty="0"/>
          </a:p>
        </p:txBody>
      </p:sp>
      <p:sp>
        <p:nvSpPr>
          <p:cNvPr id="6" name="Номер слайда 1"/>
          <p:cNvSpPr txBox="1">
            <a:spLocks/>
          </p:cNvSpPr>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3F2733AD-E644-4ABE-89D7-33F4A7623312}" type="slidenum">
              <a:rPr kumimoji="0" lang="ru-RU" altLang="ru-RU"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457200" rtl="0" eaLnBrk="1" fontAlgn="auto" latinLnBrk="0" hangingPunct="1">
                <a:lnSpc>
                  <a:spcPct val="100000"/>
                </a:lnSpc>
                <a:spcBef>
                  <a:spcPct val="0"/>
                </a:spcBef>
                <a:spcAft>
                  <a:spcPts val="0"/>
                </a:spcAft>
                <a:buClrTx/>
                <a:buSzTx/>
                <a:buFontTx/>
                <a:buNone/>
                <a:tabLst/>
                <a:defRPr/>
              </a:pPr>
              <a:t>17</a:t>
            </a:fld>
            <a:endParaRPr kumimoji="0" lang="ru-RU" altLang="ru-RU" sz="14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4. Constraint set construction</a:t>
            </a:r>
            <a:endParaRPr lang="ru-RU" dirty="0"/>
          </a:p>
        </p:txBody>
      </p:sp>
      <p:sp>
        <p:nvSpPr>
          <p:cNvPr id="3" name="Содержимое 2"/>
          <p:cNvSpPr>
            <a:spLocks noGrp="1"/>
          </p:cNvSpPr>
          <p:nvPr>
            <p:ph sz="half" idx="1"/>
          </p:nvPr>
        </p:nvSpPr>
        <p:spPr>
          <a:xfrm>
            <a:off x="457199" y="2346582"/>
            <a:ext cx="8039819" cy="3779581"/>
          </a:xfrm>
        </p:spPr>
        <p:txBody>
          <a:bodyPr>
            <a:normAutofit/>
          </a:bodyPr>
          <a:lstStyle/>
          <a:p>
            <a:r>
              <a:rPr lang="en-US" sz="2800" i="1" dirty="0" smtClean="0"/>
              <a:t>x</a:t>
            </a:r>
            <a:r>
              <a:rPr lang="en-US" sz="2800" i="1" baseline="-25000" dirty="0" smtClean="0"/>
              <a:t>v</a:t>
            </a:r>
            <a:r>
              <a:rPr lang="en-US" sz="2800" dirty="0" smtClean="0"/>
              <a:t> ≠ </a:t>
            </a:r>
            <a:r>
              <a:rPr lang="en-US" sz="2800" i="1" dirty="0" err="1" smtClean="0"/>
              <a:t>x</a:t>
            </a:r>
            <a:r>
              <a:rPr lang="en-US" sz="2800" i="1" baseline="-25000" dirty="0" err="1" smtClean="0"/>
              <a:t>u</a:t>
            </a:r>
            <a:r>
              <a:rPr lang="en-US" sz="2800" dirty="0" smtClean="0"/>
              <a:t> – colors of inconsistent vertices </a:t>
            </a:r>
            <a:r>
              <a:rPr lang="en-US" sz="2800" i="1" dirty="0" smtClean="0"/>
              <a:t>v</a:t>
            </a:r>
            <a:r>
              <a:rPr lang="en-US" sz="2800" dirty="0" smtClean="0"/>
              <a:t> and </a:t>
            </a:r>
            <a:r>
              <a:rPr lang="en-US" sz="2800" i="1" dirty="0" smtClean="0"/>
              <a:t>u </a:t>
            </a:r>
            <a:r>
              <a:rPr lang="en-US" sz="2800" dirty="0" smtClean="0"/>
              <a:t>should be different</a:t>
            </a:r>
            <a:endParaRPr lang="en-US" sz="2800" i="1" dirty="0" smtClean="0"/>
          </a:p>
          <a:p>
            <a:r>
              <a:rPr lang="en-US" sz="2800" dirty="0" smtClean="0"/>
              <a:t>(</a:t>
            </a:r>
            <a:r>
              <a:rPr lang="en-US" sz="2800" i="1" dirty="0" smtClean="0"/>
              <a:t>x</a:t>
            </a:r>
            <a:r>
              <a:rPr lang="en-US" sz="2800" i="1" baseline="-25000" dirty="0" smtClean="0"/>
              <a:t>v</a:t>
            </a:r>
            <a:r>
              <a:rPr lang="en-US" sz="2800" dirty="0" smtClean="0"/>
              <a:t> = </a:t>
            </a:r>
            <a:r>
              <a:rPr lang="en-US" sz="2800" i="1" dirty="0" err="1" smtClean="0"/>
              <a:t>i</a:t>
            </a:r>
            <a:r>
              <a:rPr lang="en-US" sz="2800" dirty="0" smtClean="0"/>
              <a:t>) =&gt; (</a:t>
            </a:r>
            <a:r>
              <a:rPr lang="en-US" sz="2800" i="1" dirty="0" err="1" smtClean="0"/>
              <a:t>x</a:t>
            </a:r>
            <a:r>
              <a:rPr lang="en-US" sz="2800" i="1" baseline="-25000" dirty="0" err="1" smtClean="0"/>
              <a:t>u</a:t>
            </a:r>
            <a:r>
              <a:rPr lang="en-US" sz="2800" dirty="0" smtClean="0"/>
              <a:t> = </a:t>
            </a:r>
            <a:r>
              <a:rPr lang="en-US" sz="2800" i="1" dirty="0" err="1" smtClean="0"/>
              <a:t>y</a:t>
            </a:r>
            <a:r>
              <a:rPr lang="en-US" sz="2800" i="1" baseline="-25000" dirty="0" err="1" smtClean="0"/>
              <a:t>i</a:t>
            </a:r>
            <a:r>
              <a:rPr lang="en-US" sz="2800" baseline="-25000" dirty="0" err="1" smtClean="0"/>
              <a:t>,</a:t>
            </a:r>
            <a:r>
              <a:rPr lang="en-US" sz="2800" i="1" baseline="-25000" dirty="0" err="1" smtClean="0"/>
              <a:t>e</a:t>
            </a:r>
            <a:r>
              <a:rPr lang="en-US" sz="2800" baseline="-25000" dirty="0" err="1" smtClean="0"/>
              <a:t>,</a:t>
            </a:r>
            <a:r>
              <a:rPr lang="en-US" sz="2800" i="1" baseline="-25000" dirty="0" err="1" smtClean="0"/>
              <a:t>f</a:t>
            </a:r>
            <a:r>
              <a:rPr lang="en-US" sz="2800" dirty="0" smtClean="0"/>
              <a:t>) – tree coloring must comply with EFSM transitions</a:t>
            </a:r>
          </a:p>
          <a:p>
            <a:pPr lvl="1"/>
            <a:r>
              <a:rPr lang="en-US" sz="2800" dirty="0" smtClean="0"/>
              <a:t>for each edge </a:t>
            </a:r>
            <a:r>
              <a:rPr lang="en-US" sz="2800" i="1" dirty="0" err="1" smtClean="0"/>
              <a:t>uv</a:t>
            </a:r>
            <a:r>
              <a:rPr lang="en-US" sz="2800" dirty="0" smtClean="0"/>
              <a:t> of scenario tree and each color </a:t>
            </a:r>
            <a:r>
              <a:rPr lang="en-US" sz="2800" i="1" dirty="0" err="1" smtClean="0"/>
              <a:t>i</a:t>
            </a:r>
            <a:endParaRPr lang="en-US" sz="2800" i="1" dirty="0" smtClean="0"/>
          </a:p>
          <a:p>
            <a:pPr lvl="1"/>
            <a:endParaRPr lang="ru-RU" sz="2800" i="1" baseline="-25000" dirty="0"/>
          </a:p>
        </p:txBody>
      </p:sp>
      <p:sp>
        <p:nvSpPr>
          <p:cNvPr id="5" name="Нижний колонтитул 4"/>
          <p:cNvSpPr>
            <a:spLocks noGrp="1"/>
          </p:cNvSpPr>
          <p:nvPr>
            <p:ph type="ftr" sz="quarter" idx="3"/>
          </p:nvPr>
        </p:nvSpPr>
        <p:spPr/>
        <p:txBody>
          <a:bodyPr/>
          <a:lstStyle/>
          <a:p>
            <a:r>
              <a:rPr lang="en-US" smtClean="0"/>
              <a:t>Exact and Metaheuristic Techniques for EFSM Inference</a:t>
            </a:r>
            <a:endParaRPr lang="en-US" dirty="0"/>
          </a:p>
        </p:txBody>
      </p:sp>
      <p:sp>
        <p:nvSpPr>
          <p:cNvPr id="6" name="Номер слайда 1"/>
          <p:cNvSpPr txBox="1">
            <a:spLocks/>
          </p:cNvSpPr>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3F2733AD-E644-4ABE-89D7-33F4A7623312}" type="slidenum">
              <a:rPr kumimoji="0" lang="ru-RU" altLang="ru-RU"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457200" rtl="0" eaLnBrk="1" fontAlgn="auto" latinLnBrk="0" hangingPunct="1">
                <a:lnSpc>
                  <a:spcPct val="100000"/>
                </a:lnSpc>
                <a:spcBef>
                  <a:spcPct val="0"/>
                </a:spcBef>
                <a:spcAft>
                  <a:spcPts val="0"/>
                </a:spcAft>
                <a:buClrTx/>
                <a:buSzTx/>
                <a:buFontTx/>
                <a:buNone/>
                <a:tabLst/>
                <a:defRPr/>
              </a:pPr>
              <a:t>18</a:t>
            </a:fld>
            <a:endParaRPr kumimoji="0" lang="ru-RU" altLang="ru-RU" sz="14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5. Solving constraints</a:t>
            </a:r>
            <a:endParaRPr lang="ru-RU" dirty="0"/>
          </a:p>
        </p:txBody>
      </p:sp>
      <p:sp>
        <p:nvSpPr>
          <p:cNvPr id="3" name="Содержимое 2"/>
          <p:cNvSpPr>
            <a:spLocks noGrp="1"/>
          </p:cNvSpPr>
          <p:nvPr>
            <p:ph sz="half" idx="1"/>
          </p:nvPr>
        </p:nvSpPr>
        <p:spPr>
          <a:xfrm>
            <a:off x="457200" y="2346582"/>
            <a:ext cx="7643004" cy="3779581"/>
          </a:xfrm>
        </p:spPr>
        <p:txBody>
          <a:bodyPr>
            <a:normAutofit/>
          </a:bodyPr>
          <a:lstStyle/>
          <a:p>
            <a:r>
              <a:rPr lang="en-US" sz="2800" i="1" dirty="0" err="1" smtClean="0"/>
              <a:t>Choco</a:t>
            </a:r>
            <a:r>
              <a:rPr lang="en-US" sz="2800" i="1" dirty="0" smtClean="0"/>
              <a:t> </a:t>
            </a:r>
            <a:r>
              <a:rPr lang="en-US" sz="2800" dirty="0" smtClean="0"/>
              <a:t>CSP solver</a:t>
            </a:r>
          </a:p>
          <a:p>
            <a:pPr lvl="1"/>
            <a:r>
              <a:rPr lang="en-US" sz="2800" dirty="0" smtClean="0"/>
              <a:t>http://www.emn.ft/z-info/choco-solver</a:t>
            </a:r>
          </a:p>
          <a:p>
            <a:r>
              <a:rPr lang="en-US" sz="2800" i="1" dirty="0" smtClean="0"/>
              <a:t>Java </a:t>
            </a:r>
            <a:r>
              <a:rPr lang="en-US" sz="2800" dirty="0" smtClean="0"/>
              <a:t>library</a:t>
            </a:r>
            <a:endParaRPr lang="en-US" sz="2800" dirty="0" smtClean="0"/>
          </a:p>
          <a:p>
            <a:r>
              <a:rPr lang="en-US" sz="2800" dirty="0" smtClean="0"/>
              <a:t>Easy to use</a:t>
            </a:r>
          </a:p>
          <a:p>
            <a:r>
              <a:rPr lang="en-US" sz="2800" dirty="0" smtClean="0"/>
              <a:t>Efficient</a:t>
            </a:r>
            <a:endParaRPr lang="ru-RU" sz="2800" dirty="0"/>
          </a:p>
        </p:txBody>
      </p:sp>
      <p:sp>
        <p:nvSpPr>
          <p:cNvPr id="5" name="Нижний колонтитул 4"/>
          <p:cNvSpPr>
            <a:spLocks noGrp="1"/>
          </p:cNvSpPr>
          <p:nvPr>
            <p:ph type="ftr" sz="quarter" idx="3"/>
          </p:nvPr>
        </p:nvSpPr>
        <p:spPr/>
        <p:txBody>
          <a:bodyPr/>
          <a:lstStyle/>
          <a:p>
            <a:r>
              <a:rPr lang="en-US" smtClean="0"/>
              <a:t>Exact and Metaheuristic Techniques for EFSM Inference</a:t>
            </a:r>
            <a:endParaRPr lang="en-US" dirty="0"/>
          </a:p>
        </p:txBody>
      </p:sp>
      <p:sp>
        <p:nvSpPr>
          <p:cNvPr id="6" name="Номер слайда 1"/>
          <p:cNvSpPr txBox="1">
            <a:spLocks/>
          </p:cNvSpPr>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3F2733AD-E644-4ABE-89D7-33F4A7623312}" type="slidenum">
              <a:rPr kumimoji="0" lang="ru-RU" altLang="ru-RU"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457200" rtl="0" eaLnBrk="1" fontAlgn="auto" latinLnBrk="0" hangingPunct="1">
                <a:lnSpc>
                  <a:spcPct val="100000"/>
                </a:lnSpc>
                <a:spcBef>
                  <a:spcPct val="0"/>
                </a:spcBef>
                <a:spcAft>
                  <a:spcPts val="0"/>
                </a:spcAft>
                <a:buClrTx/>
                <a:buSzTx/>
                <a:buFontTx/>
                <a:buNone/>
                <a:tabLst/>
                <a:defRPr/>
              </a:pPr>
              <a:t>19</a:t>
            </a:fld>
            <a:endParaRPr kumimoji="0" lang="ru-RU" altLang="ru-RU" sz="14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Заголовок 1"/>
          <p:cNvSpPr>
            <a:spLocks noGrp="1"/>
          </p:cNvSpPr>
          <p:nvPr>
            <p:ph type="title"/>
          </p:nvPr>
        </p:nvSpPr>
        <p:spPr/>
        <p:txBody>
          <a:bodyPr/>
          <a:lstStyle/>
          <a:p>
            <a:r>
              <a:rPr lang="en-US" altLang="ru-RU" smtClean="0"/>
              <a:t>Motivation: Reliable software</a:t>
            </a:r>
            <a:endParaRPr lang="ru-RU" altLang="ru-RU" smtClean="0"/>
          </a:p>
        </p:txBody>
      </p:sp>
      <p:sp>
        <p:nvSpPr>
          <p:cNvPr id="4099" name="Объект 2"/>
          <p:cNvSpPr>
            <a:spLocks noGrp="1"/>
          </p:cNvSpPr>
          <p:nvPr>
            <p:ph sz="half" idx="1"/>
          </p:nvPr>
        </p:nvSpPr>
        <p:spPr/>
        <p:txBody>
          <a:bodyPr>
            <a:normAutofit/>
          </a:bodyPr>
          <a:lstStyle/>
          <a:p>
            <a:r>
              <a:rPr lang="en-US" altLang="ru-RU" sz="2400" dirty="0" smtClean="0"/>
              <a:t>Systems with high cost of failure</a:t>
            </a:r>
          </a:p>
          <a:p>
            <a:pPr lvl="1"/>
            <a:r>
              <a:rPr lang="en-US" altLang="ru-RU" sz="2400" dirty="0" smtClean="0"/>
              <a:t>Energy</a:t>
            </a:r>
          </a:p>
          <a:p>
            <a:pPr lvl="1"/>
            <a:r>
              <a:rPr lang="en-US" altLang="ru-RU" sz="2400" dirty="0" smtClean="0"/>
              <a:t>Aviation</a:t>
            </a:r>
          </a:p>
          <a:p>
            <a:pPr lvl="1"/>
            <a:r>
              <a:rPr lang="en-US" altLang="ru-RU" sz="2400" dirty="0" smtClean="0"/>
              <a:t>Space</a:t>
            </a:r>
          </a:p>
          <a:p>
            <a:pPr lvl="1"/>
            <a:r>
              <a:rPr lang="en-US" altLang="ru-RU" sz="2400" dirty="0" smtClean="0"/>
              <a:t>…</a:t>
            </a:r>
          </a:p>
          <a:p>
            <a:r>
              <a:rPr lang="en-US" altLang="ru-RU" sz="2400" dirty="0" smtClean="0"/>
              <a:t>We want to have </a:t>
            </a:r>
            <a:r>
              <a:rPr lang="en-US" altLang="ru-RU" sz="2400" b="1" dirty="0" smtClean="0"/>
              <a:t>reliable software</a:t>
            </a:r>
          </a:p>
          <a:p>
            <a:endParaRPr lang="ru-RU" altLang="ru-RU" b="1" dirty="0" smtClean="0"/>
          </a:p>
        </p:txBody>
      </p:sp>
      <p:sp>
        <p:nvSpPr>
          <p:cNvPr id="6" name="Содержимое 5"/>
          <p:cNvSpPr>
            <a:spLocks noGrp="1"/>
          </p:cNvSpPr>
          <p:nvPr>
            <p:ph sz="half" idx="2"/>
          </p:nvPr>
        </p:nvSpPr>
        <p:spPr/>
        <p:txBody>
          <a:bodyPr>
            <a:normAutofit/>
          </a:bodyPr>
          <a:lstStyle/>
          <a:p>
            <a:r>
              <a:rPr lang="en-US" dirty="0" smtClean="0"/>
              <a:t>Testing can reveal errors</a:t>
            </a:r>
          </a:p>
          <a:p>
            <a:pPr lvl="1"/>
            <a:r>
              <a:rPr lang="en-US" dirty="0" smtClean="0"/>
              <a:t>But cannot prove that the program is correct</a:t>
            </a:r>
          </a:p>
          <a:p>
            <a:r>
              <a:rPr lang="en-US" dirty="0" smtClean="0"/>
              <a:t>Verification</a:t>
            </a:r>
          </a:p>
          <a:p>
            <a:pPr lvl="1"/>
            <a:r>
              <a:rPr lang="en-US" u="sng" dirty="0" smtClean="0"/>
              <a:t>Check properties in all computational states</a:t>
            </a:r>
          </a:p>
          <a:p>
            <a:endParaRPr lang="ru-RU" dirty="0"/>
          </a:p>
        </p:txBody>
      </p:sp>
      <p:sp>
        <p:nvSpPr>
          <p:cNvPr id="4100" name="Нижний колонтитул 1"/>
          <p:cNvSpPr>
            <a:spLocks noGrp="1"/>
          </p:cNvSpPr>
          <p:nvPr>
            <p:ph type="ftr" sz="quarter" idx="3"/>
          </p:nvPr>
        </p:nvSpPr>
        <p:spPr>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dirty="0" smtClean="0">
                <a:solidFill>
                  <a:schemeClr val="bg1"/>
                </a:solidFill>
              </a:rPr>
              <a:t>Exact and </a:t>
            </a:r>
            <a:r>
              <a:rPr lang="en-US" altLang="ru-RU" sz="1400" dirty="0" err="1" smtClean="0">
                <a:solidFill>
                  <a:schemeClr val="bg1"/>
                </a:solidFill>
              </a:rPr>
              <a:t>Metaheuristic</a:t>
            </a:r>
            <a:r>
              <a:rPr lang="en-US" altLang="ru-RU" sz="1400" dirty="0" smtClean="0">
                <a:solidFill>
                  <a:schemeClr val="bg1"/>
                </a:solidFill>
              </a:rPr>
              <a:t> Techniques for EFSM Inference</a:t>
            </a:r>
            <a:endParaRPr lang="ru-RU" altLang="ru-RU" sz="1400" dirty="0" smtClean="0">
              <a:solidFill>
                <a:schemeClr val="bg1"/>
              </a:solidFill>
            </a:endParaRPr>
          </a:p>
        </p:txBody>
      </p:sp>
      <p:sp>
        <p:nvSpPr>
          <p:cNvPr id="4101" name="Номер слайда 1"/>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85E7B4A0-F804-4586-9AC8-1D4525D0AC65}" type="slidenum">
              <a:rPr lang="ru-RU" altLang="ru-RU" sz="1400" smtClean="0"/>
              <a:pPr eaLnBrk="1" hangingPunct="1">
                <a:spcBef>
                  <a:spcPct val="0"/>
                </a:spcBef>
                <a:buFontTx/>
                <a:buNone/>
              </a:pPr>
              <a:t>2</a:t>
            </a:fld>
            <a:endParaRPr lang="ru-RU" altLang="ru-RU" sz="1400" dirty="0" smtClean="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6. Constructing an EFSM from satisfying assignment</a:t>
            </a:r>
            <a:endParaRPr lang="ru-RU" dirty="0"/>
          </a:p>
        </p:txBody>
      </p:sp>
      <p:sp>
        <p:nvSpPr>
          <p:cNvPr id="3" name="Содержимое 2"/>
          <p:cNvSpPr>
            <a:spLocks noGrp="1"/>
          </p:cNvSpPr>
          <p:nvPr>
            <p:ph sz="half" idx="1"/>
          </p:nvPr>
        </p:nvSpPr>
        <p:spPr>
          <a:xfrm>
            <a:off x="457200" y="2346583"/>
            <a:ext cx="8229600" cy="896950"/>
          </a:xfrm>
        </p:spPr>
        <p:txBody>
          <a:bodyPr/>
          <a:lstStyle/>
          <a:p>
            <a:r>
              <a:rPr lang="en-US" dirty="0" smtClean="0"/>
              <a:t>Merge vertices with same color</a:t>
            </a:r>
            <a:endParaRPr lang="ru-RU" dirty="0"/>
          </a:p>
        </p:txBody>
      </p:sp>
      <p:sp>
        <p:nvSpPr>
          <p:cNvPr id="5" name="Нижний колонтитул 4"/>
          <p:cNvSpPr>
            <a:spLocks noGrp="1"/>
          </p:cNvSpPr>
          <p:nvPr>
            <p:ph type="ftr" sz="quarter" idx="3"/>
          </p:nvPr>
        </p:nvSpPr>
        <p:spPr/>
        <p:txBody>
          <a:bodyPr/>
          <a:lstStyle/>
          <a:p>
            <a:r>
              <a:rPr lang="en-US" smtClean="0"/>
              <a:t>Exact and Metaheuristic Techniques for EFSM Inference</a:t>
            </a:r>
            <a:endParaRPr lang="en-US" dirty="0"/>
          </a:p>
        </p:txBody>
      </p:sp>
      <p:pic>
        <p:nvPicPr>
          <p:cNvPr id="46083" name="Picture 3" descr="E:\tree.png"/>
          <p:cNvPicPr>
            <a:picLocks noChangeAspect="1" noChangeArrowheads="1"/>
          </p:cNvPicPr>
          <p:nvPr/>
        </p:nvPicPr>
        <p:blipFill>
          <a:blip r:embed="rId3"/>
          <a:srcRect/>
          <a:stretch>
            <a:fillRect/>
          </a:stretch>
        </p:blipFill>
        <p:spPr bwMode="auto">
          <a:xfrm>
            <a:off x="629729" y="2877998"/>
            <a:ext cx="3605841" cy="3742686"/>
          </a:xfrm>
          <a:prstGeom prst="rect">
            <a:avLst/>
          </a:prstGeom>
          <a:noFill/>
        </p:spPr>
      </p:pic>
      <p:pic>
        <p:nvPicPr>
          <p:cNvPr id="46084" name="Picture 4" descr="E:\merged.png"/>
          <p:cNvPicPr>
            <a:picLocks noChangeAspect="1" noChangeArrowheads="1"/>
          </p:cNvPicPr>
          <p:nvPr/>
        </p:nvPicPr>
        <p:blipFill>
          <a:blip r:embed="rId4"/>
          <a:srcRect/>
          <a:stretch>
            <a:fillRect/>
          </a:stretch>
        </p:blipFill>
        <p:spPr bwMode="auto">
          <a:xfrm>
            <a:off x="5688851" y="3621763"/>
            <a:ext cx="2609760" cy="2048166"/>
          </a:xfrm>
          <a:prstGeom prst="rect">
            <a:avLst/>
          </a:prstGeom>
          <a:noFill/>
        </p:spPr>
      </p:pic>
      <p:cxnSp>
        <p:nvCxnSpPr>
          <p:cNvPr id="10" name="Прямая со стрелкой 9"/>
          <p:cNvCxnSpPr/>
          <p:nvPr/>
        </p:nvCxnSpPr>
        <p:spPr>
          <a:xfrm>
            <a:off x="4235570" y="4623758"/>
            <a:ext cx="1222719"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1" name="Номер слайда 1"/>
          <p:cNvSpPr txBox="1">
            <a:spLocks/>
          </p:cNvSpPr>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3F2733AD-E644-4ABE-89D7-33F4A7623312}" type="slidenum">
              <a:rPr kumimoji="0" lang="ru-RU" altLang="ru-RU"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457200" rtl="0" eaLnBrk="1" fontAlgn="auto" latinLnBrk="0" hangingPunct="1">
                <a:lnSpc>
                  <a:spcPct val="100000"/>
                </a:lnSpc>
                <a:spcBef>
                  <a:spcPct val="0"/>
                </a:spcBef>
                <a:spcAft>
                  <a:spcPts val="0"/>
                </a:spcAft>
                <a:buClrTx/>
                <a:buSzTx/>
                <a:buFontTx/>
                <a:buNone/>
                <a:tabLst/>
                <a:defRPr/>
              </a:pPr>
              <a:t>20</a:t>
            </a:fld>
            <a:endParaRPr kumimoji="0" lang="ru-RU" altLang="ru-RU" sz="14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smtClean="0">
                <a:latin typeface="Arial" panose="020B0604020202020204" pitchFamily="34" charset="0"/>
                <a:cs typeface="Arial" panose="020B0604020202020204" pitchFamily="34" charset="0"/>
              </a:rPr>
              <a:t>Proposed combined algorithm</a:t>
            </a:r>
            <a:endParaRPr lang="ru-RU" dirty="0">
              <a:latin typeface="Arial" panose="020B0604020202020204" pitchFamily="34" charset="0"/>
              <a:cs typeface="Arial" panose="020B0604020202020204" pitchFamily="34" charset="0"/>
            </a:endParaRPr>
          </a:p>
        </p:txBody>
      </p:sp>
      <p:sp>
        <p:nvSpPr>
          <p:cNvPr id="4" name="Нижний колонтитул 3"/>
          <p:cNvSpPr>
            <a:spLocks noGrp="1"/>
          </p:cNvSpPr>
          <p:nvPr>
            <p:ph type="ftr" sz="quarter" idx="3"/>
          </p:nvPr>
        </p:nvSpPr>
        <p:spPr/>
        <p:txBody>
          <a:bodyPr/>
          <a:lstStyle/>
          <a:p>
            <a:pPr>
              <a:defRPr/>
            </a:pPr>
            <a:r>
              <a:rPr lang="en-US" sz="1400" dirty="0" smtClean="0">
                <a:latin typeface="Arial" pitchFamily="34" charset="0"/>
                <a:cs typeface="Arial" pitchFamily="34" charset="0"/>
              </a:rPr>
              <a:t>Exact and </a:t>
            </a:r>
            <a:r>
              <a:rPr lang="en-US" sz="1400" dirty="0" err="1" smtClean="0">
                <a:latin typeface="Arial" pitchFamily="34" charset="0"/>
                <a:cs typeface="Arial" pitchFamily="34" charset="0"/>
              </a:rPr>
              <a:t>Metaheuristic</a:t>
            </a:r>
            <a:r>
              <a:rPr lang="en-US" sz="1400" dirty="0" smtClean="0">
                <a:latin typeface="Arial" pitchFamily="34" charset="0"/>
                <a:cs typeface="Arial" pitchFamily="34" charset="0"/>
              </a:rPr>
              <a:t> Techniques for EFSM Inference</a:t>
            </a:r>
            <a:endParaRPr lang="ru-RU" sz="1400" dirty="0">
              <a:latin typeface="Arial" pitchFamily="34" charset="0"/>
              <a:cs typeface="Arial" pitchFamily="34" charset="0"/>
            </a:endParaRPr>
          </a:p>
        </p:txBody>
      </p:sp>
      <p:sp>
        <p:nvSpPr>
          <p:cNvPr id="5" name="Номер слайда 4"/>
          <p:cNvSpPr>
            <a:spLocks noGrp="1"/>
          </p:cNvSpPr>
          <p:nvPr>
            <p:ph type="sldNum" sz="quarter" idx="4294967295"/>
          </p:nvPr>
        </p:nvSpPr>
        <p:spPr>
          <a:xfrm>
            <a:off x="7010400" y="6356350"/>
            <a:ext cx="2133600" cy="365125"/>
          </a:xfrm>
          <a:prstGeom prst="rect">
            <a:avLst/>
          </a:prstGeom>
        </p:spPr>
        <p:txBody>
          <a:bodyPr/>
          <a:lstStyle/>
          <a:p>
            <a:pPr>
              <a:defRPr/>
            </a:pPr>
            <a:fld id="{F6F17ECB-F818-4BEE-9A45-A53B943F6081}" type="slidenum">
              <a:rPr lang="ru-RU" sz="1400" smtClean="0">
                <a:solidFill>
                  <a:schemeClr val="tx1"/>
                </a:solidFill>
              </a:rPr>
              <a:pPr>
                <a:defRPr/>
              </a:pPr>
              <a:t>21</a:t>
            </a:fld>
            <a:endParaRPr lang="ru-RU" sz="1400" dirty="0">
              <a:solidFill>
                <a:schemeClr val="tx1"/>
              </a:solidFill>
            </a:endParaRPr>
          </a:p>
        </p:txBody>
      </p:sp>
      <p:sp>
        <p:nvSpPr>
          <p:cNvPr id="9" name="Скругленный прямоугольник 8"/>
          <p:cNvSpPr/>
          <p:nvPr/>
        </p:nvSpPr>
        <p:spPr>
          <a:xfrm>
            <a:off x="655608" y="2184219"/>
            <a:ext cx="2209800" cy="770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smtClean="0"/>
              <a:t>Scenarios</a:t>
            </a:r>
            <a:endParaRPr lang="ru-RU" sz="2400" dirty="0" smtClean="0"/>
          </a:p>
        </p:txBody>
      </p:sp>
      <p:sp>
        <p:nvSpPr>
          <p:cNvPr id="10" name="Скругленный прямоугольник 9"/>
          <p:cNvSpPr/>
          <p:nvPr/>
        </p:nvSpPr>
        <p:spPr>
          <a:xfrm>
            <a:off x="3627408" y="2184219"/>
            <a:ext cx="2209800" cy="770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smtClean="0"/>
              <a:t>CSP algorithm</a:t>
            </a:r>
            <a:endParaRPr lang="ru-RU" sz="2400" dirty="0" smtClean="0"/>
          </a:p>
        </p:txBody>
      </p:sp>
      <p:sp>
        <p:nvSpPr>
          <p:cNvPr id="11" name="Скругленный прямоугольник 10"/>
          <p:cNvSpPr/>
          <p:nvPr/>
        </p:nvSpPr>
        <p:spPr>
          <a:xfrm>
            <a:off x="3627408" y="3386339"/>
            <a:ext cx="2209800" cy="770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smtClean="0"/>
              <a:t>Approximate EFSM</a:t>
            </a:r>
            <a:endParaRPr lang="ru-RU" sz="2400" dirty="0" smtClean="0"/>
          </a:p>
        </p:txBody>
      </p:sp>
      <p:sp>
        <p:nvSpPr>
          <p:cNvPr id="12" name="Скругленный прямоугольник 11"/>
          <p:cNvSpPr/>
          <p:nvPr/>
        </p:nvSpPr>
        <p:spPr>
          <a:xfrm>
            <a:off x="3627408" y="4588459"/>
            <a:ext cx="2209800" cy="770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err="1" smtClean="0"/>
              <a:t>MuACO</a:t>
            </a:r>
            <a:endParaRPr lang="ru-RU" sz="2400" dirty="0"/>
          </a:p>
        </p:txBody>
      </p:sp>
      <p:sp>
        <p:nvSpPr>
          <p:cNvPr id="13" name="Скругленный прямоугольник 12"/>
          <p:cNvSpPr/>
          <p:nvPr/>
        </p:nvSpPr>
        <p:spPr>
          <a:xfrm>
            <a:off x="6477000" y="4588459"/>
            <a:ext cx="2209800" cy="770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smtClean="0"/>
              <a:t>Temporal properties</a:t>
            </a:r>
            <a:endParaRPr lang="ru-RU" sz="2400" dirty="0"/>
          </a:p>
        </p:txBody>
      </p:sp>
      <p:sp>
        <p:nvSpPr>
          <p:cNvPr id="14" name="Скругленный прямоугольник 13"/>
          <p:cNvSpPr/>
          <p:nvPr/>
        </p:nvSpPr>
        <p:spPr>
          <a:xfrm>
            <a:off x="3628202" y="5808453"/>
            <a:ext cx="2209800" cy="770626"/>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smtClean="0"/>
              <a:t>Final EFSM</a:t>
            </a:r>
            <a:endParaRPr lang="ru-RU" sz="2400" dirty="0"/>
          </a:p>
        </p:txBody>
      </p:sp>
      <p:cxnSp>
        <p:nvCxnSpPr>
          <p:cNvPr id="15" name="Прямая со стрелкой 14"/>
          <p:cNvCxnSpPr>
            <a:stCxn id="9" idx="3"/>
            <a:endCxn id="10" idx="1"/>
          </p:cNvCxnSpPr>
          <p:nvPr/>
        </p:nvCxnSpPr>
        <p:spPr>
          <a:xfrm>
            <a:off x="2865408" y="2569532"/>
            <a:ext cx="762000"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Прямая со стрелкой 17"/>
          <p:cNvCxnSpPr>
            <a:stCxn id="10" idx="2"/>
            <a:endCxn id="11" idx="0"/>
          </p:cNvCxnSpPr>
          <p:nvPr/>
        </p:nvCxnSpPr>
        <p:spPr>
          <a:xfrm rot="5400000">
            <a:off x="4516561" y="3170592"/>
            <a:ext cx="4314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Прямая со стрелкой 20"/>
          <p:cNvCxnSpPr>
            <a:stCxn id="11" idx="2"/>
            <a:endCxn id="12" idx="0"/>
          </p:cNvCxnSpPr>
          <p:nvPr/>
        </p:nvCxnSpPr>
        <p:spPr>
          <a:xfrm rot="5400000">
            <a:off x="4516561" y="4372712"/>
            <a:ext cx="431494"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Прямая со стрелкой 23"/>
          <p:cNvCxnSpPr>
            <a:stCxn id="13" idx="1"/>
            <a:endCxn id="12" idx="3"/>
          </p:cNvCxnSpPr>
          <p:nvPr/>
        </p:nvCxnSpPr>
        <p:spPr>
          <a:xfrm rot="10800000">
            <a:off x="5837208" y="4973772"/>
            <a:ext cx="639792"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Прямая со стрелкой 26"/>
          <p:cNvCxnSpPr>
            <a:stCxn id="12" idx="2"/>
          </p:cNvCxnSpPr>
          <p:nvPr/>
        </p:nvCxnSpPr>
        <p:spPr>
          <a:xfrm rot="5400000">
            <a:off x="4507623" y="5582976"/>
            <a:ext cx="448577" cy="79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Соединительная линия уступом 16"/>
          <p:cNvCxnSpPr>
            <a:stCxn id="9" idx="2"/>
            <a:endCxn id="12" idx="1"/>
          </p:cNvCxnSpPr>
          <p:nvPr/>
        </p:nvCxnSpPr>
        <p:spPr>
          <a:xfrm rot="16200000" flipH="1">
            <a:off x="1684495" y="3030858"/>
            <a:ext cx="2018927" cy="1866900"/>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1381887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Заголовок 1"/>
          <p:cNvSpPr>
            <a:spLocks noGrp="1"/>
          </p:cNvSpPr>
          <p:nvPr>
            <p:ph type="title"/>
          </p:nvPr>
        </p:nvSpPr>
        <p:spPr/>
        <p:txBody>
          <a:bodyPr/>
          <a:lstStyle/>
          <a:p>
            <a:r>
              <a:rPr lang="en-US" altLang="ru-RU" smtClean="0">
                <a:latin typeface="Arial" charset="0"/>
                <a:cs typeface="Arial" charset="0"/>
              </a:rPr>
              <a:t>Experimental setup</a:t>
            </a:r>
            <a:endParaRPr lang="ru-RU" altLang="ru-RU" smtClean="0">
              <a:latin typeface="Arial" charset="0"/>
              <a:cs typeface="Arial" charset="0"/>
            </a:endParaRPr>
          </a:p>
        </p:txBody>
      </p:sp>
      <p:sp>
        <p:nvSpPr>
          <p:cNvPr id="28675" name="Объект 2"/>
          <p:cNvSpPr>
            <a:spLocks noGrp="1"/>
          </p:cNvSpPr>
          <p:nvPr>
            <p:ph sz="half" idx="1"/>
          </p:nvPr>
        </p:nvSpPr>
        <p:spPr>
          <a:xfrm>
            <a:off x="457198" y="2346582"/>
            <a:ext cx="6435307" cy="3924043"/>
          </a:xfrm>
        </p:spPr>
        <p:txBody>
          <a:bodyPr/>
          <a:lstStyle/>
          <a:p>
            <a:r>
              <a:rPr lang="en-US" altLang="ru-RU" dirty="0" smtClean="0">
                <a:latin typeface="Arial" panose="020B0604020202020204" pitchFamily="34" charset="0"/>
                <a:cs typeface="Arial" panose="020B0604020202020204" pitchFamily="34" charset="0"/>
              </a:rPr>
              <a:t>50 random EFSMs with 5–10 states</a:t>
            </a:r>
          </a:p>
          <a:p>
            <a:r>
              <a:rPr lang="en-US" altLang="ru-RU" dirty="0" smtClean="0">
                <a:latin typeface="Arial" panose="020B0604020202020204" pitchFamily="34" charset="0"/>
                <a:cs typeface="Arial" panose="020B0604020202020204" pitchFamily="34" charset="0"/>
              </a:rPr>
              <a:t>Two input variables</a:t>
            </a:r>
          </a:p>
          <a:p>
            <a:r>
              <a:rPr lang="en-US" altLang="ru-RU" dirty="0" smtClean="0">
                <a:latin typeface="Arial" panose="020B0604020202020204" pitchFamily="34" charset="0"/>
                <a:cs typeface="Arial" panose="020B0604020202020204" pitchFamily="34" charset="0"/>
              </a:rPr>
              <a:t>Two input events</a:t>
            </a:r>
          </a:p>
          <a:p>
            <a:r>
              <a:rPr lang="en-US" altLang="ru-RU" dirty="0" smtClean="0">
                <a:latin typeface="Arial" panose="020B0604020202020204" pitchFamily="34" charset="0"/>
                <a:cs typeface="Arial" panose="020B0604020202020204" pitchFamily="34" charset="0"/>
              </a:rPr>
              <a:t>Two output actions</a:t>
            </a:r>
          </a:p>
          <a:p>
            <a:r>
              <a:rPr lang="en-US" altLang="ru-RU" dirty="0" smtClean="0">
                <a:latin typeface="Arial" panose="020B0604020202020204" pitchFamily="34" charset="0"/>
                <a:cs typeface="Arial" panose="020B0604020202020204" pitchFamily="34" charset="0"/>
              </a:rPr>
              <a:t>Sequence length up to 2</a:t>
            </a:r>
          </a:p>
          <a:p>
            <a:endParaRPr lang="en-US" altLang="ru-RU" dirty="0" smtClean="0">
              <a:solidFill>
                <a:srgbClr val="FF0000"/>
              </a:solidFill>
              <a:latin typeface="Arial" panose="020B0604020202020204" pitchFamily="34" charset="0"/>
              <a:cs typeface="Arial" panose="020B0604020202020204" pitchFamily="34" charset="0"/>
            </a:endParaRPr>
          </a:p>
          <a:p>
            <a:r>
              <a:rPr lang="en-US" altLang="ru-RU" dirty="0" smtClean="0">
                <a:latin typeface="Arial" panose="020B0604020202020204" pitchFamily="34" charset="0"/>
                <a:cs typeface="Arial" panose="020B0604020202020204" pitchFamily="34" charset="0"/>
              </a:rPr>
              <a:t>Computer AMD 3.2 GHz Processor</a:t>
            </a:r>
          </a:p>
          <a:p>
            <a:r>
              <a:rPr lang="en-US" altLang="ru-RU" dirty="0" smtClean="0">
                <a:latin typeface="Arial" panose="020B0604020202020204" pitchFamily="34" charset="0"/>
                <a:cs typeface="Arial" panose="020B0604020202020204" pitchFamily="34" charset="0"/>
              </a:rPr>
              <a:t>Measured time</a:t>
            </a:r>
          </a:p>
        </p:txBody>
      </p:sp>
      <p:sp>
        <p:nvSpPr>
          <p:cNvPr id="28676" name="Нижний колонтитул 1"/>
          <p:cNvSpPr>
            <a:spLocks noGrp="1"/>
          </p:cNvSpPr>
          <p:nvPr>
            <p:ph type="ftr" sz="quarter" idx="3"/>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ru-RU" sz="1400" dirty="0" smtClean="0">
                <a:solidFill>
                  <a:schemeClr val="bg1"/>
                </a:solidFill>
                <a:latin typeface="Arial" charset="0"/>
              </a:rPr>
              <a:t>Exact and </a:t>
            </a:r>
            <a:r>
              <a:rPr lang="en-US" altLang="ru-RU" sz="1400" dirty="0" err="1" smtClean="0">
                <a:solidFill>
                  <a:schemeClr val="bg1"/>
                </a:solidFill>
                <a:latin typeface="Arial" charset="0"/>
              </a:rPr>
              <a:t>Metaheuristic</a:t>
            </a:r>
            <a:r>
              <a:rPr lang="en-US" altLang="ru-RU" sz="1400" dirty="0" smtClean="0">
                <a:solidFill>
                  <a:schemeClr val="bg1"/>
                </a:solidFill>
                <a:latin typeface="Arial" charset="0"/>
              </a:rPr>
              <a:t> Techniques for EFSM Inference</a:t>
            </a:r>
            <a:endParaRPr lang="ru-RU" altLang="ru-RU" sz="1400" dirty="0" smtClean="0">
              <a:solidFill>
                <a:schemeClr val="bg1"/>
              </a:solidFill>
              <a:latin typeface="Arial" charset="0"/>
            </a:endParaRPr>
          </a:p>
        </p:txBody>
      </p:sp>
      <p:sp>
        <p:nvSpPr>
          <p:cNvPr id="28677" name="Номер слайда 2"/>
          <p:cNvSpPr>
            <a:spLocks noGrp="1"/>
          </p:cNvSpPr>
          <p:nvPr>
            <p:ph type="sldNum" sz="quarter" idx="4294967295"/>
          </p:nvPr>
        </p:nvSpPr>
        <p:spPr bwMode="auto">
          <a:xfrm>
            <a:off x="7010400" y="6356350"/>
            <a:ext cx="2133600"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EE682F4-969C-4470-95B3-960581512BC0}" type="slidenum">
              <a:rPr lang="ru-RU" altLang="ru-RU" sz="1400" smtClean="0">
                <a:latin typeface="Arial" charset="0"/>
              </a:rPr>
              <a:pPr eaLnBrk="1" hangingPunct="1">
                <a:spcBef>
                  <a:spcPct val="0"/>
                </a:spcBef>
                <a:buFontTx/>
                <a:buNone/>
              </a:pPr>
              <a:t>22</a:t>
            </a:fld>
            <a:endParaRPr lang="ru-RU" altLang="ru-RU" sz="1400" smtClean="0">
              <a:latin typeface="Arial"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Results</a:t>
            </a:r>
            <a:endParaRPr lang="ru-RU" dirty="0"/>
          </a:p>
        </p:txBody>
      </p:sp>
      <p:sp>
        <p:nvSpPr>
          <p:cNvPr id="11" name="Текст 10"/>
          <p:cNvSpPr>
            <a:spLocks noGrp="1"/>
          </p:cNvSpPr>
          <p:nvPr>
            <p:ph type="body" sz="quarter" idx="20"/>
          </p:nvPr>
        </p:nvSpPr>
        <p:spPr>
          <a:xfrm>
            <a:off x="457200" y="4925683"/>
            <a:ext cx="2589213" cy="358775"/>
          </a:xfrm>
        </p:spPr>
        <p:txBody>
          <a:bodyPr>
            <a:noAutofit/>
          </a:bodyPr>
          <a:lstStyle/>
          <a:p>
            <a:pPr algn="ctr"/>
            <a:r>
              <a:rPr lang="en-US" sz="2400" dirty="0" smtClean="0"/>
              <a:t>Small scenarios</a:t>
            </a:r>
          </a:p>
          <a:p>
            <a:pPr algn="ctr"/>
            <a:r>
              <a:rPr lang="en-US" sz="2400" dirty="0" smtClean="0"/>
              <a:t>50 × </a:t>
            </a:r>
            <a:r>
              <a:rPr lang="en-US" sz="2400" i="1" dirty="0" smtClean="0"/>
              <a:t>C</a:t>
            </a:r>
            <a:endParaRPr lang="ru-RU" sz="2400" i="1" dirty="0"/>
          </a:p>
        </p:txBody>
      </p:sp>
      <p:sp>
        <p:nvSpPr>
          <p:cNvPr id="12" name="Текст 11"/>
          <p:cNvSpPr>
            <a:spLocks noGrp="1"/>
          </p:cNvSpPr>
          <p:nvPr>
            <p:ph type="body" sz="quarter" idx="21"/>
          </p:nvPr>
        </p:nvSpPr>
        <p:spPr>
          <a:xfrm>
            <a:off x="3458562" y="4925683"/>
            <a:ext cx="2589213" cy="358775"/>
          </a:xfrm>
        </p:spPr>
        <p:txBody>
          <a:bodyPr>
            <a:noAutofit/>
          </a:bodyPr>
          <a:lstStyle/>
          <a:p>
            <a:pPr algn="ctr"/>
            <a:r>
              <a:rPr lang="en-US" sz="2400" dirty="0" smtClean="0"/>
              <a:t>Medium scenarios</a:t>
            </a:r>
          </a:p>
          <a:p>
            <a:pPr algn="ctr"/>
            <a:r>
              <a:rPr lang="en-US" sz="2400" dirty="0" smtClean="0"/>
              <a:t>100 × </a:t>
            </a:r>
            <a:r>
              <a:rPr lang="en-US" sz="2400" i="1" dirty="0" smtClean="0"/>
              <a:t>C</a:t>
            </a:r>
            <a:endParaRPr lang="ru-RU" sz="2400" i="1" dirty="0" smtClean="0"/>
          </a:p>
          <a:p>
            <a:pPr algn="ctr"/>
            <a:endParaRPr lang="ru-RU" sz="2400" dirty="0"/>
          </a:p>
        </p:txBody>
      </p:sp>
      <p:sp>
        <p:nvSpPr>
          <p:cNvPr id="13" name="Текст 12"/>
          <p:cNvSpPr>
            <a:spLocks noGrp="1"/>
          </p:cNvSpPr>
          <p:nvPr>
            <p:ph type="body" sz="quarter" idx="22"/>
          </p:nvPr>
        </p:nvSpPr>
        <p:spPr>
          <a:xfrm>
            <a:off x="6336847" y="4925683"/>
            <a:ext cx="2589213" cy="358775"/>
          </a:xfrm>
        </p:spPr>
        <p:txBody>
          <a:bodyPr>
            <a:noAutofit/>
          </a:bodyPr>
          <a:lstStyle/>
          <a:p>
            <a:pPr algn="ctr"/>
            <a:r>
              <a:rPr lang="en-US" sz="2400" dirty="0" smtClean="0"/>
              <a:t>Large scenarios</a:t>
            </a:r>
          </a:p>
          <a:p>
            <a:pPr algn="ctr"/>
            <a:r>
              <a:rPr lang="en-US" sz="2400" dirty="0" smtClean="0"/>
              <a:t>200 × </a:t>
            </a:r>
            <a:r>
              <a:rPr lang="en-US" sz="2400" i="1" dirty="0" smtClean="0"/>
              <a:t>C</a:t>
            </a:r>
            <a:endParaRPr lang="ru-RU" sz="2400" i="1" dirty="0" smtClean="0"/>
          </a:p>
          <a:p>
            <a:pPr algn="ctr"/>
            <a:endParaRPr lang="ru-RU" sz="2400" dirty="0"/>
          </a:p>
        </p:txBody>
      </p:sp>
      <p:sp>
        <p:nvSpPr>
          <p:cNvPr id="5" name="Нижний колонтитул 4"/>
          <p:cNvSpPr>
            <a:spLocks noGrp="1"/>
          </p:cNvSpPr>
          <p:nvPr>
            <p:ph type="ftr" sz="quarter" idx="3"/>
          </p:nvPr>
        </p:nvSpPr>
        <p:spPr/>
        <p:txBody>
          <a:bodyPr/>
          <a:lstStyle/>
          <a:p>
            <a:r>
              <a:rPr lang="en-US" smtClean="0"/>
              <a:t>Exact and Metaheuristic Techniques for EFSM Inference</a:t>
            </a:r>
            <a:endParaRPr lang="en-US" dirty="0"/>
          </a:p>
        </p:txBody>
      </p:sp>
      <p:pic>
        <p:nvPicPr>
          <p:cNvPr id="47107" name="Picture 3" descr="E:\50.png"/>
          <p:cNvPicPr>
            <a:picLocks noChangeAspect="1" noChangeArrowheads="1"/>
          </p:cNvPicPr>
          <p:nvPr/>
        </p:nvPicPr>
        <p:blipFill>
          <a:blip r:embed="rId3"/>
          <a:srcRect/>
          <a:stretch>
            <a:fillRect/>
          </a:stretch>
        </p:blipFill>
        <p:spPr bwMode="auto">
          <a:xfrm>
            <a:off x="178935" y="2563038"/>
            <a:ext cx="2840355" cy="2166938"/>
          </a:xfrm>
          <a:prstGeom prst="rect">
            <a:avLst/>
          </a:prstGeom>
          <a:noFill/>
        </p:spPr>
      </p:pic>
      <p:pic>
        <p:nvPicPr>
          <p:cNvPr id="47108" name="Picture 4" descr="E:\100.png"/>
          <p:cNvPicPr>
            <a:picLocks noChangeAspect="1" noChangeArrowheads="1"/>
          </p:cNvPicPr>
          <p:nvPr/>
        </p:nvPicPr>
        <p:blipFill>
          <a:blip r:embed="rId4"/>
          <a:srcRect/>
          <a:stretch>
            <a:fillRect/>
          </a:stretch>
        </p:blipFill>
        <p:spPr bwMode="auto">
          <a:xfrm>
            <a:off x="3207420" y="2594726"/>
            <a:ext cx="2840355" cy="2146935"/>
          </a:xfrm>
          <a:prstGeom prst="rect">
            <a:avLst/>
          </a:prstGeom>
          <a:noFill/>
        </p:spPr>
      </p:pic>
      <p:pic>
        <p:nvPicPr>
          <p:cNvPr id="47110" name="Picture 6" descr="E:\200.png"/>
          <p:cNvPicPr>
            <a:picLocks noChangeAspect="1" noChangeArrowheads="1"/>
          </p:cNvPicPr>
          <p:nvPr/>
        </p:nvPicPr>
        <p:blipFill>
          <a:blip r:embed="rId5"/>
          <a:srcRect/>
          <a:stretch>
            <a:fillRect/>
          </a:stretch>
        </p:blipFill>
        <p:spPr bwMode="auto">
          <a:xfrm>
            <a:off x="6085705" y="2594726"/>
            <a:ext cx="2840355" cy="2166938"/>
          </a:xfrm>
          <a:prstGeom prst="rect">
            <a:avLst/>
          </a:prstGeom>
          <a:noFill/>
        </p:spPr>
      </p:pic>
      <p:sp>
        <p:nvSpPr>
          <p:cNvPr id="20" name="Номер слайда 1"/>
          <p:cNvSpPr txBox="1">
            <a:spLocks/>
          </p:cNvSpPr>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3F2733AD-E644-4ABE-89D7-33F4A7623312}" type="slidenum">
              <a:rPr kumimoji="0" lang="ru-RU" altLang="ru-RU"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457200" rtl="0" eaLnBrk="1" fontAlgn="auto" latinLnBrk="0" hangingPunct="1">
                <a:lnSpc>
                  <a:spcPct val="100000"/>
                </a:lnSpc>
                <a:spcBef>
                  <a:spcPct val="0"/>
                </a:spcBef>
                <a:spcAft>
                  <a:spcPts val="0"/>
                </a:spcAft>
                <a:buClrTx/>
                <a:buSzTx/>
                <a:buFontTx/>
                <a:buNone/>
                <a:tabLst/>
                <a:defRPr/>
              </a:pPr>
              <a:t>23</a:t>
            </a:fld>
            <a:endParaRPr kumimoji="0" lang="ru-RU" altLang="ru-RU" sz="14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Statistical testing results</a:t>
            </a:r>
            <a:endParaRPr lang="ru-RU" dirty="0"/>
          </a:p>
        </p:txBody>
      </p:sp>
      <p:graphicFrame>
        <p:nvGraphicFramePr>
          <p:cNvPr id="6" name="Содержимое 5"/>
          <p:cNvGraphicFramePr>
            <a:graphicFrameLocks noGrp="1"/>
          </p:cNvGraphicFramePr>
          <p:nvPr>
            <p:ph sz="half" idx="1"/>
          </p:nvPr>
        </p:nvGraphicFramePr>
        <p:xfrm>
          <a:off x="4648200" y="2346582"/>
          <a:ext cx="4038600" cy="2966720"/>
        </p:xfrm>
        <a:graphic>
          <a:graphicData uri="http://schemas.openxmlformats.org/drawingml/2006/table">
            <a:tbl>
              <a:tblPr firstRow="1" bandRow="1">
                <a:tableStyleId>{5C22544A-7EE6-4342-B048-85BDC9FD1C3A}</a:tableStyleId>
              </a:tblPr>
              <a:tblGrid>
                <a:gridCol w="1009650"/>
                <a:gridCol w="1009650"/>
                <a:gridCol w="1009650"/>
                <a:gridCol w="1009650"/>
              </a:tblGrid>
              <a:tr h="370840">
                <a:tc>
                  <a:txBody>
                    <a:bodyPr/>
                    <a:lstStyle/>
                    <a:p>
                      <a:pPr algn="ctr"/>
                      <a:endParaRPr lang="ru-RU" dirty="0"/>
                    </a:p>
                  </a:txBody>
                  <a:tcPr marL="73592" marR="73592"/>
                </a:tc>
                <a:tc gridSpan="3">
                  <a:txBody>
                    <a:bodyPr/>
                    <a:lstStyle/>
                    <a:p>
                      <a:pPr algn="ctr"/>
                      <a:r>
                        <a:rPr lang="en-US" dirty="0" smtClean="0"/>
                        <a:t>Scenarios</a:t>
                      </a:r>
                      <a:r>
                        <a:rPr lang="en-US" baseline="0" dirty="0" smtClean="0"/>
                        <a:t> size</a:t>
                      </a:r>
                      <a:endParaRPr lang="ru-RU" dirty="0"/>
                    </a:p>
                  </a:txBody>
                  <a:tcPr marL="73592" marR="73592"/>
                </a:tc>
                <a:tc hMerge="1">
                  <a:txBody>
                    <a:bodyPr/>
                    <a:lstStyle/>
                    <a:p>
                      <a:endParaRPr lang="ru-RU" dirty="0"/>
                    </a:p>
                  </a:txBody>
                  <a:tcPr/>
                </a:tc>
                <a:tc hMerge="1">
                  <a:txBody>
                    <a:bodyPr/>
                    <a:lstStyle/>
                    <a:p>
                      <a:endParaRPr lang="ru-RU" dirty="0"/>
                    </a:p>
                  </a:txBody>
                  <a:tcPr/>
                </a:tc>
              </a:tr>
              <a:tr h="370840">
                <a:tc>
                  <a:txBody>
                    <a:bodyPr/>
                    <a:lstStyle/>
                    <a:p>
                      <a:r>
                        <a:rPr lang="en-US" i="1" dirty="0" smtClean="0"/>
                        <a:t>C</a:t>
                      </a:r>
                      <a:endParaRPr lang="ru-RU" i="1" dirty="0"/>
                    </a:p>
                  </a:txBody>
                  <a:tcPr marL="73592" marR="73592"/>
                </a:tc>
                <a:tc>
                  <a:txBody>
                    <a:bodyPr/>
                    <a:lstStyle/>
                    <a:p>
                      <a:r>
                        <a:rPr lang="en-US" dirty="0" smtClean="0"/>
                        <a:t>50 × </a:t>
                      </a:r>
                      <a:r>
                        <a:rPr lang="en-US" i="1" dirty="0" smtClean="0"/>
                        <a:t>C</a:t>
                      </a:r>
                      <a:r>
                        <a:rPr lang="en-US" dirty="0" smtClean="0"/>
                        <a:t> </a:t>
                      </a:r>
                      <a:endParaRPr lang="ru-RU" dirty="0"/>
                    </a:p>
                  </a:txBody>
                  <a:tcPr marL="73592" marR="73592"/>
                </a:tc>
                <a:tc>
                  <a:txBody>
                    <a:bodyPr/>
                    <a:lstStyle/>
                    <a:p>
                      <a:r>
                        <a:rPr lang="en-US" dirty="0" smtClean="0"/>
                        <a:t>100 × </a:t>
                      </a:r>
                      <a:r>
                        <a:rPr lang="en-US" i="1" dirty="0" smtClean="0"/>
                        <a:t>C</a:t>
                      </a:r>
                      <a:endParaRPr lang="ru-RU" i="1" dirty="0"/>
                    </a:p>
                  </a:txBody>
                  <a:tcPr marL="73592" marR="73592"/>
                </a:tc>
                <a:tc>
                  <a:txBody>
                    <a:bodyPr/>
                    <a:lstStyle/>
                    <a:p>
                      <a:r>
                        <a:rPr lang="en-US" dirty="0" smtClean="0"/>
                        <a:t>200 × </a:t>
                      </a:r>
                      <a:r>
                        <a:rPr lang="en-US" i="1" dirty="0" smtClean="0"/>
                        <a:t>C</a:t>
                      </a:r>
                      <a:endParaRPr lang="ru-RU" dirty="0"/>
                    </a:p>
                  </a:txBody>
                  <a:tcPr marL="73592" marR="73592"/>
                </a:tc>
              </a:tr>
              <a:tr h="370840">
                <a:tc>
                  <a:txBody>
                    <a:bodyPr/>
                    <a:lstStyle/>
                    <a:p>
                      <a:r>
                        <a:rPr lang="en-US" dirty="0" smtClean="0"/>
                        <a:t>5</a:t>
                      </a:r>
                      <a:endParaRPr lang="ru-RU" dirty="0"/>
                    </a:p>
                  </a:txBody>
                  <a:tcPr marL="73592" marR="73592"/>
                </a:tc>
                <a:tc>
                  <a:txBody>
                    <a:bodyPr/>
                    <a:lstStyle/>
                    <a:p>
                      <a:r>
                        <a:rPr lang="en-US" dirty="0" smtClean="0"/>
                        <a:t>0.394</a:t>
                      </a:r>
                      <a:endParaRPr lang="ru-RU" dirty="0"/>
                    </a:p>
                  </a:txBody>
                  <a:tcPr marL="73592" marR="73592"/>
                </a:tc>
                <a:tc>
                  <a:txBody>
                    <a:bodyPr/>
                    <a:lstStyle/>
                    <a:p>
                      <a:r>
                        <a:rPr lang="en-US" dirty="0" smtClean="0"/>
                        <a:t>0.011</a:t>
                      </a:r>
                      <a:endParaRPr lang="ru-RU" dirty="0"/>
                    </a:p>
                  </a:txBody>
                  <a:tcPr marL="73592" marR="73592"/>
                </a:tc>
                <a:tc>
                  <a:txBody>
                    <a:bodyPr/>
                    <a:lstStyle/>
                    <a:p>
                      <a:r>
                        <a:rPr lang="en-US" dirty="0" smtClean="0"/>
                        <a:t>0.711</a:t>
                      </a:r>
                      <a:endParaRPr lang="ru-RU" dirty="0"/>
                    </a:p>
                  </a:txBody>
                  <a:tcPr marL="73592" marR="73592"/>
                </a:tc>
              </a:tr>
              <a:tr h="370840">
                <a:tc>
                  <a:txBody>
                    <a:bodyPr/>
                    <a:lstStyle/>
                    <a:p>
                      <a:r>
                        <a:rPr lang="en-US" dirty="0" smtClean="0"/>
                        <a:t>6</a:t>
                      </a:r>
                      <a:endParaRPr lang="ru-RU" dirty="0"/>
                    </a:p>
                  </a:txBody>
                  <a:tcPr marL="73592" marR="73592"/>
                </a:tc>
                <a:tc>
                  <a:txBody>
                    <a:bodyPr/>
                    <a:lstStyle/>
                    <a:p>
                      <a:r>
                        <a:rPr lang="en-US" dirty="0" smtClean="0"/>
                        <a:t>0.748</a:t>
                      </a:r>
                      <a:endParaRPr lang="ru-RU" dirty="0"/>
                    </a:p>
                  </a:txBody>
                  <a:tcPr marL="73592" marR="73592"/>
                </a:tc>
                <a:tc>
                  <a:txBody>
                    <a:bodyPr/>
                    <a:lstStyle/>
                    <a:p>
                      <a:r>
                        <a:rPr lang="en-US" dirty="0" smtClean="0"/>
                        <a:t>0.140</a:t>
                      </a:r>
                      <a:endParaRPr lang="ru-RU" dirty="0"/>
                    </a:p>
                  </a:txBody>
                  <a:tcPr marL="73592" marR="73592"/>
                </a:tc>
                <a:tc>
                  <a:txBody>
                    <a:bodyPr/>
                    <a:lstStyle/>
                    <a:p>
                      <a:r>
                        <a:rPr lang="en-US" dirty="0" smtClean="0"/>
                        <a:t>0.0180</a:t>
                      </a:r>
                      <a:endParaRPr lang="ru-RU" dirty="0"/>
                    </a:p>
                  </a:txBody>
                  <a:tcPr marL="73592" marR="73592"/>
                </a:tc>
              </a:tr>
              <a:tr h="370840">
                <a:tc>
                  <a:txBody>
                    <a:bodyPr/>
                    <a:lstStyle/>
                    <a:p>
                      <a:r>
                        <a:rPr lang="en-US" dirty="0" smtClean="0"/>
                        <a:t>7</a:t>
                      </a:r>
                      <a:endParaRPr lang="ru-RU" dirty="0"/>
                    </a:p>
                  </a:txBody>
                  <a:tcPr marL="73592" marR="73592"/>
                </a:tc>
                <a:tc>
                  <a:txBody>
                    <a:bodyPr/>
                    <a:lstStyle/>
                    <a:p>
                      <a:r>
                        <a:rPr lang="en-US" dirty="0" smtClean="0"/>
                        <a:t>0.011</a:t>
                      </a:r>
                      <a:endParaRPr lang="ru-RU" dirty="0"/>
                    </a:p>
                  </a:txBody>
                  <a:tcPr marL="73592" marR="73592"/>
                </a:tc>
                <a:tc>
                  <a:txBody>
                    <a:bodyPr/>
                    <a:lstStyle/>
                    <a:p>
                      <a:r>
                        <a:rPr lang="en-US" dirty="0" smtClean="0"/>
                        <a:t>0.019</a:t>
                      </a:r>
                      <a:endParaRPr lang="ru-RU" dirty="0"/>
                    </a:p>
                  </a:txBody>
                  <a:tcPr marL="73592" marR="73592"/>
                </a:tc>
                <a:tc>
                  <a:txBody>
                    <a:bodyPr/>
                    <a:lstStyle/>
                    <a:p>
                      <a:r>
                        <a:rPr lang="en-US" dirty="0" smtClean="0"/>
                        <a:t>0.0004</a:t>
                      </a:r>
                      <a:endParaRPr lang="ru-RU" dirty="0"/>
                    </a:p>
                  </a:txBody>
                  <a:tcPr marL="73592" marR="73592"/>
                </a:tc>
              </a:tr>
              <a:tr h="370840">
                <a:tc>
                  <a:txBody>
                    <a:bodyPr/>
                    <a:lstStyle/>
                    <a:p>
                      <a:r>
                        <a:rPr lang="en-US" dirty="0" smtClean="0"/>
                        <a:t>8</a:t>
                      </a:r>
                      <a:endParaRPr lang="ru-RU" dirty="0"/>
                    </a:p>
                  </a:txBody>
                  <a:tcPr marL="73592" marR="73592"/>
                </a:tc>
                <a:tc>
                  <a:txBody>
                    <a:bodyPr/>
                    <a:lstStyle/>
                    <a:p>
                      <a:r>
                        <a:rPr lang="en-US" dirty="0" smtClean="0"/>
                        <a:t>0.417</a:t>
                      </a:r>
                      <a:endParaRPr lang="ru-RU" dirty="0"/>
                    </a:p>
                  </a:txBody>
                  <a:tcPr marL="73592" marR="73592"/>
                </a:tc>
                <a:tc>
                  <a:txBody>
                    <a:bodyPr/>
                    <a:lstStyle/>
                    <a:p>
                      <a:r>
                        <a:rPr lang="en-US" dirty="0" smtClean="0"/>
                        <a:t>0.003</a:t>
                      </a:r>
                      <a:endParaRPr lang="ru-RU" dirty="0"/>
                    </a:p>
                  </a:txBody>
                  <a:tcPr marL="73592" marR="73592"/>
                </a:tc>
                <a:tc>
                  <a:txBody>
                    <a:bodyPr/>
                    <a:lstStyle/>
                    <a:p>
                      <a:r>
                        <a:rPr lang="en-US" dirty="0" smtClean="0"/>
                        <a:t>0.142</a:t>
                      </a:r>
                      <a:endParaRPr lang="ru-RU" dirty="0"/>
                    </a:p>
                  </a:txBody>
                  <a:tcPr marL="73592" marR="73592"/>
                </a:tc>
              </a:tr>
              <a:tr h="370840">
                <a:tc>
                  <a:txBody>
                    <a:bodyPr/>
                    <a:lstStyle/>
                    <a:p>
                      <a:r>
                        <a:rPr lang="en-US" dirty="0" smtClean="0"/>
                        <a:t>9</a:t>
                      </a:r>
                      <a:endParaRPr lang="ru-RU" dirty="0"/>
                    </a:p>
                  </a:txBody>
                  <a:tcPr marL="73592" marR="73592"/>
                </a:tc>
                <a:tc>
                  <a:txBody>
                    <a:bodyPr/>
                    <a:lstStyle/>
                    <a:p>
                      <a:r>
                        <a:rPr lang="en-US" dirty="0" smtClean="0"/>
                        <a:t>0.0001</a:t>
                      </a:r>
                      <a:endParaRPr lang="ru-RU" dirty="0"/>
                    </a:p>
                  </a:txBody>
                  <a:tcPr marL="73592" marR="73592"/>
                </a:tc>
                <a:tc>
                  <a:txBody>
                    <a:bodyPr/>
                    <a:lstStyle/>
                    <a:p>
                      <a:r>
                        <a:rPr lang="en-US" dirty="0" smtClean="0"/>
                        <a:t>0.0002</a:t>
                      </a:r>
                      <a:endParaRPr lang="ru-RU" dirty="0"/>
                    </a:p>
                  </a:txBody>
                  <a:tcPr marL="73592" marR="73592"/>
                </a:tc>
                <a:tc>
                  <a:txBody>
                    <a:bodyPr/>
                    <a:lstStyle/>
                    <a:p>
                      <a:r>
                        <a:rPr lang="en-US" dirty="0" smtClean="0"/>
                        <a:t>0.037</a:t>
                      </a:r>
                      <a:endParaRPr lang="ru-RU" dirty="0"/>
                    </a:p>
                  </a:txBody>
                  <a:tcPr marL="73592" marR="73592"/>
                </a:tc>
              </a:tr>
              <a:tr h="370840">
                <a:tc>
                  <a:txBody>
                    <a:bodyPr/>
                    <a:lstStyle/>
                    <a:p>
                      <a:r>
                        <a:rPr lang="en-US" dirty="0" smtClean="0"/>
                        <a:t>10</a:t>
                      </a:r>
                      <a:endParaRPr lang="ru-RU" dirty="0"/>
                    </a:p>
                  </a:txBody>
                  <a:tcPr marL="73592" marR="73592"/>
                </a:tc>
                <a:tc>
                  <a:txBody>
                    <a:bodyPr/>
                    <a:lstStyle/>
                    <a:p>
                      <a:r>
                        <a:rPr lang="en-US" dirty="0" smtClean="0"/>
                        <a:t>0.222</a:t>
                      </a:r>
                      <a:endParaRPr lang="ru-RU" dirty="0"/>
                    </a:p>
                  </a:txBody>
                  <a:tcPr marL="73592" marR="73592"/>
                </a:tc>
                <a:tc>
                  <a:txBody>
                    <a:bodyPr/>
                    <a:lstStyle/>
                    <a:p>
                      <a:r>
                        <a:rPr lang="en-US" dirty="0" smtClean="0"/>
                        <a:t>0.158</a:t>
                      </a:r>
                      <a:endParaRPr lang="ru-RU" dirty="0"/>
                    </a:p>
                  </a:txBody>
                  <a:tcPr marL="73592" marR="73592"/>
                </a:tc>
                <a:tc>
                  <a:txBody>
                    <a:bodyPr/>
                    <a:lstStyle/>
                    <a:p>
                      <a:r>
                        <a:rPr lang="en-US" dirty="0" smtClean="0"/>
                        <a:t>0.033</a:t>
                      </a:r>
                      <a:endParaRPr lang="ru-RU" dirty="0"/>
                    </a:p>
                  </a:txBody>
                  <a:tcPr marL="73592" marR="73592"/>
                </a:tc>
              </a:tr>
            </a:tbl>
          </a:graphicData>
        </a:graphic>
      </p:graphicFrame>
      <p:sp>
        <p:nvSpPr>
          <p:cNvPr id="8" name="Содержимое 7"/>
          <p:cNvSpPr>
            <a:spLocks noGrp="1"/>
          </p:cNvSpPr>
          <p:nvPr>
            <p:ph sz="half" idx="2"/>
          </p:nvPr>
        </p:nvSpPr>
        <p:spPr>
          <a:xfrm>
            <a:off x="265981" y="2346582"/>
            <a:ext cx="4038600" cy="3779581"/>
          </a:xfrm>
        </p:spPr>
        <p:txBody>
          <a:bodyPr/>
          <a:lstStyle/>
          <a:p>
            <a:r>
              <a:rPr lang="en-US" dirty="0" err="1" smtClean="0"/>
              <a:t>Wilcoxon</a:t>
            </a:r>
            <a:r>
              <a:rPr lang="en-US" dirty="0" smtClean="0"/>
              <a:t> signed-rank test</a:t>
            </a:r>
          </a:p>
          <a:p>
            <a:r>
              <a:rPr lang="en-US" dirty="0" smtClean="0"/>
              <a:t>Alternative: less</a:t>
            </a:r>
            <a:endParaRPr lang="ru-RU" dirty="0"/>
          </a:p>
        </p:txBody>
      </p:sp>
      <p:sp>
        <p:nvSpPr>
          <p:cNvPr id="5" name="Нижний колонтитул 4"/>
          <p:cNvSpPr>
            <a:spLocks noGrp="1"/>
          </p:cNvSpPr>
          <p:nvPr>
            <p:ph type="ftr" sz="quarter" idx="3"/>
          </p:nvPr>
        </p:nvSpPr>
        <p:spPr/>
        <p:txBody>
          <a:bodyPr/>
          <a:lstStyle/>
          <a:p>
            <a:r>
              <a:rPr lang="en-US" smtClean="0"/>
              <a:t>Exact and Metaheuristic Techniques for EFSM Inference</a:t>
            </a:r>
            <a:endParaRPr lang="en-US" dirty="0"/>
          </a:p>
        </p:txBody>
      </p:sp>
      <p:sp>
        <p:nvSpPr>
          <p:cNvPr id="9" name="Номер слайда 1"/>
          <p:cNvSpPr txBox="1">
            <a:spLocks/>
          </p:cNvSpPr>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3F2733AD-E644-4ABE-89D7-33F4A7623312}" type="slidenum">
              <a:rPr kumimoji="0" lang="ru-RU" altLang="ru-RU" sz="1400" b="0" i="0" u="none" strike="noStrike" kern="1200" cap="none" spc="0" normalizeH="0" baseline="0" noProof="0" smtClean="0">
                <a:ln>
                  <a:noFill/>
                </a:ln>
                <a:solidFill>
                  <a:schemeClr val="tx1"/>
                </a:solidFill>
                <a:effectLst/>
                <a:uLnTx/>
                <a:uFillTx/>
                <a:latin typeface="Arial" charset="0"/>
                <a:ea typeface="+mn-ea"/>
                <a:cs typeface="Arial" charset="0"/>
              </a:rPr>
              <a:pPr marL="0" marR="0" lvl="0" indent="0" algn="l" defTabSz="457200" rtl="0" eaLnBrk="1" fontAlgn="auto" latinLnBrk="0" hangingPunct="1">
                <a:lnSpc>
                  <a:spcPct val="100000"/>
                </a:lnSpc>
                <a:spcBef>
                  <a:spcPct val="0"/>
                </a:spcBef>
                <a:spcAft>
                  <a:spcPts val="0"/>
                </a:spcAft>
                <a:buClrTx/>
                <a:buSzTx/>
                <a:buFontTx/>
                <a:buNone/>
                <a:tabLst/>
                <a:defRPr/>
              </a:pPr>
              <a:t>24</a:t>
            </a:fld>
            <a:endParaRPr kumimoji="0" lang="ru-RU" altLang="ru-RU" sz="1400" b="0" i="0" u="none" strike="noStrike" kern="1200" cap="none" spc="0" normalizeH="0" baseline="0" noProof="0" dirty="0" smtClean="0">
              <a:ln>
                <a:noFill/>
              </a:ln>
              <a:solidFill>
                <a:schemeClr val="tx1"/>
              </a:solidFill>
              <a:effectLst/>
              <a:uLnTx/>
              <a:uFillTx/>
              <a:latin typeface="Arial" charset="0"/>
              <a:ea typeface="+mn-ea"/>
              <a:cs typeface="Arial"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Заголовок 1"/>
          <p:cNvSpPr>
            <a:spLocks noGrp="1"/>
          </p:cNvSpPr>
          <p:nvPr>
            <p:ph type="title"/>
          </p:nvPr>
        </p:nvSpPr>
        <p:spPr/>
        <p:txBody>
          <a:bodyPr/>
          <a:lstStyle/>
          <a:p>
            <a:r>
              <a:rPr lang="en-US" altLang="ru-RU" smtClean="0"/>
              <a:t>Acknowledgements</a:t>
            </a:r>
            <a:endParaRPr lang="ru-RU" altLang="ru-RU" smtClean="0"/>
          </a:p>
        </p:txBody>
      </p:sp>
      <p:sp>
        <p:nvSpPr>
          <p:cNvPr id="36867" name="Объект 2"/>
          <p:cNvSpPr>
            <a:spLocks noGrp="1"/>
          </p:cNvSpPr>
          <p:nvPr>
            <p:ph sz="half" idx="1"/>
          </p:nvPr>
        </p:nvSpPr>
        <p:spPr>
          <a:xfrm>
            <a:off x="457198" y="2346582"/>
            <a:ext cx="8229601" cy="3924043"/>
          </a:xfrm>
        </p:spPr>
        <p:txBody>
          <a:bodyPr/>
          <a:lstStyle/>
          <a:p>
            <a:r>
              <a:rPr lang="en-US" altLang="ru-RU" sz="2800" dirty="0" smtClean="0"/>
              <a:t>This work was financially supported by the Government of Russian Federation, Grant 074-U01, and also partially supported by RFBR, research project No. 14-07-31337 </a:t>
            </a:r>
            <a:r>
              <a:rPr lang="en-US" altLang="ru-RU" sz="2800" dirty="0" err="1" smtClean="0"/>
              <a:t>mol_a</a:t>
            </a:r>
            <a:r>
              <a:rPr lang="en-US" altLang="ru-RU" sz="2800" dirty="0" smtClean="0"/>
              <a:t>.</a:t>
            </a:r>
          </a:p>
        </p:txBody>
      </p:sp>
      <p:sp>
        <p:nvSpPr>
          <p:cNvPr id="36868" name="Нижний колонтитул 1"/>
          <p:cNvSpPr>
            <a:spLocks noGrp="1"/>
          </p:cNvSpPr>
          <p:nvPr>
            <p:ph type="ftr" sz="quarter" idx="3"/>
          </p:nvPr>
        </p:nvSpPr>
        <p:spPr>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dirty="0" smtClean="0">
                <a:solidFill>
                  <a:schemeClr val="bg1"/>
                </a:solidFill>
              </a:rPr>
              <a:t>Exact and </a:t>
            </a:r>
            <a:r>
              <a:rPr lang="en-US" altLang="ru-RU" sz="1400" dirty="0" err="1" smtClean="0">
                <a:solidFill>
                  <a:schemeClr val="bg1"/>
                </a:solidFill>
              </a:rPr>
              <a:t>Metaheuristic</a:t>
            </a:r>
            <a:r>
              <a:rPr lang="en-US" altLang="ru-RU" sz="1400" dirty="0" smtClean="0">
                <a:solidFill>
                  <a:schemeClr val="bg1"/>
                </a:solidFill>
              </a:rPr>
              <a:t> Techniques for EFSM Inference</a:t>
            </a:r>
            <a:endParaRPr lang="ru-RU" altLang="ru-RU" sz="1400" dirty="0" smtClean="0">
              <a:solidFill>
                <a:schemeClr val="bg1"/>
              </a:solidFill>
            </a:endParaRPr>
          </a:p>
        </p:txBody>
      </p:sp>
      <p:sp>
        <p:nvSpPr>
          <p:cNvPr id="36869" name="Номер слайда 1"/>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3F2733AD-E644-4ABE-89D7-33F4A7623312}" type="slidenum">
              <a:rPr lang="ru-RU" altLang="ru-RU" sz="1400" smtClean="0"/>
              <a:pPr eaLnBrk="1" hangingPunct="1">
                <a:spcBef>
                  <a:spcPct val="0"/>
                </a:spcBef>
                <a:buFontTx/>
                <a:buNone/>
              </a:pPr>
              <a:t>25</a:t>
            </a:fld>
            <a:endParaRPr lang="ru-RU" altLang="ru-RU" sz="14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pPr eaLnBrk="1" hangingPunct="1"/>
            <a:r>
              <a:rPr lang="en-US" altLang="ru-RU" dirty="0" smtClean="0"/>
              <a:t>Thank you for your attention!</a:t>
            </a:r>
            <a:endParaRPr lang="ru-RU" altLang="ru-RU" dirty="0" smtClean="0"/>
          </a:p>
        </p:txBody>
      </p:sp>
      <p:sp>
        <p:nvSpPr>
          <p:cNvPr id="37895" name="Нижний колонтитул 1"/>
          <p:cNvSpPr>
            <a:spLocks noGrp="1"/>
          </p:cNvSpPr>
          <p:nvPr>
            <p:ph type="ftr" sz="quarter" idx="4294967295"/>
          </p:nvPr>
        </p:nvSpPr>
        <p:spPr>
          <a:xfrm>
            <a:off x="4487863" y="247650"/>
            <a:ext cx="4656137" cy="365125"/>
          </a:xfr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smtClean="0">
                <a:solidFill>
                  <a:schemeClr val="bg1"/>
                </a:solidFill>
              </a:rPr>
              <a:t>Exact and Metaheuristic Techniques for EFSM Inference</a:t>
            </a:r>
            <a:endParaRPr lang="ru-RU" altLang="ru-RU" sz="1400" dirty="0" smtClean="0">
              <a:solidFill>
                <a:schemeClr val="bg1"/>
              </a:solidFill>
            </a:endParaRPr>
          </a:p>
        </p:txBody>
      </p:sp>
      <p:sp>
        <p:nvSpPr>
          <p:cNvPr id="37896" name="Номер слайда 2"/>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DC790024-0817-44D7-9954-FF1D9A6AFE90}" type="slidenum">
              <a:rPr lang="ru-RU" altLang="ru-RU" sz="1400" smtClean="0">
                <a:solidFill>
                  <a:schemeClr val="bg1"/>
                </a:solidFill>
              </a:rPr>
              <a:pPr eaLnBrk="1" hangingPunct="1">
                <a:spcBef>
                  <a:spcPct val="0"/>
                </a:spcBef>
                <a:buFontTx/>
                <a:buNone/>
              </a:pPr>
              <a:t>26</a:t>
            </a:fld>
            <a:endParaRPr lang="ru-RU" altLang="ru-RU" sz="1400" smtClean="0">
              <a:solidFill>
                <a:schemeClr val="bg1"/>
              </a:solidFill>
            </a:endParaRPr>
          </a:p>
        </p:txBody>
      </p:sp>
      <p:sp>
        <p:nvSpPr>
          <p:cNvPr id="37892" name="TextBox 1"/>
          <p:cNvSpPr txBox="1">
            <a:spLocks noChangeArrowheads="1"/>
          </p:cNvSpPr>
          <p:nvPr/>
        </p:nvSpPr>
        <p:spPr bwMode="auto">
          <a:xfrm>
            <a:off x="6072198" y="3643314"/>
            <a:ext cx="2836863" cy="1246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r" eaLnBrk="1" hangingPunct="1">
              <a:spcBef>
                <a:spcPct val="0"/>
              </a:spcBef>
              <a:buFontTx/>
              <a:buNone/>
            </a:pPr>
            <a:r>
              <a:rPr lang="en-US" altLang="ru-RU" sz="2500" dirty="0" err="1">
                <a:solidFill>
                  <a:schemeClr val="bg1"/>
                </a:solidFill>
              </a:rPr>
              <a:t>Daniil</a:t>
            </a:r>
            <a:r>
              <a:rPr lang="en-US" altLang="ru-RU" sz="2500" dirty="0">
                <a:solidFill>
                  <a:schemeClr val="bg1"/>
                </a:solidFill>
              </a:rPr>
              <a:t> </a:t>
            </a:r>
            <a:r>
              <a:rPr lang="en-US" altLang="ru-RU" sz="2500" dirty="0" err="1">
                <a:solidFill>
                  <a:schemeClr val="bg1"/>
                </a:solidFill>
              </a:rPr>
              <a:t>Chivilikhin</a:t>
            </a:r>
            <a:endParaRPr lang="en-US" altLang="ru-RU" sz="2500" dirty="0">
              <a:solidFill>
                <a:schemeClr val="bg1"/>
              </a:solidFill>
            </a:endParaRPr>
          </a:p>
          <a:p>
            <a:pPr algn="r" eaLnBrk="1" hangingPunct="1">
              <a:spcBef>
                <a:spcPct val="0"/>
              </a:spcBef>
              <a:buFontTx/>
              <a:buNone/>
            </a:pPr>
            <a:r>
              <a:rPr lang="en-US" altLang="ru-RU" sz="2500" dirty="0">
                <a:solidFill>
                  <a:schemeClr val="bg1"/>
                </a:solidFill>
              </a:rPr>
              <a:t>Vladimir </a:t>
            </a:r>
            <a:r>
              <a:rPr lang="en-US" altLang="ru-RU" sz="2500" dirty="0" err="1">
                <a:solidFill>
                  <a:schemeClr val="bg1"/>
                </a:solidFill>
              </a:rPr>
              <a:t>Ulyantsev</a:t>
            </a:r>
            <a:endParaRPr lang="en-US" altLang="ru-RU" sz="2500" dirty="0">
              <a:solidFill>
                <a:schemeClr val="bg1"/>
              </a:solidFill>
            </a:endParaRPr>
          </a:p>
          <a:p>
            <a:pPr algn="r" eaLnBrk="1" hangingPunct="1">
              <a:spcBef>
                <a:spcPct val="0"/>
              </a:spcBef>
              <a:buFontTx/>
              <a:buNone/>
            </a:pPr>
            <a:r>
              <a:rPr lang="en-US" altLang="ru-RU" sz="2500" dirty="0">
                <a:solidFill>
                  <a:schemeClr val="bg1"/>
                </a:solidFill>
              </a:rPr>
              <a:t>Anatoly </a:t>
            </a:r>
            <a:r>
              <a:rPr lang="en-US" altLang="ru-RU" sz="2500" dirty="0" err="1">
                <a:solidFill>
                  <a:schemeClr val="bg1"/>
                </a:solidFill>
              </a:rPr>
              <a:t>Shalyto</a:t>
            </a:r>
            <a:endParaRPr lang="ru-RU" altLang="ru-RU" sz="2500" dirty="0">
              <a:solidFill>
                <a:schemeClr val="bg1"/>
              </a:solidFill>
            </a:endParaRPr>
          </a:p>
        </p:txBody>
      </p:sp>
      <p:sp>
        <p:nvSpPr>
          <p:cNvPr id="37894" name="TextBox 1"/>
          <p:cNvSpPr txBox="1">
            <a:spLocks noChangeArrowheads="1"/>
          </p:cNvSpPr>
          <p:nvPr/>
        </p:nvSpPr>
        <p:spPr bwMode="auto">
          <a:xfrm>
            <a:off x="4033848" y="4862514"/>
            <a:ext cx="4875213" cy="477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algn="r" eaLnBrk="1" hangingPunct="1">
              <a:spcBef>
                <a:spcPct val="0"/>
              </a:spcBef>
              <a:buFontTx/>
              <a:buNone/>
            </a:pPr>
            <a:r>
              <a:rPr lang="en-US" altLang="ru-RU" sz="2500">
                <a:solidFill>
                  <a:schemeClr val="bg1"/>
                </a:solidFill>
              </a:rPr>
              <a:t>{chivdan,ulyantsev}@rain.ifmo.ru</a:t>
            </a:r>
            <a:endParaRPr lang="ru-RU" altLang="ru-RU" sz="250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Нижний колонтитул 1"/>
          <p:cNvSpPr>
            <a:spLocks noGrp="1"/>
          </p:cNvSpPr>
          <p:nvPr>
            <p:ph type="ftr" sz="quarter" idx="3"/>
          </p:nvPr>
        </p:nvSpPr>
        <p:spPr>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dirty="0" smtClean="0">
                <a:solidFill>
                  <a:schemeClr val="bg1"/>
                </a:solidFill>
              </a:rPr>
              <a:t>Exact and </a:t>
            </a:r>
            <a:r>
              <a:rPr lang="en-US" altLang="ru-RU" sz="1400" dirty="0" err="1" smtClean="0">
                <a:solidFill>
                  <a:schemeClr val="bg1"/>
                </a:solidFill>
              </a:rPr>
              <a:t>Metaheuristic</a:t>
            </a:r>
            <a:r>
              <a:rPr lang="en-US" altLang="ru-RU" sz="1400" dirty="0" smtClean="0">
                <a:solidFill>
                  <a:schemeClr val="bg1"/>
                </a:solidFill>
              </a:rPr>
              <a:t> Techniques for EFSM Inference</a:t>
            </a:r>
            <a:endParaRPr lang="ru-RU" altLang="ru-RU" sz="1400" dirty="0" smtClean="0">
              <a:solidFill>
                <a:schemeClr val="bg1"/>
              </a:solidFill>
            </a:endParaRPr>
          </a:p>
        </p:txBody>
      </p:sp>
      <p:sp>
        <p:nvSpPr>
          <p:cNvPr id="6146" name="Заголовок 1"/>
          <p:cNvSpPr>
            <a:spLocks noGrp="1"/>
          </p:cNvSpPr>
          <p:nvPr>
            <p:ph type="title" idx="4294967295"/>
          </p:nvPr>
        </p:nvSpPr>
        <p:spPr>
          <a:xfrm>
            <a:off x="0" y="1236663"/>
            <a:ext cx="8229600" cy="827087"/>
          </a:xfrm>
        </p:spPr>
        <p:txBody>
          <a:bodyPr/>
          <a:lstStyle/>
          <a:p>
            <a:r>
              <a:rPr lang="en-US" altLang="ru-RU" dirty="0" smtClean="0"/>
              <a:t>Automata-based programming</a:t>
            </a:r>
            <a:endParaRPr lang="ru-RU" altLang="ru-RU" dirty="0" smtClean="0"/>
          </a:p>
        </p:txBody>
      </p:sp>
      <p:sp>
        <p:nvSpPr>
          <p:cNvPr id="6147" name="Объект 2"/>
          <p:cNvSpPr>
            <a:spLocks noGrp="1"/>
          </p:cNvSpPr>
          <p:nvPr>
            <p:ph idx="4294967295"/>
          </p:nvPr>
        </p:nvSpPr>
        <p:spPr>
          <a:xfrm>
            <a:off x="0" y="2260600"/>
            <a:ext cx="8229600" cy="3865563"/>
          </a:xfrm>
        </p:spPr>
        <p:txBody>
          <a:bodyPr>
            <a:normAutofit/>
          </a:bodyPr>
          <a:lstStyle/>
          <a:p>
            <a:r>
              <a:rPr lang="en-US" altLang="ru-RU" sz="2400" dirty="0" smtClean="0"/>
              <a:t>Model-driven development</a:t>
            </a:r>
          </a:p>
        </p:txBody>
      </p:sp>
      <p:sp>
        <p:nvSpPr>
          <p:cNvPr id="6150" name="Номер слайда 1"/>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A4AC7CF3-6064-4C88-81EA-9C9DF3BE096D}" type="slidenum">
              <a:rPr lang="ru-RU" altLang="ru-RU" sz="1400" smtClean="0"/>
              <a:pPr eaLnBrk="1" hangingPunct="1">
                <a:spcBef>
                  <a:spcPct val="0"/>
                </a:spcBef>
                <a:buFontTx/>
                <a:buNone/>
              </a:pPr>
              <a:t>3</a:t>
            </a:fld>
            <a:endParaRPr lang="ru-RU" altLang="ru-RU" sz="1400" dirty="0" smtClean="0"/>
          </a:p>
        </p:txBody>
      </p:sp>
      <p:graphicFrame>
        <p:nvGraphicFramePr>
          <p:cNvPr id="6148" name="Объект 4"/>
          <p:cNvGraphicFramePr>
            <a:graphicFrameLocks noChangeAspect="1"/>
          </p:cNvGraphicFramePr>
          <p:nvPr/>
        </p:nvGraphicFramePr>
        <p:xfrm>
          <a:off x="457200" y="4414838"/>
          <a:ext cx="8229600" cy="1233487"/>
        </p:xfrm>
        <a:graphic>
          <a:graphicData uri="http://schemas.openxmlformats.org/presentationml/2006/ole">
            <p:oleObj spid="_x0000_s1026" name="Visio" r:id="rId4" imgW="7400969" imgH="1104838" progId="">
              <p:embed/>
            </p:oleObj>
          </a:graphicData>
        </a:graphic>
      </p:graphicFrame>
      <p:sp>
        <p:nvSpPr>
          <p:cNvPr id="7" name="Text Box 9"/>
          <p:cNvSpPr txBox="1">
            <a:spLocks noChangeArrowheads="1"/>
          </p:cNvSpPr>
          <p:nvPr/>
        </p:nvSpPr>
        <p:spPr bwMode="auto">
          <a:xfrm>
            <a:off x="5348288" y="2415396"/>
            <a:ext cx="2398233" cy="120032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square">
            <a:spAutoFit/>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50000"/>
              </a:spcBef>
              <a:buFontTx/>
              <a:buNone/>
            </a:pPr>
            <a:r>
              <a:rPr lang="en-US" altLang="ru-RU" sz="2400" dirty="0" smtClean="0"/>
              <a:t>Extended Finite-state </a:t>
            </a:r>
            <a:r>
              <a:rPr lang="en-US" altLang="ru-RU" sz="2400" dirty="0"/>
              <a:t>machine</a:t>
            </a:r>
            <a:endParaRPr lang="ru-RU" altLang="ru-RU" sz="2400" dirty="0"/>
          </a:p>
        </p:txBody>
      </p:sp>
      <p:pic>
        <p:nvPicPr>
          <p:cNvPr id="8" name="Picture 4" descr="E:\merged.png"/>
          <p:cNvPicPr>
            <a:picLocks noChangeAspect="1" noChangeArrowheads="1"/>
          </p:cNvPicPr>
          <p:nvPr/>
        </p:nvPicPr>
        <p:blipFill>
          <a:blip r:embed="rId5"/>
          <a:srcRect/>
          <a:stretch>
            <a:fillRect/>
          </a:stretch>
        </p:blipFill>
        <p:spPr bwMode="auto">
          <a:xfrm>
            <a:off x="7063521" y="2415396"/>
            <a:ext cx="1365999" cy="1072050"/>
          </a:xfrm>
          <a:prstGeom prst="rect">
            <a:avLst/>
          </a:prstGeom>
          <a:noFill/>
        </p:spPr>
      </p:pic>
      <p:cxnSp>
        <p:nvCxnSpPr>
          <p:cNvPr id="10" name="Прямая со стрелкой 9"/>
          <p:cNvCxnSpPr/>
          <p:nvPr/>
        </p:nvCxnSpPr>
        <p:spPr>
          <a:xfrm rot="5400000">
            <a:off x="4740800" y="3645332"/>
            <a:ext cx="637099" cy="57788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extLst>
            <a:ext uri="{91240B29-F687-4F45-9708-019B960494DF}">
              <a14:hiddenLine xmlns:a14="http://schemas.microsoft.com/office/drawing/2010/main" xmlns="" w="9525">
                <a:solidFill>
                  <a:srgbClr val="808080"/>
                </a:solidFill>
                <a:round/>
                <a:headEnd/>
                <a:tailEnd/>
              </a14:hiddenLine>
            </a:ext>
          </a:extLst>
        </p:spPr>
        <p:txBody>
          <a:bodyPr lIns="90000" tIns="46800" rIns="90000" bIns="46800"/>
          <a:lstStyle/>
          <a:p>
            <a:pPr defTabSz="449263" eaLnBrk="1" hangingPunct="1">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ru-RU" dirty="0" smtClean="0"/>
              <a:t>Extended Finite-State Machine</a:t>
            </a:r>
            <a:endParaRPr lang="ru-RU" altLang="ru-RU" dirty="0" smtClean="0"/>
          </a:p>
        </p:txBody>
      </p:sp>
      <p:sp>
        <p:nvSpPr>
          <p:cNvPr id="8198" name="Нижний колонтитул 1"/>
          <p:cNvSpPr>
            <a:spLocks noGrp="1"/>
          </p:cNvSpPr>
          <p:nvPr>
            <p:ph type="ftr" sz="quarter" idx="3"/>
          </p:nvPr>
        </p:nvSpPr>
        <p:spPr>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dirty="0" smtClean="0">
                <a:solidFill>
                  <a:schemeClr val="bg1"/>
                </a:solidFill>
              </a:rPr>
              <a:t>Exact and </a:t>
            </a:r>
            <a:r>
              <a:rPr lang="en-US" altLang="ru-RU" sz="1400" dirty="0" err="1" smtClean="0">
                <a:solidFill>
                  <a:schemeClr val="bg1"/>
                </a:solidFill>
              </a:rPr>
              <a:t>Metaheuristic</a:t>
            </a:r>
            <a:r>
              <a:rPr lang="en-US" altLang="ru-RU" sz="1400" dirty="0" smtClean="0">
                <a:solidFill>
                  <a:schemeClr val="bg1"/>
                </a:solidFill>
              </a:rPr>
              <a:t> Techniques for EFSM Inference</a:t>
            </a:r>
            <a:endParaRPr lang="ru-RU" altLang="ru-RU" sz="1400" dirty="0" smtClean="0">
              <a:solidFill>
                <a:schemeClr val="bg1"/>
              </a:solidFill>
            </a:endParaRPr>
          </a:p>
        </p:txBody>
      </p:sp>
      <p:sp>
        <p:nvSpPr>
          <p:cNvPr id="8199" name="Номер слайда 2"/>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9E27585F-C34C-4C35-82AC-6D7AE281ADCA}" type="slidenum">
              <a:rPr lang="ru-RU" altLang="ru-RU" sz="1400" smtClean="0"/>
              <a:pPr eaLnBrk="1" hangingPunct="1">
                <a:spcBef>
                  <a:spcPct val="0"/>
                </a:spcBef>
                <a:buFontTx/>
                <a:buNone/>
              </a:pPr>
              <a:t>4</a:t>
            </a:fld>
            <a:endParaRPr lang="ru-RU" altLang="ru-RU" sz="1400" smtClean="0"/>
          </a:p>
        </p:txBody>
      </p:sp>
      <p:sp>
        <p:nvSpPr>
          <p:cNvPr id="8196"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808080"/>
                </a:solidFill>
                <a:round/>
                <a:headEnd/>
                <a:tailEnd/>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none" anchor="ct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endParaRPr lang="ru-RU" altLang="ru-RU" sz="1800"/>
          </a:p>
        </p:txBody>
      </p:sp>
      <p:pic>
        <p:nvPicPr>
          <p:cNvPr id="8201" name="Picture 9" descr="C:\Files\repository\trunk\papers\2014-BIOMA\chivilikhin-ulyantsev-shalyto\pic\efsm-example.png"/>
          <p:cNvPicPr>
            <a:picLocks noChangeAspect="1" noChangeArrowheads="1"/>
          </p:cNvPicPr>
          <p:nvPr/>
        </p:nvPicPr>
        <p:blipFill>
          <a:blip r:embed="rId3">
            <a:extLst>
              <a:ext uri="{28A0092B-C50C-407E-A947-70E740481C1C}">
                <a14:useLocalDpi xmlns:a14="http://schemas.microsoft.com/office/drawing/2010/main" xmlns="" val="0"/>
              </a:ext>
            </a:extLst>
          </a:blip>
          <a:srcRect/>
          <a:stretch>
            <a:fillRect/>
          </a:stretch>
        </p:blipFill>
        <p:spPr bwMode="auto">
          <a:xfrm>
            <a:off x="762000" y="2009228"/>
            <a:ext cx="3740989" cy="3996255"/>
          </a:xfrm>
          <a:prstGeom prst="rect">
            <a:avLst/>
          </a:prstGeom>
          <a:noFill/>
          <a:extLst>
            <a:ext uri="{909E8E84-426E-40DD-AFC4-6F175D3DCCD1}">
              <a14:hiddenFill xmlns:a14="http://schemas.microsoft.com/office/drawing/2010/main" xmlns="">
                <a:solidFill>
                  <a:srgbClr val="FFFFFF"/>
                </a:solidFill>
              </a14:hiddenFill>
            </a:ext>
          </a:extLst>
        </p:spPr>
      </p:pic>
      <p:pic>
        <p:nvPicPr>
          <p:cNvPr id="8202" name="Picture 10"/>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5108275" y="2009228"/>
            <a:ext cx="2971800" cy="364399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spTree>
  </p:cSld>
  <p:clrMapOvr>
    <a:masterClrMapping/>
  </p:clrMapOvr>
  <p:transition spd="med" advTm="20480"/>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Заголовок 1"/>
          <p:cNvSpPr>
            <a:spLocks noGrp="1"/>
          </p:cNvSpPr>
          <p:nvPr>
            <p:ph type="title"/>
          </p:nvPr>
        </p:nvSpPr>
        <p:spPr/>
        <p:txBody>
          <a:bodyPr>
            <a:normAutofit fontScale="90000"/>
          </a:bodyPr>
          <a:lstStyle/>
          <a:p>
            <a:r>
              <a:rPr lang="en-US" altLang="ru-RU" dirty="0" smtClean="0"/>
              <a:t>Conventional reliable program development workflow</a:t>
            </a:r>
            <a:endParaRPr lang="ru-RU" altLang="ru-RU" dirty="0" smtClean="0"/>
          </a:p>
        </p:txBody>
      </p:sp>
      <p:sp>
        <p:nvSpPr>
          <p:cNvPr id="11267" name="Нижний колонтитул 5"/>
          <p:cNvSpPr>
            <a:spLocks noGrp="1"/>
          </p:cNvSpPr>
          <p:nvPr>
            <p:ph type="ftr" sz="quarter" idx="3"/>
          </p:nvPr>
        </p:nvSpPr>
        <p:spPr>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dirty="0" smtClean="0">
                <a:solidFill>
                  <a:schemeClr val="bg1"/>
                </a:solidFill>
              </a:rPr>
              <a:t>Exact and </a:t>
            </a:r>
            <a:r>
              <a:rPr lang="en-US" altLang="ru-RU" sz="1400" dirty="0" err="1" smtClean="0">
                <a:solidFill>
                  <a:schemeClr val="bg1"/>
                </a:solidFill>
              </a:rPr>
              <a:t>Metaheuristic</a:t>
            </a:r>
            <a:r>
              <a:rPr lang="en-US" altLang="ru-RU" sz="1400" dirty="0" smtClean="0">
                <a:solidFill>
                  <a:schemeClr val="bg1"/>
                </a:solidFill>
              </a:rPr>
              <a:t> Techniques for EFSM Inference</a:t>
            </a:r>
            <a:endParaRPr lang="ru-RU" altLang="ru-RU" sz="1400" dirty="0" smtClean="0">
              <a:solidFill>
                <a:schemeClr val="bg1"/>
              </a:solidFill>
            </a:endParaRPr>
          </a:p>
        </p:txBody>
      </p:sp>
      <p:sp>
        <p:nvSpPr>
          <p:cNvPr id="11268" name="Номер слайда 6"/>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76D3656C-5665-490C-940A-BB372B55CFA4}" type="slidenum">
              <a:rPr lang="ru-RU" altLang="ru-RU" sz="1400" smtClean="0"/>
              <a:pPr eaLnBrk="1" hangingPunct="1">
                <a:spcBef>
                  <a:spcPct val="0"/>
                </a:spcBef>
                <a:buFontTx/>
                <a:buNone/>
              </a:pPr>
              <a:t>5</a:t>
            </a:fld>
            <a:endParaRPr lang="ru-RU" altLang="ru-RU" sz="1400" smtClean="0"/>
          </a:p>
        </p:txBody>
      </p:sp>
      <p:sp>
        <p:nvSpPr>
          <p:cNvPr id="8" name="Скругленный прямоугольник 7"/>
          <p:cNvSpPr/>
          <p:nvPr/>
        </p:nvSpPr>
        <p:spPr>
          <a:xfrm>
            <a:off x="2845279" y="2362200"/>
            <a:ext cx="2667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a:t>Requirements</a:t>
            </a:r>
            <a:endParaRPr lang="ru-RU" sz="2400" dirty="0"/>
          </a:p>
        </p:txBody>
      </p:sp>
      <p:sp>
        <p:nvSpPr>
          <p:cNvPr id="11" name="Скругленный прямоугольник 10"/>
          <p:cNvSpPr/>
          <p:nvPr/>
        </p:nvSpPr>
        <p:spPr>
          <a:xfrm>
            <a:off x="2845279" y="3429000"/>
            <a:ext cx="2667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a:t>Programming</a:t>
            </a:r>
            <a:endParaRPr lang="ru-RU" sz="2400" dirty="0"/>
          </a:p>
        </p:txBody>
      </p:sp>
      <p:sp>
        <p:nvSpPr>
          <p:cNvPr id="12" name="Скругленный прямоугольник 11"/>
          <p:cNvSpPr/>
          <p:nvPr/>
        </p:nvSpPr>
        <p:spPr>
          <a:xfrm>
            <a:off x="2845279" y="4495800"/>
            <a:ext cx="2667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a:t>Testing</a:t>
            </a:r>
            <a:endParaRPr lang="ru-RU" sz="2400" dirty="0"/>
          </a:p>
        </p:txBody>
      </p:sp>
      <p:sp>
        <p:nvSpPr>
          <p:cNvPr id="13" name="Скругленный прямоугольник 12"/>
          <p:cNvSpPr/>
          <p:nvPr/>
        </p:nvSpPr>
        <p:spPr>
          <a:xfrm>
            <a:off x="2845279" y="5562600"/>
            <a:ext cx="2667000" cy="6858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a:t>Verification</a:t>
            </a:r>
            <a:endParaRPr lang="ru-RU" sz="2400" dirty="0"/>
          </a:p>
        </p:txBody>
      </p:sp>
      <p:cxnSp>
        <p:nvCxnSpPr>
          <p:cNvPr id="3" name="Прямая со стрелкой 2"/>
          <p:cNvCxnSpPr>
            <a:stCxn id="8" idx="2"/>
            <a:endCxn id="11" idx="0"/>
          </p:cNvCxnSpPr>
          <p:nvPr/>
        </p:nvCxnSpPr>
        <p:spPr>
          <a:xfrm>
            <a:off x="4178779" y="30480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Прямая со стрелкой 13"/>
          <p:cNvCxnSpPr>
            <a:stCxn id="11" idx="2"/>
            <a:endCxn id="12" idx="0"/>
          </p:cNvCxnSpPr>
          <p:nvPr/>
        </p:nvCxnSpPr>
        <p:spPr>
          <a:xfrm>
            <a:off x="4178779" y="41148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6" name="Прямая со стрелкой 15"/>
          <p:cNvCxnSpPr>
            <a:stCxn id="12" idx="2"/>
            <a:endCxn id="13" idx="0"/>
          </p:cNvCxnSpPr>
          <p:nvPr/>
        </p:nvCxnSpPr>
        <p:spPr>
          <a:xfrm>
            <a:off x="4178779" y="5181600"/>
            <a:ext cx="0" cy="381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Скругленная соединительная линия 16"/>
          <p:cNvCxnSpPr>
            <a:stCxn id="13" idx="1"/>
            <a:endCxn id="11" idx="1"/>
          </p:cNvCxnSpPr>
          <p:nvPr/>
        </p:nvCxnSpPr>
        <p:spPr>
          <a:xfrm rot="10800000">
            <a:off x="2845279" y="3771900"/>
            <a:ext cx="12700" cy="2133600"/>
          </a:xfrm>
          <a:prstGeom prst="curvedConnector3">
            <a:avLst>
              <a:gd name="adj1" fmla="val 589655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Скругленная соединительная линия 22"/>
          <p:cNvCxnSpPr>
            <a:stCxn id="12" idx="3"/>
            <a:endCxn id="11" idx="3"/>
          </p:cNvCxnSpPr>
          <p:nvPr/>
        </p:nvCxnSpPr>
        <p:spPr>
          <a:xfrm flipV="1">
            <a:off x="5512279" y="3771900"/>
            <a:ext cx="12700" cy="1066800"/>
          </a:xfrm>
          <a:prstGeom prst="curvedConnector3">
            <a:avLst>
              <a:gd name="adj1" fmla="val 4779315"/>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Заголовок 1"/>
          <p:cNvSpPr>
            <a:spLocks noGrp="1"/>
          </p:cNvSpPr>
          <p:nvPr>
            <p:ph type="title"/>
          </p:nvPr>
        </p:nvSpPr>
        <p:spPr/>
        <p:txBody>
          <a:bodyPr/>
          <a:lstStyle/>
          <a:p>
            <a:r>
              <a:rPr lang="en-US" altLang="ru-RU" dirty="0" smtClean="0"/>
              <a:t>Automata-based programming workflow</a:t>
            </a:r>
            <a:endParaRPr lang="ru-RU" altLang="ru-RU" dirty="0" smtClean="0"/>
          </a:p>
        </p:txBody>
      </p:sp>
      <p:sp>
        <p:nvSpPr>
          <p:cNvPr id="12291" name="Нижний колонтитул 5"/>
          <p:cNvSpPr>
            <a:spLocks noGrp="1"/>
          </p:cNvSpPr>
          <p:nvPr>
            <p:ph type="ftr" sz="quarter" idx="3"/>
          </p:nvPr>
        </p:nvSpPr>
        <p:spPr>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r>
              <a:rPr lang="en-US" altLang="ru-RU" sz="1400" dirty="0" smtClean="0">
                <a:solidFill>
                  <a:schemeClr val="bg1"/>
                </a:solidFill>
              </a:rPr>
              <a:t>Exact and </a:t>
            </a:r>
            <a:r>
              <a:rPr lang="en-US" altLang="ru-RU" sz="1400" dirty="0" err="1" smtClean="0">
                <a:solidFill>
                  <a:schemeClr val="bg1"/>
                </a:solidFill>
              </a:rPr>
              <a:t>Metaheuristic</a:t>
            </a:r>
            <a:r>
              <a:rPr lang="en-US" altLang="ru-RU" sz="1400" dirty="0" smtClean="0">
                <a:solidFill>
                  <a:schemeClr val="bg1"/>
                </a:solidFill>
              </a:rPr>
              <a:t> Techniques for EFSM Inference</a:t>
            </a:r>
            <a:endParaRPr lang="ru-RU" altLang="ru-RU" sz="1400" dirty="0" smtClean="0">
              <a:solidFill>
                <a:schemeClr val="bg1"/>
              </a:solidFill>
            </a:endParaRPr>
          </a:p>
        </p:txBody>
      </p:sp>
      <p:sp>
        <p:nvSpPr>
          <p:cNvPr id="12292" name="Номер слайда 6"/>
          <p:cNvSpPr>
            <a:spLocks noGrp="1"/>
          </p:cNvSpPr>
          <p:nvPr>
            <p:ph type="sldNum" sz="quarter" idx="4294967295"/>
          </p:nvPr>
        </p:nvSpPr>
        <p:spPr>
          <a:xfrm>
            <a:off x="7010400" y="6356350"/>
            <a:ext cx="2133600" cy="365125"/>
          </a:xfrm>
          <a:prstGeom prst="rect">
            <a:avLst/>
          </a:prstGeom>
          <a:noFill/>
        </p:spPr>
        <p:txBody>
          <a:bodyPr/>
          <a:lstStyle>
            <a:lvl1pPr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Tx/>
              <a:buNone/>
            </a:pPr>
            <a:fld id="{C18EB2DE-5858-40EF-9A20-A4E7DB31280E}" type="slidenum">
              <a:rPr lang="ru-RU" altLang="ru-RU" sz="1400" smtClean="0"/>
              <a:pPr eaLnBrk="1" hangingPunct="1">
                <a:spcBef>
                  <a:spcPct val="0"/>
                </a:spcBef>
                <a:buFontTx/>
                <a:buNone/>
              </a:pPr>
              <a:t>6</a:t>
            </a:fld>
            <a:endParaRPr lang="ru-RU" altLang="ru-RU" sz="1400" smtClean="0"/>
          </a:p>
        </p:txBody>
      </p:sp>
      <p:sp>
        <p:nvSpPr>
          <p:cNvPr id="8" name="Скругленный прямоугольник 7"/>
          <p:cNvSpPr/>
          <p:nvPr/>
        </p:nvSpPr>
        <p:spPr>
          <a:xfrm>
            <a:off x="1431190" y="2098700"/>
            <a:ext cx="27432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a:t>Requirements</a:t>
            </a:r>
            <a:endParaRPr lang="ru-RU" sz="2400" dirty="0"/>
          </a:p>
        </p:txBody>
      </p:sp>
      <p:sp>
        <p:nvSpPr>
          <p:cNvPr id="13" name="Скругленный прямоугольник 12"/>
          <p:cNvSpPr/>
          <p:nvPr/>
        </p:nvSpPr>
        <p:spPr>
          <a:xfrm>
            <a:off x="1431192" y="5365750"/>
            <a:ext cx="2743200" cy="990600"/>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defRPr/>
            </a:pPr>
            <a:r>
              <a:rPr lang="en-US" sz="2400" dirty="0"/>
              <a:t>Program</a:t>
            </a:r>
            <a:endParaRPr lang="ru-RU" sz="2400" dirty="0"/>
          </a:p>
        </p:txBody>
      </p:sp>
      <p:sp>
        <p:nvSpPr>
          <p:cNvPr id="9" name="Скругленный прямоугольник 8"/>
          <p:cNvSpPr/>
          <p:nvPr/>
        </p:nvSpPr>
        <p:spPr>
          <a:xfrm>
            <a:off x="1046197" y="3360079"/>
            <a:ext cx="3513184" cy="1611793"/>
          </a:xfrm>
          <a:prstGeom prst="roundRect">
            <a:avLst/>
          </a:prstGeom>
        </p:spPr>
        <p:style>
          <a:lnRef idx="1">
            <a:schemeClr val="accent1"/>
          </a:lnRef>
          <a:fillRef idx="3">
            <a:schemeClr val="accent1"/>
          </a:fillRef>
          <a:effectRef idx="2">
            <a:schemeClr val="accent1"/>
          </a:effectRef>
          <a:fontRef idx="minor">
            <a:schemeClr val="lt1"/>
          </a:fontRef>
        </p:style>
        <p:txBody>
          <a:bodyPr rtlCol="0" anchor="t"/>
          <a:lstStyle/>
          <a:p>
            <a:pPr algn="ctr">
              <a:defRPr/>
            </a:pPr>
            <a:r>
              <a:rPr lang="en-US" sz="2400" dirty="0"/>
              <a:t>Automated </a:t>
            </a:r>
            <a:r>
              <a:rPr lang="en-US" sz="2400" dirty="0" smtClean="0"/>
              <a:t>inference</a:t>
            </a:r>
            <a:endParaRPr lang="ru-RU" sz="2400" dirty="0"/>
          </a:p>
        </p:txBody>
      </p:sp>
      <p:sp>
        <p:nvSpPr>
          <p:cNvPr id="12296" name="TextBox 2"/>
          <p:cNvSpPr txBox="1">
            <a:spLocks noChangeArrowheads="1"/>
          </p:cNvSpPr>
          <p:nvPr/>
        </p:nvSpPr>
        <p:spPr bwMode="auto">
          <a:xfrm>
            <a:off x="5219700" y="3469616"/>
            <a:ext cx="3581400" cy="1384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spcBef>
                <a:spcPct val="20000"/>
              </a:spcBef>
              <a:buChar char="•"/>
              <a:defRPr sz="3200">
                <a:solidFill>
                  <a:schemeClr val="tx1"/>
                </a:solidFill>
                <a:latin typeface="Arial" charset="0"/>
                <a:cs typeface="Arial" charset="0"/>
              </a:defRPr>
            </a:lvl1pPr>
            <a:lvl2pPr marL="742950" indent="-285750" eaLnBrk="0" hangingPunct="0">
              <a:spcBef>
                <a:spcPct val="20000"/>
              </a:spcBef>
              <a:buChar char="–"/>
              <a:defRPr sz="2800">
                <a:solidFill>
                  <a:schemeClr val="tx1"/>
                </a:solidFill>
                <a:latin typeface="Arial" charset="0"/>
                <a:cs typeface="Arial" charset="0"/>
              </a:defRPr>
            </a:lvl2pPr>
            <a:lvl3pPr marL="1143000" indent="-228600" eaLnBrk="0" hangingPunct="0">
              <a:spcBef>
                <a:spcPct val="20000"/>
              </a:spcBef>
              <a:buChar char="•"/>
              <a:defRPr sz="2400">
                <a:solidFill>
                  <a:schemeClr val="tx1"/>
                </a:solidFill>
                <a:latin typeface="Arial" charset="0"/>
                <a:cs typeface="Arial" charset="0"/>
              </a:defRPr>
            </a:lvl3pPr>
            <a:lvl4pPr marL="1600200" indent="-228600" eaLnBrk="0" hangingPunct="0">
              <a:spcBef>
                <a:spcPct val="20000"/>
              </a:spcBef>
              <a:buChar char="–"/>
              <a:defRPr sz="2000">
                <a:solidFill>
                  <a:schemeClr val="tx1"/>
                </a:solidFill>
                <a:latin typeface="Arial" charset="0"/>
                <a:cs typeface="Arial" charset="0"/>
              </a:defRPr>
            </a:lvl4pPr>
            <a:lvl5pPr marL="2057400" indent="-228600" eaLnBrk="0" hangingPunct="0">
              <a:spcBef>
                <a:spcPct val="20000"/>
              </a:spcBef>
              <a:buChar char="»"/>
              <a:defRPr sz="2000">
                <a:solidFill>
                  <a:schemeClr val="tx1"/>
                </a:solidFill>
                <a:latin typeface="Arial" charset="0"/>
                <a:cs typeface="Arial" charset="0"/>
              </a:defRPr>
            </a:lvl5pPr>
            <a:lvl6pPr marL="2514600" indent="-228600" eaLnBrk="0" fontAlgn="base" hangingPunct="0">
              <a:spcBef>
                <a:spcPct val="20000"/>
              </a:spcBef>
              <a:spcAft>
                <a:spcPct val="0"/>
              </a:spcAft>
              <a:buChar char="»"/>
              <a:defRPr sz="2000">
                <a:solidFill>
                  <a:schemeClr val="tx1"/>
                </a:solidFill>
                <a:latin typeface="Arial" charset="0"/>
                <a:cs typeface="Arial" charset="0"/>
              </a:defRPr>
            </a:lvl6pPr>
            <a:lvl7pPr marL="2971800" indent="-228600" eaLnBrk="0" fontAlgn="base" hangingPunct="0">
              <a:spcBef>
                <a:spcPct val="20000"/>
              </a:spcBef>
              <a:spcAft>
                <a:spcPct val="0"/>
              </a:spcAft>
              <a:buChar char="»"/>
              <a:defRPr sz="2000">
                <a:solidFill>
                  <a:schemeClr val="tx1"/>
                </a:solidFill>
                <a:latin typeface="Arial" charset="0"/>
                <a:cs typeface="Arial" charset="0"/>
              </a:defRPr>
            </a:lvl7pPr>
            <a:lvl8pPr marL="3429000" indent="-228600" eaLnBrk="0" fontAlgn="base" hangingPunct="0">
              <a:spcBef>
                <a:spcPct val="20000"/>
              </a:spcBef>
              <a:spcAft>
                <a:spcPct val="0"/>
              </a:spcAft>
              <a:buChar char="»"/>
              <a:defRPr sz="2000">
                <a:solidFill>
                  <a:schemeClr val="tx1"/>
                </a:solidFill>
                <a:latin typeface="Arial" charset="0"/>
                <a:cs typeface="Arial" charset="0"/>
              </a:defRPr>
            </a:lvl8pPr>
            <a:lvl9pPr marL="3886200" indent="-228600" eaLnBrk="0" fontAlgn="base" hangingPunct="0">
              <a:spcBef>
                <a:spcPct val="20000"/>
              </a:spcBef>
              <a:spcAft>
                <a:spcPct val="0"/>
              </a:spcAft>
              <a:buChar char="»"/>
              <a:defRPr sz="2000">
                <a:solidFill>
                  <a:schemeClr val="tx1"/>
                </a:solidFill>
                <a:latin typeface="Arial" charset="0"/>
                <a:cs typeface="Arial" charset="0"/>
              </a:defRPr>
            </a:lvl9pPr>
          </a:lstStyle>
          <a:p>
            <a:pPr eaLnBrk="1" hangingPunct="1">
              <a:spcBef>
                <a:spcPct val="0"/>
              </a:spcBef>
              <a:buFont typeface="Wingdings" pitchFamily="2" charset="2"/>
              <a:buChar char="ü"/>
            </a:pPr>
            <a:r>
              <a:rPr lang="en-US" altLang="ru-RU" sz="2800" dirty="0">
                <a:solidFill>
                  <a:srgbClr val="00B050"/>
                </a:solidFill>
              </a:rPr>
              <a:t>Easy for the user</a:t>
            </a:r>
          </a:p>
          <a:p>
            <a:pPr eaLnBrk="1" hangingPunct="1">
              <a:spcBef>
                <a:spcPct val="0"/>
              </a:spcBef>
              <a:buFont typeface="Wingdings" pitchFamily="2" charset="2"/>
              <a:buChar char="ü"/>
            </a:pPr>
            <a:r>
              <a:rPr lang="en-US" altLang="ru-RU" sz="2800" dirty="0" smtClean="0">
                <a:solidFill>
                  <a:srgbClr val="FF0000"/>
                </a:solidFill>
              </a:rPr>
              <a:t>Time-consuming </a:t>
            </a:r>
            <a:r>
              <a:rPr lang="en-US" altLang="ru-RU" sz="2800" dirty="0">
                <a:solidFill>
                  <a:srgbClr val="FF0000"/>
                </a:solidFill>
              </a:rPr>
              <a:t>for </a:t>
            </a:r>
            <a:r>
              <a:rPr lang="en-US" altLang="ru-RU" sz="2800" dirty="0" smtClean="0">
                <a:solidFill>
                  <a:srgbClr val="FF0000"/>
                </a:solidFill>
              </a:rPr>
              <a:t>computers</a:t>
            </a:r>
            <a:endParaRPr lang="ru-RU" altLang="ru-RU" sz="2800" dirty="0">
              <a:solidFill>
                <a:srgbClr val="FF0000"/>
              </a:solidFill>
            </a:endParaRPr>
          </a:p>
        </p:txBody>
      </p:sp>
      <p:cxnSp>
        <p:nvCxnSpPr>
          <p:cNvPr id="10" name="Прямая со стрелкой 9"/>
          <p:cNvCxnSpPr>
            <a:stCxn id="8" idx="2"/>
            <a:endCxn id="9" idx="0"/>
          </p:cNvCxnSpPr>
          <p:nvPr/>
        </p:nvCxnSpPr>
        <p:spPr>
          <a:xfrm rot="5400000">
            <a:off x="2667401" y="3224689"/>
            <a:ext cx="270779"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2" name="Прямая со стрелкой 11"/>
          <p:cNvCxnSpPr>
            <a:stCxn id="9" idx="2"/>
            <a:endCxn id="13" idx="0"/>
          </p:cNvCxnSpPr>
          <p:nvPr/>
        </p:nvCxnSpPr>
        <p:spPr>
          <a:xfrm rot="16200000" flipH="1">
            <a:off x="2605851" y="5168809"/>
            <a:ext cx="393878" cy="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1" name="Скругленный прямоугольник 30"/>
          <p:cNvSpPr/>
          <p:nvPr/>
        </p:nvSpPr>
        <p:spPr>
          <a:xfrm>
            <a:off x="1177031" y="4204896"/>
            <a:ext cx="1492370" cy="49104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smtClean="0">
                <a:solidFill>
                  <a:schemeClr val="bg1"/>
                </a:solidFill>
              </a:rPr>
              <a:t>Verification</a:t>
            </a:r>
            <a:endParaRPr lang="ru-RU" sz="2000" dirty="0">
              <a:solidFill>
                <a:schemeClr val="bg1"/>
              </a:solidFill>
            </a:endParaRPr>
          </a:p>
        </p:txBody>
      </p:sp>
      <p:sp>
        <p:nvSpPr>
          <p:cNvPr id="32" name="Скругленный прямоугольник 31"/>
          <p:cNvSpPr/>
          <p:nvPr/>
        </p:nvSpPr>
        <p:spPr>
          <a:xfrm>
            <a:off x="2928988" y="4204896"/>
            <a:ext cx="1492370" cy="491048"/>
          </a:xfrm>
          <a:prstGeom prst="round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smtClean="0">
                <a:solidFill>
                  <a:schemeClr val="bg1"/>
                </a:solidFill>
              </a:rPr>
              <a:t>Testing</a:t>
            </a:r>
            <a:endParaRPr lang="ru-RU" sz="2000" dirty="0">
              <a:solidFill>
                <a:schemeClr val="bg1"/>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Testing</a:t>
            </a:r>
            <a:endParaRPr lang="ru-RU" dirty="0"/>
          </a:p>
        </p:txBody>
      </p:sp>
      <p:sp>
        <p:nvSpPr>
          <p:cNvPr id="6" name="Содержимое 5"/>
          <p:cNvSpPr>
            <a:spLocks noGrp="1"/>
          </p:cNvSpPr>
          <p:nvPr>
            <p:ph sz="half" idx="1"/>
          </p:nvPr>
        </p:nvSpPr>
        <p:spPr>
          <a:xfrm>
            <a:off x="457198" y="2346582"/>
            <a:ext cx="8080133" cy="3924043"/>
          </a:xfrm>
        </p:spPr>
        <p:txBody>
          <a:bodyPr/>
          <a:lstStyle/>
          <a:p>
            <a:r>
              <a:rPr lang="en-US" dirty="0" smtClean="0"/>
              <a:t>Testing</a:t>
            </a:r>
          </a:p>
          <a:p>
            <a:pPr lvl="1"/>
            <a:r>
              <a:rPr lang="en-US" dirty="0" smtClean="0"/>
              <a:t>“Test scenarios”</a:t>
            </a:r>
          </a:p>
          <a:p>
            <a:pPr lvl="1"/>
            <a:r>
              <a:rPr lang="en-US" dirty="0" smtClean="0"/>
              <a:t>Check if model satisfies scenario</a:t>
            </a:r>
          </a:p>
          <a:p>
            <a:r>
              <a:rPr lang="en-US" i="1" dirty="0" smtClean="0"/>
              <a:t>&lt;e</a:t>
            </a:r>
            <a:r>
              <a:rPr lang="en-US" baseline="-25000" dirty="0" smtClean="0"/>
              <a:t>1</a:t>
            </a:r>
            <a:r>
              <a:rPr lang="en-US" dirty="0" smtClean="0"/>
              <a:t>, </a:t>
            </a:r>
            <a:r>
              <a:rPr lang="en-US" i="1" dirty="0" smtClean="0"/>
              <a:t>x</a:t>
            </a:r>
            <a:r>
              <a:rPr lang="en-US" dirty="0" smtClean="0"/>
              <a:t>, (</a:t>
            </a:r>
            <a:r>
              <a:rPr lang="en-US" i="1" dirty="0" smtClean="0"/>
              <a:t>z</a:t>
            </a:r>
            <a:r>
              <a:rPr lang="en-US" baseline="-25000" dirty="0" smtClean="0"/>
              <a:t>1</a:t>
            </a:r>
            <a:r>
              <a:rPr lang="en-US" dirty="0" smtClean="0"/>
              <a:t>)&gt;, </a:t>
            </a:r>
            <a:r>
              <a:rPr lang="en-US" i="1" dirty="0" smtClean="0"/>
              <a:t>&lt;e</a:t>
            </a:r>
            <a:r>
              <a:rPr lang="en-US" i="1" baseline="-25000" dirty="0" smtClean="0"/>
              <a:t>2</a:t>
            </a:r>
            <a:r>
              <a:rPr lang="en-US" dirty="0" smtClean="0"/>
              <a:t>, ¬</a:t>
            </a:r>
            <a:r>
              <a:rPr lang="en-US" i="1" dirty="0" smtClean="0"/>
              <a:t>x</a:t>
            </a:r>
            <a:r>
              <a:rPr lang="en-US" dirty="0" smtClean="0"/>
              <a:t>, (</a:t>
            </a:r>
            <a:r>
              <a:rPr lang="en-US" i="1" dirty="0" smtClean="0"/>
              <a:t>z</a:t>
            </a:r>
            <a:r>
              <a:rPr lang="en-US" baseline="-25000" dirty="0" smtClean="0"/>
              <a:t>1</a:t>
            </a:r>
            <a:r>
              <a:rPr lang="en-US" dirty="0" smtClean="0"/>
              <a:t>)&gt;, </a:t>
            </a:r>
            <a:r>
              <a:rPr lang="en-US" i="1" dirty="0" smtClean="0"/>
              <a:t>&lt;e</a:t>
            </a:r>
            <a:r>
              <a:rPr lang="en-US" i="1" baseline="-25000" dirty="0" smtClean="0"/>
              <a:t>2</a:t>
            </a:r>
            <a:r>
              <a:rPr lang="en-US" dirty="0" smtClean="0"/>
              <a:t>, ¬</a:t>
            </a:r>
            <a:r>
              <a:rPr lang="en-US" i="1" dirty="0" smtClean="0"/>
              <a:t>x</a:t>
            </a:r>
            <a:r>
              <a:rPr lang="en-US" dirty="0" smtClean="0"/>
              <a:t>, (</a:t>
            </a:r>
            <a:r>
              <a:rPr lang="en-US" i="1" dirty="0" smtClean="0"/>
              <a:t>z</a:t>
            </a:r>
            <a:r>
              <a:rPr lang="en-US" i="1" baseline="-25000" dirty="0" smtClean="0"/>
              <a:t>3</a:t>
            </a:r>
            <a:r>
              <a:rPr lang="en-US" dirty="0" smtClean="0"/>
              <a:t>)&gt;</a:t>
            </a:r>
          </a:p>
          <a:p>
            <a:r>
              <a:rPr lang="en-US" dirty="0" smtClean="0"/>
              <a:t>Candidate model</a:t>
            </a:r>
          </a:p>
          <a:p>
            <a:pPr lvl="1"/>
            <a:endParaRPr lang="ru-RU" dirty="0"/>
          </a:p>
        </p:txBody>
      </p:sp>
      <p:sp>
        <p:nvSpPr>
          <p:cNvPr id="5" name="Нижний колонтитул 4"/>
          <p:cNvSpPr>
            <a:spLocks noGrp="1"/>
          </p:cNvSpPr>
          <p:nvPr>
            <p:ph type="ftr" sz="quarter" idx="3"/>
          </p:nvPr>
        </p:nvSpPr>
        <p:spPr/>
        <p:txBody>
          <a:bodyPr/>
          <a:lstStyle/>
          <a:p>
            <a:pPr>
              <a:spcBef>
                <a:spcPct val="0"/>
              </a:spcBef>
            </a:pPr>
            <a:r>
              <a:rPr lang="en-US" altLang="ru-RU" dirty="0" smtClean="0"/>
              <a:t>Exact and </a:t>
            </a:r>
            <a:r>
              <a:rPr lang="en-US" altLang="ru-RU" dirty="0" err="1" smtClean="0"/>
              <a:t>Metaheuristic</a:t>
            </a:r>
            <a:r>
              <a:rPr lang="en-US" altLang="ru-RU" dirty="0" smtClean="0"/>
              <a:t> Techniques for EFSM Inference</a:t>
            </a:r>
            <a:endParaRPr lang="ru-RU" altLang="ru-RU" dirty="0" smtClean="0"/>
          </a:p>
        </p:txBody>
      </p:sp>
      <p:sp>
        <p:nvSpPr>
          <p:cNvPr id="13" name="Номер слайда 2"/>
          <p:cNvSpPr txBox="1">
            <a:spLocks/>
          </p:cNvSpPr>
          <p:nvPr/>
        </p:nvSpPr>
        <p:spPr bwMode="auto">
          <a:xfrm>
            <a:off x="7010400" y="6248400"/>
            <a:ext cx="2133600"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C40AB063-D6A2-4C11-8AA9-08D2EEF97ED1}" type="slidenum">
              <a:rPr kumimoji="0" lang="ru-RU" altLang="ru-RU"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l" defTabSz="457200" rtl="0" eaLnBrk="1" fontAlgn="auto" latinLnBrk="0" hangingPunct="1">
                <a:lnSpc>
                  <a:spcPct val="100000"/>
                </a:lnSpc>
                <a:spcBef>
                  <a:spcPct val="0"/>
                </a:spcBef>
                <a:spcAft>
                  <a:spcPts val="0"/>
                </a:spcAft>
                <a:buClrTx/>
                <a:buSzTx/>
                <a:buFontTx/>
                <a:buNone/>
                <a:tabLst/>
                <a:defRPr/>
              </a:pPr>
              <a:t>7</a:t>
            </a:fld>
            <a:endParaRPr kumimoji="0" lang="ru-RU" altLang="ru-RU" sz="1400" b="0" i="0" u="none" strike="noStrike" kern="1200" cap="none" spc="0" normalizeH="0" baseline="0" noProof="0" dirty="0" smtClean="0">
              <a:ln>
                <a:noFill/>
              </a:ln>
              <a:solidFill>
                <a:schemeClr val="tx1"/>
              </a:solidFill>
              <a:effectLst/>
              <a:uLnTx/>
              <a:uFillTx/>
              <a:latin typeface="Arial" charset="0"/>
              <a:ea typeface="+mn-ea"/>
              <a:cs typeface="+mn-cs"/>
            </a:endParaRPr>
          </a:p>
        </p:txBody>
      </p:sp>
      <p:pic>
        <p:nvPicPr>
          <p:cNvPr id="43010" name="Picture 2" descr="E:\tmp.png"/>
          <p:cNvPicPr>
            <a:picLocks noChangeAspect="1" noChangeArrowheads="1"/>
          </p:cNvPicPr>
          <p:nvPr/>
        </p:nvPicPr>
        <p:blipFill>
          <a:blip r:embed="rId3"/>
          <a:srcRect/>
          <a:stretch>
            <a:fillRect/>
          </a:stretch>
        </p:blipFill>
        <p:spPr bwMode="auto">
          <a:xfrm>
            <a:off x="371475" y="4470988"/>
            <a:ext cx="8315325" cy="16049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Verification</a:t>
            </a:r>
            <a:endParaRPr lang="ru-RU" dirty="0"/>
          </a:p>
        </p:txBody>
      </p:sp>
      <p:sp>
        <p:nvSpPr>
          <p:cNvPr id="6" name="Содержимое 5"/>
          <p:cNvSpPr>
            <a:spLocks noGrp="1"/>
          </p:cNvSpPr>
          <p:nvPr>
            <p:ph sz="half" idx="1"/>
          </p:nvPr>
        </p:nvSpPr>
        <p:spPr>
          <a:xfrm>
            <a:off x="457200" y="2346582"/>
            <a:ext cx="8229600" cy="3779581"/>
          </a:xfrm>
        </p:spPr>
        <p:txBody>
          <a:bodyPr/>
          <a:lstStyle/>
          <a:p>
            <a:r>
              <a:rPr lang="en-US" dirty="0" smtClean="0"/>
              <a:t>Verification</a:t>
            </a:r>
          </a:p>
          <a:p>
            <a:pPr lvl="1"/>
            <a:r>
              <a:rPr lang="en-US" dirty="0" smtClean="0"/>
              <a:t>Linear Temporal Logic properties (LTL)</a:t>
            </a:r>
          </a:p>
          <a:p>
            <a:pPr lvl="1"/>
            <a:r>
              <a:rPr lang="en-US" dirty="0" smtClean="0"/>
              <a:t>Use model checker</a:t>
            </a:r>
          </a:p>
          <a:p>
            <a:r>
              <a:rPr lang="en-US" i="1" dirty="0" smtClean="0"/>
              <a:t>G</a:t>
            </a:r>
            <a:r>
              <a:rPr lang="en-US" dirty="0" smtClean="0"/>
              <a:t>(</a:t>
            </a:r>
            <a:r>
              <a:rPr lang="en-US" i="1" dirty="0" smtClean="0"/>
              <a:t>U</a:t>
            </a:r>
            <a:r>
              <a:rPr lang="en-US" dirty="0" smtClean="0"/>
              <a:t>(</a:t>
            </a:r>
            <a:r>
              <a:rPr lang="en-US" dirty="0" err="1" smtClean="0"/>
              <a:t>wasEvent</a:t>
            </a:r>
            <a:r>
              <a:rPr lang="en-US" dirty="0" smtClean="0"/>
              <a:t>(</a:t>
            </a:r>
            <a:r>
              <a:rPr lang="en-US" i="1" dirty="0" smtClean="0"/>
              <a:t>e</a:t>
            </a:r>
            <a:r>
              <a:rPr lang="en-US" baseline="-25000" dirty="0" smtClean="0"/>
              <a:t>1</a:t>
            </a:r>
            <a:r>
              <a:rPr lang="en-US" dirty="0" smtClean="0"/>
              <a:t>), </a:t>
            </a:r>
            <a:r>
              <a:rPr lang="en-US" dirty="0" err="1" smtClean="0"/>
              <a:t>wasEvent</a:t>
            </a:r>
            <a:r>
              <a:rPr lang="en-US" dirty="0" smtClean="0"/>
              <a:t>(</a:t>
            </a:r>
            <a:r>
              <a:rPr lang="en-US" i="1" dirty="0" smtClean="0"/>
              <a:t>e</a:t>
            </a:r>
            <a:r>
              <a:rPr lang="en-US" baseline="-25000" dirty="0" smtClean="0"/>
              <a:t>2</a:t>
            </a:r>
            <a:r>
              <a:rPr lang="en-US" dirty="0" smtClean="0"/>
              <a:t>)))</a:t>
            </a:r>
          </a:p>
        </p:txBody>
      </p:sp>
      <p:sp>
        <p:nvSpPr>
          <p:cNvPr id="5" name="Нижний колонтитул 4"/>
          <p:cNvSpPr>
            <a:spLocks noGrp="1"/>
          </p:cNvSpPr>
          <p:nvPr>
            <p:ph type="ftr" sz="quarter" idx="3"/>
          </p:nvPr>
        </p:nvSpPr>
        <p:spPr/>
        <p:txBody>
          <a:bodyPr/>
          <a:lstStyle/>
          <a:p>
            <a:pPr>
              <a:spcBef>
                <a:spcPct val="0"/>
              </a:spcBef>
            </a:pPr>
            <a:r>
              <a:rPr lang="en-US" altLang="ru-RU" dirty="0" smtClean="0"/>
              <a:t>Exact and </a:t>
            </a:r>
            <a:r>
              <a:rPr lang="en-US" altLang="ru-RU" dirty="0" err="1" smtClean="0"/>
              <a:t>Metaheuristic</a:t>
            </a:r>
            <a:r>
              <a:rPr lang="en-US" altLang="ru-RU" dirty="0" smtClean="0"/>
              <a:t> Techniques for EFSM Inference</a:t>
            </a:r>
            <a:endParaRPr lang="ru-RU" altLang="ru-RU" dirty="0" smtClean="0"/>
          </a:p>
        </p:txBody>
      </p:sp>
      <p:sp>
        <p:nvSpPr>
          <p:cNvPr id="8" name="Номер слайда 2"/>
          <p:cNvSpPr txBox="1">
            <a:spLocks/>
          </p:cNvSpPr>
          <p:nvPr/>
        </p:nvSpPr>
        <p:spPr bwMode="auto">
          <a:xfrm>
            <a:off x="7010400" y="6248400"/>
            <a:ext cx="2133600"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fld id="{C40AB063-D6A2-4C11-8AA9-08D2EEF97ED1}" type="slidenum">
              <a:rPr kumimoji="0" lang="ru-RU" altLang="ru-RU" sz="1400" b="0" i="0" u="none" strike="noStrike" kern="1200" cap="none" spc="0" normalizeH="0" baseline="0" noProof="0" smtClean="0">
                <a:ln>
                  <a:noFill/>
                </a:ln>
                <a:solidFill>
                  <a:schemeClr val="tx1"/>
                </a:solidFill>
                <a:effectLst/>
                <a:uLnTx/>
                <a:uFillTx/>
                <a:latin typeface="Arial" charset="0"/>
                <a:ea typeface="+mn-ea"/>
                <a:cs typeface="+mn-cs"/>
              </a:rPr>
              <a:pPr marL="0" marR="0" lvl="0" indent="0" algn="l" defTabSz="457200" rtl="0" eaLnBrk="1" fontAlgn="auto" latinLnBrk="0" hangingPunct="1">
                <a:lnSpc>
                  <a:spcPct val="100000"/>
                </a:lnSpc>
                <a:spcBef>
                  <a:spcPct val="0"/>
                </a:spcBef>
                <a:spcAft>
                  <a:spcPts val="0"/>
                </a:spcAft>
                <a:buClrTx/>
                <a:buSzTx/>
                <a:buFontTx/>
                <a:buNone/>
                <a:tabLst/>
                <a:defRPr/>
              </a:pPr>
              <a:t>8</a:t>
            </a:fld>
            <a:endParaRPr kumimoji="0" lang="ru-RU" altLang="ru-RU" sz="1400" b="0" i="0" u="none" strike="noStrike" kern="1200" cap="none" spc="0" normalizeH="0" baseline="0" noProof="0" dirty="0" smtClean="0">
              <a:ln>
                <a:noFill/>
              </a:ln>
              <a:solidFill>
                <a:schemeClr val="tx1"/>
              </a:solidFill>
              <a:effectLst/>
              <a:uLnTx/>
              <a:uFillTx/>
              <a:latin typeface="Arial" charset="0"/>
              <a:ea typeface="+mn-ea"/>
              <a:cs typeface="+mn-cs"/>
            </a:endParaRPr>
          </a:p>
        </p:txBody>
      </p:sp>
      <p:pic>
        <p:nvPicPr>
          <p:cNvPr id="45058" name="Picture 2" descr="E:\tmp.png"/>
          <p:cNvPicPr>
            <a:picLocks noChangeAspect="1" noChangeArrowheads="1"/>
          </p:cNvPicPr>
          <p:nvPr/>
        </p:nvPicPr>
        <p:blipFill>
          <a:blip r:embed="rId3"/>
          <a:srcRect/>
          <a:stretch>
            <a:fillRect/>
          </a:stretch>
        </p:blipFill>
        <p:spPr bwMode="auto">
          <a:xfrm>
            <a:off x="371475" y="4373807"/>
            <a:ext cx="8315325" cy="1604963"/>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Заголовок 1"/>
          <p:cNvSpPr>
            <a:spLocks noGrp="1"/>
          </p:cNvSpPr>
          <p:nvPr>
            <p:ph type="title"/>
          </p:nvPr>
        </p:nvSpPr>
        <p:spPr/>
        <p:txBody>
          <a:bodyPr>
            <a:normAutofit fontScale="90000"/>
          </a:bodyPr>
          <a:lstStyle/>
          <a:p>
            <a:pPr eaLnBrk="1" hangingPunct="1"/>
            <a:r>
              <a:rPr lang="en-US" altLang="ru-RU" sz="3600" dirty="0" smtClean="0">
                <a:latin typeface="Arial" charset="0"/>
                <a:cs typeface="Arial" charset="0"/>
              </a:rPr>
              <a:t>Automated inference problem </a:t>
            </a:r>
            <a:r>
              <a:rPr lang="en-US" altLang="ru-RU" sz="3600" dirty="0" smtClean="0">
                <a:latin typeface="Arial" charset="0"/>
                <a:cs typeface="Arial" charset="0"/>
              </a:rPr>
              <a:t>statement</a:t>
            </a:r>
            <a:endParaRPr lang="ru-RU" altLang="ru-RU" sz="3600" dirty="0" smtClean="0">
              <a:latin typeface="Arial" charset="0"/>
              <a:cs typeface="Arial" charset="0"/>
            </a:endParaRPr>
          </a:p>
        </p:txBody>
      </p:sp>
      <p:sp>
        <p:nvSpPr>
          <p:cNvPr id="26629" name="Нижний колонтитул 1"/>
          <p:cNvSpPr>
            <a:spLocks noGrp="1"/>
          </p:cNvSpPr>
          <p:nvPr>
            <p:ph type="ftr" sz="quarter" idx="3"/>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ru-RU" sz="1400" dirty="0" smtClean="0">
                <a:solidFill>
                  <a:schemeClr val="bg1"/>
                </a:solidFill>
                <a:latin typeface="Arial" charset="0"/>
              </a:rPr>
              <a:t>Exact and </a:t>
            </a:r>
            <a:r>
              <a:rPr lang="en-US" altLang="ru-RU" sz="1400" dirty="0" err="1" smtClean="0">
                <a:solidFill>
                  <a:schemeClr val="bg1"/>
                </a:solidFill>
                <a:latin typeface="Arial" charset="0"/>
              </a:rPr>
              <a:t>Metaheuristic</a:t>
            </a:r>
            <a:r>
              <a:rPr lang="en-US" altLang="ru-RU" sz="1400" dirty="0" smtClean="0">
                <a:solidFill>
                  <a:schemeClr val="bg1"/>
                </a:solidFill>
                <a:latin typeface="Arial" charset="0"/>
              </a:rPr>
              <a:t> Techniques for EFSM Inference</a:t>
            </a:r>
            <a:endParaRPr lang="ru-RU" altLang="ru-RU" sz="1400" dirty="0" smtClean="0">
              <a:solidFill>
                <a:schemeClr val="bg1"/>
              </a:solidFill>
              <a:latin typeface="Arial" charset="0"/>
            </a:endParaRPr>
          </a:p>
        </p:txBody>
      </p:sp>
      <p:sp>
        <p:nvSpPr>
          <p:cNvPr id="26630" name="Номер слайда 2"/>
          <p:cNvSpPr>
            <a:spLocks noGrp="1"/>
          </p:cNvSpPr>
          <p:nvPr>
            <p:ph type="sldNum" sz="quarter" idx="4294967295"/>
          </p:nvPr>
        </p:nvSpPr>
        <p:spPr bwMode="auto">
          <a:xfrm>
            <a:off x="7010400" y="6248400"/>
            <a:ext cx="2133600"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40AB063-D6A2-4C11-8AA9-08D2EEF97ED1}" type="slidenum">
              <a:rPr lang="ru-RU" altLang="ru-RU" sz="1400" smtClean="0">
                <a:latin typeface="Arial" charset="0"/>
              </a:rPr>
              <a:pPr eaLnBrk="1" hangingPunct="1">
                <a:spcBef>
                  <a:spcPct val="0"/>
                </a:spcBef>
                <a:buFontTx/>
                <a:buNone/>
              </a:pPr>
              <a:t>9</a:t>
            </a:fld>
            <a:endParaRPr lang="ru-RU" altLang="ru-RU" sz="1400" dirty="0" smtClean="0">
              <a:latin typeface="Arial" charset="0"/>
            </a:endParaRPr>
          </a:p>
        </p:txBody>
      </p:sp>
      <p:sp>
        <p:nvSpPr>
          <p:cNvPr id="26627"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endParaRPr lang="ru-RU" altLang="ru-RU" sz="1800">
              <a:latin typeface="Arial" charset="0"/>
            </a:endParaRPr>
          </a:p>
        </p:txBody>
      </p:sp>
      <p:sp>
        <p:nvSpPr>
          <p:cNvPr id="8" name="Содержимое 7"/>
          <p:cNvSpPr>
            <a:spLocks noGrp="1"/>
          </p:cNvSpPr>
          <p:nvPr>
            <p:ph sz="half" idx="1"/>
          </p:nvPr>
        </p:nvSpPr>
        <p:spPr>
          <a:xfrm>
            <a:off x="457198" y="2346582"/>
            <a:ext cx="8229601" cy="3924043"/>
          </a:xfrm>
        </p:spPr>
        <p:txBody>
          <a:bodyPr>
            <a:normAutofit/>
          </a:bodyPr>
          <a:lstStyle/>
          <a:p>
            <a:r>
              <a:rPr lang="en-US" dirty="0" smtClean="0">
                <a:latin typeface="+mj-lt"/>
              </a:rPr>
              <a:t>Given</a:t>
            </a:r>
          </a:p>
          <a:p>
            <a:pPr lvl="1"/>
            <a:r>
              <a:rPr lang="en-US" dirty="0" smtClean="0">
                <a:latin typeface="+mj-lt"/>
              </a:rPr>
              <a:t>Number of states C</a:t>
            </a:r>
          </a:p>
          <a:p>
            <a:pPr lvl="1"/>
            <a:r>
              <a:rPr lang="en-US" dirty="0" smtClean="0">
                <a:latin typeface="+mj-lt"/>
              </a:rPr>
              <a:t>Test scenarios</a:t>
            </a:r>
          </a:p>
          <a:p>
            <a:pPr lvl="1"/>
            <a:r>
              <a:rPr lang="en-US" dirty="0" smtClean="0">
                <a:latin typeface="+mj-lt"/>
              </a:rPr>
              <a:t>Temporal properties</a:t>
            </a:r>
          </a:p>
          <a:p>
            <a:r>
              <a:rPr lang="en-US" dirty="0" smtClean="0">
                <a:latin typeface="+mj-lt"/>
                <a:cs typeface="Arial" pitchFamily="34" charset="0"/>
              </a:rPr>
              <a:t>Goal: </a:t>
            </a:r>
            <a:r>
              <a:rPr lang="en-US" u="sng" dirty="0" smtClean="0">
                <a:latin typeface="+mj-lt"/>
                <a:cs typeface="Arial" pitchFamily="34" charset="0"/>
              </a:rPr>
              <a:t>find an EFSM with </a:t>
            </a:r>
            <a:r>
              <a:rPr lang="en-US" i="1" u="sng" dirty="0" smtClean="0">
                <a:latin typeface="+mj-lt"/>
                <a:cs typeface="Arial" pitchFamily="34" charset="0"/>
              </a:rPr>
              <a:t>C</a:t>
            </a:r>
            <a:r>
              <a:rPr lang="en-US" u="sng" dirty="0" smtClean="0">
                <a:latin typeface="+mj-lt"/>
                <a:cs typeface="Arial" pitchFamily="34" charset="0"/>
              </a:rPr>
              <a:t> states compliant with scenarios and temporal properties</a:t>
            </a:r>
            <a:endParaRPr lang="en-US" i="1" u="sng" dirty="0" smtClean="0">
              <a:latin typeface="+mj-lt"/>
              <a:cs typeface="Arial" pitchFamily="34" charset="0"/>
            </a:endParaRPr>
          </a:p>
          <a:p>
            <a:pPr lvl="1"/>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tmo-style">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over">
  <a:themeElements>
    <a:clrScheme name="Custom 1">
      <a:dk1>
        <a:srgbClr val="0230AC"/>
      </a:dk1>
      <a:lt1>
        <a:srgbClr val="FFFFFF"/>
      </a:lt1>
      <a:dk2>
        <a:srgbClr val="0230AC"/>
      </a:dk2>
      <a:lt2>
        <a:srgbClr val="FFFFFF"/>
      </a:lt2>
      <a:accent1>
        <a:srgbClr val="EC0044"/>
      </a:accent1>
      <a:accent2>
        <a:srgbClr val="0230AC"/>
      </a:accent2>
      <a:accent3>
        <a:srgbClr val="8F32AC"/>
      </a:accent3>
      <a:accent4>
        <a:srgbClr val="0057AC"/>
      </a:accent4>
      <a:accent5>
        <a:srgbClr val="EC5A00"/>
      </a:accent5>
      <a:accent6>
        <a:srgbClr val="ECEC00"/>
      </a:accent6>
      <a:hlink>
        <a:srgbClr val="4BBCFF"/>
      </a:hlink>
      <a:folHlink>
        <a:srgbClr val="C000C3"/>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itmo-style</Template>
  <TotalTime>442</TotalTime>
  <Words>1942</Words>
  <Application>Microsoft Office PowerPoint</Application>
  <PresentationFormat>Экран (4:3)</PresentationFormat>
  <Paragraphs>303</Paragraphs>
  <Slides>26</Slides>
  <Notes>23</Notes>
  <HiddenSlides>0</HiddenSlides>
  <MMClips>0</MMClips>
  <ScaleCrop>false</ScaleCrop>
  <HeadingPairs>
    <vt:vector size="6" baseType="variant">
      <vt:variant>
        <vt:lpstr>Тема</vt:lpstr>
      </vt:variant>
      <vt:variant>
        <vt:i4>2</vt:i4>
      </vt:variant>
      <vt:variant>
        <vt:lpstr>Внедренные серверы OLE</vt:lpstr>
      </vt:variant>
      <vt:variant>
        <vt:i4>1</vt:i4>
      </vt:variant>
      <vt:variant>
        <vt:lpstr>Заголовки слайдов</vt:lpstr>
      </vt:variant>
      <vt:variant>
        <vt:i4>26</vt:i4>
      </vt:variant>
    </vt:vector>
  </HeadingPairs>
  <TitlesOfParts>
    <vt:vector size="29" baseType="lpstr">
      <vt:lpstr>itmo-style</vt:lpstr>
      <vt:lpstr>1_Cover</vt:lpstr>
      <vt:lpstr>Visio</vt:lpstr>
      <vt:lpstr>Combining Exact and Metaheuristic Techniques For Learning Extended Finite-State Machines From Test Scenarios and Temporal Properties</vt:lpstr>
      <vt:lpstr>Motivation: Reliable software</vt:lpstr>
      <vt:lpstr>Automata-based programming</vt:lpstr>
      <vt:lpstr>Extended Finite-State Machine</vt:lpstr>
      <vt:lpstr>Conventional reliable program development workflow</vt:lpstr>
      <vt:lpstr>Automata-based programming workflow</vt:lpstr>
      <vt:lpstr>Testing</vt:lpstr>
      <vt:lpstr>Verification</vt:lpstr>
      <vt:lpstr>Automated inference problem statement</vt:lpstr>
      <vt:lpstr>EFSM inference algorithms</vt:lpstr>
      <vt:lpstr>EFSM inference algorithms</vt:lpstr>
      <vt:lpstr>EFSM inference algorithms</vt:lpstr>
      <vt:lpstr>Paper Contributions</vt:lpstr>
      <vt:lpstr>EFSM inference using CSP solvers</vt:lpstr>
      <vt:lpstr>1. Scenario tree construction</vt:lpstr>
      <vt:lpstr>2. Consistency graph construction</vt:lpstr>
      <vt:lpstr>3. Used integer variables</vt:lpstr>
      <vt:lpstr>4. Constraint set construction</vt:lpstr>
      <vt:lpstr>5. Solving constraints</vt:lpstr>
      <vt:lpstr>6. Constructing an EFSM from satisfying assignment</vt:lpstr>
      <vt:lpstr>Proposed combined algorithm</vt:lpstr>
      <vt:lpstr>Experimental setup</vt:lpstr>
      <vt:lpstr>Results</vt:lpstr>
      <vt:lpstr>Statistical testing results</vt:lpstr>
      <vt:lpstr>Acknowledgements</vt:lpstr>
      <vt:lpstr>Thank you for your attention!</vt:lpstr>
    </vt:vector>
  </TitlesOfParts>
  <Company>DG Win&amp;Soft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Combining Exact and Metaheuristic Techniques For Learning Extended Finite-State Machines From Test Scenarios and Temporal Properties</dc:title>
  <dc:creator>chivdan</dc:creator>
  <cp:lastModifiedBy>chivdan</cp:lastModifiedBy>
  <cp:revision>53</cp:revision>
  <dcterms:created xsi:type="dcterms:W3CDTF">2014-12-03T12:38:45Z</dcterms:created>
  <dcterms:modified xsi:type="dcterms:W3CDTF">2014-12-04T20:32:06Z</dcterms:modified>
</cp:coreProperties>
</file>