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37"/>
  </p:notesMasterIdLst>
  <p:handoutMasterIdLst>
    <p:handoutMasterId r:id="rId38"/>
  </p:handoutMasterIdLst>
  <p:sldIdLst>
    <p:sldId id="256" r:id="rId3"/>
    <p:sldId id="336" r:id="rId4"/>
    <p:sldId id="331" r:id="rId5"/>
    <p:sldId id="285" r:id="rId6"/>
    <p:sldId id="330" r:id="rId7"/>
    <p:sldId id="332" r:id="rId8"/>
    <p:sldId id="261" r:id="rId9"/>
    <p:sldId id="333" r:id="rId10"/>
    <p:sldId id="303" r:id="rId11"/>
    <p:sldId id="304" r:id="rId12"/>
    <p:sldId id="305" r:id="rId13"/>
    <p:sldId id="307" r:id="rId14"/>
    <p:sldId id="308" r:id="rId15"/>
    <p:sldId id="314" r:id="rId16"/>
    <p:sldId id="309" r:id="rId17"/>
    <p:sldId id="310" r:id="rId18"/>
    <p:sldId id="311" r:id="rId19"/>
    <p:sldId id="315" r:id="rId20"/>
    <p:sldId id="312" r:id="rId21"/>
    <p:sldId id="306" r:id="rId22"/>
    <p:sldId id="316" r:id="rId23"/>
    <p:sldId id="334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35" r:id="rId34"/>
    <p:sldId id="279" r:id="rId35"/>
    <p:sldId id="28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 snapToGrid="0" snapToObjects="1" showGuides="1">
      <p:cViewPr varScale="1">
        <p:scale>
          <a:sx n="63" d="100"/>
          <a:sy n="63" d="100"/>
        </p:scale>
        <p:origin x="-1362" y="-10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C158CF-6797-4393-AA09-A8580A578E44}" type="slidenum">
              <a:rPr lang="ru-RU" altLang="ru-RU" smtClean="0"/>
              <a:pPr eaLnBrk="1" hangingPunct="1">
                <a:spcBef>
                  <a:spcPct val="0"/>
                </a:spcBef>
              </a:pPr>
              <a:t>7</a:t>
            </a:fld>
            <a:endParaRPr lang="ru-RU" altLang="ru-RU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ITMO_logo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4894" y="1772816"/>
            <a:ext cx="4094212" cy="29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546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8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591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ITMO_logo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4894" y="569652"/>
            <a:ext cx="4094212" cy="29846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4" name="Picture 3" descr="ITMO_log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479550" cy="93599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TMO_logo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8183" y="524530"/>
            <a:ext cx="2267634" cy="165310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17ECB-F818-4BEE-9A45-A53B943F60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7103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040D9-6FC0-414E-A0F4-2D83F583A66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9531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128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15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1" r:id="rId6"/>
    <p:sldLayoutId id="2147483712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6" name="Picture 5" descr="ITMO_logo3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883"/>
          <a:stretch/>
        </p:blipFill>
        <p:spPr>
          <a:xfrm>
            <a:off x="0" y="-52065"/>
            <a:ext cx="3322163" cy="9055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3" y="1628180"/>
            <a:ext cx="8929717" cy="19852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ru-RU" sz="3200" dirty="0" smtClean="0"/>
              <a:t>Inferring Temporal Properties of Finite-State Machines with Genetic Programming</a:t>
            </a:r>
            <a:endParaRPr lang="ru-RU" altLang="ru-RU" sz="3200" dirty="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7200" y="5562600"/>
            <a:ext cx="8305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ru-RU" sz="1800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ru-RU" sz="1800" dirty="0" smtClean="0"/>
              <a:t>GECCO’15 Student Workshop</a:t>
            </a:r>
            <a:endParaRPr lang="en-US" altLang="ru-RU" sz="1800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ru-RU" sz="1800" dirty="0"/>
              <a:t> </a:t>
            </a:r>
            <a:r>
              <a:rPr lang="en-US" altLang="ru-RU" sz="1800" dirty="0" smtClean="0"/>
              <a:t>July 11, 2015</a:t>
            </a:r>
            <a:endParaRPr lang="en-US" altLang="ru-RU" sz="1800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ru-RU" altLang="ru-RU" sz="1800" dirty="0"/>
          </a:p>
        </p:txBody>
      </p:sp>
      <p:sp>
        <p:nvSpPr>
          <p:cNvPr id="3080" name="TextBox 2"/>
          <p:cNvSpPr txBox="1">
            <a:spLocks noChangeArrowheads="1"/>
          </p:cNvSpPr>
          <p:nvPr/>
        </p:nvSpPr>
        <p:spPr bwMode="auto">
          <a:xfrm>
            <a:off x="1357267" y="4042762"/>
            <a:ext cx="1866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u="sng" dirty="0" err="1"/>
              <a:t>Daniil</a:t>
            </a:r>
            <a:r>
              <a:rPr lang="en-US" altLang="ru-RU" sz="1800" u="sng" dirty="0"/>
              <a:t> </a:t>
            </a:r>
            <a:r>
              <a:rPr lang="en-US" altLang="ru-RU" sz="1800" u="sng" dirty="0" err="1"/>
              <a:t>Chivilikhin</a:t>
            </a:r>
            <a:endParaRPr lang="en-US" altLang="ru-RU" sz="1800" u="sng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PhD student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ITMO University</a:t>
            </a:r>
            <a:endParaRPr lang="ru-RU" altLang="ru-RU" sz="1800" dirty="0"/>
          </a:p>
        </p:txBody>
      </p:sp>
      <p:sp>
        <p:nvSpPr>
          <p:cNvPr id="3081" name="TextBox 10"/>
          <p:cNvSpPr txBox="1">
            <a:spLocks noChangeArrowheads="1"/>
          </p:cNvSpPr>
          <p:nvPr/>
        </p:nvSpPr>
        <p:spPr bwMode="auto">
          <a:xfrm>
            <a:off x="3428969" y="4045937"/>
            <a:ext cx="2286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err="1" smtClean="0"/>
              <a:t>Ilya</a:t>
            </a:r>
            <a:r>
              <a:rPr lang="en-US" altLang="ru-RU" sz="1800" dirty="0" smtClean="0"/>
              <a:t> </a:t>
            </a:r>
            <a:r>
              <a:rPr lang="en-US" altLang="ru-RU" sz="1800" dirty="0" err="1" smtClean="0"/>
              <a:t>Ivanov</a:t>
            </a:r>
            <a:endParaRPr lang="en-US" altLang="ru-RU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Undergrad </a:t>
            </a:r>
            <a:r>
              <a:rPr lang="en-US" altLang="ru-RU" sz="1800" dirty="0"/>
              <a:t>student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ITMO University</a:t>
            </a:r>
            <a:endParaRPr lang="ru-RU" altLang="ru-RU" sz="1800" dirty="0"/>
          </a:p>
        </p:txBody>
      </p:sp>
      <p:sp>
        <p:nvSpPr>
          <p:cNvPr id="3082" name="TextBox 11"/>
          <p:cNvSpPr txBox="1">
            <a:spLocks noChangeArrowheads="1"/>
          </p:cNvSpPr>
          <p:nvPr/>
        </p:nvSpPr>
        <p:spPr bwMode="auto">
          <a:xfrm>
            <a:off x="5714985" y="4045937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Anatoly </a:t>
            </a:r>
            <a:r>
              <a:rPr lang="en-US" altLang="ru-RU" sz="1800" dirty="0" err="1"/>
              <a:t>Shalyto</a:t>
            </a:r>
            <a:endParaRPr lang="en-US" altLang="ru-RU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Dr</a:t>
            </a:r>
            <a:r>
              <a:rPr lang="en-US" altLang="ru-RU" sz="1800" dirty="0" smtClean="0"/>
              <a:t>. Sci</a:t>
            </a:r>
            <a:r>
              <a:rPr lang="en-US" altLang="ru-RU" sz="1800" dirty="0"/>
              <a:t>., professor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ITMO University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</p:txBody>
      </p:sp>
      <p:pic>
        <p:nvPicPr>
          <p:cNvPr id="12" name="5 Imagen" descr="GECCO-2015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0"/>
            <a:ext cx="2590799" cy="2165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Genetic Programming (GP) </a:t>
            </a:r>
          </a:p>
          <a:p>
            <a:r>
              <a:rPr lang="en-US" sz="3200" dirty="0" smtClean="0"/>
              <a:t>Evolve a population of LTL formulas</a:t>
            </a:r>
          </a:p>
          <a:p>
            <a:r>
              <a:rPr lang="en-US" sz="3200" b="1" dirty="0" smtClean="0"/>
              <a:t>Express constraints using several fitness functions</a:t>
            </a:r>
          </a:p>
          <a:p>
            <a:r>
              <a:rPr lang="en-US" sz="3200" dirty="0" err="1" smtClean="0"/>
              <a:t>Multiobjective</a:t>
            </a:r>
            <a:r>
              <a:rPr lang="en-US" sz="3200" dirty="0" smtClean="0"/>
              <a:t> optimization</a:t>
            </a:r>
          </a:p>
          <a:p>
            <a:endParaRPr lang="ru-RU" sz="3200" dirty="0"/>
          </a:p>
        </p:txBody>
      </p:sp>
      <p:sp>
        <p:nvSpPr>
          <p:cNvPr id="6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challenge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 a set of fitness functions that result in proper LTL properties</a:t>
            </a:r>
          </a:p>
          <a:p>
            <a:pPr>
              <a:buNone/>
            </a:pPr>
            <a:endParaRPr lang="ru-RU" sz="3600" dirty="0"/>
          </a:p>
        </p:txBody>
      </p:sp>
      <p:sp>
        <p:nvSpPr>
          <p:cNvPr id="6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FF #1: Formula must hold for input FSM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/>
          <a:lstStyle/>
          <a:p>
            <a:r>
              <a:rPr lang="en-US" sz="3200" dirty="0" smtClean="0"/>
              <a:t>Main search objective</a:t>
            </a:r>
          </a:p>
          <a:p>
            <a:r>
              <a:rPr lang="en-US" sz="3200" dirty="0" smtClean="0"/>
              <a:t>Use model checker to check formula </a:t>
            </a:r>
            <a:r>
              <a:rPr lang="en-US" sz="3200" b="1" i="1" dirty="0" smtClean="0"/>
              <a:t>f</a:t>
            </a:r>
            <a:r>
              <a:rPr lang="en-US" sz="3200" dirty="0" smtClean="0"/>
              <a:t> against FSM </a:t>
            </a:r>
            <a:r>
              <a:rPr lang="en-US" sz="3200" b="1" i="1" dirty="0" smtClean="0"/>
              <a:t>a</a:t>
            </a:r>
            <a:r>
              <a:rPr lang="en-US" sz="3200" dirty="0" smtClean="0"/>
              <a:t> </a:t>
            </a:r>
          </a:p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19088" y="4233863"/>
          <a:ext cx="8578850" cy="1146175"/>
        </p:xfrm>
        <a:graphic>
          <a:graphicData uri="http://schemas.openxmlformats.org/presentationml/2006/ole">
            <p:oleObj spid="_x0000_s24578" name="Формула" r:id="rId3" imgW="3327120" imgH="431640" progId="Equation.3">
              <p:embed/>
            </p:oleObj>
          </a:graphicData>
        </a:graphic>
      </p:graphicFrame>
      <p:sp>
        <p:nvSpPr>
          <p:cNvPr id="7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 #2: Minimal formula weight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Measure structural complexity of a formula</a:t>
            </a:r>
          </a:p>
          <a:p>
            <a:r>
              <a:rPr lang="en-US" sz="2800" dirty="0" smtClean="0"/>
              <a:t>Operators </a:t>
            </a:r>
            <a:r>
              <a:rPr lang="en-US" sz="2800" i="1" dirty="0" smtClean="0"/>
              <a:t>O</a:t>
            </a:r>
            <a:r>
              <a:rPr lang="en-US" sz="2800" dirty="0" smtClean="0"/>
              <a:t> </a:t>
            </a:r>
            <a:r>
              <a:rPr lang="en-US" sz="2800" dirty="0" smtClean="0"/>
              <a:t>= {∨, ∧, ¬, →, </a:t>
            </a:r>
            <a:r>
              <a:rPr lang="en-US" sz="2800" i="1" dirty="0" smtClean="0"/>
              <a:t>X</a:t>
            </a:r>
            <a:r>
              <a:rPr lang="en-US" sz="2800" dirty="0" smtClean="0"/>
              <a:t>, </a:t>
            </a:r>
            <a:r>
              <a:rPr lang="en-US" sz="2800" i="1" dirty="0" smtClean="0"/>
              <a:t>F</a:t>
            </a:r>
            <a:r>
              <a:rPr lang="en-US" sz="2800" dirty="0" smtClean="0"/>
              <a:t>, </a:t>
            </a:r>
            <a:r>
              <a:rPr lang="en-US" sz="2800" i="1" dirty="0" smtClean="0"/>
              <a:t>U</a:t>
            </a:r>
            <a:r>
              <a:rPr lang="en-US" sz="2800" dirty="0" smtClean="0"/>
              <a:t>, </a:t>
            </a:r>
            <a:r>
              <a:rPr lang="en-US" sz="2800" i="1" dirty="0" smtClean="0"/>
              <a:t>R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Propositional variables </a:t>
            </a:r>
          </a:p>
          <a:p>
            <a:pPr>
              <a:buNone/>
            </a:pPr>
            <a:r>
              <a:rPr lang="en-US" sz="2700" i="1" dirty="0" smtClean="0"/>
              <a:t>S</a:t>
            </a:r>
            <a:r>
              <a:rPr lang="en-US" sz="2700" dirty="0" smtClean="0"/>
              <a:t> = {</a:t>
            </a:r>
            <a:r>
              <a:rPr lang="en-US" sz="2700" dirty="0" err="1" smtClean="0"/>
              <a:t>wasEvent</a:t>
            </a:r>
            <a:r>
              <a:rPr lang="en-US" sz="2700" dirty="0" smtClean="0"/>
              <a:t>(</a:t>
            </a:r>
            <a:r>
              <a:rPr lang="en-US" sz="2700" i="1" dirty="0" smtClean="0"/>
              <a:t>e</a:t>
            </a:r>
            <a:r>
              <a:rPr lang="en-US" sz="2700" dirty="0" smtClean="0"/>
              <a:t>) for all </a:t>
            </a:r>
            <a:r>
              <a:rPr lang="en-US" sz="2700" i="1" dirty="0" smtClean="0"/>
              <a:t>e</a:t>
            </a:r>
            <a:r>
              <a:rPr lang="en-US" sz="2700" dirty="0" smtClean="0"/>
              <a:t> </a:t>
            </a:r>
            <a:r>
              <a:rPr lang="en-US" sz="2700" dirty="0" smtClean="0"/>
              <a:t>∈ </a:t>
            </a:r>
            <a:r>
              <a:rPr lang="en-US" sz="2700" i="1" dirty="0" smtClean="0"/>
              <a:t>E</a:t>
            </a:r>
            <a:r>
              <a:rPr lang="en-US" sz="2700" dirty="0" smtClean="0"/>
              <a:t>} </a:t>
            </a:r>
            <a:r>
              <a:rPr lang="en-US" sz="2700" dirty="0" smtClean="0"/>
              <a:t>U </a:t>
            </a:r>
            <a:r>
              <a:rPr lang="en-US" sz="2700" dirty="0" smtClean="0"/>
              <a:t>{</a:t>
            </a:r>
            <a:r>
              <a:rPr lang="en-US" sz="2700" dirty="0" err="1" smtClean="0"/>
              <a:t>wasAction</a:t>
            </a:r>
            <a:r>
              <a:rPr lang="en-US" sz="2700" dirty="0" smtClean="0"/>
              <a:t>(</a:t>
            </a:r>
            <a:r>
              <a:rPr lang="en-US" sz="2700" i="1" dirty="0" smtClean="0"/>
              <a:t>z</a:t>
            </a:r>
            <a:r>
              <a:rPr lang="en-US" sz="2700" dirty="0" smtClean="0"/>
              <a:t>) </a:t>
            </a:r>
            <a:r>
              <a:rPr lang="en-US" sz="2700" dirty="0" smtClean="0"/>
              <a:t>for all </a:t>
            </a:r>
            <a:r>
              <a:rPr lang="en-US" sz="2700" i="1" dirty="0" smtClean="0"/>
              <a:t>z</a:t>
            </a:r>
            <a:r>
              <a:rPr lang="en-US" sz="2700" dirty="0" smtClean="0"/>
              <a:t> ∈ </a:t>
            </a:r>
            <a:r>
              <a:rPr lang="en-US" sz="2700" i="1" dirty="0" smtClean="0"/>
              <a:t>Z</a:t>
            </a:r>
            <a:r>
              <a:rPr lang="en-US" sz="2700" dirty="0" smtClean="0"/>
              <a:t>}</a:t>
            </a:r>
          </a:p>
          <a:p>
            <a:pPr>
              <a:buNone/>
            </a:pPr>
            <a:endParaRPr lang="en-US" i="1" baseline="-25000" dirty="0" smtClean="0"/>
          </a:p>
          <a:p>
            <a:endParaRPr lang="en-US" i="1" dirty="0" smtClean="0"/>
          </a:p>
          <a:p>
            <a:endParaRPr lang="ru-RU" i="1" dirty="0"/>
          </a:p>
        </p:txBody>
      </p:sp>
      <p:sp>
        <p:nvSpPr>
          <p:cNvPr id="6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 #2: Minimal formula weight (continued)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Each operator and variable are assigned weight </a:t>
            </a:r>
            <a:r>
              <a:rPr lang="en-US" sz="3200" i="1" dirty="0" smtClean="0"/>
              <a:t>W</a:t>
            </a:r>
            <a:endParaRPr lang="en-US" sz="3200" i="1" baseline="-25000" dirty="0" smtClean="0"/>
          </a:p>
          <a:p>
            <a:r>
              <a:rPr lang="en-US" sz="3200" i="1" dirty="0" smtClean="0"/>
              <a:t>W(s)= w</a:t>
            </a:r>
            <a:r>
              <a:rPr lang="en-US" sz="3200" i="1" baseline="-25000" dirty="0" smtClean="0"/>
              <a:t>s </a:t>
            </a:r>
            <a:r>
              <a:rPr lang="en-US" sz="3200" dirty="0" smtClean="0"/>
              <a:t>for</a:t>
            </a:r>
            <a:r>
              <a:rPr lang="en-US" sz="3200" i="1" dirty="0" smtClean="0"/>
              <a:t> s </a:t>
            </a:r>
            <a:r>
              <a:rPr lang="en-US" sz="3200" dirty="0" smtClean="0"/>
              <a:t>∈ S</a:t>
            </a:r>
            <a:endParaRPr lang="en-US" sz="3200" i="1" baseline="-25000" dirty="0" smtClean="0"/>
          </a:p>
          <a:p>
            <a:r>
              <a:rPr lang="en-US" sz="3200" i="1" dirty="0" smtClean="0"/>
              <a:t>W(o(</a:t>
            </a:r>
            <a:r>
              <a:rPr lang="en-US" sz="3200" dirty="0" smtClean="0"/>
              <a:t>arg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, [arg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])) = w</a:t>
            </a:r>
            <a:r>
              <a:rPr lang="en-US" sz="3200" i="1" baseline="-25000" dirty="0" smtClean="0"/>
              <a:t>o </a:t>
            </a:r>
            <a:r>
              <a:rPr lang="en-US" sz="3200" i="1" dirty="0" smtClean="0"/>
              <a:t>+ W(arg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) [+W(arg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)]</a:t>
            </a:r>
          </a:p>
          <a:p>
            <a:endParaRPr lang="en-US" sz="2800" i="1" dirty="0" smtClean="0"/>
          </a:p>
          <a:p>
            <a:pPr>
              <a:buNone/>
            </a:pPr>
            <a:endParaRPr lang="en-US" i="1" baseline="-25000" dirty="0" smtClean="0"/>
          </a:p>
          <a:p>
            <a:endParaRPr lang="en-US" i="1" dirty="0" smtClean="0"/>
          </a:p>
          <a:p>
            <a:endParaRPr lang="ru-RU" i="1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019425" y="4723765"/>
          <a:ext cx="3176588" cy="1111250"/>
        </p:xfrm>
        <a:graphic>
          <a:graphicData uri="http://schemas.openxmlformats.org/presentationml/2006/ole">
            <p:oleObj spid="_x0000_s25603" name="Формула" r:id="rId3" imgW="1231560" imgH="419040" progId="Equation.3">
              <p:embed/>
            </p:oleObj>
          </a:graphicData>
        </a:graphic>
      </p:graphicFrame>
      <p:sp>
        <p:nvSpPr>
          <p:cNvPr id="7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 #3: Random FSMs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/>
          <a:lstStyle/>
          <a:p>
            <a:r>
              <a:rPr lang="en-US" sz="2800" dirty="0" smtClean="0"/>
              <a:t>Idea: if a large number of randomly generated FSMs satisfy an LTL formula, it is meaningless</a:t>
            </a:r>
          </a:p>
          <a:p>
            <a:r>
              <a:rPr lang="en-US" sz="2800" dirty="0" smtClean="0"/>
              <a:t>Generate a number of random FSMs with the same interface as the input FSM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. . . , a</a:t>
            </a:r>
            <a:r>
              <a:rPr lang="en-US" sz="2800" i="1" baseline="-25000" dirty="0" smtClean="0"/>
              <a:t>N</a:t>
            </a:r>
            <a:r>
              <a:rPr lang="en-US" sz="2800" baseline="-25000" dirty="0" smtClean="0"/>
              <a:t>sample</a:t>
            </a:r>
            <a:endParaRPr lang="en-US" sz="2800" baseline="-250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743200" y="4421188"/>
          <a:ext cx="3730625" cy="1717675"/>
        </p:xfrm>
        <a:graphic>
          <a:graphicData uri="http://schemas.openxmlformats.org/presentationml/2006/ole">
            <p:oleObj spid="_x0000_s26626" name="Формула" r:id="rId3" imgW="1447560" imgH="647640" progId="Equation.3">
              <p:embed/>
            </p:oleObj>
          </a:graphicData>
        </a:graphic>
      </p:graphicFrame>
      <p:sp>
        <p:nvSpPr>
          <p:cNvPr id="7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 #4: Mutants of input FSM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43840" y="2346582"/>
            <a:ext cx="8686800" cy="3779581"/>
          </a:xfrm>
        </p:spPr>
        <p:txBody>
          <a:bodyPr/>
          <a:lstStyle/>
          <a:p>
            <a:r>
              <a:rPr lang="en-US" sz="2600" dirty="0" smtClean="0"/>
              <a:t>Idea: if a formula is not violated by a small change in the FSM, it is not so “interesting”</a:t>
            </a:r>
          </a:p>
          <a:p>
            <a:r>
              <a:rPr lang="en-US" sz="2600" dirty="0" smtClean="0"/>
              <a:t>Generate random mutants of the input FSM m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 . . . , </a:t>
            </a:r>
            <a:r>
              <a:rPr lang="en-US" sz="2600" dirty="0" err="1" smtClean="0"/>
              <a:t>m</a:t>
            </a:r>
            <a:r>
              <a:rPr lang="en-US" sz="2600" i="1" baseline="-25000" dirty="0" err="1" smtClean="0"/>
              <a:t>N</a:t>
            </a:r>
            <a:r>
              <a:rPr lang="en-US" sz="2600" baseline="-25000" dirty="0" err="1" smtClean="0"/>
              <a:t>sample</a:t>
            </a:r>
            <a:endParaRPr lang="en-US" sz="2600" baseline="-25000" dirty="0" smtClean="0"/>
          </a:p>
          <a:p>
            <a:r>
              <a:rPr lang="en-US" sz="2600" dirty="0" smtClean="0"/>
              <a:t>Mutation operators</a:t>
            </a:r>
          </a:p>
          <a:p>
            <a:pPr lvl="1"/>
            <a:r>
              <a:rPr lang="en-US" sz="2600" dirty="0" smtClean="0"/>
              <a:t>Change transition end state</a:t>
            </a:r>
          </a:p>
          <a:p>
            <a:pPr lvl="1"/>
            <a:r>
              <a:rPr lang="en-US" sz="2600" dirty="0" smtClean="0"/>
              <a:t>Add/delete transitions</a:t>
            </a:r>
            <a:endParaRPr lang="en-US" sz="2600" dirty="0" smtClean="0"/>
          </a:p>
          <a:p>
            <a:endParaRPr lang="ru-RU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711450" y="5014913"/>
          <a:ext cx="3082925" cy="1382712"/>
        </p:xfrm>
        <a:graphic>
          <a:graphicData uri="http://schemas.openxmlformats.org/presentationml/2006/ole">
            <p:oleObj spid="_x0000_s27650" name="Формула" r:id="rId3" imgW="1485720" imgH="647640" progId="Equation.3">
              <p:embed/>
            </p:oleObj>
          </a:graphicData>
        </a:graphic>
      </p:graphicFrame>
      <p:sp>
        <p:nvSpPr>
          <p:cNvPr id="7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FF #5: FSM constructed from scenarios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/>
          <a:lstStyle/>
          <a:p>
            <a:r>
              <a:rPr lang="en-US" dirty="0" smtClean="0"/>
              <a:t>A scenario is a finite path in an FSM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</a:t>
            </a:r>
            <a:endParaRPr lang="ru-RU" dirty="0"/>
          </a:p>
        </p:txBody>
      </p:sp>
      <p:sp>
        <p:nvSpPr>
          <p:cNvPr id="6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395220" y="5289355"/>
          <a:ext cx="4996180" cy="684408"/>
        </p:xfrm>
        <a:graphic>
          <a:graphicData uri="http://schemas.openxmlformats.org/presentationml/2006/ole">
            <p:oleObj spid="_x0000_s29699" name="Формула" r:id="rId3" imgW="1854000" imgH="253800" progId="Equation.3">
              <p:embed/>
            </p:oleObj>
          </a:graphicData>
        </a:graphic>
      </p:graphicFrame>
      <p:pic>
        <p:nvPicPr>
          <p:cNvPr id="29701" name="Picture 5" descr="E:\efsm-examp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9694" y="2931441"/>
            <a:ext cx="6031706" cy="2124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FF #5: FSM constructed from scenarios (continued)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458200" cy="3779581"/>
          </a:xfrm>
        </p:spPr>
        <p:txBody>
          <a:bodyPr/>
          <a:lstStyle/>
          <a:p>
            <a:r>
              <a:rPr lang="en-US" sz="2600" dirty="0" smtClean="0"/>
              <a:t>Derive random scenarios of fixed length from input FSM </a:t>
            </a:r>
            <a:r>
              <a:rPr lang="en-US" sz="2600" b="1" i="1" dirty="0" smtClean="0"/>
              <a:t>a</a:t>
            </a:r>
          </a:p>
          <a:p>
            <a:r>
              <a:rPr lang="en-US" sz="2600" dirty="0" smtClean="0"/>
              <a:t>Use fast exact algorithm to construct an FSM </a:t>
            </a:r>
            <a:r>
              <a:rPr lang="en-US" sz="2600" b="1" i="1" dirty="0" smtClean="0"/>
              <a:t>a*</a:t>
            </a:r>
            <a:r>
              <a:rPr lang="en-US" sz="2600" dirty="0" smtClean="0"/>
              <a:t> from scenarios</a:t>
            </a:r>
          </a:p>
          <a:p>
            <a:r>
              <a:rPr lang="en-US" sz="2600" dirty="0" smtClean="0"/>
              <a:t>Note:</a:t>
            </a:r>
            <a:r>
              <a:rPr lang="en-US" sz="2600" i="1" dirty="0" smtClean="0"/>
              <a:t> </a:t>
            </a:r>
            <a:r>
              <a:rPr lang="en-US" sz="2600" b="1" i="1" dirty="0" smtClean="0"/>
              <a:t>a*</a:t>
            </a:r>
            <a:r>
              <a:rPr lang="en-US" sz="2600" i="1" dirty="0" smtClean="0"/>
              <a:t> </a:t>
            </a:r>
            <a:r>
              <a:rPr lang="en-US" sz="2600" dirty="0" smtClean="0"/>
              <a:t>probably differs from </a:t>
            </a:r>
            <a:r>
              <a:rPr lang="en-US" sz="2600" b="1" i="1" dirty="0" smtClean="0"/>
              <a:t>a</a:t>
            </a:r>
          </a:p>
          <a:p>
            <a:r>
              <a:rPr lang="en-US" sz="2600" dirty="0" smtClean="0"/>
              <a:t>Note: not all formulas that are true for </a:t>
            </a:r>
            <a:r>
              <a:rPr lang="en-US" sz="2600" b="1" i="1" dirty="0" smtClean="0"/>
              <a:t>a</a:t>
            </a:r>
            <a:r>
              <a:rPr lang="en-US" sz="2600" dirty="0" smtClean="0"/>
              <a:t> are true for </a:t>
            </a:r>
            <a:r>
              <a:rPr lang="en-US" sz="2600" b="1" i="1" dirty="0" smtClean="0"/>
              <a:t>a*</a:t>
            </a:r>
            <a:endParaRPr lang="en-US" sz="2600" b="1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868169" y="5090159"/>
          <a:ext cx="4624071" cy="858075"/>
        </p:xfrm>
        <a:graphic>
          <a:graphicData uri="http://schemas.openxmlformats.org/presentationml/2006/ole">
            <p:oleObj spid="_x0000_s30723" name="Формула" r:id="rId3" imgW="12315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FF #6: Mutants of FSM constructed from scenarios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Same as FF #4, but mutants are generated from the FSM constructed from scenarios</a:t>
            </a:r>
            <a:endParaRPr lang="ru-RU" sz="2800" dirty="0"/>
          </a:p>
        </p:txBody>
      </p:sp>
      <p:sp>
        <p:nvSpPr>
          <p:cNvPr id="7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Software models</a:t>
            </a:r>
          </a:p>
          <a:p>
            <a:r>
              <a:rPr lang="en-US" sz="3200" dirty="0" smtClean="0"/>
              <a:t>Not always created</a:t>
            </a:r>
          </a:p>
          <a:p>
            <a:r>
              <a:rPr lang="en-US" sz="3200" dirty="0" smtClean="0"/>
              <a:t>If created, not always kept up to date</a:t>
            </a:r>
            <a:endParaRPr lang="ru-RU" sz="3200" dirty="0"/>
          </a:p>
        </p:txBody>
      </p:sp>
      <p:sp>
        <p:nvSpPr>
          <p:cNvPr id="9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/>
          <a:lstStyle/>
          <a:p>
            <a:r>
              <a:rPr lang="en-US" sz="3600" dirty="0" smtClean="0"/>
              <a:t>ECJ library used for EA implementation</a:t>
            </a:r>
          </a:p>
          <a:p>
            <a:r>
              <a:rPr lang="en-US" sz="3600" dirty="0" err="1" smtClean="0"/>
              <a:t>Multiobjective</a:t>
            </a:r>
            <a:r>
              <a:rPr lang="en-US" sz="3600" dirty="0" smtClean="0"/>
              <a:t> EAs: NSGA-II and SPEA2</a:t>
            </a:r>
          </a:p>
          <a:p>
            <a:r>
              <a:rPr lang="en-US" sz="3600" dirty="0" smtClean="0"/>
              <a:t>Standard GP operators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https://cs.gmu.edu/~eclab/projects/ecj/</a:t>
            </a:r>
            <a:endParaRPr lang="ru-RU" dirty="0"/>
          </a:p>
        </p:txBody>
      </p:sp>
      <p:sp>
        <p:nvSpPr>
          <p:cNvPr id="6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/>
          <a:lstStyle/>
          <a:p>
            <a:r>
              <a:rPr lang="en-US" sz="2800" dirty="0" smtClean="0"/>
              <a:t>Case study: Elevator doors control FSM</a:t>
            </a:r>
          </a:p>
          <a:p>
            <a:r>
              <a:rPr lang="en-US" sz="2800" dirty="0" smtClean="0"/>
              <a:t>Input events: A, B, C ,D, E</a:t>
            </a:r>
          </a:p>
          <a:p>
            <a:r>
              <a:rPr lang="en-US" sz="2800" dirty="0" smtClean="0"/>
              <a:t>Output actions: </a:t>
            </a:r>
            <a:r>
              <a:rPr lang="en-US" sz="2800" i="1" dirty="0" smtClean="0"/>
              <a:t>z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z</a:t>
            </a:r>
            <a:r>
              <a:rPr lang="en-US" sz="2800" baseline="-25000" dirty="0" smtClean="0"/>
              <a:t>2</a:t>
            </a:r>
            <a:r>
              <a:rPr lang="en-US" sz="2800" i="1" dirty="0" smtClean="0"/>
              <a:t>, z</a:t>
            </a:r>
            <a:r>
              <a:rPr lang="en-US" sz="2800" baseline="-25000" dirty="0" smtClean="0"/>
              <a:t>3</a:t>
            </a:r>
          </a:p>
          <a:p>
            <a:r>
              <a:rPr lang="en-US" sz="2800" dirty="0" smtClean="0"/>
              <a:t>17 manually created LTL formulas</a:t>
            </a:r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31746" name="Picture 2" descr="E:\elevator-efs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" y="4893631"/>
            <a:ext cx="8854440" cy="1252865"/>
          </a:xfrm>
          <a:prstGeom prst="rect">
            <a:avLst/>
          </a:prstGeom>
          <a:noFill/>
        </p:spPr>
      </p:pic>
      <p:sp>
        <p:nvSpPr>
          <p:cNvPr id="6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LTL properties</a:t>
            </a:r>
            <a:endParaRPr lang="ru-RU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318385"/>
            <a:ext cx="74866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goal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473440" cy="37795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Goal: infer formulas similar to manually created ones</a:t>
            </a:r>
          </a:p>
          <a:p>
            <a:r>
              <a:rPr lang="en-US" sz="2800" dirty="0" smtClean="0"/>
              <a:t>But how do we measure the quality of inferred formulas?</a:t>
            </a:r>
          </a:p>
          <a:p>
            <a:r>
              <a:rPr lang="en-US" sz="2800" dirty="0" smtClean="0"/>
              <a:t>Introduced two empirical metrics</a:t>
            </a:r>
          </a:p>
          <a:p>
            <a:pPr lvl="1"/>
            <a:r>
              <a:rPr lang="en-US" sz="2800" dirty="0" smtClean="0"/>
              <a:t>Coverage metric</a:t>
            </a:r>
          </a:p>
          <a:p>
            <a:pPr lvl="1"/>
            <a:r>
              <a:rPr lang="en-US" sz="2800" dirty="0" smtClean="0"/>
              <a:t>Mutants metric</a:t>
            </a:r>
            <a:endParaRPr lang="ru-RU" sz="2800" dirty="0"/>
          </a:p>
        </p:txBody>
      </p:sp>
      <p:sp>
        <p:nvSpPr>
          <p:cNvPr id="5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metric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05400" y="883920"/>
            <a:ext cx="4038600" cy="3779581"/>
          </a:xfrm>
        </p:spPr>
        <p:txBody>
          <a:bodyPr/>
          <a:lstStyle/>
          <a:p>
            <a:r>
              <a:rPr lang="en-US" dirty="0" smtClean="0"/>
              <a:t>{</a:t>
            </a:r>
            <a:r>
              <a:rPr lang="en-US" i="1" dirty="0" smtClean="0"/>
              <a:t>f</a:t>
            </a:r>
            <a:r>
              <a:rPr lang="en-US" baseline="-25000" dirty="0" smtClean="0"/>
              <a:t>old</a:t>
            </a:r>
            <a:r>
              <a:rPr lang="en-US" dirty="0" smtClean="0"/>
              <a:t>} – original manually created formulas</a:t>
            </a:r>
          </a:p>
          <a:p>
            <a:r>
              <a:rPr lang="en-US" dirty="0" smtClean="0"/>
              <a:t>{</a:t>
            </a:r>
            <a:r>
              <a:rPr lang="en-US" i="1" dirty="0" smtClean="0"/>
              <a:t>f</a:t>
            </a:r>
            <a:r>
              <a:rPr lang="en-US" baseline="-25000" dirty="0" smtClean="0"/>
              <a:t>new</a:t>
            </a:r>
            <a:r>
              <a:rPr lang="en-US" dirty="0" smtClean="0"/>
              <a:t>} – inferred formulas</a:t>
            </a:r>
          </a:p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57200" y="2346582"/>
            <a:ext cx="8229600" cy="37795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Derive scenarios from original FSM </a:t>
            </a:r>
            <a:r>
              <a:rPr lang="en-US" sz="2800" b="1" i="1" dirty="0" smtClean="0"/>
              <a:t>a</a:t>
            </a:r>
            <a:endParaRPr lang="en-US" sz="2800" b="1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Model inference: build FSM </a:t>
            </a:r>
            <a:r>
              <a:rPr lang="en-US" sz="2800" b="1" i="1" dirty="0" smtClean="0"/>
              <a:t>a</a:t>
            </a:r>
            <a:r>
              <a:rPr lang="en-US" sz="2800" b="1" dirty="0" smtClean="0"/>
              <a:t>’</a:t>
            </a:r>
            <a:r>
              <a:rPr lang="en-US" sz="2800" dirty="0" smtClean="0"/>
              <a:t> from scenarios </a:t>
            </a:r>
            <a:r>
              <a:rPr lang="en-US" sz="2800" i="1" dirty="0" smtClean="0"/>
              <a:t>and</a:t>
            </a:r>
            <a:r>
              <a:rPr lang="en-US" sz="2800" dirty="0" smtClean="0"/>
              <a:t> </a:t>
            </a:r>
            <a:r>
              <a:rPr lang="en-US" sz="2800" b="1" dirty="0" smtClean="0"/>
              <a:t>{</a:t>
            </a:r>
            <a:r>
              <a:rPr lang="en-US" sz="2800" b="1" i="1" dirty="0" smtClean="0"/>
              <a:t>f</a:t>
            </a:r>
            <a:r>
              <a:rPr lang="en-US" sz="2800" b="1" baseline="-25000" dirty="0" smtClean="0"/>
              <a:t>new</a:t>
            </a:r>
            <a:r>
              <a:rPr lang="en-US" sz="2800" b="1" dirty="0" smtClean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Metric: how many formulas from </a:t>
            </a:r>
            <a:r>
              <a:rPr lang="en-US" sz="2800" b="1" dirty="0" smtClean="0"/>
              <a:t>{</a:t>
            </a:r>
            <a:r>
              <a:rPr lang="en-US" sz="2800" b="1" i="1" dirty="0" smtClean="0"/>
              <a:t>f</a:t>
            </a:r>
            <a:r>
              <a:rPr lang="en-US" sz="2800" b="1" baseline="-25000" dirty="0" smtClean="0"/>
              <a:t>old</a:t>
            </a:r>
            <a:r>
              <a:rPr lang="en-US" sz="2800" b="1" dirty="0" smtClean="0"/>
              <a:t>} </a:t>
            </a:r>
            <a:r>
              <a:rPr lang="en-US" sz="2800" dirty="0" smtClean="0"/>
              <a:t>does </a:t>
            </a:r>
            <a:r>
              <a:rPr lang="en-US" sz="2800" b="1" dirty="0" smtClean="0"/>
              <a:t>a’ </a:t>
            </a:r>
            <a:r>
              <a:rPr lang="en-US" sz="2800" dirty="0" smtClean="0"/>
              <a:t>satisfy?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448243" y="4495800"/>
          <a:ext cx="4122737" cy="1498600"/>
        </p:xfrm>
        <a:graphic>
          <a:graphicData uri="http://schemas.openxmlformats.org/presentationml/2006/ole">
            <p:oleObj spid="_x0000_s32770" name="Формула" r:id="rId3" imgW="1396800" imgH="507960" progId="Equation.3">
              <p:embed/>
            </p:oleObj>
          </a:graphicData>
        </a:graphic>
      </p:graphicFrame>
      <p:sp>
        <p:nvSpPr>
          <p:cNvPr id="7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Mutants metric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05400" y="883920"/>
            <a:ext cx="4038600" cy="3779581"/>
          </a:xfrm>
        </p:spPr>
        <p:txBody>
          <a:bodyPr/>
          <a:lstStyle/>
          <a:p>
            <a:r>
              <a:rPr lang="en-US" dirty="0" smtClean="0"/>
              <a:t>{</a:t>
            </a:r>
            <a:r>
              <a:rPr lang="en-US" i="1" dirty="0" smtClean="0"/>
              <a:t>f</a:t>
            </a:r>
            <a:r>
              <a:rPr lang="en-US" baseline="-25000" dirty="0" smtClean="0"/>
              <a:t>old</a:t>
            </a:r>
            <a:r>
              <a:rPr lang="en-US" dirty="0" smtClean="0"/>
              <a:t>} – original manually created formulas</a:t>
            </a:r>
          </a:p>
          <a:p>
            <a:r>
              <a:rPr lang="en-US" dirty="0" smtClean="0"/>
              <a:t>{</a:t>
            </a:r>
            <a:r>
              <a:rPr lang="en-US" i="1" dirty="0" smtClean="0"/>
              <a:t>f</a:t>
            </a:r>
            <a:r>
              <a:rPr lang="en-US" baseline="-25000" dirty="0" smtClean="0"/>
              <a:t>new</a:t>
            </a:r>
            <a:r>
              <a:rPr lang="en-US" dirty="0" smtClean="0"/>
              <a:t>} – inferred formulas</a:t>
            </a:r>
          </a:p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57200" y="2346582"/>
            <a:ext cx="8229600" cy="37795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Generate </a:t>
            </a:r>
            <a:r>
              <a:rPr lang="en-US" sz="2800" i="1" dirty="0" smtClean="0"/>
              <a:t>M</a:t>
            </a:r>
            <a:r>
              <a:rPr lang="en-US" sz="2800" dirty="0" smtClean="0"/>
              <a:t>’ ≤ 1000 different mutants of original FSM </a:t>
            </a:r>
            <a:r>
              <a:rPr lang="en-US" sz="2800" b="1" i="1" dirty="0" smtClean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Ratio of mutants that violate at least one formula from </a:t>
            </a:r>
            <a:r>
              <a:rPr lang="en-US" sz="2800" b="1" dirty="0" smtClean="0"/>
              <a:t>{</a:t>
            </a:r>
            <a:r>
              <a:rPr lang="en-US" sz="2800" b="1" i="1" dirty="0" smtClean="0"/>
              <a:t>f</a:t>
            </a:r>
            <a:r>
              <a:rPr lang="en-US" sz="2800" b="1" baseline="-25000" dirty="0" smtClean="0"/>
              <a:t>old</a:t>
            </a:r>
            <a:r>
              <a:rPr lang="en-US" sz="2800" b="1" dirty="0" smtClean="0"/>
              <a:t>}</a:t>
            </a: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Metric: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646555" y="4125338"/>
          <a:ext cx="5318125" cy="1076325"/>
        </p:xfrm>
        <a:graphic>
          <a:graphicData uri="http://schemas.openxmlformats.org/presentationml/2006/ole">
            <p:oleObj spid="_x0000_s33794" name="Формула" r:id="rId3" imgW="2133360" imgH="431640" progId="Equation.3">
              <p:embed/>
            </p:oleObj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268662" y="5449888"/>
          <a:ext cx="1836738" cy="1139825"/>
        </p:xfrm>
        <a:graphic>
          <a:graphicData uri="http://schemas.openxmlformats.org/presentationml/2006/ole">
            <p:oleObj spid="_x0000_s33795" name="Формула" r:id="rId4" imgW="736560" imgH="457200" progId="Equation.3">
              <p:embed/>
            </p:oleObj>
          </a:graphicData>
        </a:graphic>
      </p:graphicFrame>
      <p:sp>
        <p:nvSpPr>
          <p:cNvPr id="7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Tried both NSGA-II and SPEA2</a:t>
            </a:r>
          </a:p>
          <a:p>
            <a:r>
              <a:rPr lang="en-US" sz="2800" dirty="0" smtClean="0"/>
              <a:t>EAs run for 50 generations</a:t>
            </a:r>
          </a:p>
          <a:p>
            <a:r>
              <a:rPr lang="en-US" sz="2800" dirty="0" smtClean="0"/>
              <a:t>Population size = </a:t>
            </a:r>
            <a:r>
              <a:rPr lang="en-US" sz="2800" dirty="0" smtClean="0"/>
              <a:t>500</a:t>
            </a:r>
          </a:p>
          <a:p>
            <a:r>
              <a:rPr lang="en-US" sz="2800" dirty="0" smtClean="0"/>
              <a:t>Result of experiment: all formulas in Pareto front</a:t>
            </a:r>
          </a:p>
          <a:p>
            <a:r>
              <a:rPr lang="en-US" sz="2800" dirty="0" smtClean="0"/>
              <a:t>Each experiment repeated 20 times</a:t>
            </a:r>
          </a:p>
          <a:p>
            <a:r>
              <a:rPr lang="en-US" sz="2800" dirty="0" smtClean="0"/>
              <a:t>FF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and FF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in all experiments, all combinations of the rest</a:t>
            </a:r>
            <a:endParaRPr lang="ru-RU" sz="2800" dirty="0"/>
          </a:p>
        </p:txBody>
      </p:sp>
      <p:sp>
        <p:nvSpPr>
          <p:cNvPr id="5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data</a:t>
            </a:r>
            <a:endParaRPr lang="ru-RU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921712"/>
            <a:ext cx="6960002" cy="432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/>
          <a:lstStyle/>
          <a:p>
            <a:r>
              <a:rPr lang="en-US" sz="2800" dirty="0" smtClean="0"/>
              <a:t>NSGA-II and SPEA2 yield similar formula quality</a:t>
            </a:r>
          </a:p>
          <a:p>
            <a:r>
              <a:rPr lang="en-US" sz="2800" dirty="0" smtClean="0"/>
              <a:t>SPEA2 is much faster than NSGA-II</a:t>
            </a:r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#8 = </a:t>
            </a:r>
            <a:r>
              <a:rPr lang="en-US" sz="2800" dirty="0" smtClean="0"/>
              <a:t> </a:t>
            </a:r>
            <a:r>
              <a:rPr lang="en-US" sz="2800" dirty="0" smtClean="0"/>
              <a:t>{all but FF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} is best for NSGA-II</a:t>
            </a:r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#15  = {all but FF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} is best for SPEA2</a:t>
            </a:r>
          </a:p>
          <a:p>
            <a:r>
              <a:rPr lang="en-US" sz="2800" dirty="0" smtClean="0"/>
              <a:t>Significance validated using </a:t>
            </a:r>
            <a:r>
              <a:rPr lang="en-US" sz="2800" dirty="0" err="1" smtClean="0"/>
              <a:t>Wilcoxon</a:t>
            </a:r>
            <a:r>
              <a:rPr lang="en-US" sz="2800" dirty="0" smtClean="0"/>
              <a:t> signed-rank test</a:t>
            </a:r>
          </a:p>
          <a:p>
            <a:endParaRPr lang="ru-RU" dirty="0"/>
          </a:p>
        </p:txBody>
      </p:sp>
      <p:sp>
        <p:nvSpPr>
          <p:cNvPr id="5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other parameters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SPEA2 with </a:t>
            </a:r>
            <a:r>
              <a:rPr lang="en-US" dirty="0" err="1" smtClean="0"/>
              <a:t>config</a:t>
            </a:r>
            <a:r>
              <a:rPr lang="en-US" dirty="0" smtClean="0"/>
              <a:t> #15</a:t>
            </a:r>
          </a:p>
          <a:p>
            <a:r>
              <a:rPr lang="en-US" dirty="0" smtClean="0"/>
              <a:t>Varied population size from 100 to 1000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Change number of generations from 25 to 200</a:t>
            </a:r>
          </a:p>
          <a:p>
            <a:pPr lvl="1"/>
            <a:r>
              <a:rPr lang="en-US" dirty="0" smtClean="0"/>
              <a:t>No significant changes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57200" y="3489960"/>
          <a:ext cx="79095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58"/>
                <a:gridCol w="1331766"/>
                <a:gridCol w="1581912"/>
                <a:gridCol w="1581912"/>
                <a:gridCol w="15819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Pop size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100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250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500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1000</a:t>
                      </a:r>
                      <a:endParaRPr lang="ru-RU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100 ∙ c</a:t>
                      </a:r>
                      <a:r>
                        <a:rPr lang="en-US" sz="2200" baseline="-25000" dirty="0" smtClean="0"/>
                        <a:t>learn</a:t>
                      </a:r>
                      <a:r>
                        <a:rPr lang="en-US" sz="2200" baseline="0" dirty="0" smtClean="0"/>
                        <a:t>, %</a:t>
                      </a:r>
                      <a:endParaRPr lang="ru-RU" sz="2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23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86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86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86</a:t>
                      </a:r>
                      <a:endParaRPr lang="ru-RU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100 ∙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c</a:t>
                      </a:r>
                      <a:r>
                        <a:rPr lang="en-US" sz="2200" baseline="-25000" dirty="0" smtClean="0"/>
                        <a:t>mut</a:t>
                      </a:r>
                      <a:r>
                        <a:rPr lang="en-US" sz="2200" baseline="0" dirty="0" smtClean="0"/>
                        <a:t>, %</a:t>
                      </a:r>
                      <a:endParaRPr lang="ru-RU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13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79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96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96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inference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438400"/>
            <a:ext cx="1752600" cy="1341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Executable program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495800"/>
            <a:ext cx="1752600" cy="1341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 cases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12280" y="3398520"/>
            <a:ext cx="1752600" cy="1341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Program model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94760" y="3398520"/>
            <a:ext cx="1752600" cy="1341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inference algorithm</a:t>
            </a:r>
            <a:endParaRPr lang="ru-RU" sz="2800" dirty="0"/>
          </a:p>
        </p:txBody>
      </p:sp>
      <p:cxnSp>
        <p:nvCxnSpPr>
          <p:cNvPr id="14" name="Прямая со стрелкой 13"/>
          <p:cNvCxnSpPr>
            <a:stCxn id="5" idx="3"/>
            <a:endCxn id="12" idx="1"/>
          </p:cNvCxnSpPr>
          <p:nvPr/>
        </p:nvCxnSpPr>
        <p:spPr>
          <a:xfrm>
            <a:off x="2590800" y="3108960"/>
            <a:ext cx="1203960" cy="96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3"/>
            <a:endCxn id="12" idx="1"/>
          </p:cNvCxnSpPr>
          <p:nvPr/>
        </p:nvCxnSpPr>
        <p:spPr>
          <a:xfrm flipV="1">
            <a:off x="2590800" y="4069080"/>
            <a:ext cx="1203960" cy="1097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2" idx="3"/>
            <a:endCxn id="9" idx="1"/>
          </p:cNvCxnSpPr>
          <p:nvPr/>
        </p:nvCxnSpPr>
        <p:spPr>
          <a:xfrm>
            <a:off x="5547360" y="4069080"/>
            <a:ext cx="12649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47360" y="2524185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Finite-state machine</a:t>
            </a:r>
            <a:endParaRPr lang="ru-RU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4760" y="553212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Quite a few good algorithms</a:t>
            </a:r>
            <a:endParaRPr lang="ru-RU" sz="3200" dirty="0"/>
          </a:p>
        </p:txBody>
      </p:sp>
      <p:sp>
        <p:nvSpPr>
          <p:cNvPr id="21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example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427720" cy="37795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ATM control FSM</a:t>
            </a:r>
          </a:p>
          <a:p>
            <a:r>
              <a:rPr lang="en-US" sz="2800" dirty="0" smtClean="0"/>
              <a:t>12 states</a:t>
            </a:r>
          </a:p>
          <a:p>
            <a:r>
              <a:rPr lang="en-US" sz="2800" dirty="0" smtClean="0"/>
              <a:t>14 events</a:t>
            </a:r>
          </a:p>
          <a:p>
            <a:r>
              <a:rPr lang="en-US" sz="2800" dirty="0" smtClean="0"/>
              <a:t>13 output actions</a:t>
            </a:r>
          </a:p>
          <a:p>
            <a:r>
              <a:rPr lang="en-US" sz="2800" dirty="0" smtClean="0"/>
              <a:t>30 LTL formulas</a:t>
            </a:r>
          </a:p>
          <a:p>
            <a:r>
              <a:rPr lang="en-US" sz="2800" dirty="0" smtClean="0"/>
              <a:t>Mutants metric: 100 ∙ </a:t>
            </a:r>
            <a:r>
              <a:rPr lang="en-US" sz="2800" i="1" dirty="0" smtClean="0"/>
              <a:t>c</a:t>
            </a:r>
            <a:r>
              <a:rPr lang="en-US" sz="2800" baseline="-25000" dirty="0" smtClean="0"/>
              <a:t>mut </a:t>
            </a:r>
            <a:r>
              <a:rPr lang="en-US" sz="2800" dirty="0" smtClean="0"/>
              <a:t>= 65 %</a:t>
            </a:r>
          </a:p>
          <a:p>
            <a:r>
              <a:rPr lang="en-US" sz="2800" dirty="0" smtClean="0"/>
              <a:t>Coverage metric: infeasible</a:t>
            </a:r>
            <a:endParaRPr lang="ru-RU" sz="2800" dirty="0"/>
          </a:p>
        </p:txBody>
      </p:sp>
      <p:sp>
        <p:nvSpPr>
          <p:cNvPr id="5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458200" cy="37795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Proposed GP-based approach for inferring LTL properties of FSMs</a:t>
            </a:r>
          </a:p>
          <a:p>
            <a:r>
              <a:rPr lang="en-US" sz="2800" dirty="0" smtClean="0"/>
              <a:t>Feasibility demonstrated on two examples using two empirical quality metrics</a:t>
            </a:r>
          </a:p>
          <a:p>
            <a:r>
              <a:rPr lang="en-US" sz="2800" dirty="0" smtClean="0"/>
              <a:t>Approach is able to infer up to 100 % of human-written LTL formulas</a:t>
            </a:r>
          </a:p>
        </p:txBody>
      </p:sp>
      <p:sp>
        <p:nvSpPr>
          <p:cNvPr id="5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412480" cy="37795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Couple with existing model inference algorithms</a:t>
            </a:r>
            <a:endParaRPr lang="ru-RU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Acknowledgements</a:t>
            </a:r>
            <a:endParaRPr lang="ru-RU" altLang="ru-RU" smtClean="0"/>
          </a:p>
        </p:txBody>
      </p:sp>
      <p:sp>
        <p:nvSpPr>
          <p:cNvPr id="36867" name="Объект 2"/>
          <p:cNvSpPr>
            <a:spLocks noGrp="1"/>
          </p:cNvSpPr>
          <p:nvPr>
            <p:ph sz="half" idx="1"/>
          </p:nvPr>
        </p:nvSpPr>
        <p:spPr>
          <a:xfrm>
            <a:off x="457198" y="2346582"/>
            <a:ext cx="8229601" cy="3924043"/>
          </a:xfrm>
        </p:spPr>
        <p:txBody>
          <a:bodyPr/>
          <a:lstStyle/>
          <a:p>
            <a:r>
              <a:rPr lang="en-US" altLang="ru-RU" sz="2800" dirty="0" smtClean="0"/>
              <a:t>This work was financially supported by the Government of Russian Federation, Grant </a:t>
            </a:r>
            <a:r>
              <a:rPr lang="en-US" altLang="ru-RU" sz="2800" dirty="0" smtClean="0"/>
              <a:t>074-U01.</a:t>
            </a:r>
            <a:endParaRPr lang="en-US" altLang="ru-RU" sz="2800" dirty="0" smtClean="0"/>
          </a:p>
        </p:txBody>
      </p:sp>
      <p:sp>
        <p:nvSpPr>
          <p:cNvPr id="6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Thank you for your attention!</a:t>
            </a:r>
            <a:endParaRPr lang="ru-RU" altLang="ru-RU" dirty="0" smtClean="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6398438" y="3643314"/>
            <a:ext cx="251062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2500" dirty="0" err="1">
                <a:solidFill>
                  <a:schemeClr val="bg1"/>
                </a:solidFill>
              </a:rPr>
              <a:t>Daniil</a:t>
            </a:r>
            <a:r>
              <a:rPr lang="en-US" altLang="ru-RU" sz="2500" dirty="0">
                <a:solidFill>
                  <a:schemeClr val="bg1"/>
                </a:solidFill>
              </a:rPr>
              <a:t> </a:t>
            </a:r>
            <a:r>
              <a:rPr lang="en-US" altLang="ru-RU" sz="2500" dirty="0" err="1">
                <a:solidFill>
                  <a:schemeClr val="bg1"/>
                </a:solidFill>
              </a:rPr>
              <a:t>Chivilikhin</a:t>
            </a:r>
            <a:endParaRPr lang="en-US" altLang="ru-RU" sz="25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2500" dirty="0" err="1" smtClean="0">
                <a:solidFill>
                  <a:schemeClr val="bg1"/>
                </a:solidFill>
              </a:rPr>
              <a:t>Ilya</a:t>
            </a:r>
            <a:r>
              <a:rPr lang="en-US" altLang="ru-RU" sz="2500" dirty="0" smtClean="0">
                <a:solidFill>
                  <a:schemeClr val="bg1"/>
                </a:solidFill>
              </a:rPr>
              <a:t> </a:t>
            </a:r>
            <a:r>
              <a:rPr lang="en-US" altLang="ru-RU" sz="2500" dirty="0" err="1" smtClean="0">
                <a:solidFill>
                  <a:schemeClr val="bg1"/>
                </a:solidFill>
              </a:rPr>
              <a:t>Ivanov</a:t>
            </a:r>
            <a:endParaRPr lang="en-US" altLang="ru-RU" sz="25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2500" dirty="0">
                <a:solidFill>
                  <a:schemeClr val="bg1"/>
                </a:solidFill>
              </a:rPr>
              <a:t>Anatoly </a:t>
            </a:r>
            <a:r>
              <a:rPr lang="en-US" altLang="ru-RU" sz="2500" dirty="0" err="1">
                <a:solidFill>
                  <a:schemeClr val="bg1"/>
                </a:solidFill>
              </a:rPr>
              <a:t>Shalyto</a:t>
            </a:r>
            <a:endParaRPr lang="ru-RU" altLang="ru-RU" sz="2500" dirty="0">
              <a:solidFill>
                <a:schemeClr val="bg1"/>
              </a:solidFill>
            </a:endParaRPr>
          </a:p>
        </p:txBody>
      </p:sp>
      <p:sp>
        <p:nvSpPr>
          <p:cNvPr id="37894" name="TextBox 1"/>
          <p:cNvSpPr txBox="1">
            <a:spLocks noChangeArrowheads="1"/>
          </p:cNvSpPr>
          <p:nvPr/>
        </p:nvSpPr>
        <p:spPr bwMode="auto">
          <a:xfrm>
            <a:off x="5691514" y="4862514"/>
            <a:ext cx="32175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2500" dirty="0" smtClean="0">
                <a:solidFill>
                  <a:schemeClr val="bg1"/>
                </a:solidFill>
              </a:rPr>
              <a:t>chivdan@rain.ifmo.ru</a:t>
            </a:r>
            <a:endParaRPr lang="ru-RU" altLang="ru-RU" sz="25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logics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Used to express time-related propositions</a:t>
            </a:r>
          </a:p>
          <a:p>
            <a:r>
              <a:rPr lang="en-US" sz="3200" dirty="0" smtClean="0"/>
              <a:t>In software verification: state requirements for software systems</a:t>
            </a:r>
          </a:p>
          <a:p>
            <a:r>
              <a:rPr lang="en-US" sz="3200" dirty="0" smtClean="0"/>
              <a:t>Example statement</a:t>
            </a:r>
            <a:endParaRPr lang="en-US" sz="3200" dirty="0" smtClean="0"/>
          </a:p>
          <a:p>
            <a:pPr algn="ctr">
              <a:buNone/>
            </a:pPr>
            <a:r>
              <a:rPr lang="en-US" sz="3200" i="1" dirty="0" smtClean="0"/>
              <a:t>	“If a request is received, an answer is eventually generated”</a:t>
            </a:r>
            <a:endParaRPr lang="en-US" sz="3200" i="1" dirty="0" smtClean="0"/>
          </a:p>
        </p:txBody>
      </p:sp>
      <p:sp>
        <p:nvSpPr>
          <p:cNvPr id="8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temporal logics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Autofit/>
          </a:bodyPr>
          <a:lstStyle/>
          <a:p>
            <a:r>
              <a:rPr lang="en-US" sz="2800" dirty="0" smtClean="0"/>
              <a:t>Propositional variables: elementary statements</a:t>
            </a:r>
          </a:p>
          <a:p>
            <a:r>
              <a:rPr lang="en-US" sz="2800" dirty="0" smtClean="0"/>
              <a:t>Boolean logic operators: </a:t>
            </a:r>
            <a:r>
              <a:rPr lang="ru-RU" sz="2800" dirty="0" smtClean="0"/>
              <a:t>∨</a:t>
            </a:r>
            <a:r>
              <a:rPr lang="ru-RU" sz="2800" dirty="0" smtClean="0"/>
              <a:t>, ∧, ¬, </a:t>
            </a:r>
            <a:r>
              <a:rPr lang="ru-RU" sz="2800" dirty="0" smtClean="0"/>
              <a:t>→</a:t>
            </a:r>
            <a:endParaRPr lang="en-US" sz="2800" dirty="0" smtClean="0"/>
          </a:p>
          <a:p>
            <a:r>
              <a:rPr lang="en-US" sz="2800" dirty="0" smtClean="0"/>
              <a:t>Temporal operators</a:t>
            </a:r>
          </a:p>
          <a:p>
            <a:pPr lvl="1"/>
            <a:r>
              <a:rPr lang="en-US" sz="2800" i="1" dirty="0" smtClean="0"/>
              <a:t>X</a:t>
            </a:r>
            <a:r>
              <a:rPr lang="en-US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dirty="0" smtClean="0"/>
              <a:t>) – </a:t>
            </a:r>
            <a:r>
              <a:rPr lang="en-US" sz="2800" i="1" dirty="0" smtClean="0"/>
              <a:t>f</a:t>
            </a:r>
            <a:r>
              <a:rPr lang="en-US" sz="2800" dirty="0" smtClean="0"/>
              <a:t> </a:t>
            </a:r>
            <a:r>
              <a:rPr lang="en-US" sz="2800" dirty="0" smtClean="0"/>
              <a:t>has to hold in the next </a:t>
            </a:r>
            <a:r>
              <a:rPr lang="en-US" sz="2800" dirty="0" smtClean="0"/>
              <a:t>state</a:t>
            </a:r>
          </a:p>
          <a:p>
            <a:pPr lvl="1"/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dirty="0" smtClean="0"/>
              <a:t>) – </a:t>
            </a:r>
            <a:r>
              <a:rPr lang="en-US" sz="2800" i="1" dirty="0" smtClean="0"/>
              <a:t>f</a:t>
            </a:r>
            <a:r>
              <a:rPr lang="en-US" sz="2800" dirty="0" smtClean="0"/>
              <a:t> </a:t>
            </a:r>
            <a:r>
              <a:rPr lang="en-US" sz="2800" dirty="0" smtClean="0"/>
              <a:t>has to hold in some state in the </a:t>
            </a:r>
            <a:r>
              <a:rPr lang="en-US" sz="2800" dirty="0" smtClean="0"/>
              <a:t>future</a:t>
            </a:r>
          </a:p>
          <a:p>
            <a:pPr lvl="1"/>
            <a:r>
              <a:rPr lang="en-US" sz="2800" i="1" dirty="0" smtClean="0"/>
              <a:t>G</a:t>
            </a:r>
            <a:r>
              <a:rPr lang="en-US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dirty="0" smtClean="0"/>
              <a:t>)</a:t>
            </a:r>
            <a:r>
              <a:rPr lang="en-US" sz="2800" dirty="0" smtClean="0"/>
              <a:t> – </a:t>
            </a:r>
            <a:r>
              <a:rPr lang="en-US" sz="2800" i="1" dirty="0" smtClean="0"/>
              <a:t>f</a:t>
            </a:r>
            <a:r>
              <a:rPr lang="en-US" sz="2800" dirty="0" smtClean="0"/>
              <a:t> </a:t>
            </a:r>
            <a:r>
              <a:rPr lang="en-US" sz="2800" dirty="0" smtClean="0"/>
              <a:t>has to hold for all </a:t>
            </a:r>
            <a:r>
              <a:rPr lang="en-US" sz="2800" dirty="0" smtClean="0"/>
              <a:t>states</a:t>
            </a:r>
          </a:p>
          <a:p>
            <a:pPr lvl="1"/>
            <a:r>
              <a:rPr lang="en-US" sz="2800" i="1" dirty="0" smtClean="0"/>
              <a:t>U</a:t>
            </a:r>
            <a:r>
              <a:rPr lang="en-US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dirty="0" smtClean="0"/>
              <a:t>, </a:t>
            </a:r>
            <a:r>
              <a:rPr lang="en-US" sz="2800" i="1" dirty="0" smtClean="0"/>
              <a:t>g</a:t>
            </a:r>
            <a:r>
              <a:rPr lang="en-US" sz="2800" dirty="0" smtClean="0"/>
              <a:t>) – </a:t>
            </a:r>
            <a:r>
              <a:rPr lang="en-US" sz="2800" i="1" dirty="0" smtClean="0"/>
              <a:t>f</a:t>
            </a:r>
            <a:r>
              <a:rPr lang="en-US" sz="2800" dirty="0" smtClean="0"/>
              <a:t> </a:t>
            </a:r>
            <a:r>
              <a:rPr lang="en-US" sz="2800" dirty="0" smtClean="0"/>
              <a:t>has to hold until </a:t>
            </a:r>
            <a:r>
              <a:rPr lang="en-US" sz="2800" i="1" dirty="0" smtClean="0"/>
              <a:t>g</a:t>
            </a:r>
            <a:r>
              <a:rPr lang="en-US" sz="2800" dirty="0" smtClean="0"/>
              <a:t> </a:t>
            </a:r>
            <a:r>
              <a:rPr lang="en-US" sz="2800" dirty="0" smtClean="0"/>
              <a:t>holds</a:t>
            </a:r>
          </a:p>
          <a:p>
            <a:pPr lvl="1"/>
            <a:r>
              <a:rPr lang="en-US" sz="2800" dirty="0" smtClean="0"/>
              <a:t>…</a:t>
            </a:r>
          </a:p>
        </p:txBody>
      </p:sp>
      <p:sp>
        <p:nvSpPr>
          <p:cNvPr id="5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inference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438400"/>
            <a:ext cx="1752600" cy="1341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Executable program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495800"/>
            <a:ext cx="1752600" cy="1341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 cases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12280" y="3400108"/>
            <a:ext cx="1752600" cy="1341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Temporal properties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94760" y="3398520"/>
            <a:ext cx="2301240" cy="1341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Specification inference algorithm</a:t>
            </a:r>
            <a:endParaRPr lang="ru-RU" sz="2800" dirty="0"/>
          </a:p>
        </p:txBody>
      </p:sp>
      <p:cxnSp>
        <p:nvCxnSpPr>
          <p:cNvPr id="14" name="Прямая со стрелкой 13"/>
          <p:cNvCxnSpPr>
            <a:stCxn id="5" idx="3"/>
            <a:endCxn id="12" idx="1"/>
          </p:cNvCxnSpPr>
          <p:nvPr/>
        </p:nvCxnSpPr>
        <p:spPr>
          <a:xfrm>
            <a:off x="2590800" y="3108960"/>
            <a:ext cx="1203960" cy="96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3"/>
            <a:endCxn id="12" idx="1"/>
          </p:cNvCxnSpPr>
          <p:nvPr/>
        </p:nvCxnSpPr>
        <p:spPr>
          <a:xfrm flipV="1">
            <a:off x="2590800" y="4069080"/>
            <a:ext cx="1203960" cy="1097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2" idx="3"/>
            <a:endCxn id="9" idx="1"/>
          </p:cNvCxnSpPr>
          <p:nvPr/>
        </p:nvCxnSpPr>
        <p:spPr>
          <a:xfrm>
            <a:off x="6096000" y="4069080"/>
            <a:ext cx="7162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07280" y="5467588"/>
            <a:ext cx="496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Only very simple properties</a:t>
            </a:r>
            <a:endParaRPr lang="ru-RU" sz="28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629400" y="3040380"/>
            <a:ext cx="2087880" cy="20574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ru-RU" dirty="0" smtClean="0"/>
              <a:t>Finite-State Machines</a:t>
            </a:r>
            <a:endParaRPr lang="ru-RU" altLang="ru-RU" dirty="0" smtClean="0"/>
          </a:p>
        </p:txBody>
      </p:sp>
      <p:sp>
        <p:nvSpPr>
          <p:cNvPr id="8199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27585F-C34C-4C35-82AC-6D7AE281ADCA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35842" name="Picture 2" descr="E:\efsm-examp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" y="2063820"/>
            <a:ext cx="7238048" cy="25488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78480" y="5227320"/>
            <a:ext cx="336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>
                <a:solidFill>
                  <a:srgbClr val="FF0000"/>
                </a:solidFill>
              </a:rPr>
              <a:t>e</a:t>
            </a:r>
            <a:r>
              <a:rPr lang="en-US" sz="5400" baseline="-25000" dirty="0" smtClean="0">
                <a:solidFill>
                  <a:srgbClr val="FF0000"/>
                </a:solidFill>
              </a:rPr>
              <a:t>1</a:t>
            </a:r>
            <a:r>
              <a:rPr lang="en-US" sz="5400" dirty="0" smtClean="0"/>
              <a:t> / </a:t>
            </a:r>
            <a:r>
              <a:rPr lang="en-US" sz="5400" i="1" dirty="0" smtClean="0">
                <a:solidFill>
                  <a:srgbClr val="00B050"/>
                </a:solidFill>
              </a:rPr>
              <a:t>z</a:t>
            </a:r>
            <a:r>
              <a:rPr lang="en-US" sz="5400" baseline="-25000" dirty="0" smtClean="0">
                <a:solidFill>
                  <a:srgbClr val="00B050"/>
                </a:solidFill>
              </a:rPr>
              <a:t>0</a:t>
            </a:r>
            <a:r>
              <a:rPr lang="en-US" sz="5400" dirty="0" smtClean="0">
                <a:solidFill>
                  <a:srgbClr val="00B050"/>
                </a:solidFill>
              </a:rPr>
              <a:t>, </a:t>
            </a:r>
            <a:r>
              <a:rPr lang="en-US" sz="5400" i="1" dirty="0" smtClean="0">
                <a:solidFill>
                  <a:srgbClr val="00B050"/>
                </a:solidFill>
              </a:rPr>
              <a:t>z</a:t>
            </a:r>
            <a:r>
              <a:rPr lang="en-US" sz="5400" baseline="-25000" dirty="0" smtClean="0">
                <a:solidFill>
                  <a:srgbClr val="00B050"/>
                </a:solidFill>
              </a:rPr>
              <a:t>1</a:t>
            </a:r>
            <a:endParaRPr lang="ru-RU" sz="5400" baseline="-250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50431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</a:t>
            </a:r>
            <a:r>
              <a:rPr lang="en-US" sz="3600" dirty="0" smtClean="0">
                <a:solidFill>
                  <a:srgbClr val="FF0000"/>
                </a:solidFill>
              </a:rPr>
              <a:t>vent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02768" y="5098255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o</a:t>
            </a:r>
            <a:r>
              <a:rPr lang="en-US" sz="3600" dirty="0" smtClean="0">
                <a:solidFill>
                  <a:srgbClr val="00B050"/>
                </a:solidFill>
              </a:rPr>
              <a:t>utput actions</a:t>
            </a:r>
            <a:endParaRPr lang="ru-RU" sz="3600" dirty="0">
              <a:solidFill>
                <a:srgbClr val="00B050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1706880" y="5821680"/>
            <a:ext cx="11734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0800000">
            <a:off x="5791200" y="5821680"/>
            <a:ext cx="11115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627120" y="2063820"/>
            <a:ext cx="1249680" cy="51174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 advTm="2048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 for FSMs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77180"/>
            <a:ext cx="6873240" cy="37795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Propositional variables</a:t>
            </a:r>
          </a:p>
          <a:p>
            <a:r>
              <a:rPr lang="en-US" sz="2800" dirty="0" err="1" smtClean="0"/>
              <a:t>wasEvent</a:t>
            </a:r>
            <a:r>
              <a:rPr lang="en-US" sz="2800" dirty="0" smtClean="0"/>
              <a:t>(</a:t>
            </a:r>
            <a:r>
              <a:rPr lang="en-US" sz="2800" i="1" dirty="0" smtClean="0"/>
              <a:t>e</a:t>
            </a:r>
            <a:r>
              <a:rPr lang="en-US" sz="2800" dirty="0" smtClean="0"/>
              <a:t>) for all events </a:t>
            </a:r>
            <a:r>
              <a:rPr lang="en-US" sz="2800" i="1" dirty="0" smtClean="0"/>
              <a:t>e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wasAction</a:t>
            </a:r>
            <a:r>
              <a:rPr lang="en-US" sz="2800" dirty="0" smtClean="0"/>
              <a:t>(</a:t>
            </a:r>
            <a:r>
              <a:rPr lang="en-US" sz="2800" i="1" dirty="0" smtClean="0"/>
              <a:t>z</a:t>
            </a:r>
            <a:r>
              <a:rPr lang="en-US" sz="2800" dirty="0" smtClean="0"/>
              <a:t>) for all output actions </a:t>
            </a:r>
            <a:r>
              <a:rPr lang="en-US" sz="2800" i="1" dirty="0" smtClean="0"/>
              <a:t>z</a:t>
            </a:r>
            <a:endParaRPr lang="ru-RU" sz="2800" i="1" dirty="0"/>
          </a:p>
        </p:txBody>
      </p:sp>
      <p:pic>
        <p:nvPicPr>
          <p:cNvPr id="5" name="Picture 2" descr="E:\efsm-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5919" y="3780995"/>
            <a:ext cx="5958841" cy="209841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964189" y="6025983"/>
            <a:ext cx="5071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G</a:t>
            </a:r>
            <a:r>
              <a:rPr lang="en-US" sz="2800" dirty="0" smtClean="0"/>
              <a:t> (</a:t>
            </a:r>
            <a:r>
              <a:rPr lang="en-US" sz="2800" dirty="0" err="1" smtClean="0"/>
              <a:t>wasEvent</a:t>
            </a:r>
            <a:r>
              <a:rPr lang="en-US" sz="2800" dirty="0" smtClean="0"/>
              <a:t>(</a:t>
            </a:r>
            <a:r>
              <a:rPr lang="en-US" sz="2800" i="1" dirty="0" smtClean="0"/>
              <a:t>e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→ </a:t>
            </a:r>
            <a:r>
              <a:rPr lang="en-US" sz="2800" dirty="0" err="1" smtClean="0"/>
              <a:t>wasAction</a:t>
            </a:r>
            <a:r>
              <a:rPr lang="en-US" sz="2800" dirty="0" smtClean="0"/>
              <a:t>(</a:t>
            </a:r>
            <a:r>
              <a:rPr lang="en-US" sz="2800" i="1" dirty="0" smtClean="0"/>
              <a:t>z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))</a:t>
            </a:r>
            <a:endParaRPr lang="ru-RU" sz="2800" dirty="0"/>
          </a:p>
        </p:txBody>
      </p:sp>
      <p:sp>
        <p:nvSpPr>
          <p:cNvPr id="7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rmAutofit/>
          </a:bodyPr>
          <a:lstStyle/>
          <a:p>
            <a:pPr lvl="1" algn="ctr">
              <a:buNone/>
            </a:pPr>
            <a:r>
              <a:rPr lang="en-US" sz="3200" b="1" dirty="0" smtClean="0"/>
              <a:t>Find some non-trivial  “interesting” LTL properties (formulas) of a given FSM</a:t>
            </a:r>
          </a:p>
          <a:p>
            <a:pPr lvl="1"/>
            <a:r>
              <a:rPr lang="en-US" sz="3200" dirty="0" smtClean="0"/>
              <a:t>All formulas </a:t>
            </a:r>
            <a:r>
              <a:rPr lang="en-US" sz="3200" b="1" dirty="0" smtClean="0"/>
              <a:t>must </a:t>
            </a:r>
            <a:r>
              <a:rPr lang="en-US" sz="3200" dirty="0" smtClean="0"/>
              <a:t>hold for input FSM</a:t>
            </a:r>
          </a:p>
          <a:p>
            <a:pPr lvl="1"/>
            <a:r>
              <a:rPr lang="en-US" sz="3200" dirty="0" smtClean="0"/>
              <a:t>Short formulas are better than long ones</a:t>
            </a:r>
          </a:p>
          <a:p>
            <a:pPr lvl="1"/>
            <a:r>
              <a:rPr lang="en-US" sz="3200" dirty="0" smtClean="0"/>
              <a:t>Should not hold for FSMs similar to the input FSM</a:t>
            </a:r>
            <a:endParaRPr lang="ru-RU" sz="3200" dirty="0"/>
          </a:p>
        </p:txBody>
      </p:sp>
      <p:sp>
        <p:nvSpPr>
          <p:cNvPr id="6" name="Номер слайда 2"/>
          <p:cNvSpPr txBox="1">
            <a:spLocks/>
          </p:cNvSpPr>
          <p:nvPr/>
        </p:nvSpPr>
        <p:spPr bwMode="auto">
          <a:xfrm>
            <a:off x="701040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AB063-D6A2-4C11-8AA9-08D2EEF97ED1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alt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mo-style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itmo-style</Template>
  <TotalTime>4750</TotalTime>
  <Words>1041</Words>
  <Application>Microsoft Office PowerPoint</Application>
  <PresentationFormat>Экран (4:3)</PresentationFormat>
  <Paragraphs>239</Paragraphs>
  <Slides>34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7" baseType="lpstr">
      <vt:lpstr>itmo-style</vt:lpstr>
      <vt:lpstr>1_Cover</vt:lpstr>
      <vt:lpstr>Microsoft Equation 3.0</vt:lpstr>
      <vt:lpstr>Inferring Temporal Properties of Finite-State Machines with Genetic Programming</vt:lpstr>
      <vt:lpstr>Introduction</vt:lpstr>
      <vt:lpstr>Model inference</vt:lpstr>
      <vt:lpstr>Temporal logics</vt:lpstr>
      <vt:lpstr>Linear temporal logics</vt:lpstr>
      <vt:lpstr>Specification inference</vt:lpstr>
      <vt:lpstr>Finite-State Machines</vt:lpstr>
      <vt:lpstr>LTL for FSMs</vt:lpstr>
      <vt:lpstr>Problem statement</vt:lpstr>
      <vt:lpstr>Proposed approach</vt:lpstr>
      <vt:lpstr>Main challenge</vt:lpstr>
      <vt:lpstr>FF #1: Formula must hold for input FSM  </vt:lpstr>
      <vt:lpstr>FF #2: Minimal formula weight</vt:lpstr>
      <vt:lpstr>FF #2: Minimal formula weight (continued)</vt:lpstr>
      <vt:lpstr>FF #3: Random FSMs</vt:lpstr>
      <vt:lpstr>FF #4: Mutants of input FSM</vt:lpstr>
      <vt:lpstr>FF #5: FSM constructed from scenarios</vt:lpstr>
      <vt:lpstr>FF #5: FSM constructed from scenarios (continued)</vt:lpstr>
      <vt:lpstr>FF #6: Mutants of FSM constructed from scenarios</vt:lpstr>
      <vt:lpstr>Implementation</vt:lpstr>
      <vt:lpstr>Experiments</vt:lpstr>
      <vt:lpstr>Original LTL properties</vt:lpstr>
      <vt:lpstr>Experiments goal</vt:lpstr>
      <vt:lpstr>Coverage metric</vt:lpstr>
      <vt:lpstr>Mutants metric</vt:lpstr>
      <vt:lpstr>Experimental setup</vt:lpstr>
      <vt:lpstr>Experimental data</vt:lpstr>
      <vt:lpstr>Experimental results</vt:lpstr>
      <vt:lpstr>Varying other parameters</vt:lpstr>
      <vt:lpstr>Larger example</vt:lpstr>
      <vt:lpstr>Results</vt:lpstr>
      <vt:lpstr>Future work</vt:lpstr>
      <vt:lpstr>Acknowledgements</vt:lpstr>
      <vt:lpstr>Thank you for your attention!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Exact and Metaheuristic Techniques For Learning Extended Finite-State Machines From Test Scenarios and Temporal Properties</dc:title>
  <dc:creator>chivdan</dc:creator>
  <cp:lastModifiedBy>chivdan</cp:lastModifiedBy>
  <cp:revision>106</cp:revision>
  <dcterms:created xsi:type="dcterms:W3CDTF">2014-12-03T12:38:45Z</dcterms:created>
  <dcterms:modified xsi:type="dcterms:W3CDTF">2015-07-12T12:54:00Z</dcterms:modified>
</cp:coreProperties>
</file>