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8" r:id="rId2"/>
  </p:sldMasterIdLst>
  <p:notesMasterIdLst>
    <p:notesMasterId r:id="rId40"/>
  </p:notesMasterIdLst>
  <p:handoutMasterIdLst>
    <p:handoutMasterId r:id="rId41"/>
  </p:handoutMasterIdLst>
  <p:sldIdLst>
    <p:sldId id="256" r:id="rId3"/>
    <p:sldId id="281" r:id="rId4"/>
    <p:sldId id="310" r:id="rId5"/>
    <p:sldId id="282" r:id="rId6"/>
    <p:sldId id="315" r:id="rId7"/>
    <p:sldId id="316" r:id="rId8"/>
    <p:sldId id="317" r:id="rId9"/>
    <p:sldId id="318" r:id="rId10"/>
    <p:sldId id="306" r:id="rId11"/>
    <p:sldId id="283" r:id="rId12"/>
    <p:sldId id="321" r:id="rId13"/>
    <p:sldId id="284" r:id="rId14"/>
    <p:sldId id="286" r:id="rId15"/>
    <p:sldId id="319" r:id="rId16"/>
    <p:sldId id="320" r:id="rId17"/>
    <p:sldId id="307" r:id="rId18"/>
    <p:sldId id="314" r:id="rId19"/>
    <p:sldId id="290" r:id="rId20"/>
    <p:sldId id="312" r:id="rId21"/>
    <p:sldId id="288" r:id="rId22"/>
    <p:sldId id="289" r:id="rId23"/>
    <p:sldId id="311" r:id="rId24"/>
    <p:sldId id="291" r:id="rId25"/>
    <p:sldId id="294" r:id="rId26"/>
    <p:sldId id="298" r:id="rId27"/>
    <p:sldId id="299" r:id="rId28"/>
    <p:sldId id="300" r:id="rId29"/>
    <p:sldId id="301" r:id="rId30"/>
    <p:sldId id="302" r:id="rId31"/>
    <p:sldId id="303" r:id="rId32"/>
    <p:sldId id="322" r:id="rId33"/>
    <p:sldId id="305" r:id="rId34"/>
    <p:sldId id="279" r:id="rId35"/>
    <p:sldId id="280" r:id="rId36"/>
    <p:sldId id="309" r:id="rId37"/>
    <p:sldId id="308" r:id="rId38"/>
    <p:sldId id="29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4713" autoAdjust="0"/>
  </p:normalViewPr>
  <p:slideViewPr>
    <p:cSldViewPr snapToGrid="0" snapToObjects="1" showGuides="1">
      <p:cViewPr varScale="1">
        <p:scale>
          <a:sx n="104" d="100"/>
          <a:sy n="104" d="100"/>
        </p:scale>
        <p:origin x="-1626" y="-90"/>
      </p:cViewPr>
      <p:guideLst>
        <p:guide orient="horz" pos="2148"/>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Reconstruction of FB logic using Metaheuristics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7/21/2015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 xmlns:p14="http://schemas.microsoft.com/office/powerpoint/2010/main" val="144712542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Reconstruction of FB logic using Metaheuristics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7/21/2015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 xmlns:p14="http://schemas.microsoft.com/office/powerpoint/2010/main" val="4120073299"/>
      </p:ext>
    </p:extLst>
  </p:cSld>
  <p:clrMap bg1="lt1" tx1="dk1" bg2="lt2" tx2="dk2" accent1="accent1" accent2="accent2" accent3="accent3" accent4="accent4" accent5="accent5" accent6="accent6" hlink="hlink" folHlink="folHlink"/>
  <p:hf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a:t>
            </a:fld>
            <a:endParaRPr lang="en-US"/>
          </a:p>
        </p:txBody>
      </p:sp>
      <p:sp>
        <p:nvSpPr>
          <p:cNvPr id="5" name="Верхний колонтитул 4"/>
          <p:cNvSpPr>
            <a:spLocks noGrp="1"/>
          </p:cNvSpPr>
          <p:nvPr>
            <p:ph type="hdr" sz="quarter" idx="11"/>
          </p:nvPr>
        </p:nvSpPr>
        <p:spPr/>
        <p:txBody>
          <a:bodyPr/>
          <a:lstStyle/>
          <a:p>
            <a:r>
              <a:rPr lang="en-US" smtClean="0"/>
              <a:t>Reconstruction of FB logic using Metaheuristics</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An execution scenari</a:t>
            </a:r>
            <a:r>
              <a:rPr lang="en-US" baseline="0" dirty="0" smtClean="0"/>
              <a:t>o is a list of scenario elements, and a scenario element is simply a pair of input variable values and corresponding output variable values.</a:t>
            </a:r>
          </a:p>
          <a:p>
            <a:r>
              <a:rPr lang="en-US" baseline="0" dirty="0" smtClean="0"/>
              <a:t>Here is an example of a scenario when there are three input variables and two output variables.</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 order to be</a:t>
            </a:r>
            <a:r>
              <a:rPr lang="en-US" baseline="0" dirty="0" smtClean="0"/>
              <a:t> able to record execution scenarios, we augment the target function block with an </a:t>
            </a:r>
            <a:r>
              <a:rPr lang="en-US" baseline="0" dirty="0" err="1" smtClean="0"/>
              <a:t>InputLogger</a:t>
            </a:r>
            <a:r>
              <a:rPr lang="en-US" baseline="0" dirty="0" smtClean="0"/>
              <a:t> and </a:t>
            </a:r>
            <a:r>
              <a:rPr lang="en-US" baseline="0" dirty="0" err="1" smtClean="0"/>
              <a:t>OutputLogger</a:t>
            </a:r>
            <a:r>
              <a:rPr lang="en-US" baseline="0" dirty="0" smtClean="0"/>
              <a:t> function blocks.</a:t>
            </a:r>
          </a:p>
          <a:p>
            <a:r>
              <a:rPr lang="en-US" baseline="0" dirty="0" smtClean="0"/>
              <a:t>The </a:t>
            </a:r>
            <a:r>
              <a:rPr lang="en-US" baseline="0" dirty="0" err="1" smtClean="0"/>
              <a:t>InputLogger</a:t>
            </a:r>
            <a:r>
              <a:rPr lang="en-US" baseline="0" dirty="0" smtClean="0"/>
              <a:t> simply takes the input variable values, saves them, and passes them unchanged to the target function block.</a:t>
            </a:r>
          </a:p>
          <a:p>
            <a:r>
              <a:rPr lang="en-US" baseline="0" dirty="0" smtClean="0"/>
              <a:t>The </a:t>
            </a:r>
            <a:r>
              <a:rPr lang="en-US" baseline="0" dirty="0" err="1" smtClean="0"/>
              <a:t>OutputLogger</a:t>
            </a:r>
            <a:r>
              <a:rPr lang="en-US" baseline="0" dirty="0" smtClean="0"/>
              <a:t> does the same thing with the output variable values.</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For ECC construction</a:t>
            </a:r>
            <a:r>
              <a:rPr lang="en-US" baseline="0" dirty="0" smtClean="0"/>
              <a:t> we use an algorithm from our previous work on finite-state model inference – the parallel </a:t>
            </a:r>
            <a:r>
              <a:rPr lang="en-US" baseline="0" dirty="0" err="1" smtClean="0"/>
              <a:t>MuACO</a:t>
            </a:r>
            <a:r>
              <a:rPr lang="en-US" baseline="0" dirty="0" smtClean="0"/>
              <a:t> algorithm.</a:t>
            </a:r>
          </a:p>
          <a:p>
            <a:r>
              <a:rPr lang="en-US" baseline="0" dirty="0" smtClean="0"/>
              <a:t>Here it is sufficient to know that it is a </a:t>
            </a:r>
            <a:r>
              <a:rPr lang="en-US" baseline="0" dirty="0" err="1" smtClean="0"/>
              <a:t>metaheuristic</a:t>
            </a:r>
            <a:r>
              <a:rPr lang="en-US" baseline="0" dirty="0" smtClean="0"/>
              <a:t>, meaning that it performs a search-based optimization by exploring the search space in a randomized way.</a:t>
            </a:r>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Basically,</a:t>
            </a:r>
            <a:r>
              <a:rPr lang="en-US" baseline="0" dirty="0" smtClean="0"/>
              <a:t> the algorithm starts with some randomly generated solution, builds new solutions using mutation operators, and evaluates new solutions with a fitness function.</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To</a:t>
            </a:r>
            <a:r>
              <a:rPr lang="en-US" baseline="0" dirty="0" smtClean="0"/>
              <a:t> use this algorithm for ECC construction, we need to supply it with a solution representation, a set of mutation operators, and a fitness function to evaluate candidate solutions.</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We represent an ECC a set of states,</a:t>
            </a:r>
            <a:r>
              <a:rPr lang="en-US" baseline="0" dirty="0" smtClean="0"/>
              <a:t> each state is represented by a set of so-called transition groups.</a:t>
            </a:r>
          </a:p>
          <a:p>
            <a:r>
              <a:rPr lang="en-US" baseline="0" dirty="0" smtClean="0"/>
              <a:t>A transition group is defined by a variable significance mask and a reduced transition table.</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For example,</a:t>
            </a:r>
            <a:r>
              <a:rPr lang="en-US" baseline="0" dirty="0" smtClean="0"/>
              <a:t> here only x1 and x2 are significant, and the transition is only performed when both x1 and x2 are true.</a:t>
            </a:r>
          </a:p>
          <a:p>
            <a:r>
              <a:rPr lang="en-US" baseline="0" dirty="0" smtClean="0"/>
              <a:t>Note that algorithms are not included in the model and are not evolved by the inference algorithm.</a:t>
            </a:r>
          </a:p>
          <a:p>
            <a:r>
              <a:rPr lang="en-US" baseline="0" dirty="0" smtClean="0"/>
              <a:t>Instead, we deduce them from scenarios on each fitness evaluation.</a:t>
            </a:r>
          </a:p>
          <a:p>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Since</a:t>
            </a:r>
            <a:r>
              <a:rPr lang="en-US" baseline="0" dirty="0" smtClean="0"/>
              <a:t> we only consider Boolean output variables, the algorithms are quite simple.</a:t>
            </a:r>
          </a:p>
          <a:p>
            <a:r>
              <a:rPr lang="en-US" baseline="0" dirty="0" smtClean="0"/>
              <a:t>We represent them a strings over the alphabet (0,1 x).</a:t>
            </a:r>
          </a:p>
          <a:p>
            <a:r>
              <a:rPr lang="en-US" baseline="0" dirty="0" smtClean="0"/>
              <a:t>A zero means that the corresponding output variable should be set to zero,</a:t>
            </a:r>
          </a:p>
          <a:p>
            <a:r>
              <a:rPr lang="en-US" baseline="0" dirty="0" smtClean="0"/>
              <a:t>A one means that it should be set to one, </a:t>
            </a:r>
          </a:p>
          <a:p>
            <a:r>
              <a:rPr lang="en-US" baseline="0" dirty="0" smtClean="0"/>
              <a:t>And an “x” means that we should preserve the current value of the variable.</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We use</a:t>
            </a:r>
            <a:r>
              <a:rPr lang="en-US" baseline="0" dirty="0" smtClean="0"/>
              <a:t> four mutation operators.</a:t>
            </a:r>
          </a:p>
          <a:p>
            <a:r>
              <a:rPr lang="en-US" baseline="0" dirty="0" smtClean="0"/>
              <a:t>The first operator simply selects a random ECC transition and changes the state it leads to </a:t>
            </a:r>
            <a:r>
              <a:rPr lang="en-US" baseline="0" dirty="0" err="1" smtClean="0"/>
              <a:t>to</a:t>
            </a:r>
            <a:r>
              <a:rPr lang="en-US" baseline="0" dirty="0" smtClean="0"/>
              <a:t> some other state, which is selected uniformly at random.</a:t>
            </a:r>
          </a:p>
          <a:p>
            <a:r>
              <a:rPr lang="en-US" baseline="0" dirty="0" smtClean="0"/>
              <a:t>The second operator either adds a random transition to a state, or deletes a random transition.</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third</a:t>
            </a:r>
            <a:r>
              <a:rPr lang="en-US" baseline="0" dirty="0" smtClean="0"/>
              <a:t> mutation operator adds a significant variable to a randomly selected transition group.</a:t>
            </a:r>
          </a:p>
          <a:p>
            <a:r>
              <a:rPr lang="en-US" baseline="0" dirty="0" smtClean="0"/>
              <a:t>We double the size of the transition table and add transitions for all values of the new variable.</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 this paper we address the</a:t>
            </a:r>
            <a:r>
              <a:rPr lang="en-US" baseline="0" dirty="0" smtClean="0"/>
              <a:t> problem of migration from legacy code to the IEC 61499  standard. All existing approaches assume the availability of the source code. But how do we solve this problem if the source code is either lost or there are no engineers that could quickly understand it?</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final mutation operator deletes</a:t>
            </a:r>
            <a:r>
              <a:rPr lang="en-US" baseline="0" dirty="0" smtClean="0"/>
              <a:t> a significant variable from a randomly selected transition group.</a:t>
            </a:r>
          </a:p>
          <a:p>
            <a:r>
              <a:rPr lang="en-US" dirty="0" smtClean="0"/>
              <a:t>Here</a:t>
            </a:r>
            <a:r>
              <a:rPr lang="en-US" baseline="0" dirty="0" smtClean="0"/>
              <a:t> w</a:t>
            </a:r>
            <a:r>
              <a:rPr lang="en-US" dirty="0" smtClean="0"/>
              <a:t>e shrink</a:t>
            </a:r>
            <a:r>
              <a:rPr lang="en-US" baseline="0" dirty="0" smtClean="0"/>
              <a:t> the transition table by a factor of two, deleting every second transition.</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For candidate model evaluation we</a:t>
            </a:r>
            <a:r>
              <a:rPr lang="en-US" baseline="0" dirty="0" smtClean="0"/>
              <a:t> first pass it along with the scenarios to a state labeling procedure that determines the appropriate algorithm for each state.</a:t>
            </a:r>
          </a:p>
          <a:p>
            <a:r>
              <a:rPr lang="en-US" baseline="0" dirty="0" smtClean="0"/>
              <a:t>Then the model is evaluated using the fitness function, which checks how well it complies with execution scenarios.</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To determine the appropriate</a:t>
            </a:r>
            <a:r>
              <a:rPr lang="en-US" baseline="0" dirty="0" smtClean="0"/>
              <a:t> algorithms, we run scenarios through the ECC and for each state and each output variable we count,</a:t>
            </a:r>
          </a:p>
          <a:p>
            <a:r>
              <a:rPr lang="en-US" baseline="0" dirty="0" smtClean="0"/>
              <a:t>how many times the variable changed from 0 to 1, from 1 to 0, from 0 to 0 and from 1 to 1.</a:t>
            </a:r>
          </a:p>
          <a:p>
            <a:r>
              <a:rPr lang="en-US" baseline="0" dirty="0" smtClean="0"/>
              <a:t>Finally, we select the algorithm component that corresponds to the maximum frequency.</a:t>
            </a:r>
          </a:p>
          <a:p>
            <a:r>
              <a:rPr lang="en-US" baseline="0" dirty="0" smtClean="0"/>
              <a:t>For example, here the algorithm component should be zero, since 58 is the largest frequency and it corresponds to changing a 1 to 0.</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For fitness function evaluation we again run scenarios through the ECC.</a:t>
            </a:r>
          </a:p>
          <a:p>
            <a:r>
              <a:rPr lang="en-US" dirty="0" smtClean="0"/>
              <a:t>The fitness</a:t>
            </a:r>
            <a:r>
              <a:rPr lang="en-US" baseline="0" dirty="0" smtClean="0"/>
              <a:t> function has three components.</a:t>
            </a:r>
          </a:p>
          <a:p>
            <a:r>
              <a:rPr lang="en-US" baseline="0" dirty="0" smtClean="0"/>
              <a:t>The first is based on a string similarity measure between outputs recorded in scenarios and the ones demonstrated by the candidate ECC.</a:t>
            </a:r>
          </a:p>
          <a:p>
            <a:r>
              <a:rPr lang="en-US" baseline="0" dirty="0" smtClean="0"/>
              <a:t>The second component is the position of the first error the ECC makes in outputs</a:t>
            </a:r>
          </a:p>
          <a:p>
            <a:r>
              <a:rPr lang="en-US" baseline="0" dirty="0" smtClean="0"/>
              <a:t>The third component is based on the number of times the ECC switches to a new state</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 experiments</a:t>
            </a:r>
            <a:r>
              <a:rPr lang="en-US" baseline="0" dirty="0" smtClean="0"/>
              <a:t> we worked with the Pick-and-Place manipulator.</a:t>
            </a:r>
          </a:p>
          <a:p>
            <a:r>
              <a:rPr lang="en-US" baseline="0" dirty="0" smtClean="0"/>
              <a:t>It has two horizontal cylinders, one vertical cylinder, a suction unit, three input trays, and an output slider.</a:t>
            </a:r>
          </a:p>
          <a:p>
            <a:r>
              <a:rPr lang="en-US" baseline="0" dirty="0" smtClean="0"/>
              <a:t>When a work piece appears in one of the trays, cylinders are used to move the suction unit in position, pick up the work piece, and move it to the output slider.</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All logi</a:t>
            </a:r>
            <a:r>
              <a:rPr lang="en-US" baseline="0" dirty="0" smtClean="0"/>
              <a:t>c control in this implementation is performed by a single basic function block – </a:t>
            </a:r>
            <a:r>
              <a:rPr lang="en-US" baseline="0" dirty="0" err="1" smtClean="0"/>
              <a:t>CentralizedControl</a:t>
            </a:r>
            <a:r>
              <a:rPr lang="en-US" baseline="0" dirty="0" smtClean="0"/>
              <a:t>.</a:t>
            </a:r>
          </a:p>
          <a:p>
            <a:r>
              <a:rPr lang="en-US" baseline="0" dirty="0" smtClean="0"/>
              <a:t>It implements some non-trivial logic, has 9 states and 14 transitions.</a:t>
            </a:r>
          </a:p>
          <a:p>
            <a:r>
              <a:rPr lang="en-US" baseline="0" dirty="0" smtClean="0"/>
              <a:t>In experiments we tried to reconstruct this function block.</a:t>
            </a:r>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We recorded 10 test cases, which define the order of work</a:t>
            </a:r>
            <a:r>
              <a:rPr lang="en-US" baseline="0" dirty="0" smtClean="0"/>
              <a:t> piece deployment.</a:t>
            </a:r>
          </a:p>
          <a:p>
            <a:r>
              <a:rPr lang="en-US" baseline="0" dirty="0" smtClean="0"/>
              <a:t>For example, 3-2-1 means that first a work piece appears in tray #3, then in tray #2, and then in tray #1.</a:t>
            </a:r>
          </a:p>
          <a:p>
            <a:r>
              <a:rPr lang="en-US" baseline="0" dirty="0" smtClean="0"/>
              <a:t>Models were allowed to have a maximum of 10 states and 4 transition groups in each state.</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experiment</a:t>
            </a:r>
            <a:r>
              <a:rPr lang="en-US" baseline="0" dirty="0" smtClean="0"/>
              <a:t> protocol was as follows: reconstruct the ECC with the proposed algorithm, convert the constructed ECC to XML, then convert it to java, compile, and simulate in FBDK.</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a:t>
            </a:r>
            <a:r>
              <a:rPr lang="en-US" baseline="0" dirty="0" smtClean="0"/>
              <a:t> experiment was repeated 20 times.</a:t>
            </a:r>
          </a:p>
          <a:p>
            <a:r>
              <a:rPr lang="en-US" baseline="0" dirty="0" smtClean="0"/>
              <a:t>It took our algorithm an average of 4.5 hours to infer a perfect ECC (from 30 minutes to 10 hours).</a:t>
            </a:r>
          </a:p>
          <a:p>
            <a:r>
              <a:rPr lang="en-US" baseline="0" dirty="0" smtClean="0"/>
              <a:t>Simulation testing confirmed that all constructed ECCs work correctly in simulation.</a:t>
            </a:r>
          </a:p>
          <a:p>
            <a:r>
              <a:rPr lang="en-US" baseline="0" dirty="0" smtClean="0"/>
              <a:t>We also tested some ECCs on longer test cases, and they also worked OK.</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29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This is an example of the constructed</a:t>
            </a:r>
            <a:r>
              <a:rPr lang="en-US" baseline="0" dirty="0" smtClean="0"/>
              <a:t> ECC with 9 states.</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30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There</a:t>
            </a:r>
            <a:r>
              <a:rPr lang="en-US" baseline="0" dirty="0" smtClean="0"/>
              <a:t>fore, in this paper we try to reconstruct function block logic without using the code.</a:t>
            </a:r>
          </a:p>
          <a:p>
            <a:r>
              <a:rPr lang="en-US" baseline="0" dirty="0" smtClean="0"/>
              <a:t>The proposed approach is based on testing.</a:t>
            </a:r>
          </a:p>
          <a:p>
            <a:r>
              <a:rPr lang="en-US" baseline="0" dirty="0" smtClean="0"/>
              <a:t>The main idea is to put the FB in a test environment, record its reactions to the tests, and then use the inputs and outputs in an algorithm that would reconstruct the original function block.</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So,</a:t>
            </a:r>
            <a:r>
              <a:rPr lang="en-US" baseline="0" dirty="0" smtClean="0"/>
              <a:t> in conclusion, we proposed an approach for reconstructing function block logic that does not require source code.</a:t>
            </a:r>
          </a:p>
          <a:p>
            <a:r>
              <a:rPr lang="en-US" baseline="0" dirty="0" smtClean="0"/>
              <a:t>The initial sanity-check experiments confirmed that the approach is feasible.</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31</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For future work we plan</a:t>
            </a:r>
            <a:r>
              <a:rPr lang="en-US" baseline="0" dirty="0" smtClean="0"/>
              <a:t> to:</a:t>
            </a:r>
          </a:p>
          <a:p>
            <a:r>
              <a:rPr lang="en-US" baseline="0" dirty="0" smtClean="0"/>
              <a:t>Augment the model with input/output events</a:t>
            </a:r>
          </a:p>
          <a:p>
            <a:r>
              <a:rPr lang="en-US" baseline="0" dirty="0" smtClean="0"/>
              <a:t>Handle other types of variables</a:t>
            </a:r>
          </a:p>
          <a:p>
            <a:r>
              <a:rPr lang="en-US" baseline="0" dirty="0" smtClean="0"/>
              <a:t>And switch to inferring ECCs from expert data.</a:t>
            </a:r>
          </a:p>
          <a:p>
            <a:r>
              <a:rPr lang="en-US" baseline="0" dirty="0" smtClean="0"/>
              <a:t>Some initial results on this will be presented at the ISPA conference in Helsinki this August.</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32</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Another</a:t>
            </a:r>
            <a:r>
              <a:rPr lang="en-US" baseline="0" dirty="0" smtClean="0"/>
              <a:t> thing is that inferred models are often redundant – they contain </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 function</a:t>
            </a:r>
            <a:r>
              <a:rPr lang="en-US" baseline="0" dirty="0" smtClean="0"/>
              <a:t> block is characterized by an interface, which defines input/output events and input/output actions.</a:t>
            </a:r>
          </a:p>
          <a:p>
            <a:r>
              <a:rPr lang="en-US" baseline="0" dirty="0" smtClean="0"/>
              <a:t>In this paper we concentrate on basic function blocks, which are defined by so-called Execution Control Charts or ECCs.</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An ECC</a:t>
            </a:r>
            <a:r>
              <a:rPr lang="en-US" baseline="0" dirty="0" smtClean="0"/>
              <a:t> is a finite-state machine and has set of states.</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Transitions</a:t>
            </a:r>
            <a:r>
              <a:rPr lang="en-US" baseline="0" dirty="0" smtClean="0"/>
              <a:t> between states are labeled with events and guard conditions, which are Boolean formulas over input/output/internal variables and constants.</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States can</a:t>
            </a:r>
            <a:r>
              <a:rPr lang="en-US" baseline="0" dirty="0" smtClean="0"/>
              <a:t> be associated with algorithms, which are used to set values of output variables.</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We introduce</a:t>
            </a:r>
            <a:r>
              <a:rPr lang="en-US" baseline="0" dirty="0" smtClean="0"/>
              <a:t> some simplifications.</a:t>
            </a:r>
          </a:p>
          <a:p>
            <a:r>
              <a:rPr lang="en-US" baseline="0" dirty="0" smtClean="0"/>
              <a:t>First, we do not work with events, assuming that only the standard REQ and CNF events are used.</a:t>
            </a:r>
          </a:p>
          <a:p>
            <a:r>
              <a:rPr lang="en-US" baseline="0" dirty="0" smtClean="0"/>
              <a:t>Second, only Boolean input and output variables are allowed.</a:t>
            </a:r>
          </a:p>
          <a:p>
            <a:r>
              <a:rPr lang="en-US" baseline="0" dirty="0" smtClean="0"/>
              <a:t>Finally, guard conditions may depend on input variables only.</a:t>
            </a:r>
            <a:endParaRPr lang="ru-RU" dirty="0"/>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Assuming these simplifications, we propose</a:t>
            </a:r>
            <a:r>
              <a:rPr lang="en-US" baseline="0" dirty="0" smtClean="0"/>
              <a:t> the following approach.</a:t>
            </a:r>
          </a:p>
          <a:p>
            <a:r>
              <a:rPr lang="en-US" baseline="0" dirty="0" smtClean="0"/>
              <a:t>The function block is first </a:t>
            </a:r>
            <a:r>
              <a:rPr lang="en-US" baseline="0" dirty="0" err="1" smtClean="0"/>
              <a:t>refactored</a:t>
            </a:r>
            <a:r>
              <a:rPr lang="en-US" baseline="0" dirty="0" smtClean="0"/>
              <a:t> in order to allow test outputs recording.</a:t>
            </a:r>
          </a:p>
          <a:p>
            <a:r>
              <a:rPr lang="en-US" baseline="0" dirty="0" smtClean="0"/>
              <a:t>A human designer supplies test cases.</a:t>
            </a:r>
          </a:p>
          <a:p>
            <a:r>
              <a:rPr lang="en-US" baseline="0" dirty="0" smtClean="0"/>
              <a:t>The function block is run on test cases in simulation, execution scenarios are recorded.</a:t>
            </a:r>
          </a:p>
          <a:p>
            <a:r>
              <a:rPr lang="en-US" baseline="0" dirty="0" smtClean="0"/>
              <a:t>The we use the proposed inference algorithm to construct an FB that complies with recorded scenarios.</a:t>
            </a:r>
          </a:p>
        </p:txBody>
      </p:sp>
      <p:sp>
        <p:nvSpPr>
          <p:cNvPr id="4" name="Верхний колонтитул 3"/>
          <p:cNvSpPr>
            <a:spLocks noGrp="1"/>
          </p:cNvSpPr>
          <p:nvPr>
            <p:ph type="hdr" sz="quarter" idx="10"/>
          </p:nvPr>
        </p:nvSpPr>
        <p:spPr/>
        <p:txBody>
          <a:bodyPr/>
          <a:lstStyle/>
          <a:p>
            <a:r>
              <a:rPr lang="en-US" smtClean="0"/>
              <a:t>Reconstruction of FB logic using Metaheuristics</a:t>
            </a:r>
            <a:endParaRPr lang="en-US"/>
          </a:p>
        </p:txBody>
      </p:sp>
      <p:sp>
        <p:nvSpPr>
          <p:cNvPr id="5" name="Номер слайда 4"/>
          <p:cNvSpPr>
            <a:spLocks noGrp="1"/>
          </p:cNvSpPr>
          <p:nvPr>
            <p:ph type="sldNum" sz="quarter" idx="11"/>
          </p:nvPr>
        </p:nvSpPr>
        <p:spPr/>
        <p:txBody>
          <a:bodyPr/>
          <a:lstStyle/>
          <a:p>
            <a:fld id="{F449711C-DB87-6342-8123-FE7E39EB006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132447"/>
            <a:ext cx="6400800" cy="304798"/>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TextBox 6"/>
          <p:cNvSpPr txBox="1"/>
          <p:nvPr userDrawn="1"/>
        </p:nvSpPr>
        <p:spPr>
          <a:xfrm>
            <a:off x="5098416" y="653699"/>
            <a:ext cx="184666" cy="369332"/>
          </a:xfrm>
          <a:prstGeom prst="rect">
            <a:avLst/>
          </a:prstGeom>
          <a:noFill/>
        </p:spPr>
        <p:txBody>
          <a:bodyPr wrap="none" rtlCol="0">
            <a:spAutoFit/>
          </a:bodyPr>
          <a:lstStyle/>
          <a:p>
            <a:endParaRPr lang="en-US" dirty="0"/>
          </a:p>
        </p:txBody>
      </p:sp>
      <p:sp>
        <p:nvSpPr>
          <p:cNvPr id="8" name="TextBox 7"/>
          <p:cNvSpPr txBox="1"/>
          <p:nvPr userDrawn="1"/>
        </p:nvSpPr>
        <p:spPr>
          <a:xfrm>
            <a:off x="5910801" y="569652"/>
            <a:ext cx="184666" cy="369332"/>
          </a:xfrm>
          <a:prstGeom prst="rect">
            <a:avLst/>
          </a:prstGeom>
          <a:noFill/>
        </p:spPr>
        <p:txBody>
          <a:bodyPr wrap="none" rtlCol="0">
            <a:spAutoFit/>
          </a:bodyPr>
          <a:lstStyle/>
          <a:p>
            <a:endParaRPr lang="en-US" dirty="0"/>
          </a:p>
        </p:txBody>
      </p:sp>
      <p:pic>
        <p:nvPicPr>
          <p:cNvPr id="9" name="Picture 8" descr="ITMO_logo1.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524894" y="1772816"/>
            <a:ext cx="4094212" cy="2984680"/>
          </a:xfrm>
          <a:prstGeom prst="rect">
            <a:avLst/>
          </a:prstGeom>
        </p:spPr>
      </p:pic>
    </p:spTree>
    <p:extLst>
      <p:ext uri="{BB962C8B-B14F-4D97-AF65-F5344CB8AC3E}">
        <p14:creationId xmlns=""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Ckfq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3" name="Content Placeholder 2"/>
          <p:cNvSpPr>
            <a:spLocks noGrp="1"/>
          </p:cNvSpPr>
          <p:nvPr>
            <p:ph sz="half" idx="1"/>
          </p:nvPr>
        </p:nvSpPr>
        <p:spPr>
          <a:xfrm>
            <a:off x="457200" y="2346582"/>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4" name="Content Placeholder 3"/>
          <p:cNvSpPr>
            <a:spLocks noGrp="1"/>
          </p:cNvSpPr>
          <p:nvPr>
            <p:ph sz="half" idx="2"/>
          </p:nvPr>
        </p:nvSpPr>
        <p:spPr>
          <a:xfrm>
            <a:off x="4648200" y="2346582"/>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13"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 xmlns:p14="http://schemas.microsoft.com/office/powerpoint/2010/main" val="125159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199" y="2346582"/>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11" name="Picture Placeholder 10"/>
          <p:cNvSpPr>
            <a:spLocks noGrp="1"/>
          </p:cNvSpPr>
          <p:nvPr>
            <p:ph type="pic" sz="quarter" idx="10"/>
          </p:nvPr>
        </p:nvSpPr>
        <p:spPr>
          <a:xfrm>
            <a:off x="5659438" y="2346325"/>
            <a:ext cx="3027362" cy="1885950"/>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4384675"/>
            <a:ext cx="3027362" cy="1885950"/>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p:nvPr>
        </p:nvSpPr>
        <p:spPr>
          <a:xfrm>
            <a:off x="457200" y="1236663"/>
            <a:ext cx="8229600" cy="827087"/>
          </a:xfrm>
        </p:spPr>
        <p:txBody>
          <a:bodyPr/>
          <a:lstStyle/>
          <a:p>
            <a:r>
              <a:rPr lang="en-US" smtClean="0"/>
              <a:t>Click to edit Master title style</a:t>
            </a:r>
            <a:endParaRPr lang="en-US"/>
          </a:p>
        </p:txBody>
      </p:sp>
      <p:sp>
        <p:nvSpPr>
          <p:cNvPr id="15"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 xmlns:p14="http://schemas.microsoft.com/office/powerpoint/2010/main" val="302546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457200" y="1236509"/>
            <a:ext cx="8229600" cy="827311"/>
          </a:xfrm>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16" name="Picture Placeholder 10"/>
          <p:cNvSpPr>
            <a:spLocks noGrp="1"/>
          </p:cNvSpPr>
          <p:nvPr>
            <p:ph type="pic" sz="quarter" idx="13"/>
          </p:nvPr>
        </p:nvSpPr>
        <p:spPr>
          <a:xfrm>
            <a:off x="457200" y="2346325"/>
            <a:ext cx="2588883" cy="1417408"/>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8" y="2346325"/>
            <a:ext cx="2588883" cy="1417408"/>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0" y="4432115"/>
            <a:ext cx="2588883" cy="1417408"/>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8" y="4432115"/>
            <a:ext cx="2588883" cy="1417408"/>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4432115"/>
            <a:ext cx="2588883" cy="1417408"/>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p:nvPr>
        </p:nvSpPr>
        <p:spPr>
          <a:xfrm>
            <a:off x="457200"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26" name="Text Placeholder 24"/>
          <p:cNvSpPr>
            <a:spLocks noGrp="1"/>
          </p:cNvSpPr>
          <p:nvPr>
            <p:ph type="body" sz="quarter" idx="21"/>
          </p:nvPr>
        </p:nvSpPr>
        <p:spPr>
          <a:xfrm>
            <a:off x="3275818"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27" name="Text Placeholder 24"/>
          <p:cNvSpPr>
            <a:spLocks noGrp="1"/>
          </p:cNvSpPr>
          <p:nvPr>
            <p:ph type="body" sz="quarter" idx="22"/>
          </p:nvPr>
        </p:nvSpPr>
        <p:spPr>
          <a:xfrm>
            <a:off x="6085705"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28" name="Text Placeholder 24"/>
          <p:cNvSpPr>
            <a:spLocks noGrp="1"/>
          </p:cNvSpPr>
          <p:nvPr>
            <p:ph type="body" sz="quarter" idx="23"/>
          </p:nvPr>
        </p:nvSpPr>
        <p:spPr>
          <a:xfrm>
            <a:off x="457200" y="596368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29" name="Text Placeholder 24"/>
          <p:cNvSpPr>
            <a:spLocks noGrp="1"/>
          </p:cNvSpPr>
          <p:nvPr>
            <p:ph type="body" sz="quarter" idx="24"/>
          </p:nvPr>
        </p:nvSpPr>
        <p:spPr>
          <a:xfrm>
            <a:off x="3275818" y="596368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30" name="Text Placeholder 24"/>
          <p:cNvSpPr>
            <a:spLocks noGrp="1"/>
          </p:cNvSpPr>
          <p:nvPr>
            <p:ph type="body" sz="quarter" idx="25"/>
          </p:nvPr>
        </p:nvSpPr>
        <p:spPr>
          <a:xfrm>
            <a:off x="6085705" y="596368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33"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 xmlns:p14="http://schemas.microsoft.com/office/powerpoint/2010/main" val="7186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1236509"/>
            <a:ext cx="8229600" cy="827311"/>
          </a:xfrm>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7" name="Picture Placeholder 10"/>
          <p:cNvSpPr>
            <a:spLocks noGrp="1"/>
          </p:cNvSpPr>
          <p:nvPr>
            <p:ph type="pic" sz="quarter" idx="13"/>
          </p:nvPr>
        </p:nvSpPr>
        <p:spPr>
          <a:xfrm>
            <a:off x="457200" y="2346325"/>
            <a:ext cx="2588883" cy="1417408"/>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8" y="2346325"/>
            <a:ext cx="2588883" cy="1417408"/>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p:nvPr>
        </p:nvSpPr>
        <p:spPr>
          <a:xfrm>
            <a:off x="457200"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14" name="Text Placeholder 24"/>
          <p:cNvSpPr>
            <a:spLocks noGrp="1"/>
          </p:cNvSpPr>
          <p:nvPr>
            <p:ph type="body" sz="quarter" idx="21"/>
          </p:nvPr>
        </p:nvSpPr>
        <p:spPr>
          <a:xfrm>
            <a:off x="3275818"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15" name="Text Placeholder 24"/>
          <p:cNvSpPr>
            <a:spLocks noGrp="1"/>
          </p:cNvSpPr>
          <p:nvPr>
            <p:ph type="body" sz="quarter" idx="22"/>
          </p:nvPr>
        </p:nvSpPr>
        <p:spPr>
          <a:xfrm>
            <a:off x="6085705"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19" name="Content Placeholder 2"/>
          <p:cNvSpPr>
            <a:spLocks noGrp="1"/>
          </p:cNvSpPr>
          <p:nvPr>
            <p:ph sz="half" idx="1"/>
          </p:nvPr>
        </p:nvSpPr>
        <p:spPr>
          <a:xfrm>
            <a:off x="457200" y="4426297"/>
            <a:ext cx="4038600" cy="1699866"/>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20" name="Content Placeholder 3"/>
          <p:cNvSpPr>
            <a:spLocks noGrp="1"/>
          </p:cNvSpPr>
          <p:nvPr>
            <p:ph sz="half" idx="2"/>
          </p:nvPr>
        </p:nvSpPr>
        <p:spPr>
          <a:xfrm>
            <a:off x="4648200" y="4426297"/>
            <a:ext cx="4038600" cy="1699866"/>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21"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 xmlns:p14="http://schemas.microsoft.com/office/powerpoint/2010/main" val="1963299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p:nvPr>
        </p:nvSpPr>
        <p:spPr>
          <a:xfrm>
            <a:off x="457200" y="1236509"/>
            <a:ext cx="8229600" cy="827311"/>
          </a:xfrm>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16" name="Content Placeholder 2"/>
          <p:cNvSpPr>
            <a:spLocks noGrp="1"/>
          </p:cNvSpPr>
          <p:nvPr>
            <p:ph sz="half" idx="1"/>
          </p:nvPr>
        </p:nvSpPr>
        <p:spPr>
          <a:xfrm>
            <a:off x="457199" y="2346582"/>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18" name="Picture Placeholder 10"/>
          <p:cNvSpPr>
            <a:spLocks noGrp="1"/>
          </p:cNvSpPr>
          <p:nvPr>
            <p:ph type="pic" sz="quarter" idx="11"/>
          </p:nvPr>
        </p:nvSpPr>
        <p:spPr>
          <a:xfrm>
            <a:off x="5659438" y="2360173"/>
            <a:ext cx="3036565" cy="3892048"/>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 xmlns:p14="http://schemas.microsoft.com/office/powerpoint/2010/main" val="1955911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spTree>
    <p:extLst>
      <p:ext uri="{BB962C8B-B14F-4D97-AF65-F5344CB8AC3E}">
        <p14:creationId xmlns="" xmlns:p14="http://schemas.microsoft.com/office/powerpoint/2010/main" val="545387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a:lstStyle/>
          <a:p>
            <a:endParaRPr lang="ru-RU"/>
          </a:p>
        </p:txBody>
      </p:sp>
      <p:sp>
        <p:nvSpPr>
          <p:cNvPr id="5" name="Нижний колонтитул 4"/>
          <p:cNvSpPr>
            <a:spLocks noGrp="1"/>
          </p:cNvSpPr>
          <p:nvPr>
            <p:ph type="ftr" sz="quarter" idx="11"/>
          </p:nvPr>
        </p:nvSpPr>
        <p:spPr>
          <a:xfrm>
            <a:off x="3124200" y="6356350"/>
            <a:ext cx="2895600" cy="365125"/>
          </a:xfrm>
          <a:prstGeom prst="rect">
            <a:avLst/>
          </a:prstGeom>
        </p:spPr>
        <p:txBody>
          <a:bodyPr/>
          <a:lstStyle/>
          <a:p>
            <a:endParaRPr lang="ru-RU"/>
          </a:p>
        </p:txBody>
      </p:sp>
      <p:sp>
        <p:nvSpPr>
          <p:cNvPr id="6" name="Номер слайда 5"/>
          <p:cNvSpPr>
            <a:spLocks noGrp="1"/>
          </p:cNvSpPr>
          <p:nvPr>
            <p:ph type="sldNum" sz="quarter" idx="12"/>
          </p:nvPr>
        </p:nvSpPr>
        <p:spPr>
          <a:xfrm>
            <a:off x="6553200" y="6356350"/>
            <a:ext cx="2133600" cy="365125"/>
          </a:xfrm>
          <a:prstGeom prst="rect">
            <a:avLst/>
          </a:prstGeom>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132447"/>
            <a:ext cx="6400800" cy="304798"/>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TextBox 6"/>
          <p:cNvSpPr txBox="1"/>
          <p:nvPr userDrawn="1"/>
        </p:nvSpPr>
        <p:spPr>
          <a:xfrm>
            <a:off x="5098416" y="653699"/>
            <a:ext cx="184666" cy="369332"/>
          </a:xfrm>
          <a:prstGeom prst="rect">
            <a:avLst/>
          </a:prstGeom>
          <a:noFill/>
        </p:spPr>
        <p:txBody>
          <a:bodyPr wrap="none" rtlCol="0">
            <a:spAutoFit/>
          </a:bodyPr>
          <a:lstStyle/>
          <a:p>
            <a:endParaRPr lang="en-US" dirty="0"/>
          </a:p>
        </p:txBody>
      </p:sp>
      <p:sp>
        <p:nvSpPr>
          <p:cNvPr id="8" name="TextBox 7"/>
          <p:cNvSpPr txBox="1"/>
          <p:nvPr userDrawn="1"/>
        </p:nvSpPr>
        <p:spPr>
          <a:xfrm>
            <a:off x="5910801" y="569652"/>
            <a:ext cx="184666" cy="369332"/>
          </a:xfrm>
          <a:prstGeom prst="rect">
            <a:avLst/>
          </a:prstGeom>
          <a:noFill/>
        </p:spPr>
        <p:txBody>
          <a:bodyPr wrap="none" rtlCol="0">
            <a:spAutoFit/>
          </a:bodyPr>
          <a:lstStyle/>
          <a:p>
            <a:endParaRPr lang="en-US" dirty="0"/>
          </a:p>
        </p:txBody>
      </p:sp>
      <p:pic>
        <p:nvPicPr>
          <p:cNvPr id="9" name="Picture 8" descr="ITMO_logo1.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524894" y="569652"/>
            <a:ext cx="4094212" cy="2984680"/>
          </a:xfrm>
          <a:prstGeom prst="rect">
            <a:avLst/>
          </a:prstGeom>
        </p:spPr>
      </p:pic>
      <p:sp>
        <p:nvSpPr>
          <p:cNvPr id="6" name="Title 1"/>
          <p:cNvSpPr>
            <a:spLocks noGrp="1"/>
          </p:cNvSpPr>
          <p:nvPr>
            <p:ph type="title"/>
          </p:nvPr>
        </p:nvSpPr>
        <p:spPr>
          <a:xfrm>
            <a:off x="1371600" y="3901767"/>
            <a:ext cx="6400800" cy="940999"/>
          </a:xfrm>
        </p:spPr>
        <p:txBody>
          <a:bodyPr anchor="b">
            <a:normAutofit/>
          </a:bodyPr>
          <a:lstStyle>
            <a:lvl1pPr algn="ctr">
              <a:defRPr sz="3200" b="0">
                <a:solidFill>
                  <a:schemeClr val="bg1"/>
                </a:solidFill>
              </a:defRPr>
            </a:lvl1pPr>
          </a:lstStyle>
          <a:p>
            <a:r>
              <a:rPr lang="ru-RU" smtClean="0"/>
              <a:t>Образец заголовка</a:t>
            </a:r>
            <a:endParaRPr lang="en-US" dirty="0"/>
          </a:p>
        </p:txBody>
      </p:sp>
      <p:sp>
        <p:nvSpPr>
          <p:cNvPr id="10" name="Text Placeholder 5"/>
          <p:cNvSpPr>
            <a:spLocks noGrp="1"/>
          </p:cNvSpPr>
          <p:nvPr>
            <p:ph type="body" sz="quarter" idx="10"/>
          </p:nvPr>
        </p:nvSpPr>
        <p:spPr>
          <a:xfrm>
            <a:off x="1371600" y="4849606"/>
            <a:ext cx="6400800" cy="617207"/>
          </a:xfrm>
        </p:spPr>
        <p:txBody>
          <a:bodyPr>
            <a:normAutofit/>
          </a:bodyPr>
          <a:lstStyle>
            <a:lvl1pPr marL="0" indent="0" algn="ctr">
              <a:buFontTx/>
              <a:buNone/>
              <a:defRPr sz="160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smtClean="0"/>
              <a:t>Образец текста</a:t>
            </a:r>
          </a:p>
        </p:txBody>
      </p:sp>
    </p:spTree>
    <p:extLst>
      <p:ext uri="{BB962C8B-B14F-4D97-AF65-F5344CB8AC3E}">
        <p14:creationId xmlns=""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Title 1"/>
          <p:cNvSpPr>
            <a:spLocks noGrp="1"/>
          </p:cNvSpPr>
          <p:nvPr>
            <p:ph type="title"/>
          </p:nvPr>
        </p:nvSpPr>
        <p:spPr>
          <a:xfrm>
            <a:off x="764693" y="1329895"/>
            <a:ext cx="5965438" cy="1985292"/>
          </a:xfrm>
        </p:spPr>
        <p:txBody>
          <a:bodyPr anchor="b">
            <a:normAutofit/>
          </a:bodyPr>
          <a:lstStyle>
            <a:lvl1pPr>
              <a:defRPr sz="3200" b="0"/>
            </a:lvl1pPr>
          </a:lstStyle>
          <a:p>
            <a:r>
              <a:rPr lang="ru-RU" smtClean="0"/>
              <a:t>Образец заголовка</a:t>
            </a:r>
            <a:endParaRPr lang="en-US" dirty="0"/>
          </a:p>
        </p:txBody>
      </p:sp>
      <p:pic>
        <p:nvPicPr>
          <p:cNvPr id="4" name="Picture 3" descr="ITMO_logo2.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3479550" cy="935999"/>
          </a:xfrm>
          <a:prstGeom prst="rect">
            <a:avLst/>
          </a:prstGeom>
        </p:spPr>
      </p:pic>
      <p:sp>
        <p:nvSpPr>
          <p:cNvPr id="6" name="Text Placeholder 5"/>
          <p:cNvSpPr>
            <a:spLocks noGrp="1"/>
          </p:cNvSpPr>
          <p:nvPr>
            <p:ph type="body" sz="quarter" idx="10"/>
          </p:nvPr>
        </p:nvSpPr>
        <p:spPr>
          <a:xfrm>
            <a:off x="765696" y="3429000"/>
            <a:ext cx="5965825" cy="2203450"/>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smtClean="0"/>
              <a:t>Образец текста</a:t>
            </a:r>
          </a:p>
        </p:txBody>
      </p:sp>
    </p:spTree>
    <p:extLst>
      <p:ext uri="{BB962C8B-B14F-4D97-AF65-F5344CB8AC3E}">
        <p14:creationId xmlns=""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6858000"/>
          </a:xfrm>
        </p:spPr>
        <p:txBody>
          <a:bodyPr anchor="ctr"/>
          <a:lstStyle>
            <a:lvl1pPr algn="ctr">
              <a:defRPr/>
            </a:lvl1pPr>
          </a:lstStyle>
          <a:p>
            <a:r>
              <a:rPr lang="ru-RU" smtClean="0"/>
              <a:t>Вставка рисунка</a:t>
            </a:r>
            <a:endParaRPr lang="en-US" dirty="0"/>
          </a:p>
        </p:txBody>
      </p:sp>
      <p:sp>
        <p:nvSpPr>
          <p:cNvPr id="2" name="Title 1"/>
          <p:cNvSpPr>
            <a:spLocks noGrp="1"/>
          </p:cNvSpPr>
          <p:nvPr>
            <p:ph type="title"/>
          </p:nvPr>
        </p:nvSpPr>
        <p:spPr>
          <a:xfrm>
            <a:off x="743140" y="1236509"/>
            <a:ext cx="2713244" cy="2192491"/>
          </a:xfrm>
        </p:spPr>
        <p:txBody>
          <a:bodyPr anchor="t" anchorCtr="0">
            <a:normAutofit/>
          </a:bodyPr>
          <a:lstStyle>
            <a:lvl1pPr>
              <a:defRPr sz="2800" baseline="0">
                <a:solidFill>
                  <a:srgbClr val="FFFFFF"/>
                </a:solidFill>
              </a:defRPr>
            </a:lvl1pPr>
          </a:lstStyle>
          <a:p>
            <a:r>
              <a:rPr lang="ru-RU" smtClean="0"/>
              <a:t>Образец заголовка</a:t>
            </a:r>
            <a:endParaRPr lang="en-US" dirty="0"/>
          </a:p>
        </p:txBody>
      </p:sp>
    </p:spTree>
    <p:extLst>
      <p:ext uri="{BB962C8B-B14F-4D97-AF65-F5344CB8AC3E}">
        <p14:creationId xmlns=""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bg>
      <p:bgPr>
        <a:solidFill>
          <a:schemeClr val="tx1"/>
        </a:solidFill>
        <a:effectLst/>
      </p:bgPr>
    </p:bg>
    <p:spTree>
      <p:nvGrpSpPr>
        <p:cNvPr id="1" name=""/>
        <p:cNvGrpSpPr/>
        <p:nvPr/>
      </p:nvGrpSpPr>
      <p:grpSpPr>
        <a:xfrm>
          <a:off x="0" y="0"/>
          <a:ext cx="0" cy="0"/>
          <a:chOff x="0" y="0"/>
          <a:chExt cx="0" cy="0"/>
        </a:xfrm>
      </p:grpSpPr>
      <p:pic>
        <p:nvPicPr>
          <p:cNvPr id="2" name="Picture 1" descr="ITMO_logo1.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438183" y="524530"/>
            <a:ext cx="2267634" cy="1653104"/>
          </a:xfrm>
          <a:prstGeom prst="rect">
            <a:avLst/>
          </a:prstGeom>
        </p:spPr>
      </p:pic>
      <p:sp>
        <p:nvSpPr>
          <p:cNvPr id="5" name="Title 4"/>
          <p:cNvSpPr>
            <a:spLocks noGrp="1"/>
          </p:cNvSpPr>
          <p:nvPr>
            <p:ph type="title"/>
          </p:nvPr>
        </p:nvSpPr>
        <p:spPr>
          <a:xfrm>
            <a:off x="457200" y="2680371"/>
            <a:ext cx="8229600" cy="827311"/>
          </a:xfrm>
        </p:spPr>
        <p:txBody>
          <a:bodyPr>
            <a:normAutofit/>
          </a:bodyPr>
          <a:lstStyle>
            <a:lvl1pPr algn="ctr">
              <a:defRPr sz="3200">
                <a:solidFill>
                  <a:schemeClr val="bg1"/>
                </a:solidFill>
              </a:defRPr>
            </a:lvl1pPr>
          </a:lstStyle>
          <a:p>
            <a:r>
              <a:rPr lang="ru-RU" smtClean="0"/>
              <a:t>Образец заголовка</a:t>
            </a:r>
            <a:endParaRPr lang="en-US" dirty="0"/>
          </a:p>
        </p:txBody>
      </p:sp>
      <p:sp>
        <p:nvSpPr>
          <p:cNvPr id="8" name="Text Placeholder 7"/>
          <p:cNvSpPr>
            <a:spLocks noGrp="1"/>
          </p:cNvSpPr>
          <p:nvPr>
            <p:ph type="body" sz="quarter" idx="10"/>
          </p:nvPr>
        </p:nvSpPr>
        <p:spPr>
          <a:xfrm>
            <a:off x="457200" y="3716939"/>
            <a:ext cx="8229600" cy="79216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smtClean="0"/>
              <a:t>Образец текста</a:t>
            </a:r>
          </a:p>
        </p:txBody>
      </p:sp>
    </p:spTree>
    <p:extLst>
      <p:ext uri="{BB962C8B-B14F-4D97-AF65-F5344CB8AC3E}">
        <p14:creationId xmlns=""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DB2A07-74F6-41B3-87BA-A3518578FBD6}" type="slidenum">
              <a:rPr lang="ru-RU"/>
              <a:pPr>
                <a:defRPr/>
              </a:pPr>
              <a:t>‹#›</a:t>
            </a:fld>
            <a:endParaRPr lang="ru-RU"/>
          </a:p>
        </p:txBody>
      </p:sp>
    </p:spTree>
    <p:extLst>
      <p:ext uri="{BB962C8B-B14F-4D97-AF65-F5344CB8AC3E}">
        <p14:creationId xmlns:p14="http://schemas.microsoft.com/office/powerpoint/2010/main" xmlns="" val="323304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6F17ECB-F818-4BEE-9A45-A53B943F6081}" type="slidenum">
              <a:rPr lang="ru-RU"/>
              <a:pPr>
                <a:defRPr/>
              </a:pPr>
              <a:t>‹#›</a:t>
            </a:fld>
            <a:endParaRPr lang="ru-RU"/>
          </a:p>
        </p:txBody>
      </p:sp>
    </p:spTree>
    <p:extLst>
      <p:ext uri="{BB962C8B-B14F-4D97-AF65-F5344CB8AC3E}">
        <p14:creationId xmlns:p14="http://schemas.microsoft.com/office/powerpoint/2010/main" xmlns="" val="217103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quarter" idx="2"/>
          </p:nvPr>
        </p:nvSpPr>
        <p:spPr>
          <a:xfrm>
            <a:off x="4648200" y="1600200"/>
            <a:ext cx="4038600" cy="21859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Объект 4"/>
          <p:cNvSpPr>
            <a:spLocks noGrp="1"/>
          </p:cNvSpPr>
          <p:nvPr>
            <p:ph sz="quarter" idx="3"/>
          </p:nvPr>
        </p:nvSpPr>
        <p:spPr>
          <a:xfrm>
            <a:off x="4648200" y="3938588"/>
            <a:ext cx="4038600" cy="21875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ru-RU"/>
          </a:p>
        </p:txBody>
      </p:sp>
      <p:sp>
        <p:nvSpPr>
          <p:cNvPr id="7" name="Rectangle 5"/>
          <p:cNvSpPr>
            <a:spLocks noGrp="1" noChangeArrowheads="1"/>
          </p:cNvSpPr>
          <p:nvPr>
            <p:ph type="ftr" sz="quarter" idx="11"/>
          </p:nvPr>
        </p:nvSpPr>
        <p:spPr>
          <a:ln/>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A81040D9-6FC0-414E-A0F4-2D83F583A66B}" type="slidenum">
              <a:rPr lang="ru-RU"/>
              <a:pPr>
                <a:defRPr/>
              </a:pPr>
              <a:t>‹#›</a:t>
            </a:fld>
            <a:endParaRPr lang="ru-RU" dirty="0"/>
          </a:p>
        </p:txBody>
      </p:sp>
    </p:spTree>
    <p:extLst>
      <p:ext uri="{BB962C8B-B14F-4D97-AF65-F5344CB8AC3E}">
        <p14:creationId xmlns:p14="http://schemas.microsoft.com/office/powerpoint/2010/main" xmlns="" val="229531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236509"/>
            <a:ext cx="6273934" cy="827311"/>
          </a:xfrm>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12" name="Content Placeholder 2"/>
          <p:cNvSpPr>
            <a:spLocks noGrp="1"/>
          </p:cNvSpPr>
          <p:nvPr>
            <p:ph sz="half" idx="1"/>
          </p:nvPr>
        </p:nvSpPr>
        <p:spPr>
          <a:xfrm>
            <a:off x="457200" y="2328177"/>
            <a:ext cx="6273934" cy="37979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14"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endParaRPr lang="en-US" dirty="0"/>
          </a:p>
        </p:txBody>
      </p:sp>
      <p:pic>
        <p:nvPicPr>
          <p:cNvPr id="3" name="Picture 2" descr="слоган.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6749542" y="5076407"/>
            <a:ext cx="2412864" cy="1799997"/>
          </a:xfrm>
          <a:prstGeom prst="rect">
            <a:avLst/>
          </a:prstGeom>
        </p:spPr>
      </p:pic>
    </p:spTree>
    <p:extLst>
      <p:ext uri="{BB962C8B-B14F-4D97-AF65-F5344CB8AC3E}">
        <p14:creationId xmlns="" xmlns:p14="http://schemas.microsoft.com/office/powerpoint/2010/main" val="394128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1.png"/><Relationship Id="rId5" Type="http://schemas.openxmlformats.org/officeDocument/2006/relationships/slideLayout" Target="../slideLayouts/slideLayout13.xml"/><Relationship Id="rId10" Type="http://schemas.openxmlformats.org/officeDocument/2006/relationships/image" Target="../media/image4.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36509"/>
            <a:ext cx="8229600" cy="827311"/>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2259930"/>
            <a:ext cx="8229600" cy="386623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Footer Placeholder 3"/>
          <p:cNvSpPr>
            <a:spLocks noGrp="1"/>
          </p:cNvSpPr>
          <p:nvPr>
            <p:ph type="ftr" sz="quarter" idx="3"/>
          </p:nvPr>
        </p:nvSpPr>
        <p:spPr>
          <a:xfrm>
            <a:off x="4030768" y="439283"/>
            <a:ext cx="4656032" cy="365125"/>
          </a:xfrm>
          <a:prstGeom prst="rect">
            <a:avLst/>
          </a:prstGeom>
        </p:spPr>
        <p:txBody>
          <a:bodyPr vert="horz" lIns="91440" tIns="45720" rIns="91440" bIns="45720" rtlCol="0" anchor="ctr"/>
          <a:lstStyle>
            <a:lvl1pPr algn="r">
              <a:defRPr sz="1200">
                <a:solidFill>
                  <a:schemeClr val="bg1"/>
                </a:solidFill>
              </a:defRPr>
            </a:lvl1pPr>
          </a:lstStyle>
          <a:p>
            <a:endParaRPr lang="en-US" dirty="0"/>
          </a:p>
        </p:txBody>
      </p:sp>
    </p:spTree>
    <p:extLst>
      <p:ext uri="{BB962C8B-B14F-4D97-AF65-F5344CB8AC3E}">
        <p14:creationId xmlns=""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 id="2147483710" r:id="rId6"/>
    <p:sldLayoutId id="2147483711" r:id="rId7"/>
    <p:sldLayoutId id="2147483712" r:id="rId8"/>
  </p:sldLayoutIdLst>
  <p:hf hdr="0" ft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p:cNvSpPr/>
          <p:nvPr/>
        </p:nvSpPr>
        <p:spPr bwMode="auto">
          <a:xfrm>
            <a:off x="0" y="0"/>
            <a:ext cx="9144000" cy="791396"/>
          </a:xfrm>
          <a:prstGeom prst="rect">
            <a:avLst/>
          </a:prstGeom>
          <a:solidFill>
            <a:srgbClr val="023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err="1" smtClean="0">
              <a:ln>
                <a:noFill/>
              </a:ln>
              <a:solidFill>
                <a:schemeClr val="bg1"/>
              </a:solidFill>
              <a:effectLst/>
              <a:latin typeface="Verdana" pitchFamily="34" charset="0"/>
            </a:endParaRPr>
          </a:p>
        </p:txBody>
      </p:sp>
      <p:pic>
        <p:nvPicPr>
          <p:cNvPr id="6" name="Picture 5" descr="ITMO_logo3.png"/>
          <p:cNvPicPr>
            <a:picLocks noChangeAspect="1"/>
          </p:cNvPicPr>
          <p:nvPr/>
        </p:nvPicPr>
        <p:blipFill rotWithShape="1">
          <a:blip r:embed="rId10">
            <a:extLst>
              <a:ext uri="{28A0092B-C50C-407E-A947-70E740481C1C}">
                <a14:useLocalDpi xmlns="" xmlns:a14="http://schemas.microsoft.com/office/drawing/2010/main" val="0"/>
              </a:ext>
            </a:extLst>
          </a:blip>
          <a:srcRect r="3883"/>
          <a:stretch/>
        </p:blipFill>
        <p:spPr>
          <a:xfrm>
            <a:off x="0" y="-52065"/>
            <a:ext cx="3322163" cy="905573"/>
          </a:xfrm>
          <a:prstGeom prst="rect">
            <a:avLst/>
          </a:prstGeom>
        </p:spPr>
      </p:pic>
      <p:sp>
        <p:nvSpPr>
          <p:cNvPr id="2" name="Title Placeholder 1"/>
          <p:cNvSpPr>
            <a:spLocks noGrp="1"/>
          </p:cNvSpPr>
          <p:nvPr>
            <p:ph type="title"/>
          </p:nvPr>
        </p:nvSpPr>
        <p:spPr>
          <a:xfrm>
            <a:off x="457200" y="1236509"/>
            <a:ext cx="8229600" cy="827311"/>
          </a:xfrm>
          <a:prstGeom prst="rect">
            <a:avLst/>
          </a:prstGeom>
        </p:spPr>
        <p:txBody>
          <a:bodyPr vert="horz" lIns="91440" tIns="45720" rIns="91440" bIns="45720" rtlCol="0" anchor="ctr">
            <a:normAutofit/>
          </a:body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3" name="Text Placeholder 2"/>
          <p:cNvSpPr>
            <a:spLocks noGrp="1"/>
          </p:cNvSpPr>
          <p:nvPr>
            <p:ph type="body" idx="1"/>
          </p:nvPr>
        </p:nvSpPr>
        <p:spPr>
          <a:xfrm>
            <a:off x="457200" y="2259930"/>
            <a:ext cx="8229600" cy="3866233"/>
          </a:xfrm>
          <a:prstGeom prst="rect">
            <a:avLst/>
          </a:prstGeom>
        </p:spPr>
        <p:txBody>
          <a:bodyPr vert="horz" lIns="91440" tIns="45720" rIns="91440" bIns="45720" rtlCol="0">
            <a:normAutofit/>
          </a:body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4" name="TextBox 3"/>
          <p:cNvSpPr txBox="1"/>
          <p:nvPr/>
        </p:nvSpPr>
        <p:spPr>
          <a:xfrm>
            <a:off x="-865051" y="5512166"/>
            <a:ext cx="184666" cy="369332"/>
          </a:xfrm>
          <a:prstGeom prst="rect">
            <a:avLst/>
          </a:prstGeom>
          <a:noFill/>
        </p:spPr>
        <p:txBody>
          <a:bodyPr wrap="none" rtlCol="0">
            <a:spAutoFit/>
          </a:bodyPr>
          <a:lstStyle/>
          <a:p>
            <a:endParaRPr lang="en-US"/>
          </a:p>
        </p:txBody>
      </p:sp>
    </p:spTree>
    <p:extLst>
      <p:ext uri="{BB962C8B-B14F-4D97-AF65-F5344CB8AC3E}">
        <p14:creationId xmlns=""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3" r:id="rId8"/>
  </p:sldLayoutIdLst>
  <p:hf hdr="0" ft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1"/>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214282" y="301752"/>
            <a:ext cx="8929717" cy="1985292"/>
          </a:xfrm>
        </p:spPr>
        <p:txBody>
          <a:bodyPr>
            <a:normAutofit/>
          </a:bodyPr>
          <a:lstStyle/>
          <a:p>
            <a:pPr eaLnBrk="1" hangingPunct="1"/>
            <a:r>
              <a:rPr lang="en-US" altLang="ru-RU" sz="3200" dirty="0" smtClean="0"/>
              <a:t>Reconstruction of Function Block Logic using </a:t>
            </a:r>
            <a:r>
              <a:rPr lang="en-US" altLang="ru-RU" sz="3200" dirty="0" err="1" smtClean="0"/>
              <a:t>Metaheuristic</a:t>
            </a:r>
            <a:r>
              <a:rPr lang="en-US" altLang="ru-RU" sz="3200" dirty="0" smtClean="0"/>
              <a:t> Algorithm: Initial Explorations</a:t>
            </a:r>
            <a:endParaRPr lang="ru-RU" altLang="ru-RU" sz="3200" dirty="0" smtClean="0"/>
          </a:p>
        </p:txBody>
      </p:sp>
      <p:sp>
        <p:nvSpPr>
          <p:cNvPr id="3076" name="Text Box 4"/>
          <p:cNvSpPr txBox="1">
            <a:spLocks noChangeArrowheads="1"/>
          </p:cNvSpPr>
          <p:nvPr/>
        </p:nvSpPr>
        <p:spPr bwMode="auto">
          <a:xfrm>
            <a:off x="457200" y="5928360"/>
            <a:ext cx="83058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endParaRPr lang="en-US" altLang="ru-RU" sz="1800" dirty="0"/>
          </a:p>
          <a:p>
            <a:pPr algn="ctr" eaLnBrk="1" hangingPunct="1">
              <a:spcBef>
                <a:spcPct val="50000"/>
              </a:spcBef>
              <a:buFontTx/>
              <a:buNone/>
            </a:pPr>
            <a:r>
              <a:rPr lang="en-US" altLang="ru-RU" sz="1800" dirty="0" smtClean="0"/>
              <a:t>INDIN ’15, </a:t>
            </a:r>
            <a:r>
              <a:rPr lang="en-US" altLang="ru-RU" sz="1800" dirty="0" smtClean="0"/>
              <a:t>Cambridge, UK, </a:t>
            </a:r>
            <a:r>
              <a:rPr lang="en-US" altLang="ru-RU" sz="1800" dirty="0" smtClean="0"/>
              <a:t>July </a:t>
            </a:r>
            <a:r>
              <a:rPr lang="en-US" altLang="ru-RU" sz="1800" dirty="0" smtClean="0"/>
              <a:t>23, 2015</a:t>
            </a:r>
            <a:endParaRPr lang="en-US" altLang="ru-RU" sz="1800" dirty="0"/>
          </a:p>
          <a:p>
            <a:pPr algn="ctr" eaLnBrk="1" hangingPunct="1">
              <a:spcBef>
                <a:spcPct val="50000"/>
              </a:spcBef>
              <a:buFontTx/>
              <a:buNone/>
            </a:pPr>
            <a:endParaRPr lang="ru-RU" altLang="ru-RU" sz="1800" dirty="0"/>
          </a:p>
        </p:txBody>
      </p:sp>
      <p:pic>
        <p:nvPicPr>
          <p:cNvPr id="3078" name="Picture 9" descr="http://upload.wikimedia.org/wikipedia/commons/6/63/Shalyto_200px.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61971" y="2643182"/>
            <a:ext cx="1447800"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80" name="TextBox 2"/>
          <p:cNvSpPr txBox="1">
            <a:spLocks noChangeArrowheads="1"/>
          </p:cNvSpPr>
          <p:nvPr/>
        </p:nvSpPr>
        <p:spPr bwMode="auto">
          <a:xfrm>
            <a:off x="214282" y="4922832"/>
            <a:ext cx="18669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ru-RU" sz="1800" dirty="0" err="1"/>
              <a:t>Daniil</a:t>
            </a:r>
            <a:r>
              <a:rPr lang="en-US" altLang="ru-RU" sz="1800" dirty="0"/>
              <a:t> </a:t>
            </a:r>
            <a:r>
              <a:rPr lang="en-US" altLang="ru-RU" sz="1800" dirty="0" err="1"/>
              <a:t>Chivilikhin</a:t>
            </a:r>
            <a:endParaRPr lang="en-US" altLang="ru-RU" sz="1800" dirty="0"/>
          </a:p>
          <a:p>
            <a:pPr algn="ctr" eaLnBrk="1" hangingPunct="1">
              <a:spcBef>
                <a:spcPct val="0"/>
              </a:spcBef>
              <a:buFontTx/>
              <a:buNone/>
            </a:pPr>
            <a:r>
              <a:rPr lang="en-US" altLang="ru-RU" sz="1800" dirty="0"/>
              <a:t>PhD student</a:t>
            </a:r>
          </a:p>
          <a:p>
            <a:pPr algn="ctr" eaLnBrk="1" hangingPunct="1">
              <a:spcBef>
                <a:spcPct val="0"/>
              </a:spcBef>
              <a:buFontTx/>
              <a:buNone/>
            </a:pPr>
            <a:r>
              <a:rPr lang="en-US" altLang="ru-RU" sz="1800" dirty="0"/>
              <a:t>ITMO University</a:t>
            </a:r>
            <a:endParaRPr lang="ru-RU" altLang="ru-RU" sz="1800" dirty="0"/>
          </a:p>
        </p:txBody>
      </p:sp>
      <p:sp>
        <p:nvSpPr>
          <p:cNvPr id="3081" name="TextBox 10"/>
          <p:cNvSpPr txBox="1">
            <a:spLocks noChangeArrowheads="1"/>
          </p:cNvSpPr>
          <p:nvPr/>
        </p:nvSpPr>
        <p:spPr bwMode="auto">
          <a:xfrm>
            <a:off x="4425696" y="4929198"/>
            <a:ext cx="22860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ru-RU" sz="1800" dirty="0" err="1" smtClean="0"/>
              <a:t>Sandeep</a:t>
            </a:r>
            <a:r>
              <a:rPr lang="en-US" altLang="ru-RU" sz="1800" dirty="0" smtClean="0"/>
              <a:t> </a:t>
            </a:r>
            <a:r>
              <a:rPr lang="en-US" altLang="ru-RU" sz="1800" dirty="0" err="1" smtClean="0"/>
              <a:t>Patil</a:t>
            </a:r>
            <a:endParaRPr lang="en-US" altLang="ru-RU" sz="1800" dirty="0" smtClean="0"/>
          </a:p>
          <a:p>
            <a:pPr algn="ctr" eaLnBrk="1" hangingPunct="1">
              <a:spcBef>
                <a:spcPct val="0"/>
              </a:spcBef>
              <a:buFontTx/>
              <a:buNone/>
            </a:pPr>
            <a:r>
              <a:rPr lang="en-US" altLang="ru-RU" sz="1800" dirty="0" smtClean="0"/>
              <a:t>PhD student</a:t>
            </a:r>
          </a:p>
          <a:p>
            <a:pPr algn="ctr" eaLnBrk="1" hangingPunct="1">
              <a:spcBef>
                <a:spcPct val="0"/>
              </a:spcBef>
              <a:buFontTx/>
              <a:buNone/>
            </a:pPr>
            <a:r>
              <a:rPr lang="en-US" altLang="ru-RU" sz="1800" dirty="0" err="1" smtClean="0"/>
              <a:t>Luleå</a:t>
            </a:r>
            <a:r>
              <a:rPr lang="en-US" altLang="ru-RU" sz="1800" dirty="0" smtClean="0"/>
              <a:t> University of Technology</a:t>
            </a:r>
          </a:p>
          <a:p>
            <a:pPr algn="ctr" eaLnBrk="1" hangingPunct="1">
              <a:spcBef>
                <a:spcPct val="0"/>
              </a:spcBef>
              <a:buFontTx/>
              <a:buNone/>
            </a:pPr>
            <a:endParaRPr lang="en-US" altLang="ru-RU" sz="1800" dirty="0"/>
          </a:p>
        </p:txBody>
      </p:sp>
      <p:sp>
        <p:nvSpPr>
          <p:cNvPr id="3082" name="TextBox 11"/>
          <p:cNvSpPr txBox="1">
            <a:spLocks noChangeArrowheads="1"/>
          </p:cNvSpPr>
          <p:nvPr/>
        </p:nvSpPr>
        <p:spPr bwMode="auto">
          <a:xfrm>
            <a:off x="2139696" y="4926007"/>
            <a:ext cx="22860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ru-RU" sz="1800" dirty="0"/>
              <a:t>Anatoly </a:t>
            </a:r>
            <a:r>
              <a:rPr lang="en-US" altLang="ru-RU" sz="1800" dirty="0" err="1"/>
              <a:t>Shalyto</a:t>
            </a:r>
            <a:endParaRPr lang="en-US" altLang="ru-RU" sz="1800" dirty="0"/>
          </a:p>
          <a:p>
            <a:pPr algn="ctr" eaLnBrk="1" hangingPunct="1">
              <a:spcBef>
                <a:spcPct val="0"/>
              </a:spcBef>
              <a:buFontTx/>
              <a:buNone/>
            </a:pPr>
            <a:r>
              <a:rPr lang="en-US" altLang="ru-RU" sz="1800" dirty="0"/>
              <a:t>Dr</a:t>
            </a:r>
            <a:r>
              <a:rPr lang="en-US" altLang="ru-RU" sz="1800" dirty="0" smtClean="0"/>
              <a:t>. Sci</a:t>
            </a:r>
            <a:r>
              <a:rPr lang="en-US" altLang="ru-RU" sz="1800" dirty="0"/>
              <a:t>., professor</a:t>
            </a:r>
          </a:p>
          <a:p>
            <a:pPr algn="ctr" eaLnBrk="1" hangingPunct="1">
              <a:spcBef>
                <a:spcPct val="0"/>
              </a:spcBef>
              <a:buFontTx/>
              <a:buNone/>
            </a:pPr>
            <a:r>
              <a:rPr lang="en-US" altLang="ru-RU" sz="1800" dirty="0"/>
              <a:t>ITMO University</a:t>
            </a:r>
          </a:p>
          <a:p>
            <a:pPr eaLnBrk="1" hangingPunct="1">
              <a:spcBef>
                <a:spcPct val="0"/>
              </a:spcBef>
              <a:buFontTx/>
              <a:buNone/>
            </a:pPr>
            <a:endParaRPr lang="ru-RU" altLang="ru-RU" sz="1800" dirty="0"/>
          </a:p>
        </p:txBody>
      </p:sp>
      <p:sp>
        <p:nvSpPr>
          <p:cNvPr id="13" name="Прямоугольник 12"/>
          <p:cNvSpPr/>
          <p:nvPr/>
        </p:nvSpPr>
        <p:spPr>
          <a:xfrm>
            <a:off x="6656816" y="4929198"/>
            <a:ext cx="2286016" cy="2031325"/>
          </a:xfrm>
          <a:prstGeom prst="rect">
            <a:avLst/>
          </a:prstGeom>
        </p:spPr>
        <p:txBody>
          <a:bodyPr wrap="square">
            <a:spAutoFit/>
          </a:bodyPr>
          <a:lstStyle/>
          <a:p>
            <a:pPr algn="ctr"/>
            <a:r>
              <a:rPr lang="en-US" altLang="ru-RU" dirty="0" err="1" smtClean="0"/>
              <a:t>Valeriy</a:t>
            </a:r>
            <a:r>
              <a:rPr lang="en-US" altLang="ru-RU" dirty="0" smtClean="0"/>
              <a:t> </a:t>
            </a:r>
            <a:r>
              <a:rPr lang="en-US" altLang="ru-RU" dirty="0" err="1" smtClean="0"/>
              <a:t>Vyatkin</a:t>
            </a:r>
            <a:endParaRPr lang="en-US" altLang="ru-RU" dirty="0" smtClean="0"/>
          </a:p>
          <a:p>
            <a:pPr algn="ctr"/>
            <a:r>
              <a:rPr lang="en-US" altLang="ru-RU" dirty="0" smtClean="0"/>
              <a:t>Dr. Eng., professor</a:t>
            </a:r>
          </a:p>
          <a:p>
            <a:pPr algn="ctr"/>
            <a:r>
              <a:rPr lang="en-US" altLang="ru-RU" dirty="0" err="1" smtClean="0"/>
              <a:t>Luleå</a:t>
            </a:r>
            <a:r>
              <a:rPr lang="en-US" altLang="ru-RU" dirty="0" smtClean="0"/>
              <a:t> University of Technology,</a:t>
            </a:r>
          </a:p>
          <a:p>
            <a:pPr algn="ctr"/>
            <a:r>
              <a:rPr lang="en-US" altLang="ru-RU" dirty="0" smtClean="0"/>
              <a:t>Aalto University,</a:t>
            </a:r>
          </a:p>
          <a:p>
            <a:pPr algn="ctr"/>
            <a:r>
              <a:rPr lang="en-US" altLang="ru-RU" dirty="0" smtClean="0"/>
              <a:t>ITMO University</a:t>
            </a:r>
          </a:p>
          <a:p>
            <a:pPr algn="ctr"/>
            <a:endParaRPr lang="ru-RU" altLang="ru-RU" dirty="0"/>
          </a:p>
        </p:txBody>
      </p:sp>
      <p:pic>
        <p:nvPicPr>
          <p:cNvPr id="5122" name="Picture 2"/>
          <p:cNvPicPr>
            <a:picLocks noChangeAspect="1" noChangeArrowheads="1"/>
          </p:cNvPicPr>
          <p:nvPr/>
        </p:nvPicPr>
        <p:blipFill>
          <a:blip r:embed="rId4"/>
          <a:srcRect/>
          <a:stretch>
            <a:fillRect/>
          </a:stretch>
        </p:blipFill>
        <p:spPr bwMode="auto">
          <a:xfrm>
            <a:off x="4764024" y="2631117"/>
            <a:ext cx="1476375" cy="22002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5"/>
          <a:srcRect/>
          <a:stretch>
            <a:fillRect/>
          </a:stretch>
        </p:blipFill>
        <p:spPr bwMode="auto">
          <a:xfrm>
            <a:off x="7013941" y="2631117"/>
            <a:ext cx="1510660" cy="2207133"/>
          </a:xfrm>
          <a:prstGeom prst="rect">
            <a:avLst/>
          </a:prstGeom>
          <a:noFill/>
          <a:ln w="9525">
            <a:noFill/>
            <a:miter lim="800000"/>
            <a:headEnd/>
            <a:tailEnd/>
          </a:ln>
          <a:effectLst/>
        </p:spPr>
      </p:pic>
      <p:pic>
        <p:nvPicPr>
          <p:cNvPr id="15" name="Picture 1" descr="E:\me.jpg"/>
          <p:cNvPicPr>
            <a:picLocks noChangeAspect="1" noChangeArrowheads="1"/>
          </p:cNvPicPr>
          <p:nvPr/>
        </p:nvPicPr>
        <p:blipFill>
          <a:blip r:embed="rId6"/>
          <a:srcRect/>
          <a:stretch>
            <a:fillRect/>
          </a:stretch>
        </p:blipFill>
        <p:spPr bwMode="auto">
          <a:xfrm>
            <a:off x="333154" y="2537671"/>
            <a:ext cx="1532222" cy="2300579"/>
          </a:xfrm>
          <a:prstGeom prst="rect">
            <a:avLst/>
          </a:prstGeom>
          <a:noFill/>
        </p:spPr>
      </p:pic>
      <p:pic>
        <p:nvPicPr>
          <p:cNvPr id="5124" name="Picture 4" descr="E:\aalto-logo.png"/>
          <p:cNvPicPr>
            <a:picLocks noChangeAspect="1" noChangeArrowheads="1"/>
          </p:cNvPicPr>
          <p:nvPr/>
        </p:nvPicPr>
        <p:blipFill>
          <a:blip r:embed="rId7"/>
          <a:srcRect/>
          <a:stretch>
            <a:fillRect/>
          </a:stretch>
        </p:blipFill>
        <p:spPr bwMode="auto">
          <a:xfrm>
            <a:off x="6807815" y="0"/>
            <a:ext cx="1141424" cy="953089"/>
          </a:xfrm>
          <a:prstGeom prst="rect">
            <a:avLst/>
          </a:prstGeom>
          <a:noFill/>
        </p:spPr>
      </p:pic>
      <p:pic>
        <p:nvPicPr>
          <p:cNvPr id="5125" name="Picture 5" descr="E:\lulea-logo.jpg"/>
          <p:cNvPicPr>
            <a:picLocks noChangeAspect="1" noChangeArrowheads="1"/>
          </p:cNvPicPr>
          <p:nvPr/>
        </p:nvPicPr>
        <p:blipFill>
          <a:blip r:embed="rId8"/>
          <a:srcRect/>
          <a:stretch>
            <a:fillRect/>
          </a:stretch>
        </p:blipFill>
        <p:spPr bwMode="auto">
          <a:xfrm>
            <a:off x="3719513" y="52898"/>
            <a:ext cx="1721167" cy="846241"/>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Proposed approach</a:t>
            </a:r>
            <a:endParaRPr lang="ru-RU" dirty="0"/>
          </a:p>
        </p:txBody>
      </p:sp>
      <p:pic>
        <p:nvPicPr>
          <p:cNvPr id="26626" name="Picture 2" descr="E:\approach-scheme.png"/>
          <p:cNvPicPr>
            <a:picLocks noChangeAspect="1" noChangeArrowheads="1"/>
          </p:cNvPicPr>
          <p:nvPr/>
        </p:nvPicPr>
        <p:blipFill>
          <a:blip r:embed="rId3"/>
          <a:srcRect/>
          <a:stretch>
            <a:fillRect/>
          </a:stretch>
        </p:blipFill>
        <p:spPr bwMode="auto">
          <a:xfrm>
            <a:off x="185483" y="2816060"/>
            <a:ext cx="8775637" cy="1813865"/>
          </a:xfrm>
          <a:prstGeom prst="rect">
            <a:avLst/>
          </a:prstGeom>
          <a:noFill/>
        </p:spPr>
      </p:pic>
      <p:sp>
        <p:nvSpPr>
          <p:cNvPr id="4" name="Номер слайда 3"/>
          <p:cNvSpPr>
            <a:spLocks noGrp="1"/>
          </p:cNvSpPr>
          <p:nvPr>
            <p:ph type="sldNum" sz="quarter" idx="12"/>
          </p:nvPr>
        </p:nvSpPr>
        <p:spPr/>
        <p:txBody>
          <a:bodyPr/>
          <a:lstStyle/>
          <a:p>
            <a:fld id="{725C68B6-61C2-468F-89AB-4B9F7531AA68}" type="slidenum">
              <a:rPr lang="ru-RU" smtClean="0"/>
              <a:pPr/>
              <a:t>10</a:t>
            </a:fld>
            <a:r>
              <a:rPr lang="en-US" dirty="0" smtClean="0"/>
              <a:t>/34</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Execution scenario</a:t>
            </a:r>
            <a:endParaRPr lang="ru-RU" dirty="0"/>
          </a:p>
        </p:txBody>
      </p:sp>
      <p:sp>
        <p:nvSpPr>
          <p:cNvPr id="3" name="Содержимое 2"/>
          <p:cNvSpPr>
            <a:spLocks noGrp="1"/>
          </p:cNvSpPr>
          <p:nvPr>
            <p:ph idx="1"/>
          </p:nvPr>
        </p:nvSpPr>
        <p:spPr/>
        <p:txBody>
          <a:bodyPr/>
          <a:lstStyle/>
          <a:p>
            <a:r>
              <a:rPr lang="en-US" dirty="0" smtClean="0"/>
              <a:t>List of scenario elements</a:t>
            </a:r>
          </a:p>
          <a:p>
            <a:r>
              <a:rPr lang="en-US" dirty="0" smtClean="0"/>
              <a:t>Scenario element = &lt;(input variable values), (output variable values)&gt;</a:t>
            </a:r>
          </a:p>
          <a:p>
            <a:r>
              <a:rPr lang="en-US" dirty="0" smtClean="0"/>
              <a:t>Scenario example</a:t>
            </a:r>
          </a:p>
          <a:p>
            <a:pPr lvl="1"/>
            <a:r>
              <a:rPr lang="en-US" dirty="0" smtClean="0"/>
              <a:t>&lt;000, 00&gt;; &lt;001, 01&gt;; &lt;101, 11&gt;</a:t>
            </a:r>
          </a:p>
        </p:txBody>
      </p:sp>
      <p:sp>
        <p:nvSpPr>
          <p:cNvPr id="4" name="Номер слайда 3"/>
          <p:cNvSpPr>
            <a:spLocks noGrp="1"/>
          </p:cNvSpPr>
          <p:nvPr>
            <p:ph type="sldNum" sz="quarter" idx="12"/>
          </p:nvPr>
        </p:nvSpPr>
        <p:spPr/>
        <p:txBody>
          <a:bodyPr/>
          <a:lstStyle/>
          <a:p>
            <a:fld id="{725C68B6-61C2-468F-89AB-4B9F7531AA68}" type="slidenum">
              <a:rPr lang="ru-RU" smtClean="0"/>
              <a:pPr/>
              <a:t>11</a:t>
            </a:fld>
            <a:r>
              <a:rPr lang="en-US" dirty="0" smtClean="0"/>
              <a:t>/34</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Recording execution scenarios</a:t>
            </a:r>
            <a:endParaRPr lang="ru-RU" dirty="0"/>
          </a:p>
        </p:txBody>
      </p:sp>
      <p:pic>
        <p:nvPicPr>
          <p:cNvPr id="2050" name="Picture 2" descr="E:\proxy-logger.png"/>
          <p:cNvPicPr>
            <a:picLocks noChangeAspect="1" noChangeArrowheads="1"/>
          </p:cNvPicPr>
          <p:nvPr/>
        </p:nvPicPr>
        <p:blipFill>
          <a:blip r:embed="rId3"/>
          <a:srcRect/>
          <a:stretch>
            <a:fillRect/>
          </a:stretch>
        </p:blipFill>
        <p:spPr bwMode="auto">
          <a:xfrm>
            <a:off x="457200" y="4584575"/>
            <a:ext cx="8301705" cy="1999105"/>
          </a:xfrm>
          <a:prstGeom prst="rect">
            <a:avLst/>
          </a:prstGeom>
          <a:noFill/>
        </p:spPr>
      </p:pic>
      <p:pic>
        <p:nvPicPr>
          <p:cNvPr id="3" name="Picture 3" descr="E:\control.png"/>
          <p:cNvPicPr>
            <a:picLocks noChangeAspect="1" noChangeArrowheads="1"/>
          </p:cNvPicPr>
          <p:nvPr/>
        </p:nvPicPr>
        <p:blipFill>
          <a:blip r:embed="rId4"/>
          <a:srcRect/>
          <a:stretch>
            <a:fillRect/>
          </a:stretch>
        </p:blipFill>
        <p:spPr bwMode="auto">
          <a:xfrm>
            <a:off x="3742755" y="1919289"/>
            <a:ext cx="1268158" cy="1614482"/>
          </a:xfrm>
          <a:prstGeom prst="rect">
            <a:avLst/>
          </a:prstGeom>
          <a:noFill/>
        </p:spPr>
      </p:pic>
      <p:sp>
        <p:nvSpPr>
          <p:cNvPr id="6" name="Прямоугольник 5"/>
          <p:cNvSpPr/>
          <p:nvPr/>
        </p:nvSpPr>
        <p:spPr>
          <a:xfrm>
            <a:off x="329184" y="4462272"/>
            <a:ext cx="8549640" cy="2231136"/>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7" name="Стрелка вниз 6"/>
          <p:cNvSpPr/>
          <p:nvPr/>
        </p:nvSpPr>
        <p:spPr>
          <a:xfrm>
            <a:off x="4096512" y="3648456"/>
            <a:ext cx="530352" cy="6766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8" name="TextBox 7"/>
          <p:cNvSpPr txBox="1"/>
          <p:nvPr/>
        </p:nvSpPr>
        <p:spPr>
          <a:xfrm>
            <a:off x="4791457" y="3794760"/>
            <a:ext cx="2816351" cy="369332"/>
          </a:xfrm>
          <a:prstGeom prst="rect">
            <a:avLst/>
          </a:prstGeom>
          <a:noFill/>
        </p:spPr>
        <p:txBody>
          <a:bodyPr wrap="square" rtlCol="0">
            <a:spAutoFit/>
          </a:bodyPr>
          <a:lstStyle/>
          <a:p>
            <a:r>
              <a:rPr lang="en-US" dirty="0" smtClean="0"/>
              <a:t>Automated refactoring</a:t>
            </a:r>
            <a:endParaRPr lang="ru-RU" dirty="0"/>
          </a:p>
        </p:txBody>
      </p:sp>
      <p:sp>
        <p:nvSpPr>
          <p:cNvPr id="9" name="TextBox 8"/>
          <p:cNvSpPr txBox="1"/>
          <p:nvPr/>
        </p:nvSpPr>
        <p:spPr>
          <a:xfrm>
            <a:off x="5010913" y="2063820"/>
            <a:ext cx="2816351" cy="369332"/>
          </a:xfrm>
          <a:prstGeom prst="rect">
            <a:avLst/>
          </a:prstGeom>
          <a:noFill/>
        </p:spPr>
        <p:txBody>
          <a:bodyPr wrap="square" rtlCol="0">
            <a:spAutoFit/>
          </a:bodyPr>
          <a:lstStyle/>
          <a:p>
            <a:r>
              <a:rPr lang="en-US" dirty="0" smtClean="0"/>
              <a:t>Target function block</a:t>
            </a:r>
            <a:endParaRPr lang="ru-RU" dirty="0"/>
          </a:p>
        </p:txBody>
      </p:sp>
      <p:sp>
        <p:nvSpPr>
          <p:cNvPr id="10" name="Номер слайда 9"/>
          <p:cNvSpPr>
            <a:spLocks noGrp="1"/>
          </p:cNvSpPr>
          <p:nvPr>
            <p:ph type="sldNum" sz="quarter" idx="12"/>
          </p:nvPr>
        </p:nvSpPr>
        <p:spPr/>
        <p:txBody>
          <a:bodyPr/>
          <a:lstStyle/>
          <a:p>
            <a:fld id="{725C68B6-61C2-468F-89AB-4B9F7531AA68}" type="slidenum">
              <a:rPr lang="ru-RU" smtClean="0"/>
              <a:pPr/>
              <a:t>12</a:t>
            </a:fld>
            <a:r>
              <a:rPr lang="en-US" dirty="0" smtClean="0"/>
              <a:t>/34</a:t>
            </a:r>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ECC </a:t>
            </a:r>
            <a:r>
              <a:rPr lang="en-US" dirty="0" smtClean="0"/>
              <a:t>construction </a:t>
            </a:r>
            <a:r>
              <a:rPr lang="en-US" dirty="0" smtClean="0"/>
              <a:t>a</a:t>
            </a:r>
            <a:r>
              <a:rPr lang="en-US" dirty="0" smtClean="0"/>
              <a:t>lgorithm (1)</a:t>
            </a:r>
            <a:endParaRPr lang="ru-RU" dirty="0"/>
          </a:p>
        </p:txBody>
      </p:sp>
      <p:sp>
        <p:nvSpPr>
          <p:cNvPr id="3" name="Содержимое 2"/>
          <p:cNvSpPr>
            <a:spLocks noGrp="1"/>
          </p:cNvSpPr>
          <p:nvPr>
            <p:ph idx="1"/>
          </p:nvPr>
        </p:nvSpPr>
        <p:spPr/>
        <p:txBody>
          <a:bodyPr/>
          <a:lstStyle/>
          <a:p>
            <a:r>
              <a:rPr lang="en-US" sz="2800" dirty="0" smtClean="0"/>
              <a:t>Parallel </a:t>
            </a:r>
            <a:r>
              <a:rPr lang="en-US" sz="2800" dirty="0" err="1" smtClean="0"/>
              <a:t>MuACO</a:t>
            </a:r>
            <a:r>
              <a:rPr lang="en-US" sz="2800" dirty="0" smtClean="0"/>
              <a:t> </a:t>
            </a:r>
            <a:r>
              <a:rPr lang="en-US" sz="2800" dirty="0" smtClean="0"/>
              <a:t>algorithm [</a:t>
            </a:r>
            <a:r>
              <a:rPr lang="en-US" sz="2800" dirty="0" err="1" smtClean="0"/>
              <a:t>Chivilikhin</a:t>
            </a:r>
            <a:r>
              <a:rPr lang="en-US" sz="2800" dirty="0" smtClean="0"/>
              <a:t> et al, 2014]</a:t>
            </a:r>
            <a:endParaRPr lang="en-US" sz="2800" dirty="0" smtClean="0"/>
          </a:p>
          <a:p>
            <a:r>
              <a:rPr lang="en-US" sz="2800" dirty="0" err="1" smtClean="0"/>
              <a:t>Metaheuristic</a:t>
            </a:r>
            <a:endParaRPr lang="en-US" sz="2800" dirty="0" smtClean="0"/>
          </a:p>
          <a:p>
            <a:pPr lvl="1"/>
            <a:r>
              <a:rPr lang="en-US" sz="2800" dirty="0" smtClean="0"/>
              <a:t>Search-based </a:t>
            </a:r>
            <a:r>
              <a:rPr lang="en-US" sz="2800" dirty="0" smtClean="0"/>
              <a:t>optimization</a:t>
            </a:r>
          </a:p>
          <a:p>
            <a:pPr lvl="1"/>
            <a:r>
              <a:rPr lang="en-US" sz="2800" dirty="0" smtClean="0"/>
              <a:t>Explore search space in a randomized way</a:t>
            </a:r>
          </a:p>
          <a:p>
            <a:pPr lvl="1"/>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13</a:t>
            </a:fld>
            <a:r>
              <a:rPr lang="en-US" dirty="0" smtClean="0"/>
              <a:t>/34</a:t>
            </a:r>
            <a:endParaRPr lang="ru-RU"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ECC construction algorithm (2)</a:t>
            </a:r>
            <a:endParaRPr lang="ru-RU" dirty="0"/>
          </a:p>
        </p:txBody>
      </p:sp>
      <p:sp>
        <p:nvSpPr>
          <p:cNvPr id="3" name="Содержимое 2"/>
          <p:cNvSpPr>
            <a:spLocks noGrp="1"/>
          </p:cNvSpPr>
          <p:nvPr>
            <p:ph idx="1"/>
          </p:nvPr>
        </p:nvSpPr>
        <p:spPr/>
        <p:txBody>
          <a:bodyPr>
            <a:normAutofit/>
          </a:bodyPr>
          <a:lstStyle/>
          <a:p>
            <a:pPr marL="457200" indent="-457200">
              <a:buFont typeface="+mj-lt"/>
              <a:buAutoNum type="arabicPeriod"/>
            </a:pPr>
            <a:r>
              <a:rPr lang="en-US" sz="2800" dirty="0" smtClean="0"/>
              <a:t>Start with </a:t>
            </a:r>
            <a:r>
              <a:rPr lang="en-US" sz="2800" b="1" dirty="0" smtClean="0"/>
              <a:t>random</a:t>
            </a:r>
            <a:r>
              <a:rPr lang="en-US" sz="2800" dirty="0" smtClean="0"/>
              <a:t> solution</a:t>
            </a:r>
          </a:p>
          <a:p>
            <a:pPr marL="457200" indent="-457200">
              <a:buFont typeface="+mj-lt"/>
              <a:buAutoNum type="arabicPeriod"/>
            </a:pPr>
            <a:r>
              <a:rPr lang="en-US" sz="2800" b="1" dirty="0" smtClean="0"/>
              <a:t>Build</a:t>
            </a:r>
            <a:r>
              <a:rPr lang="en-US" sz="2800" dirty="0" smtClean="0"/>
              <a:t> new solutions with </a:t>
            </a:r>
            <a:r>
              <a:rPr lang="en-US" sz="2800" b="1" dirty="0" smtClean="0"/>
              <a:t>mutation operators</a:t>
            </a:r>
          </a:p>
          <a:p>
            <a:pPr marL="457200" indent="-457200">
              <a:buFont typeface="+mj-lt"/>
              <a:buAutoNum type="arabicPeriod"/>
            </a:pPr>
            <a:r>
              <a:rPr lang="en-US" sz="2800" b="1" dirty="0" smtClean="0"/>
              <a:t>Evaluate</a:t>
            </a:r>
            <a:r>
              <a:rPr lang="en-US" sz="2800" dirty="0" smtClean="0"/>
              <a:t> new solutions with </a:t>
            </a:r>
            <a:r>
              <a:rPr lang="en-US" sz="2800" b="1" dirty="0" smtClean="0"/>
              <a:t>fitness function</a:t>
            </a:r>
          </a:p>
          <a:p>
            <a:pPr marL="457200" indent="-457200">
              <a:buFont typeface="+mj-lt"/>
              <a:buAutoNum type="arabicPeriod"/>
            </a:pPr>
            <a:endParaRPr lang="ru-RU" sz="2800"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14</a:t>
            </a:fld>
            <a:r>
              <a:rPr lang="en-US" dirty="0" smtClean="0"/>
              <a:t>/34</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ECC construction algorithm (3)</a:t>
            </a:r>
            <a:endParaRPr lang="ru-RU" dirty="0"/>
          </a:p>
        </p:txBody>
      </p:sp>
      <p:sp>
        <p:nvSpPr>
          <p:cNvPr id="3" name="Содержимое 2"/>
          <p:cNvSpPr>
            <a:spLocks noGrp="1"/>
          </p:cNvSpPr>
          <p:nvPr>
            <p:ph idx="1"/>
          </p:nvPr>
        </p:nvSpPr>
        <p:spPr/>
        <p:txBody>
          <a:bodyPr/>
          <a:lstStyle/>
          <a:p>
            <a:r>
              <a:rPr lang="en-US" sz="3200" dirty="0" smtClean="0"/>
              <a:t>Parameterized by</a:t>
            </a:r>
          </a:p>
          <a:p>
            <a:pPr lvl="1"/>
            <a:r>
              <a:rPr lang="en-US" sz="3200" dirty="0" smtClean="0"/>
              <a:t>Solution representation (model)</a:t>
            </a:r>
          </a:p>
          <a:p>
            <a:pPr lvl="1"/>
            <a:r>
              <a:rPr lang="en-US" sz="3200" dirty="0" smtClean="0"/>
              <a:t>Mutation operators</a:t>
            </a:r>
          </a:p>
          <a:p>
            <a:pPr lvl="1"/>
            <a:r>
              <a:rPr lang="en-US" sz="3200" dirty="0" smtClean="0"/>
              <a:t>Fitness function</a:t>
            </a:r>
            <a:endParaRPr lang="ru-RU" sz="3200"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15</a:t>
            </a:fld>
            <a:r>
              <a:rPr lang="en-US" dirty="0" smtClean="0"/>
              <a:t>/34</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200" dirty="0" smtClean="0"/>
              <a:t>ECC model</a:t>
            </a:r>
            <a:endParaRPr lang="ru-RU" sz="3200" dirty="0"/>
          </a:p>
        </p:txBody>
      </p:sp>
      <p:sp>
        <p:nvSpPr>
          <p:cNvPr id="3" name="Содержимое 2"/>
          <p:cNvSpPr>
            <a:spLocks noGrp="1"/>
          </p:cNvSpPr>
          <p:nvPr>
            <p:ph idx="1"/>
          </p:nvPr>
        </p:nvSpPr>
        <p:spPr/>
        <p:txBody>
          <a:bodyPr/>
          <a:lstStyle/>
          <a:p>
            <a:r>
              <a:rPr lang="en-US" dirty="0" smtClean="0"/>
              <a:t>Set of states</a:t>
            </a:r>
          </a:p>
          <a:p>
            <a:r>
              <a:rPr lang="en-US" dirty="0" smtClean="0"/>
              <a:t>Each state – set of transition groups</a:t>
            </a:r>
          </a:p>
          <a:p>
            <a:r>
              <a:rPr lang="en-US" dirty="0" smtClean="0"/>
              <a:t>Each group</a:t>
            </a:r>
          </a:p>
          <a:p>
            <a:pPr lvl="1"/>
            <a:r>
              <a:rPr lang="en-US" dirty="0" smtClean="0"/>
              <a:t>Variable significance mask</a:t>
            </a:r>
          </a:p>
          <a:p>
            <a:pPr lvl="1"/>
            <a:r>
              <a:rPr lang="en-US" dirty="0" smtClean="0"/>
              <a:t>Reduced transition </a:t>
            </a:r>
            <a:r>
              <a:rPr lang="en-US" dirty="0" smtClean="0"/>
              <a:t>table</a:t>
            </a:r>
          </a:p>
          <a:p>
            <a:r>
              <a:rPr lang="en-US" u="sng" dirty="0" smtClean="0"/>
              <a:t>Does not include </a:t>
            </a:r>
            <a:r>
              <a:rPr lang="en-US" u="sng" dirty="0" err="1" smtClean="0"/>
              <a:t>algoritms</a:t>
            </a:r>
            <a:endParaRPr lang="en-US" u="sng" dirty="0" smtClean="0"/>
          </a:p>
          <a:p>
            <a:endParaRPr lang="ru-RU" dirty="0"/>
          </a:p>
        </p:txBody>
      </p:sp>
      <p:sp>
        <p:nvSpPr>
          <p:cNvPr id="9" name="Прямоугольник 8"/>
          <p:cNvSpPr/>
          <p:nvPr/>
        </p:nvSpPr>
        <p:spPr>
          <a:xfrm>
            <a:off x="4346982" y="3052881"/>
            <a:ext cx="4105655" cy="3300984"/>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pic>
        <p:nvPicPr>
          <p:cNvPr id="10" name="Picture 3" descr="E:\model.png"/>
          <p:cNvPicPr>
            <a:picLocks noChangeAspect="1" noChangeArrowheads="1"/>
          </p:cNvPicPr>
          <p:nvPr/>
        </p:nvPicPr>
        <p:blipFill>
          <a:blip r:embed="rId3"/>
          <a:srcRect/>
          <a:stretch>
            <a:fillRect/>
          </a:stretch>
        </p:blipFill>
        <p:spPr bwMode="auto">
          <a:xfrm>
            <a:off x="5678710" y="1089323"/>
            <a:ext cx="3423152" cy="1599091"/>
          </a:xfrm>
          <a:prstGeom prst="rect">
            <a:avLst/>
          </a:prstGeom>
          <a:noFill/>
        </p:spPr>
      </p:pic>
      <p:pic>
        <p:nvPicPr>
          <p:cNvPr id="11" name="Picture 4" descr="E:\representation.png"/>
          <p:cNvPicPr>
            <a:picLocks noChangeAspect="1" noChangeArrowheads="1"/>
          </p:cNvPicPr>
          <p:nvPr/>
        </p:nvPicPr>
        <p:blipFill>
          <a:blip r:embed="rId4"/>
          <a:srcRect/>
          <a:stretch>
            <a:fillRect/>
          </a:stretch>
        </p:blipFill>
        <p:spPr bwMode="auto">
          <a:xfrm>
            <a:off x="4429278" y="3190041"/>
            <a:ext cx="3930930" cy="3119469"/>
          </a:xfrm>
          <a:prstGeom prst="rect">
            <a:avLst/>
          </a:prstGeom>
          <a:noFill/>
        </p:spPr>
      </p:pic>
      <p:sp>
        <p:nvSpPr>
          <p:cNvPr id="12" name="Стрелка вправо 11"/>
          <p:cNvSpPr/>
          <p:nvPr/>
        </p:nvSpPr>
        <p:spPr>
          <a:xfrm rot="5400000">
            <a:off x="6112668" y="2559427"/>
            <a:ext cx="427335" cy="5205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3" name="Прямоугольник 12"/>
          <p:cNvSpPr/>
          <p:nvPr/>
        </p:nvSpPr>
        <p:spPr>
          <a:xfrm>
            <a:off x="5678710" y="949762"/>
            <a:ext cx="1256024" cy="1627634"/>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4" name="Номер слайда 13"/>
          <p:cNvSpPr>
            <a:spLocks noGrp="1"/>
          </p:cNvSpPr>
          <p:nvPr>
            <p:ph type="sldNum" sz="quarter" idx="12"/>
          </p:nvPr>
        </p:nvSpPr>
        <p:spPr/>
        <p:txBody>
          <a:bodyPr/>
          <a:lstStyle/>
          <a:p>
            <a:fld id="{725C68B6-61C2-468F-89AB-4B9F7531AA68}" type="slidenum">
              <a:rPr lang="ru-RU" smtClean="0"/>
              <a:pPr/>
              <a:t>16</a:t>
            </a:fld>
            <a:r>
              <a:rPr lang="en-US" dirty="0" smtClean="0"/>
              <a:t>/34</a:t>
            </a: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236509"/>
            <a:ext cx="8229600" cy="827311"/>
          </a:xfrm>
        </p:spPr>
        <p:txBody>
          <a:bodyPr>
            <a:normAutofit/>
          </a:bodyPr>
          <a:lstStyle/>
          <a:p>
            <a:r>
              <a:rPr lang="en-US" sz="3200" dirty="0" smtClean="0"/>
              <a:t>ECC model</a:t>
            </a:r>
            <a:endParaRPr lang="ru-RU" sz="3200" dirty="0"/>
          </a:p>
        </p:txBody>
      </p:sp>
      <p:sp>
        <p:nvSpPr>
          <p:cNvPr id="3" name="Содержимое 2"/>
          <p:cNvSpPr>
            <a:spLocks noGrp="1"/>
          </p:cNvSpPr>
          <p:nvPr>
            <p:ph idx="1"/>
          </p:nvPr>
        </p:nvSpPr>
        <p:spPr/>
        <p:txBody>
          <a:bodyPr/>
          <a:lstStyle/>
          <a:p>
            <a:r>
              <a:rPr lang="en-US" dirty="0" smtClean="0"/>
              <a:t>Set of states</a:t>
            </a:r>
          </a:p>
          <a:p>
            <a:r>
              <a:rPr lang="en-US" dirty="0" smtClean="0"/>
              <a:t>Each state – set of transition groups</a:t>
            </a:r>
          </a:p>
          <a:p>
            <a:r>
              <a:rPr lang="en-US" dirty="0" smtClean="0"/>
              <a:t>Each group</a:t>
            </a:r>
          </a:p>
          <a:p>
            <a:pPr lvl="1"/>
            <a:r>
              <a:rPr lang="en-US" dirty="0" smtClean="0"/>
              <a:t>Variable significance mask</a:t>
            </a:r>
          </a:p>
          <a:p>
            <a:pPr lvl="1"/>
            <a:r>
              <a:rPr lang="en-US" dirty="0" smtClean="0"/>
              <a:t>Reduced transition </a:t>
            </a:r>
            <a:r>
              <a:rPr lang="en-US" dirty="0" smtClean="0"/>
              <a:t>table</a:t>
            </a:r>
          </a:p>
          <a:p>
            <a:r>
              <a:rPr lang="en-US" u="sng" dirty="0" smtClean="0"/>
              <a:t>Algorithms are not included</a:t>
            </a:r>
            <a:endParaRPr lang="en-US" u="sng" dirty="0" smtClean="0"/>
          </a:p>
          <a:p>
            <a:endParaRPr lang="ru-RU" dirty="0"/>
          </a:p>
        </p:txBody>
      </p:sp>
      <p:pic>
        <p:nvPicPr>
          <p:cNvPr id="10" name="Picture 3" descr="E:\model.png"/>
          <p:cNvPicPr>
            <a:picLocks noChangeAspect="1" noChangeArrowheads="1"/>
          </p:cNvPicPr>
          <p:nvPr/>
        </p:nvPicPr>
        <p:blipFill>
          <a:blip r:embed="rId3"/>
          <a:srcRect/>
          <a:stretch>
            <a:fillRect/>
          </a:stretch>
        </p:blipFill>
        <p:spPr bwMode="auto">
          <a:xfrm>
            <a:off x="5678710" y="1089323"/>
            <a:ext cx="3423152" cy="1599091"/>
          </a:xfrm>
          <a:prstGeom prst="rect">
            <a:avLst/>
          </a:prstGeom>
          <a:noFill/>
        </p:spPr>
      </p:pic>
      <p:pic>
        <p:nvPicPr>
          <p:cNvPr id="11" name="Picture 4" descr="E:\representation.png"/>
          <p:cNvPicPr>
            <a:picLocks noChangeAspect="1" noChangeArrowheads="1"/>
          </p:cNvPicPr>
          <p:nvPr/>
        </p:nvPicPr>
        <p:blipFill>
          <a:blip r:embed="rId4"/>
          <a:srcRect/>
          <a:stretch>
            <a:fillRect/>
          </a:stretch>
        </p:blipFill>
        <p:spPr bwMode="auto">
          <a:xfrm>
            <a:off x="4429278" y="3190041"/>
            <a:ext cx="3930930" cy="3119469"/>
          </a:xfrm>
          <a:prstGeom prst="rect">
            <a:avLst/>
          </a:prstGeom>
          <a:noFill/>
        </p:spPr>
      </p:pic>
      <p:sp>
        <p:nvSpPr>
          <p:cNvPr id="13" name="Прямоугольник 12"/>
          <p:cNvSpPr/>
          <p:nvPr/>
        </p:nvSpPr>
        <p:spPr>
          <a:xfrm>
            <a:off x="5678710" y="949762"/>
            <a:ext cx="1256024" cy="958610"/>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9" name="Прямоугольник 8"/>
          <p:cNvSpPr/>
          <p:nvPr/>
        </p:nvSpPr>
        <p:spPr>
          <a:xfrm>
            <a:off x="6547104" y="3052881"/>
            <a:ext cx="1905533" cy="3300984"/>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4" name="Номер слайда 13"/>
          <p:cNvSpPr>
            <a:spLocks noGrp="1"/>
          </p:cNvSpPr>
          <p:nvPr>
            <p:ph type="sldNum" sz="quarter" idx="12"/>
          </p:nvPr>
        </p:nvSpPr>
        <p:spPr/>
        <p:txBody>
          <a:bodyPr/>
          <a:lstStyle/>
          <a:p>
            <a:fld id="{725C68B6-61C2-468F-89AB-4B9F7531AA68}" type="slidenum">
              <a:rPr lang="ru-RU" smtClean="0"/>
              <a:pPr/>
              <a:t>17</a:t>
            </a:fld>
            <a:r>
              <a:rPr lang="en-US" dirty="0" smtClean="0"/>
              <a:t>/34</a:t>
            </a:r>
            <a:endParaRPr lang="ru-RU" dirty="0"/>
          </a:p>
        </p:txBody>
      </p:sp>
      <p:sp>
        <p:nvSpPr>
          <p:cNvPr id="15" name="Овал 14"/>
          <p:cNvSpPr/>
          <p:nvPr/>
        </p:nvSpPr>
        <p:spPr>
          <a:xfrm>
            <a:off x="6684264" y="5652262"/>
            <a:ext cx="1965960" cy="749808"/>
          </a:xfrm>
          <a:prstGeom prst="ellipse">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6" name="Овал 15"/>
          <p:cNvSpPr/>
          <p:nvPr/>
        </p:nvSpPr>
        <p:spPr>
          <a:xfrm>
            <a:off x="7379208" y="3364992"/>
            <a:ext cx="981000" cy="749808"/>
          </a:xfrm>
          <a:prstGeom prst="ellipse">
            <a:avLst/>
          </a:prstGeom>
          <a:noFill/>
          <a:ln w="1905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Algorithm </a:t>
            </a:r>
            <a:r>
              <a:rPr lang="en-US" dirty="0" smtClean="0"/>
              <a:t>representation</a:t>
            </a:r>
            <a:endParaRPr lang="ru-RU" dirty="0"/>
          </a:p>
        </p:txBody>
      </p:sp>
      <p:sp>
        <p:nvSpPr>
          <p:cNvPr id="3" name="Содержимое 2"/>
          <p:cNvSpPr>
            <a:spLocks noGrp="1"/>
          </p:cNvSpPr>
          <p:nvPr>
            <p:ph idx="1"/>
          </p:nvPr>
        </p:nvSpPr>
        <p:spPr/>
        <p:txBody>
          <a:bodyPr/>
          <a:lstStyle/>
          <a:p>
            <a:r>
              <a:rPr lang="en-US" sz="2800" dirty="0" smtClean="0"/>
              <a:t>Algorithms are strings over {‘0’, ‘1’, ‘</a:t>
            </a:r>
            <a:r>
              <a:rPr lang="en-US" sz="2800" i="1" dirty="0" smtClean="0"/>
              <a:t>x’</a:t>
            </a:r>
            <a:r>
              <a:rPr lang="en-US" sz="2800" dirty="0" smtClean="0"/>
              <a:t>}</a:t>
            </a:r>
          </a:p>
          <a:p>
            <a:r>
              <a:rPr lang="en-US" sz="2800" i="1" dirty="0" err="1" smtClean="0"/>
              <a:t>a</a:t>
            </a:r>
            <a:r>
              <a:rPr lang="en-US" sz="2800" i="1" baseline="-25000" dirty="0" err="1" smtClean="0"/>
              <a:t>i</a:t>
            </a:r>
            <a:r>
              <a:rPr lang="en-US" sz="2800" dirty="0" smtClean="0"/>
              <a:t>=‘0’: set </a:t>
            </a:r>
            <a:r>
              <a:rPr lang="en-US" sz="2800" i="1" dirty="0" err="1" smtClean="0"/>
              <a:t>z</a:t>
            </a:r>
            <a:r>
              <a:rPr lang="en-US" sz="2800" i="1" baseline="-25000" dirty="0" err="1" smtClean="0"/>
              <a:t>i</a:t>
            </a:r>
            <a:r>
              <a:rPr lang="en-US" sz="2800" dirty="0" smtClean="0"/>
              <a:t>=0</a:t>
            </a:r>
          </a:p>
          <a:p>
            <a:r>
              <a:rPr lang="en-US" sz="2800" i="1" dirty="0" err="1" smtClean="0"/>
              <a:t>a</a:t>
            </a:r>
            <a:r>
              <a:rPr lang="en-US" sz="2800" i="1" baseline="-25000" dirty="0" err="1" smtClean="0"/>
              <a:t>i</a:t>
            </a:r>
            <a:r>
              <a:rPr lang="en-US" sz="2800" dirty="0" smtClean="0"/>
              <a:t>=‘1’: set </a:t>
            </a:r>
            <a:r>
              <a:rPr lang="en-US" sz="2800" i="1" dirty="0" err="1" smtClean="0"/>
              <a:t>z</a:t>
            </a:r>
            <a:r>
              <a:rPr lang="en-US" sz="2800" i="1" baseline="-25000" dirty="0" err="1" smtClean="0"/>
              <a:t>i</a:t>
            </a:r>
            <a:r>
              <a:rPr lang="en-US" sz="2800" dirty="0" smtClean="0"/>
              <a:t>=1</a:t>
            </a:r>
          </a:p>
          <a:p>
            <a:r>
              <a:rPr lang="en-US" sz="2800" i="1" dirty="0" err="1" smtClean="0"/>
              <a:t>a</a:t>
            </a:r>
            <a:r>
              <a:rPr lang="en-US" sz="2800" i="1" baseline="-25000" dirty="0" err="1" smtClean="0"/>
              <a:t>i</a:t>
            </a:r>
            <a:r>
              <a:rPr lang="en-US" sz="2800" dirty="0" smtClean="0"/>
              <a:t>=‘</a:t>
            </a:r>
            <a:r>
              <a:rPr lang="en-US" sz="2800" i="1" dirty="0" smtClean="0"/>
              <a:t>x’</a:t>
            </a:r>
            <a:r>
              <a:rPr lang="en-US" sz="2800" dirty="0" smtClean="0"/>
              <a:t>: preserve value of </a:t>
            </a:r>
            <a:r>
              <a:rPr lang="en-US" sz="2800" i="1" dirty="0" err="1" smtClean="0"/>
              <a:t>z</a:t>
            </a:r>
            <a:r>
              <a:rPr lang="en-US" sz="2800" i="1" baseline="-25000" dirty="0" err="1" smtClean="0"/>
              <a:t>i</a:t>
            </a:r>
            <a:endParaRPr lang="en-US" sz="2800" i="1" baseline="-25000" dirty="0" smtClean="0"/>
          </a:p>
          <a:p>
            <a:pPr>
              <a:buNone/>
            </a:pPr>
            <a:endParaRPr lang="en-US" dirty="0" smtClean="0"/>
          </a:p>
        </p:txBody>
      </p:sp>
      <p:sp>
        <p:nvSpPr>
          <p:cNvPr id="4" name="Номер слайда 3"/>
          <p:cNvSpPr>
            <a:spLocks noGrp="1"/>
          </p:cNvSpPr>
          <p:nvPr>
            <p:ph type="sldNum" sz="quarter" idx="12"/>
          </p:nvPr>
        </p:nvSpPr>
        <p:spPr/>
        <p:txBody>
          <a:bodyPr/>
          <a:lstStyle/>
          <a:p>
            <a:fld id="{725C68B6-61C2-468F-89AB-4B9F7531AA68}" type="slidenum">
              <a:rPr lang="ru-RU" smtClean="0"/>
              <a:pPr/>
              <a:t>18</a:t>
            </a:fld>
            <a:r>
              <a:rPr lang="en-US" dirty="0" smtClean="0"/>
              <a:t>/34</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Mutation operators</a:t>
            </a:r>
            <a:endParaRPr lang="ru-RU" dirty="0"/>
          </a:p>
        </p:txBody>
      </p:sp>
      <p:sp>
        <p:nvSpPr>
          <p:cNvPr id="3" name="Содержимое 2"/>
          <p:cNvSpPr>
            <a:spLocks noGrp="1"/>
          </p:cNvSpPr>
          <p:nvPr>
            <p:ph sz="half" idx="1"/>
          </p:nvPr>
        </p:nvSpPr>
        <p:spPr>
          <a:xfrm>
            <a:off x="457198" y="2346582"/>
            <a:ext cx="8229601" cy="3924043"/>
          </a:xfrm>
        </p:spPr>
        <p:txBody>
          <a:bodyPr/>
          <a:lstStyle/>
          <a:p>
            <a:r>
              <a:rPr lang="en-US" b="1" dirty="0" smtClean="0"/>
              <a:t>Operator #1: Change transition end state</a:t>
            </a:r>
          </a:p>
          <a:p>
            <a:pPr lvl="1"/>
            <a:r>
              <a:rPr lang="en-US" dirty="0" smtClean="0"/>
              <a:t>Pick a random transition</a:t>
            </a:r>
          </a:p>
          <a:p>
            <a:pPr lvl="1"/>
            <a:r>
              <a:rPr lang="en-US" dirty="0" smtClean="0"/>
              <a:t>Change the state it points to</a:t>
            </a:r>
          </a:p>
          <a:p>
            <a:r>
              <a:rPr lang="en-US" b="1" dirty="0" smtClean="0"/>
              <a:t>Operator #2: Add/delete transitions</a:t>
            </a:r>
          </a:p>
          <a:p>
            <a:pPr lvl="1"/>
            <a:r>
              <a:rPr lang="en-US" dirty="0" smtClean="0"/>
              <a:t>Add random transition to a state</a:t>
            </a:r>
          </a:p>
          <a:p>
            <a:pPr lvl="1"/>
            <a:r>
              <a:rPr lang="en-US" dirty="0" smtClean="0"/>
              <a:t>Delete random transition</a:t>
            </a:r>
            <a:endParaRPr lang="ru-RU" dirty="0"/>
          </a:p>
        </p:txBody>
      </p:sp>
      <p:sp>
        <p:nvSpPr>
          <p:cNvPr id="5" name="Номер слайда 3"/>
          <p:cNvSpPr txBox="1">
            <a:spLocks/>
          </p:cNvSpPr>
          <p:nvPr/>
        </p:nvSpPr>
        <p:spPr>
          <a:xfrm>
            <a:off x="6553200" y="6356350"/>
            <a:ext cx="21336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25C68B6-61C2-468F-89AB-4B9F7531AA68}" type="slidenum">
              <a:rPr kumimoji="0" lang="ru-RU"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19</a:t>
            </a:fld>
            <a:r>
              <a:rPr kumimoji="0" lang="en-US" sz="1800" b="0" i="0" u="none" strike="noStrike" kern="1200" cap="none" spc="0" normalizeH="0" baseline="0" noProof="0" smtClean="0">
                <a:ln>
                  <a:noFill/>
                </a:ln>
                <a:solidFill>
                  <a:schemeClr val="tx1"/>
                </a:solidFill>
                <a:effectLst/>
                <a:uLnTx/>
                <a:uFillTx/>
                <a:latin typeface="+mn-lt"/>
                <a:ea typeface="+mn-ea"/>
                <a:cs typeface="+mn-cs"/>
              </a:rPr>
              <a:t>/34</a:t>
            </a:r>
            <a:endParaRPr kumimoji="0" lang="ru-RU"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en-US" dirty="0" smtClean="0"/>
              <a:t>Presentation given by</a:t>
            </a:r>
            <a:endParaRPr lang="ru-RU" dirty="0"/>
          </a:p>
        </p:txBody>
      </p:sp>
      <p:sp>
        <p:nvSpPr>
          <p:cNvPr id="5" name="Содержимое 4"/>
          <p:cNvSpPr>
            <a:spLocks noGrp="1"/>
          </p:cNvSpPr>
          <p:nvPr>
            <p:ph idx="1"/>
          </p:nvPr>
        </p:nvSpPr>
        <p:spPr/>
        <p:txBody>
          <a:bodyPr>
            <a:normAutofit/>
          </a:bodyPr>
          <a:lstStyle/>
          <a:p>
            <a:pPr algn="ctr">
              <a:buNone/>
            </a:pPr>
            <a:r>
              <a:rPr lang="en-US" dirty="0" smtClean="0"/>
              <a:t>Igor </a:t>
            </a:r>
            <a:r>
              <a:rPr lang="en-US" dirty="0" err="1" smtClean="0"/>
              <a:t>Buzhinsky</a:t>
            </a:r>
            <a:endParaRPr lang="en-US" dirty="0" smtClean="0"/>
          </a:p>
          <a:p>
            <a:pPr algn="ctr">
              <a:buNone/>
            </a:pPr>
            <a:r>
              <a:rPr lang="en-US" dirty="0" smtClean="0"/>
              <a:t>PhD student</a:t>
            </a:r>
          </a:p>
          <a:p>
            <a:pPr algn="ctr">
              <a:buNone/>
            </a:pPr>
            <a:r>
              <a:rPr lang="en-US" dirty="0" smtClean="0"/>
              <a:t>ITMO University</a:t>
            </a:r>
          </a:p>
          <a:p>
            <a:pPr>
              <a:buNone/>
            </a:pPr>
            <a:endParaRPr lang="ru-RU" dirty="0"/>
          </a:p>
        </p:txBody>
      </p:sp>
      <p:pic>
        <p:nvPicPr>
          <p:cNvPr id="25602" name="Picture 2" descr="E:\buzhinsky.png"/>
          <p:cNvPicPr>
            <a:picLocks noChangeAspect="1" noChangeArrowheads="1"/>
          </p:cNvPicPr>
          <p:nvPr/>
        </p:nvPicPr>
        <p:blipFill>
          <a:blip r:embed="rId2"/>
          <a:srcRect/>
          <a:stretch>
            <a:fillRect/>
          </a:stretch>
        </p:blipFill>
        <p:spPr bwMode="auto">
          <a:xfrm>
            <a:off x="3236072" y="2284825"/>
            <a:ext cx="2286904" cy="2972975"/>
          </a:xfrm>
          <a:prstGeom prst="rect">
            <a:avLst/>
          </a:prstGeom>
          <a:noFill/>
        </p:spPr>
      </p:pic>
      <p:sp>
        <p:nvSpPr>
          <p:cNvPr id="6" name="Номер слайда 5"/>
          <p:cNvSpPr>
            <a:spLocks noGrp="1"/>
          </p:cNvSpPr>
          <p:nvPr>
            <p:ph type="sldNum" sz="quarter" idx="12"/>
          </p:nvPr>
        </p:nvSpPr>
        <p:spPr/>
        <p:txBody>
          <a:bodyPr/>
          <a:lstStyle/>
          <a:p>
            <a:fld id="{725C68B6-61C2-468F-89AB-4B9F7531AA68}" type="slidenum">
              <a:rPr lang="ru-RU" smtClean="0"/>
              <a:pPr/>
              <a:t>2</a:t>
            </a:fld>
            <a:r>
              <a:rPr lang="en-US" dirty="0" smtClean="0"/>
              <a:t>/34</a:t>
            </a:r>
            <a:endParaRPr lang="ru-RU" dirty="0"/>
          </a:p>
        </p:txBody>
      </p:sp>
      <p:sp>
        <p:nvSpPr>
          <p:cNvPr id="7" name="TextBox 6"/>
          <p:cNvSpPr txBox="1"/>
          <p:nvPr/>
        </p:nvSpPr>
        <p:spPr>
          <a:xfrm>
            <a:off x="3236072" y="5257800"/>
            <a:ext cx="2424064" cy="1200329"/>
          </a:xfrm>
          <a:prstGeom prst="rect">
            <a:avLst/>
          </a:prstGeom>
          <a:noFill/>
        </p:spPr>
        <p:txBody>
          <a:bodyPr wrap="square" rtlCol="0">
            <a:spAutoFit/>
          </a:bodyPr>
          <a:lstStyle/>
          <a:p>
            <a:pPr algn="ctr"/>
            <a:r>
              <a:rPr lang="en-US" sz="2400" dirty="0" smtClean="0"/>
              <a:t>Igor </a:t>
            </a:r>
            <a:r>
              <a:rPr lang="en-US" sz="2400" dirty="0" err="1" smtClean="0"/>
              <a:t>Buzhinsky</a:t>
            </a:r>
            <a:endParaRPr lang="en-US" sz="2400" dirty="0" smtClean="0"/>
          </a:p>
          <a:p>
            <a:pPr algn="ctr"/>
            <a:r>
              <a:rPr lang="en-US" sz="2400" dirty="0" smtClean="0"/>
              <a:t>PhD student</a:t>
            </a:r>
          </a:p>
          <a:p>
            <a:pPr algn="ctr"/>
            <a:r>
              <a:rPr lang="en-US" sz="2400" dirty="0" smtClean="0"/>
              <a:t>ITMO University</a:t>
            </a:r>
            <a:endParaRPr lang="ru-RU"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Mutation </a:t>
            </a:r>
            <a:r>
              <a:rPr lang="en-US" dirty="0" smtClean="0"/>
              <a:t>operator #3: </a:t>
            </a:r>
            <a:r>
              <a:rPr lang="en-US" dirty="0" smtClean="0"/>
              <a:t>Add significant variable</a:t>
            </a:r>
            <a:endParaRPr lang="ru-RU" dirty="0"/>
          </a:p>
        </p:txBody>
      </p:sp>
      <p:pic>
        <p:nvPicPr>
          <p:cNvPr id="4100" name="Picture 4" descr="E:\2015-INDIN\chivilikhin-vyatkin-shalyto\add-var.png"/>
          <p:cNvPicPr>
            <a:picLocks noChangeAspect="1" noChangeArrowheads="1"/>
          </p:cNvPicPr>
          <p:nvPr/>
        </p:nvPicPr>
        <p:blipFill>
          <a:blip r:embed="rId3"/>
          <a:srcRect/>
          <a:stretch>
            <a:fillRect/>
          </a:stretch>
        </p:blipFill>
        <p:spPr bwMode="auto">
          <a:xfrm>
            <a:off x="757182" y="1069258"/>
            <a:ext cx="7929618" cy="5524135"/>
          </a:xfrm>
          <a:prstGeom prst="rect">
            <a:avLst/>
          </a:prstGeom>
          <a:noFill/>
        </p:spPr>
      </p:pic>
      <p:sp>
        <p:nvSpPr>
          <p:cNvPr id="4" name="Номер слайда 3"/>
          <p:cNvSpPr>
            <a:spLocks noGrp="1"/>
          </p:cNvSpPr>
          <p:nvPr>
            <p:ph type="sldNum" sz="quarter" idx="12"/>
          </p:nvPr>
        </p:nvSpPr>
        <p:spPr/>
        <p:txBody>
          <a:bodyPr/>
          <a:lstStyle/>
          <a:p>
            <a:fld id="{725C68B6-61C2-468F-89AB-4B9F7531AA68}" type="slidenum">
              <a:rPr lang="ru-RU" smtClean="0"/>
              <a:pPr/>
              <a:t>20</a:t>
            </a:fld>
            <a:r>
              <a:rPr lang="en-US" dirty="0" smtClean="0"/>
              <a:t>/34</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236509"/>
            <a:ext cx="8421624" cy="827311"/>
          </a:xfrm>
        </p:spPr>
        <p:txBody>
          <a:bodyPr>
            <a:normAutofit fontScale="90000"/>
          </a:bodyPr>
          <a:lstStyle/>
          <a:p>
            <a:r>
              <a:rPr lang="en-US" dirty="0" smtClean="0"/>
              <a:t>Mutation </a:t>
            </a:r>
            <a:r>
              <a:rPr lang="en-US" dirty="0" smtClean="0"/>
              <a:t>operator #4: </a:t>
            </a:r>
            <a:r>
              <a:rPr lang="en-US" dirty="0" smtClean="0"/>
              <a:t>Delete significant variable</a:t>
            </a:r>
            <a:endParaRPr lang="ru-RU" dirty="0"/>
          </a:p>
        </p:txBody>
      </p:sp>
      <p:pic>
        <p:nvPicPr>
          <p:cNvPr id="5123" name="Picture 3" descr="E:\2015-INDIN\chivilikhin-vyatkin-shalyto\pic\delete-var.png"/>
          <p:cNvPicPr>
            <a:picLocks noChangeAspect="1" noChangeArrowheads="1"/>
          </p:cNvPicPr>
          <p:nvPr/>
        </p:nvPicPr>
        <p:blipFill>
          <a:blip r:embed="rId3"/>
          <a:srcRect/>
          <a:stretch>
            <a:fillRect/>
          </a:stretch>
        </p:blipFill>
        <p:spPr bwMode="auto">
          <a:xfrm>
            <a:off x="1214414" y="2097087"/>
            <a:ext cx="6580187" cy="4760913"/>
          </a:xfrm>
          <a:prstGeom prst="rect">
            <a:avLst/>
          </a:prstGeom>
          <a:noFill/>
        </p:spPr>
      </p:pic>
      <p:sp>
        <p:nvSpPr>
          <p:cNvPr id="4" name="Номер слайда 3"/>
          <p:cNvSpPr>
            <a:spLocks noGrp="1"/>
          </p:cNvSpPr>
          <p:nvPr>
            <p:ph type="sldNum" sz="quarter" idx="12"/>
          </p:nvPr>
        </p:nvSpPr>
        <p:spPr/>
        <p:txBody>
          <a:bodyPr/>
          <a:lstStyle/>
          <a:p>
            <a:fld id="{725C68B6-61C2-468F-89AB-4B9F7531AA68}" type="slidenum">
              <a:rPr lang="ru-RU" smtClean="0"/>
              <a:pPr/>
              <a:t>21</a:t>
            </a:fld>
            <a:r>
              <a:rPr lang="en-US" dirty="0" smtClean="0"/>
              <a:t>/34</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Candidate model evaluation</a:t>
            </a:r>
            <a:endParaRPr lang="ru-RU" dirty="0"/>
          </a:p>
        </p:txBody>
      </p:sp>
      <p:sp>
        <p:nvSpPr>
          <p:cNvPr id="4" name="Скругленный прямоугольник 3"/>
          <p:cNvSpPr/>
          <p:nvPr/>
        </p:nvSpPr>
        <p:spPr>
          <a:xfrm>
            <a:off x="393192" y="2606040"/>
            <a:ext cx="1618488" cy="758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Candidate model</a:t>
            </a:r>
            <a:endParaRPr lang="ru-RU" sz="2400" dirty="0"/>
          </a:p>
        </p:txBody>
      </p:sp>
      <p:sp>
        <p:nvSpPr>
          <p:cNvPr id="5" name="Скругленный прямоугольник 4"/>
          <p:cNvSpPr/>
          <p:nvPr/>
        </p:nvSpPr>
        <p:spPr>
          <a:xfrm>
            <a:off x="384048" y="4696968"/>
            <a:ext cx="1618488" cy="75895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Scenarios</a:t>
            </a:r>
            <a:endParaRPr lang="ru-RU" sz="2400" dirty="0"/>
          </a:p>
        </p:txBody>
      </p:sp>
      <p:sp>
        <p:nvSpPr>
          <p:cNvPr id="6" name="Скругленный прямоугольник 5"/>
          <p:cNvSpPr/>
          <p:nvPr/>
        </p:nvSpPr>
        <p:spPr>
          <a:xfrm>
            <a:off x="2039112" y="3468624"/>
            <a:ext cx="1847088" cy="10759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State labeling</a:t>
            </a:r>
            <a:endParaRPr lang="ru-RU" sz="2400" dirty="0"/>
          </a:p>
        </p:txBody>
      </p:sp>
      <p:sp>
        <p:nvSpPr>
          <p:cNvPr id="9" name="Скругленный прямоугольник 8"/>
          <p:cNvSpPr/>
          <p:nvPr/>
        </p:nvSpPr>
        <p:spPr>
          <a:xfrm>
            <a:off x="4489704" y="3468624"/>
            <a:ext cx="1847088" cy="10759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Model + algorithms</a:t>
            </a:r>
            <a:endParaRPr lang="ru-RU" sz="2400" dirty="0"/>
          </a:p>
        </p:txBody>
      </p:sp>
      <p:cxnSp>
        <p:nvCxnSpPr>
          <p:cNvPr id="11" name="Shape 10"/>
          <p:cNvCxnSpPr>
            <a:stCxn id="4" idx="3"/>
            <a:endCxn id="6" idx="0"/>
          </p:cNvCxnSpPr>
          <p:nvPr/>
        </p:nvCxnSpPr>
        <p:spPr>
          <a:xfrm>
            <a:off x="2011680" y="2985516"/>
            <a:ext cx="950976" cy="48310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Скругленный прямоугольник 12"/>
          <p:cNvSpPr/>
          <p:nvPr/>
        </p:nvSpPr>
        <p:spPr>
          <a:xfrm>
            <a:off x="6854952" y="3468624"/>
            <a:ext cx="1847088" cy="10759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Fitness function</a:t>
            </a:r>
            <a:endParaRPr lang="ru-RU" sz="2400" dirty="0"/>
          </a:p>
        </p:txBody>
      </p:sp>
      <p:cxnSp>
        <p:nvCxnSpPr>
          <p:cNvPr id="15" name="Shape 14"/>
          <p:cNvCxnSpPr>
            <a:stCxn id="5" idx="3"/>
            <a:endCxn id="6" idx="2"/>
          </p:cNvCxnSpPr>
          <p:nvPr/>
        </p:nvCxnSpPr>
        <p:spPr>
          <a:xfrm flipV="1">
            <a:off x="2002536" y="4544568"/>
            <a:ext cx="960120" cy="53187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Прямая со стрелкой 17"/>
          <p:cNvCxnSpPr>
            <a:stCxn id="6" idx="3"/>
            <a:endCxn id="9" idx="1"/>
          </p:cNvCxnSpPr>
          <p:nvPr/>
        </p:nvCxnSpPr>
        <p:spPr>
          <a:xfrm>
            <a:off x="3886200" y="4006596"/>
            <a:ext cx="60350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Прямая со стрелкой 19"/>
          <p:cNvCxnSpPr>
            <a:stCxn id="9" idx="3"/>
            <a:endCxn id="13" idx="1"/>
          </p:cNvCxnSpPr>
          <p:nvPr/>
        </p:nvCxnSpPr>
        <p:spPr>
          <a:xfrm>
            <a:off x="6336792" y="4006596"/>
            <a:ext cx="51816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hape 21"/>
          <p:cNvCxnSpPr>
            <a:stCxn id="5" idx="3"/>
            <a:endCxn id="13" idx="2"/>
          </p:cNvCxnSpPr>
          <p:nvPr/>
        </p:nvCxnSpPr>
        <p:spPr>
          <a:xfrm flipV="1">
            <a:off x="2002536" y="4544568"/>
            <a:ext cx="5775960" cy="53187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Номер слайда 22"/>
          <p:cNvSpPr>
            <a:spLocks noGrp="1"/>
          </p:cNvSpPr>
          <p:nvPr>
            <p:ph type="sldNum" sz="quarter" idx="12"/>
          </p:nvPr>
        </p:nvSpPr>
        <p:spPr/>
        <p:txBody>
          <a:bodyPr/>
          <a:lstStyle/>
          <a:p>
            <a:fld id="{725C68B6-61C2-468F-89AB-4B9F7531AA68}" type="slidenum">
              <a:rPr lang="ru-RU" smtClean="0"/>
              <a:pPr/>
              <a:t>22</a:t>
            </a:fld>
            <a:r>
              <a:rPr lang="en-US" dirty="0" smtClean="0"/>
              <a:t>/34</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State </a:t>
            </a:r>
            <a:r>
              <a:rPr lang="en-US" dirty="0" smtClean="0"/>
              <a:t>labeling: determine appropriate algorithms</a:t>
            </a:r>
            <a:endParaRPr lang="ru-RU" dirty="0"/>
          </a:p>
        </p:txBody>
      </p:sp>
      <p:sp>
        <p:nvSpPr>
          <p:cNvPr id="3" name="Содержимое 2"/>
          <p:cNvSpPr>
            <a:spLocks noGrp="1"/>
          </p:cNvSpPr>
          <p:nvPr>
            <p:ph idx="1"/>
          </p:nvPr>
        </p:nvSpPr>
        <p:spPr/>
        <p:txBody>
          <a:bodyPr>
            <a:normAutofit lnSpcReduction="10000"/>
          </a:bodyPr>
          <a:lstStyle/>
          <a:p>
            <a:r>
              <a:rPr lang="en-US" sz="2800" dirty="0" smtClean="0"/>
              <a:t>Run scenarios through ECC</a:t>
            </a:r>
          </a:p>
          <a:p>
            <a:r>
              <a:rPr lang="en-US" sz="2800" dirty="0" smtClean="0"/>
              <a:t>For each state and each output variable</a:t>
            </a:r>
          </a:p>
          <a:p>
            <a:endParaRPr lang="en-US" sz="2800" dirty="0" smtClean="0"/>
          </a:p>
          <a:p>
            <a:endParaRPr lang="en-US" sz="2800" dirty="0" smtClean="0"/>
          </a:p>
          <a:p>
            <a:endParaRPr lang="en-US" sz="2800" dirty="0" smtClean="0"/>
          </a:p>
          <a:p>
            <a:endParaRPr lang="en-US" sz="2800" dirty="0" smtClean="0"/>
          </a:p>
          <a:p>
            <a:endParaRPr lang="en-US" sz="2800" i="1" dirty="0" smtClean="0"/>
          </a:p>
          <a:p>
            <a:r>
              <a:rPr lang="en-US" sz="2800" i="1" dirty="0" err="1" smtClean="0"/>
              <a:t>a</a:t>
            </a:r>
            <a:r>
              <a:rPr lang="en-US" sz="2800" i="1" baseline="-25000" dirty="0" err="1" smtClean="0"/>
              <a:t>i</a:t>
            </a:r>
            <a:r>
              <a:rPr lang="en-US" sz="2800" i="1" dirty="0" smtClean="0"/>
              <a:t>=</a:t>
            </a:r>
            <a:r>
              <a:rPr lang="en-US" sz="2800" dirty="0" smtClean="0"/>
              <a:t>‘0’</a:t>
            </a:r>
            <a:endParaRPr lang="en-US" sz="2800" dirty="0" smtClean="0"/>
          </a:p>
        </p:txBody>
      </p:sp>
      <p:sp>
        <p:nvSpPr>
          <p:cNvPr id="4" name="Номер слайда 3"/>
          <p:cNvSpPr>
            <a:spLocks noGrp="1"/>
          </p:cNvSpPr>
          <p:nvPr>
            <p:ph type="sldNum" sz="quarter" idx="12"/>
          </p:nvPr>
        </p:nvSpPr>
        <p:spPr/>
        <p:txBody>
          <a:bodyPr/>
          <a:lstStyle/>
          <a:p>
            <a:fld id="{725C68B6-61C2-468F-89AB-4B9F7531AA68}" type="slidenum">
              <a:rPr lang="ru-RU" smtClean="0"/>
              <a:pPr/>
              <a:t>23</a:t>
            </a:fld>
            <a:r>
              <a:rPr lang="en-US" dirty="0" smtClean="0"/>
              <a:t>/34</a:t>
            </a:r>
            <a:endParaRPr lang="ru-RU" dirty="0"/>
          </a:p>
        </p:txBody>
      </p:sp>
      <p:graphicFrame>
        <p:nvGraphicFramePr>
          <p:cNvPr id="5" name="Таблица 4"/>
          <p:cNvGraphicFramePr>
            <a:graphicFrameLocks noGrp="1"/>
          </p:cNvGraphicFramePr>
          <p:nvPr/>
        </p:nvGraphicFramePr>
        <p:xfrm>
          <a:off x="2350008" y="3282696"/>
          <a:ext cx="4791456" cy="2286000"/>
        </p:xfrm>
        <a:graphic>
          <a:graphicData uri="http://schemas.openxmlformats.org/drawingml/2006/table">
            <a:tbl>
              <a:tblPr firstRow="1" bandRow="1">
                <a:tableStyleId>{5C22544A-7EE6-4342-B048-85BDC9FD1C3A}</a:tableStyleId>
              </a:tblPr>
              <a:tblGrid>
                <a:gridCol w="1597152"/>
                <a:gridCol w="1597152"/>
                <a:gridCol w="1597152"/>
              </a:tblGrid>
              <a:tr h="427939">
                <a:tc>
                  <a:txBody>
                    <a:bodyPr/>
                    <a:lstStyle/>
                    <a:p>
                      <a:pPr algn="ctr"/>
                      <a:r>
                        <a:rPr lang="en-US" sz="2400" dirty="0" smtClean="0"/>
                        <a:t>Change</a:t>
                      </a:r>
                      <a:endParaRPr lang="ru-RU" sz="2400" dirty="0"/>
                    </a:p>
                  </a:txBody>
                  <a:tcPr/>
                </a:tc>
                <a:tc>
                  <a:txBody>
                    <a:bodyPr/>
                    <a:lstStyle/>
                    <a:p>
                      <a:pPr algn="ctr"/>
                      <a:r>
                        <a:rPr lang="en-US" sz="2400" dirty="0" smtClean="0"/>
                        <a:t>Algorithm</a:t>
                      </a:r>
                      <a:endParaRPr lang="ru-RU" sz="2400" dirty="0"/>
                    </a:p>
                  </a:txBody>
                  <a:tcPr/>
                </a:tc>
                <a:tc>
                  <a:txBody>
                    <a:bodyPr/>
                    <a:lstStyle/>
                    <a:p>
                      <a:pPr algn="ctr"/>
                      <a:r>
                        <a:rPr lang="en-US" sz="2400" dirty="0" smtClean="0"/>
                        <a:t>Frequency</a:t>
                      </a:r>
                      <a:endParaRPr lang="ru-RU" sz="2400" dirty="0"/>
                    </a:p>
                  </a:txBody>
                  <a:tcPr/>
                </a:tc>
              </a:tr>
              <a:tr h="427939">
                <a:tc>
                  <a:txBody>
                    <a:bodyPr/>
                    <a:lstStyle/>
                    <a:p>
                      <a:pPr algn="ctr"/>
                      <a:r>
                        <a:rPr lang="en-US" sz="2400" dirty="0" smtClean="0"/>
                        <a:t>0</a:t>
                      </a:r>
                      <a:r>
                        <a:rPr lang="en-US" sz="2400" baseline="0" dirty="0" smtClean="0"/>
                        <a:t> → 1</a:t>
                      </a:r>
                      <a:endParaRPr lang="ru-RU" sz="2400" dirty="0"/>
                    </a:p>
                  </a:txBody>
                  <a:tcPr/>
                </a:tc>
                <a:tc>
                  <a:txBody>
                    <a:bodyPr/>
                    <a:lstStyle/>
                    <a:p>
                      <a:pPr algn="ctr"/>
                      <a:r>
                        <a:rPr lang="en-US" sz="2400" dirty="0" smtClean="0"/>
                        <a:t>‘1’</a:t>
                      </a:r>
                      <a:endParaRPr lang="ru-RU" sz="2400" dirty="0"/>
                    </a:p>
                  </a:txBody>
                  <a:tcPr/>
                </a:tc>
                <a:tc>
                  <a:txBody>
                    <a:bodyPr/>
                    <a:lstStyle/>
                    <a:p>
                      <a:pPr algn="ctr"/>
                      <a:r>
                        <a:rPr lang="en-US" sz="2400" dirty="0" smtClean="0"/>
                        <a:t>37</a:t>
                      </a:r>
                      <a:endParaRPr lang="ru-RU" sz="2400" dirty="0"/>
                    </a:p>
                  </a:txBody>
                  <a:tcPr/>
                </a:tc>
              </a:tr>
              <a:tr h="42793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aseline="0" dirty="0" smtClean="0"/>
                        <a:t>1 → 0</a:t>
                      </a:r>
                      <a:endParaRPr lang="ru-RU" sz="24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aseline="0" dirty="0" smtClean="0"/>
                        <a:t>‘0’</a:t>
                      </a:r>
                      <a:endParaRPr lang="ru-RU" sz="2400" dirty="0" smtClean="0"/>
                    </a:p>
                  </a:txBody>
                  <a:tcPr/>
                </a:tc>
                <a:tc>
                  <a:txBody>
                    <a:bodyPr/>
                    <a:lstStyle/>
                    <a:p>
                      <a:pPr algn="ctr"/>
                      <a:r>
                        <a:rPr lang="en-US" sz="2400" dirty="0" smtClean="0"/>
                        <a:t>58</a:t>
                      </a:r>
                      <a:endParaRPr lang="ru-RU" sz="2400" dirty="0"/>
                    </a:p>
                  </a:txBody>
                  <a:tcPr/>
                </a:tc>
              </a:tr>
              <a:tr h="42793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0</a:t>
                      </a:r>
                      <a:r>
                        <a:rPr lang="en-US" sz="2400" baseline="0" dirty="0" smtClean="0"/>
                        <a:t> → 0</a:t>
                      </a:r>
                      <a:endParaRPr lang="ru-RU" sz="24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dirty="0" smtClean="0"/>
                        <a:t>‘0’</a:t>
                      </a:r>
                      <a:endParaRPr lang="ru-RU" sz="2400" dirty="0" smtClean="0"/>
                    </a:p>
                  </a:txBody>
                  <a:tcPr/>
                </a:tc>
                <a:tc>
                  <a:txBody>
                    <a:bodyPr/>
                    <a:lstStyle/>
                    <a:p>
                      <a:pPr algn="ctr"/>
                      <a:r>
                        <a:rPr lang="en-US" sz="2400" dirty="0" smtClean="0"/>
                        <a:t>0</a:t>
                      </a:r>
                      <a:endParaRPr lang="ru-RU" sz="2400" dirty="0"/>
                    </a:p>
                  </a:txBody>
                  <a:tcPr/>
                </a:tc>
              </a:tr>
              <a:tr h="42793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aseline="0" dirty="0" smtClean="0"/>
                        <a:t>1 → 1</a:t>
                      </a:r>
                      <a:endParaRPr lang="ru-RU" sz="24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baseline="0" dirty="0" smtClean="0"/>
                        <a:t>‘1’</a:t>
                      </a:r>
                      <a:endParaRPr lang="ru-RU" sz="2400" dirty="0" smtClean="0"/>
                    </a:p>
                  </a:txBody>
                  <a:tcPr/>
                </a:tc>
                <a:tc>
                  <a:txBody>
                    <a:bodyPr/>
                    <a:lstStyle/>
                    <a:p>
                      <a:pPr algn="ctr"/>
                      <a:r>
                        <a:rPr lang="en-US" sz="2400" dirty="0" smtClean="0"/>
                        <a:t>0</a:t>
                      </a:r>
                      <a:endParaRPr lang="ru-RU" sz="2400"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Fitness </a:t>
            </a:r>
            <a:r>
              <a:rPr lang="en-US" dirty="0" smtClean="0"/>
              <a:t>function</a:t>
            </a:r>
            <a:endParaRPr lang="ru-RU" dirty="0"/>
          </a:p>
        </p:txBody>
      </p:sp>
      <p:sp>
        <p:nvSpPr>
          <p:cNvPr id="3" name="Содержимое 2"/>
          <p:cNvSpPr>
            <a:spLocks noGrp="1"/>
          </p:cNvSpPr>
          <p:nvPr>
            <p:ph idx="1"/>
          </p:nvPr>
        </p:nvSpPr>
        <p:spPr/>
        <p:txBody>
          <a:bodyPr>
            <a:normAutofit/>
          </a:bodyPr>
          <a:lstStyle/>
          <a:p>
            <a:r>
              <a:rPr lang="en-US" sz="2800" dirty="0" smtClean="0"/>
              <a:t>Run scenarios through ECC</a:t>
            </a:r>
            <a:endParaRPr lang="en-US" sz="2800" dirty="0" smtClean="0"/>
          </a:p>
          <a:p>
            <a:r>
              <a:rPr lang="en-US" sz="2800" i="1" dirty="0" smtClean="0"/>
              <a:t>F</a:t>
            </a:r>
            <a:r>
              <a:rPr lang="en-US" sz="2800" dirty="0" smtClean="0"/>
              <a:t> </a:t>
            </a:r>
            <a:r>
              <a:rPr lang="en-US" sz="2800" dirty="0" smtClean="0"/>
              <a:t>= 0.9 </a:t>
            </a:r>
            <a:r>
              <a:rPr lang="en-US" sz="2800" i="1" dirty="0" smtClean="0"/>
              <a:t>F</a:t>
            </a:r>
            <a:r>
              <a:rPr lang="en-US" sz="2800" baseline="-25000" dirty="0" smtClean="0"/>
              <a:t>ed</a:t>
            </a:r>
            <a:r>
              <a:rPr lang="en-US" sz="2800" dirty="0" smtClean="0"/>
              <a:t> + 0.1 </a:t>
            </a:r>
            <a:r>
              <a:rPr lang="en-US" sz="2800" i="1" dirty="0" err="1" smtClean="0"/>
              <a:t>F</a:t>
            </a:r>
            <a:r>
              <a:rPr lang="en-US" sz="2800" baseline="-25000" dirty="0" err="1" smtClean="0"/>
              <a:t>fe</a:t>
            </a:r>
            <a:r>
              <a:rPr lang="en-US" sz="2800" dirty="0" smtClean="0"/>
              <a:t> + 0.0001 </a:t>
            </a:r>
            <a:r>
              <a:rPr lang="en-US" sz="2800" i="1" dirty="0" err="1" smtClean="0"/>
              <a:t>F</a:t>
            </a:r>
            <a:r>
              <a:rPr lang="en-US" sz="2800" baseline="-25000" dirty="0" err="1" smtClean="0"/>
              <a:t>sc</a:t>
            </a:r>
            <a:endParaRPr lang="en-US" sz="2800" baseline="-25000" dirty="0" smtClean="0"/>
          </a:p>
          <a:p>
            <a:r>
              <a:rPr lang="en-US" sz="2800" i="1" dirty="0" smtClean="0"/>
              <a:t>F</a:t>
            </a:r>
            <a:r>
              <a:rPr lang="en-US" sz="2800" baseline="-25000" dirty="0" smtClean="0"/>
              <a:t>ed </a:t>
            </a:r>
            <a:r>
              <a:rPr lang="en-US" sz="2800" dirty="0" smtClean="0"/>
              <a:t>– edit distance between scenario outputs and candidate solution outputs</a:t>
            </a:r>
          </a:p>
          <a:p>
            <a:r>
              <a:rPr lang="en-US" sz="2800" i="1" dirty="0" err="1" smtClean="0"/>
              <a:t>F</a:t>
            </a:r>
            <a:r>
              <a:rPr lang="en-US" sz="2800" baseline="-25000" dirty="0" err="1" smtClean="0"/>
              <a:t>fe</a:t>
            </a:r>
            <a:r>
              <a:rPr lang="en-US" sz="2800" baseline="-25000" dirty="0" smtClean="0"/>
              <a:t> </a:t>
            </a:r>
            <a:r>
              <a:rPr lang="en-US" sz="2800" dirty="0" smtClean="0"/>
              <a:t>– position of first error in outputs</a:t>
            </a:r>
          </a:p>
          <a:p>
            <a:r>
              <a:rPr lang="en-US" sz="2800" i="1" dirty="0" err="1" smtClean="0"/>
              <a:t>F</a:t>
            </a:r>
            <a:r>
              <a:rPr lang="en-US" sz="2800" i="1" baseline="-25000" dirty="0" err="1" smtClean="0"/>
              <a:t>sc</a:t>
            </a:r>
            <a:r>
              <a:rPr lang="en-US" sz="2800" i="1" dirty="0" smtClean="0"/>
              <a:t> – </a:t>
            </a:r>
            <a:r>
              <a:rPr lang="en-US" sz="2800" dirty="0" smtClean="0"/>
              <a:t>number of times the ECC changed to a new state</a:t>
            </a:r>
            <a:endParaRPr lang="ru-RU" sz="2800" baseline="-25000"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24</a:t>
            </a:fld>
            <a:r>
              <a:rPr lang="en-US" dirty="0" smtClean="0"/>
              <a:t>/34</a:t>
            </a: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Experiments: Pick-n-Place manipulator</a:t>
            </a:r>
            <a:endParaRPr lang="ru-RU" dirty="0"/>
          </a:p>
        </p:txBody>
      </p:sp>
      <p:pic>
        <p:nvPicPr>
          <p:cNvPr id="29698" name="Picture 2" descr="E:\pnp.png"/>
          <p:cNvPicPr>
            <a:picLocks noChangeAspect="1" noChangeArrowheads="1"/>
          </p:cNvPicPr>
          <p:nvPr/>
        </p:nvPicPr>
        <p:blipFill>
          <a:blip r:embed="rId3"/>
          <a:srcRect/>
          <a:stretch>
            <a:fillRect/>
          </a:stretch>
        </p:blipFill>
        <p:spPr bwMode="auto">
          <a:xfrm>
            <a:off x="1046163" y="2063820"/>
            <a:ext cx="7050087" cy="4452937"/>
          </a:xfrm>
          <a:prstGeom prst="rect">
            <a:avLst/>
          </a:prstGeom>
          <a:noFill/>
        </p:spPr>
      </p:pic>
      <p:sp>
        <p:nvSpPr>
          <p:cNvPr id="4" name="Номер слайда 3"/>
          <p:cNvSpPr>
            <a:spLocks noGrp="1"/>
          </p:cNvSpPr>
          <p:nvPr>
            <p:ph type="sldNum" sz="quarter" idx="12"/>
          </p:nvPr>
        </p:nvSpPr>
        <p:spPr/>
        <p:txBody>
          <a:bodyPr/>
          <a:lstStyle/>
          <a:p>
            <a:fld id="{725C68B6-61C2-468F-89AB-4B9F7531AA68}" type="slidenum">
              <a:rPr lang="ru-RU" smtClean="0"/>
              <a:pPr/>
              <a:t>25</a:t>
            </a:fld>
            <a:r>
              <a:rPr lang="en-US" dirty="0" smtClean="0"/>
              <a:t>/34</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Target ECC: </a:t>
            </a:r>
            <a:r>
              <a:rPr lang="en-US" dirty="0" err="1" smtClean="0"/>
              <a:t>CentralizedControl</a:t>
            </a:r>
            <a:endParaRPr lang="ru-RU" dirty="0"/>
          </a:p>
        </p:txBody>
      </p:sp>
      <p:sp>
        <p:nvSpPr>
          <p:cNvPr id="3" name="Содержимое 2"/>
          <p:cNvSpPr>
            <a:spLocks noGrp="1"/>
          </p:cNvSpPr>
          <p:nvPr>
            <p:ph idx="1"/>
          </p:nvPr>
        </p:nvSpPr>
        <p:spPr>
          <a:xfrm>
            <a:off x="457200" y="2194560"/>
            <a:ext cx="2971792" cy="4525963"/>
          </a:xfrm>
        </p:spPr>
        <p:txBody>
          <a:bodyPr>
            <a:normAutofit/>
          </a:bodyPr>
          <a:lstStyle/>
          <a:p>
            <a:r>
              <a:rPr lang="en-US" sz="2800" dirty="0" smtClean="0"/>
              <a:t>9 states</a:t>
            </a:r>
          </a:p>
          <a:p>
            <a:r>
              <a:rPr lang="en-US" sz="2800" dirty="0" smtClean="0"/>
              <a:t>14 transitions</a:t>
            </a:r>
            <a:endParaRPr lang="ru-RU" sz="2800" dirty="0"/>
          </a:p>
        </p:txBody>
      </p:sp>
      <p:pic>
        <p:nvPicPr>
          <p:cNvPr id="8195" name="Picture 3" descr="E:\2015-INDIN\chivilikhin-vyatkin-shalyto\pic\original-ecc.png"/>
          <p:cNvPicPr>
            <a:picLocks noChangeAspect="1" noChangeArrowheads="1"/>
          </p:cNvPicPr>
          <p:nvPr/>
        </p:nvPicPr>
        <p:blipFill>
          <a:blip r:embed="rId3" cstate="print"/>
          <a:srcRect/>
          <a:stretch>
            <a:fillRect/>
          </a:stretch>
        </p:blipFill>
        <p:spPr bwMode="auto">
          <a:xfrm>
            <a:off x="3428992" y="2063820"/>
            <a:ext cx="4837184" cy="4286403"/>
          </a:xfrm>
          <a:prstGeom prst="rect">
            <a:avLst/>
          </a:prstGeom>
          <a:noFill/>
        </p:spPr>
      </p:pic>
      <p:sp>
        <p:nvSpPr>
          <p:cNvPr id="5" name="Номер слайда 4"/>
          <p:cNvSpPr>
            <a:spLocks noGrp="1"/>
          </p:cNvSpPr>
          <p:nvPr>
            <p:ph type="sldNum" sz="quarter" idx="12"/>
          </p:nvPr>
        </p:nvSpPr>
        <p:spPr/>
        <p:txBody>
          <a:bodyPr/>
          <a:lstStyle/>
          <a:p>
            <a:fld id="{725C68B6-61C2-468F-89AB-4B9F7531AA68}" type="slidenum">
              <a:rPr lang="ru-RU" smtClean="0"/>
              <a:pPr/>
              <a:t>26</a:t>
            </a:fld>
            <a:r>
              <a:rPr lang="en-US" dirty="0" smtClean="0"/>
              <a:t>/34</a:t>
            </a: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 setup</a:t>
            </a:r>
            <a:endParaRPr lang="ru-RU" dirty="0"/>
          </a:p>
        </p:txBody>
      </p:sp>
      <p:sp>
        <p:nvSpPr>
          <p:cNvPr id="3" name="Содержимое 2"/>
          <p:cNvSpPr>
            <a:spLocks noGrp="1"/>
          </p:cNvSpPr>
          <p:nvPr>
            <p:ph idx="1"/>
          </p:nvPr>
        </p:nvSpPr>
        <p:spPr/>
        <p:txBody>
          <a:bodyPr>
            <a:normAutofit/>
          </a:bodyPr>
          <a:lstStyle/>
          <a:p>
            <a:r>
              <a:rPr lang="en-US" sz="2400" dirty="0" smtClean="0"/>
              <a:t>10 </a:t>
            </a:r>
            <a:r>
              <a:rPr lang="en-US" sz="2400" dirty="0" smtClean="0"/>
              <a:t>tests: order of work piece deployment</a:t>
            </a:r>
            <a:endParaRPr lang="en-US" sz="2400" dirty="0" smtClean="0"/>
          </a:p>
          <a:p>
            <a:pPr lvl="1"/>
            <a:r>
              <a:rPr lang="en-US" sz="2400" dirty="0" smtClean="0"/>
              <a:t>1, 1-2, 2-3, 3-2-1, …</a:t>
            </a:r>
            <a:endParaRPr lang="en-US" sz="2400" dirty="0" smtClean="0"/>
          </a:p>
          <a:p>
            <a:r>
              <a:rPr lang="en-US" sz="2400" dirty="0" smtClean="0"/>
              <a:t>Models allowed to have</a:t>
            </a:r>
          </a:p>
          <a:p>
            <a:pPr lvl="1"/>
            <a:r>
              <a:rPr lang="en-US" sz="2400" dirty="0" smtClean="0"/>
              <a:t>10 states</a:t>
            </a:r>
          </a:p>
          <a:p>
            <a:pPr lvl="1"/>
            <a:r>
              <a:rPr lang="en-US" sz="2400" dirty="0" smtClean="0"/>
              <a:t>4 transition groups in each state</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27</a:t>
            </a:fld>
            <a:r>
              <a:rPr lang="en-US" dirty="0" smtClean="0"/>
              <a:t>/34</a:t>
            </a: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 protocol</a:t>
            </a:r>
            <a:endParaRPr lang="ru-RU" dirty="0"/>
          </a:p>
        </p:txBody>
      </p:sp>
      <p:sp>
        <p:nvSpPr>
          <p:cNvPr id="4" name="Скругленный прямоугольник 3"/>
          <p:cNvSpPr/>
          <p:nvPr/>
        </p:nvSpPr>
        <p:spPr>
          <a:xfrm>
            <a:off x="3310128" y="2063820"/>
            <a:ext cx="2404872" cy="7769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Reconstruct ECC</a:t>
            </a:r>
            <a:endParaRPr lang="ru-RU" sz="2400" dirty="0"/>
          </a:p>
        </p:txBody>
      </p:sp>
      <p:sp>
        <p:nvSpPr>
          <p:cNvPr id="6" name="Скругленный прямоугольник 5"/>
          <p:cNvSpPr/>
          <p:nvPr/>
        </p:nvSpPr>
        <p:spPr>
          <a:xfrm>
            <a:off x="3306952" y="3017520"/>
            <a:ext cx="2404872" cy="7769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Convert to XML</a:t>
            </a:r>
            <a:endParaRPr lang="ru-RU" sz="2400" dirty="0"/>
          </a:p>
        </p:txBody>
      </p:sp>
      <p:sp>
        <p:nvSpPr>
          <p:cNvPr id="8" name="Скругленный прямоугольник 7"/>
          <p:cNvSpPr/>
          <p:nvPr/>
        </p:nvSpPr>
        <p:spPr>
          <a:xfrm>
            <a:off x="3306952" y="4971288"/>
            <a:ext cx="2404872" cy="7769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Simulate in FBDK</a:t>
            </a:r>
            <a:endParaRPr lang="ru-RU" sz="2400" dirty="0"/>
          </a:p>
        </p:txBody>
      </p:sp>
      <p:sp>
        <p:nvSpPr>
          <p:cNvPr id="9" name="Скругленный прямоугольник 8"/>
          <p:cNvSpPr/>
          <p:nvPr/>
        </p:nvSpPr>
        <p:spPr>
          <a:xfrm>
            <a:off x="3306952" y="3956304"/>
            <a:ext cx="2404872" cy="7769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Convert to Java &amp; compile</a:t>
            </a:r>
            <a:endParaRPr lang="ru-RU" sz="2400" dirty="0"/>
          </a:p>
        </p:txBody>
      </p:sp>
      <p:cxnSp>
        <p:nvCxnSpPr>
          <p:cNvPr id="14" name="Соединительная линия уступом 13"/>
          <p:cNvCxnSpPr>
            <a:stCxn id="4" idx="3"/>
            <a:endCxn id="6" idx="3"/>
          </p:cNvCxnSpPr>
          <p:nvPr/>
        </p:nvCxnSpPr>
        <p:spPr>
          <a:xfrm flipH="1">
            <a:off x="5711824" y="2452278"/>
            <a:ext cx="3176" cy="953700"/>
          </a:xfrm>
          <a:prstGeom prst="bentConnector3">
            <a:avLst>
              <a:gd name="adj1" fmla="val -719773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Соединительная линия уступом 16"/>
          <p:cNvCxnSpPr>
            <a:stCxn id="6" idx="1"/>
            <a:endCxn id="9" idx="1"/>
          </p:cNvCxnSpPr>
          <p:nvPr/>
        </p:nvCxnSpPr>
        <p:spPr>
          <a:xfrm rot="10800000" flipV="1">
            <a:off x="3306952" y="3405978"/>
            <a:ext cx="1588" cy="938784"/>
          </a:xfrm>
          <a:prstGeom prst="bent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Соединительная линия уступом 22"/>
          <p:cNvCxnSpPr>
            <a:stCxn id="9" idx="3"/>
            <a:endCxn id="8" idx="3"/>
          </p:cNvCxnSpPr>
          <p:nvPr/>
        </p:nvCxnSpPr>
        <p:spPr>
          <a:xfrm>
            <a:off x="5711824" y="4344762"/>
            <a:ext cx="1588" cy="1014984"/>
          </a:xfrm>
          <a:prstGeom prst="bent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Номер слайда 25"/>
          <p:cNvSpPr>
            <a:spLocks noGrp="1"/>
          </p:cNvSpPr>
          <p:nvPr>
            <p:ph type="sldNum" sz="quarter" idx="12"/>
          </p:nvPr>
        </p:nvSpPr>
        <p:spPr/>
        <p:txBody>
          <a:bodyPr/>
          <a:lstStyle/>
          <a:p>
            <a:fld id="{725C68B6-61C2-468F-89AB-4B9F7531AA68}" type="slidenum">
              <a:rPr lang="ru-RU" smtClean="0"/>
              <a:pPr/>
              <a:t>28</a:t>
            </a:fld>
            <a:r>
              <a:rPr lang="en-US" dirty="0" smtClean="0"/>
              <a:t>/34</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Results</a:t>
            </a:r>
            <a:endParaRPr lang="ru-RU" dirty="0"/>
          </a:p>
        </p:txBody>
      </p:sp>
      <p:sp>
        <p:nvSpPr>
          <p:cNvPr id="3" name="Содержимое 2"/>
          <p:cNvSpPr>
            <a:spLocks noGrp="1"/>
          </p:cNvSpPr>
          <p:nvPr>
            <p:ph idx="1"/>
          </p:nvPr>
        </p:nvSpPr>
        <p:spPr/>
        <p:txBody>
          <a:bodyPr>
            <a:normAutofit/>
          </a:bodyPr>
          <a:lstStyle/>
          <a:p>
            <a:r>
              <a:rPr lang="en-US" sz="2400" dirty="0" smtClean="0"/>
              <a:t>Used 16 cores of 64-core AMD </a:t>
            </a:r>
            <a:r>
              <a:rPr lang="en-US" sz="2400" dirty="0" err="1" smtClean="0"/>
              <a:t>Opteron</a:t>
            </a:r>
            <a:r>
              <a:rPr lang="en-US" sz="2400" dirty="0" smtClean="0"/>
              <a:t>™ 6378 @ 2.4 </a:t>
            </a:r>
            <a:r>
              <a:rPr lang="en-US" sz="2400" dirty="0" err="1" smtClean="0"/>
              <a:t>Ghz</a:t>
            </a:r>
            <a:endParaRPr lang="en-US" sz="2400" dirty="0" smtClean="0"/>
          </a:p>
          <a:p>
            <a:r>
              <a:rPr lang="en-US" sz="2400" dirty="0" smtClean="0"/>
              <a:t>Experiment </a:t>
            </a:r>
            <a:r>
              <a:rPr lang="en-US" sz="2400" dirty="0" smtClean="0"/>
              <a:t>was repeated 20 times</a:t>
            </a:r>
          </a:p>
          <a:p>
            <a:r>
              <a:rPr lang="en-US" sz="2400" dirty="0" smtClean="0"/>
              <a:t>Average of 4.5 hours to infer perfect ECC</a:t>
            </a:r>
          </a:p>
          <a:p>
            <a:pPr lvl="1"/>
            <a:r>
              <a:rPr lang="en-US" sz="2400" dirty="0" smtClean="0"/>
              <a:t>from 30 minutes to 10 hours</a:t>
            </a:r>
          </a:p>
          <a:p>
            <a:r>
              <a:rPr lang="en-US" sz="2400" dirty="0" smtClean="0"/>
              <a:t>All ECCs work correctly in simulation</a:t>
            </a:r>
          </a:p>
          <a:p>
            <a:r>
              <a:rPr lang="en-US" sz="2400" dirty="0" smtClean="0"/>
              <a:t>On longer </a:t>
            </a:r>
            <a:r>
              <a:rPr lang="en-US" sz="2400" dirty="0" smtClean="0"/>
              <a:t>test </a:t>
            </a:r>
            <a:r>
              <a:rPr lang="en-US" sz="2400" dirty="0" smtClean="0"/>
              <a:t>cases: OK</a:t>
            </a:r>
            <a:endParaRPr lang="ru-RU" sz="2400"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29</a:t>
            </a:fld>
            <a:r>
              <a:rPr lang="en-US" dirty="0" smtClean="0"/>
              <a:t>/34</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Motivation</a:t>
            </a:r>
            <a:endParaRPr lang="ru-RU" dirty="0"/>
          </a:p>
        </p:txBody>
      </p:sp>
      <p:sp>
        <p:nvSpPr>
          <p:cNvPr id="3" name="Содержимое 2"/>
          <p:cNvSpPr>
            <a:spLocks noGrp="1"/>
          </p:cNvSpPr>
          <p:nvPr>
            <p:ph idx="1"/>
          </p:nvPr>
        </p:nvSpPr>
        <p:spPr/>
        <p:txBody>
          <a:bodyPr>
            <a:normAutofit/>
          </a:bodyPr>
          <a:lstStyle/>
          <a:p>
            <a:r>
              <a:rPr lang="en-US" sz="2800" dirty="0" smtClean="0"/>
              <a:t>Migration from legacy code to IEC 61499</a:t>
            </a:r>
          </a:p>
          <a:p>
            <a:r>
              <a:rPr lang="en-US" sz="2800" dirty="0" smtClean="0"/>
              <a:t>Existing approaches assume that source code is available</a:t>
            </a:r>
          </a:p>
          <a:p>
            <a:r>
              <a:rPr lang="en-US" sz="2800" dirty="0" smtClean="0"/>
              <a:t>What if </a:t>
            </a:r>
          </a:p>
          <a:p>
            <a:pPr lvl="1"/>
            <a:r>
              <a:rPr lang="en-US" sz="2800" dirty="0" smtClean="0"/>
              <a:t>source code is lost?</a:t>
            </a:r>
          </a:p>
          <a:p>
            <a:pPr lvl="1"/>
            <a:r>
              <a:rPr lang="en-US" sz="2800" dirty="0" smtClean="0"/>
              <a:t>there are no engineers that could quickly understand the code?</a:t>
            </a:r>
          </a:p>
        </p:txBody>
      </p:sp>
      <p:sp>
        <p:nvSpPr>
          <p:cNvPr id="4" name="Номер слайда 3"/>
          <p:cNvSpPr>
            <a:spLocks noGrp="1"/>
          </p:cNvSpPr>
          <p:nvPr>
            <p:ph type="sldNum" sz="quarter" idx="12"/>
          </p:nvPr>
        </p:nvSpPr>
        <p:spPr/>
        <p:txBody>
          <a:bodyPr/>
          <a:lstStyle/>
          <a:p>
            <a:fld id="{725C68B6-61C2-468F-89AB-4B9F7531AA68}" type="slidenum">
              <a:rPr lang="ru-RU" smtClean="0"/>
              <a:pPr/>
              <a:t>3</a:t>
            </a:fld>
            <a:r>
              <a:rPr lang="en-US" dirty="0" smtClean="0"/>
              <a:t>/34</a:t>
            </a:r>
            <a:endParaRPr lang="ru-RU"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Inferred ECC example</a:t>
            </a:r>
            <a:endParaRPr lang="ru-RU" dirty="0"/>
          </a:p>
        </p:txBody>
      </p:sp>
      <p:pic>
        <p:nvPicPr>
          <p:cNvPr id="30722" name="Picture 2" descr="E:\constructed-ecc.png"/>
          <p:cNvPicPr>
            <a:picLocks noChangeAspect="1" noChangeArrowheads="1"/>
          </p:cNvPicPr>
          <p:nvPr/>
        </p:nvPicPr>
        <p:blipFill>
          <a:blip r:embed="rId3"/>
          <a:srcRect/>
          <a:stretch>
            <a:fillRect/>
          </a:stretch>
        </p:blipFill>
        <p:spPr bwMode="auto">
          <a:xfrm>
            <a:off x="915311" y="2063820"/>
            <a:ext cx="7459141" cy="4108379"/>
          </a:xfrm>
          <a:prstGeom prst="rect">
            <a:avLst/>
          </a:prstGeom>
          <a:noFill/>
        </p:spPr>
      </p:pic>
      <p:sp>
        <p:nvSpPr>
          <p:cNvPr id="4" name="Номер слайда 3"/>
          <p:cNvSpPr>
            <a:spLocks noGrp="1"/>
          </p:cNvSpPr>
          <p:nvPr>
            <p:ph type="sldNum" sz="quarter" idx="12"/>
          </p:nvPr>
        </p:nvSpPr>
        <p:spPr/>
        <p:txBody>
          <a:bodyPr/>
          <a:lstStyle/>
          <a:p>
            <a:fld id="{725C68B6-61C2-468F-89AB-4B9F7531AA68}" type="slidenum">
              <a:rPr lang="ru-RU" smtClean="0"/>
              <a:pPr/>
              <a:t>30</a:t>
            </a:fld>
            <a:r>
              <a:rPr lang="en-US" dirty="0" smtClean="0"/>
              <a:t>/34</a:t>
            </a: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Conclusion</a:t>
            </a:r>
            <a:endParaRPr lang="ru-RU" dirty="0"/>
          </a:p>
        </p:txBody>
      </p:sp>
      <p:sp>
        <p:nvSpPr>
          <p:cNvPr id="3" name="Содержимое 2"/>
          <p:cNvSpPr>
            <a:spLocks noGrp="1"/>
          </p:cNvSpPr>
          <p:nvPr>
            <p:ph idx="1"/>
          </p:nvPr>
        </p:nvSpPr>
        <p:spPr/>
        <p:txBody>
          <a:bodyPr/>
          <a:lstStyle/>
          <a:p>
            <a:r>
              <a:rPr lang="en-US" dirty="0" smtClean="0"/>
              <a:t>Proposed an approach for reconstructing FB logic that does not require source code</a:t>
            </a:r>
          </a:p>
          <a:p>
            <a:r>
              <a:rPr lang="en-US" dirty="0" smtClean="0"/>
              <a:t>Performed sanity-check experiments of the proposed approach – it works</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31</a:t>
            </a:fld>
            <a:r>
              <a:rPr lang="en-US" dirty="0" smtClean="0"/>
              <a:t>/34</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Future work</a:t>
            </a:r>
            <a:endParaRPr lang="ru-RU" dirty="0"/>
          </a:p>
        </p:txBody>
      </p:sp>
      <p:sp>
        <p:nvSpPr>
          <p:cNvPr id="3" name="Содержимое 2"/>
          <p:cNvSpPr>
            <a:spLocks noGrp="1"/>
          </p:cNvSpPr>
          <p:nvPr>
            <p:ph idx="1"/>
          </p:nvPr>
        </p:nvSpPr>
        <p:spPr/>
        <p:txBody>
          <a:bodyPr>
            <a:normAutofit/>
          </a:bodyPr>
          <a:lstStyle/>
          <a:p>
            <a:r>
              <a:rPr lang="en-US" sz="2800" dirty="0" smtClean="0"/>
              <a:t>Augment model with input/output events</a:t>
            </a:r>
          </a:p>
          <a:p>
            <a:r>
              <a:rPr lang="en-US" sz="2800" dirty="0" smtClean="0"/>
              <a:t>Handle other types of variables (</a:t>
            </a:r>
            <a:r>
              <a:rPr lang="en-US" sz="2800" dirty="0" err="1" smtClean="0"/>
              <a:t>int</a:t>
            </a:r>
            <a:r>
              <a:rPr lang="en-US" sz="2800" dirty="0" smtClean="0"/>
              <a:t>, real, string, …)</a:t>
            </a:r>
          </a:p>
          <a:p>
            <a:r>
              <a:rPr lang="en-US" sz="2800" dirty="0" smtClean="0"/>
              <a:t>Switch to inferring ECCs from expert data</a:t>
            </a:r>
          </a:p>
          <a:p>
            <a:pPr lvl="1"/>
            <a:r>
              <a:rPr lang="en-US" sz="2800" dirty="0" smtClean="0"/>
              <a:t>Preliminary results @ </a:t>
            </a:r>
            <a:r>
              <a:rPr lang="en-US" sz="2800" dirty="0" smtClean="0"/>
              <a:t>ISPA’15 in August</a:t>
            </a:r>
            <a:endParaRPr lang="en-US" sz="2800" dirty="0" smtClean="0"/>
          </a:p>
        </p:txBody>
      </p:sp>
      <p:sp>
        <p:nvSpPr>
          <p:cNvPr id="4" name="Номер слайда 3"/>
          <p:cNvSpPr>
            <a:spLocks noGrp="1"/>
          </p:cNvSpPr>
          <p:nvPr>
            <p:ph type="sldNum" sz="quarter" idx="12"/>
          </p:nvPr>
        </p:nvSpPr>
        <p:spPr/>
        <p:txBody>
          <a:bodyPr/>
          <a:lstStyle/>
          <a:p>
            <a:fld id="{725C68B6-61C2-468F-89AB-4B9F7531AA68}" type="slidenum">
              <a:rPr lang="ru-RU" smtClean="0"/>
              <a:pPr/>
              <a:t>32</a:t>
            </a:fld>
            <a:r>
              <a:rPr lang="en-US" dirty="0" smtClean="0"/>
              <a:t>/34</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en-US" altLang="ru-RU" smtClean="0"/>
              <a:t>Acknowledgements</a:t>
            </a:r>
            <a:endParaRPr lang="ru-RU" altLang="ru-RU" smtClean="0"/>
          </a:p>
        </p:txBody>
      </p:sp>
      <p:sp>
        <p:nvSpPr>
          <p:cNvPr id="36867" name="Объект 2"/>
          <p:cNvSpPr>
            <a:spLocks noGrp="1"/>
          </p:cNvSpPr>
          <p:nvPr>
            <p:ph sz="half" idx="1"/>
          </p:nvPr>
        </p:nvSpPr>
        <p:spPr>
          <a:xfrm>
            <a:off x="457198" y="2346582"/>
            <a:ext cx="8229601" cy="3924043"/>
          </a:xfrm>
        </p:spPr>
        <p:txBody>
          <a:bodyPr/>
          <a:lstStyle/>
          <a:p>
            <a:r>
              <a:rPr lang="en-US" altLang="ru-RU" sz="2800" dirty="0" smtClean="0"/>
              <a:t>This work was financially supported by the Government of Russian Federation, Grant 074-U01.</a:t>
            </a:r>
          </a:p>
        </p:txBody>
      </p:sp>
      <p:sp>
        <p:nvSpPr>
          <p:cNvPr id="4" name="Номер слайда 3"/>
          <p:cNvSpPr txBox="1">
            <a:spLocks/>
          </p:cNvSpPr>
          <p:nvPr/>
        </p:nvSpPr>
        <p:spPr>
          <a:xfrm>
            <a:off x="6553200" y="6356350"/>
            <a:ext cx="21336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25C68B6-61C2-468F-89AB-4B9F7531AA68}" type="slidenum">
              <a:rPr kumimoji="0" lang="ru-RU" sz="1800" b="0" i="0" u="none" strike="noStrike" kern="1200" cap="none" spc="0" normalizeH="0" baseline="0" noProof="0" smtClean="0">
                <a:ln>
                  <a:noFill/>
                </a:ln>
                <a:solidFill>
                  <a:schemeClr val="tx1"/>
                </a:solidFill>
                <a:effectLst/>
                <a:uLnTx/>
                <a:uFillTx/>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33</a:t>
            </a:fld>
            <a:r>
              <a:rPr kumimoji="0" lang="en-US" sz="1800" b="0" i="0" u="none" strike="noStrike" kern="1200" cap="none" spc="0" normalizeH="0" baseline="0" noProof="0" dirty="0" smtClean="0">
                <a:ln>
                  <a:noFill/>
                </a:ln>
                <a:solidFill>
                  <a:schemeClr val="tx1"/>
                </a:solidFill>
                <a:effectLst/>
                <a:uLnTx/>
                <a:uFillTx/>
                <a:latin typeface="+mn-lt"/>
                <a:ea typeface="+mn-ea"/>
                <a:cs typeface="+mn-cs"/>
              </a:rPr>
              <a:t>/34</a:t>
            </a:r>
            <a:endParaRPr kumimoji="0" lang="ru-RU"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ru-RU" dirty="0" smtClean="0"/>
              <a:t>Thank you for your attention!</a:t>
            </a:r>
            <a:endParaRPr lang="ru-RU" altLang="ru-RU" dirty="0" smtClean="0"/>
          </a:p>
        </p:txBody>
      </p:sp>
      <p:sp>
        <p:nvSpPr>
          <p:cNvPr id="37892" name="TextBox 1"/>
          <p:cNvSpPr txBox="1">
            <a:spLocks noChangeArrowheads="1"/>
          </p:cNvSpPr>
          <p:nvPr/>
        </p:nvSpPr>
        <p:spPr bwMode="auto">
          <a:xfrm>
            <a:off x="6398375" y="3643314"/>
            <a:ext cx="2510687"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r" eaLnBrk="1" hangingPunct="1">
              <a:spcBef>
                <a:spcPct val="0"/>
              </a:spcBef>
              <a:buFontTx/>
              <a:buNone/>
            </a:pPr>
            <a:r>
              <a:rPr lang="en-US" altLang="ru-RU" sz="2500" dirty="0" err="1">
                <a:solidFill>
                  <a:schemeClr val="bg1"/>
                </a:solidFill>
              </a:rPr>
              <a:t>Daniil</a:t>
            </a:r>
            <a:r>
              <a:rPr lang="en-US" altLang="ru-RU" sz="2500" dirty="0">
                <a:solidFill>
                  <a:schemeClr val="bg1"/>
                </a:solidFill>
              </a:rPr>
              <a:t> </a:t>
            </a:r>
            <a:r>
              <a:rPr lang="en-US" altLang="ru-RU" sz="2500" dirty="0" err="1">
                <a:solidFill>
                  <a:schemeClr val="bg1"/>
                </a:solidFill>
              </a:rPr>
              <a:t>Chivilikhin</a:t>
            </a:r>
            <a:endParaRPr lang="en-US" altLang="ru-RU" sz="2500" dirty="0">
              <a:solidFill>
                <a:schemeClr val="bg1"/>
              </a:solidFill>
            </a:endParaRPr>
          </a:p>
          <a:p>
            <a:pPr algn="r" eaLnBrk="1" hangingPunct="1">
              <a:spcBef>
                <a:spcPct val="0"/>
              </a:spcBef>
              <a:buFontTx/>
              <a:buNone/>
            </a:pPr>
            <a:r>
              <a:rPr lang="en-US" altLang="ru-RU" sz="2500" dirty="0" err="1" smtClean="0">
                <a:solidFill>
                  <a:schemeClr val="bg1"/>
                </a:solidFill>
              </a:rPr>
              <a:t>Sandeep</a:t>
            </a:r>
            <a:r>
              <a:rPr lang="en-US" altLang="ru-RU" sz="2500" dirty="0" smtClean="0">
                <a:solidFill>
                  <a:schemeClr val="bg1"/>
                </a:solidFill>
              </a:rPr>
              <a:t> </a:t>
            </a:r>
            <a:r>
              <a:rPr lang="en-US" altLang="ru-RU" sz="2500" dirty="0" err="1" smtClean="0">
                <a:solidFill>
                  <a:schemeClr val="bg1"/>
                </a:solidFill>
              </a:rPr>
              <a:t>Patil</a:t>
            </a:r>
            <a:endParaRPr lang="en-US" altLang="ru-RU" sz="2500" dirty="0">
              <a:solidFill>
                <a:schemeClr val="bg1"/>
              </a:solidFill>
            </a:endParaRPr>
          </a:p>
          <a:p>
            <a:pPr algn="r" eaLnBrk="1" hangingPunct="1">
              <a:spcBef>
                <a:spcPct val="0"/>
              </a:spcBef>
              <a:buFontTx/>
              <a:buNone/>
            </a:pPr>
            <a:r>
              <a:rPr lang="en-US" altLang="ru-RU" sz="2500" dirty="0">
                <a:solidFill>
                  <a:schemeClr val="bg1"/>
                </a:solidFill>
              </a:rPr>
              <a:t>Anatoly </a:t>
            </a:r>
            <a:r>
              <a:rPr lang="en-US" altLang="ru-RU" sz="2500" dirty="0" err="1" smtClean="0">
                <a:solidFill>
                  <a:schemeClr val="bg1"/>
                </a:solidFill>
              </a:rPr>
              <a:t>Shalyto</a:t>
            </a:r>
            <a:endParaRPr lang="en-US" altLang="ru-RU" sz="2500" dirty="0" smtClean="0">
              <a:solidFill>
                <a:schemeClr val="bg1"/>
              </a:solidFill>
            </a:endParaRPr>
          </a:p>
          <a:p>
            <a:pPr algn="r" eaLnBrk="1" hangingPunct="1">
              <a:spcBef>
                <a:spcPct val="0"/>
              </a:spcBef>
              <a:buFontTx/>
              <a:buNone/>
            </a:pPr>
            <a:r>
              <a:rPr lang="en-US" altLang="ru-RU" sz="2500" dirty="0" err="1" smtClean="0">
                <a:solidFill>
                  <a:schemeClr val="bg1"/>
                </a:solidFill>
              </a:rPr>
              <a:t>Valeriy</a:t>
            </a:r>
            <a:r>
              <a:rPr lang="en-US" altLang="ru-RU" sz="2500" dirty="0" smtClean="0">
                <a:solidFill>
                  <a:schemeClr val="bg1"/>
                </a:solidFill>
              </a:rPr>
              <a:t> </a:t>
            </a:r>
            <a:r>
              <a:rPr lang="en-US" altLang="ru-RU" sz="2500" dirty="0" err="1" smtClean="0">
                <a:solidFill>
                  <a:schemeClr val="bg1"/>
                </a:solidFill>
              </a:rPr>
              <a:t>Vyatkin</a:t>
            </a:r>
            <a:endParaRPr lang="ru-RU" altLang="ru-RU" sz="2500" dirty="0">
              <a:solidFill>
                <a:schemeClr val="bg1"/>
              </a:solidFill>
            </a:endParaRPr>
          </a:p>
        </p:txBody>
      </p:sp>
      <p:sp>
        <p:nvSpPr>
          <p:cNvPr id="37894" name="TextBox 1"/>
          <p:cNvSpPr txBox="1">
            <a:spLocks noChangeArrowheads="1"/>
          </p:cNvSpPr>
          <p:nvPr/>
        </p:nvSpPr>
        <p:spPr bwMode="auto">
          <a:xfrm>
            <a:off x="5511033" y="5340352"/>
            <a:ext cx="3324948" cy="4770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r" eaLnBrk="1" hangingPunct="1">
              <a:spcBef>
                <a:spcPct val="0"/>
              </a:spcBef>
              <a:buFontTx/>
              <a:buNone/>
            </a:pPr>
            <a:r>
              <a:rPr lang="en-US" altLang="ru-RU" sz="2500" dirty="0" smtClean="0">
                <a:solidFill>
                  <a:schemeClr val="bg1"/>
                </a:solidFill>
              </a:rPr>
              <a:t>chivdan@rain.ifmo.ru</a:t>
            </a:r>
            <a:endParaRPr lang="ru-RU" altLang="ru-RU" sz="2500" dirty="0">
              <a:solidFill>
                <a:schemeClr val="bg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ECC model: representing </a:t>
            </a:r>
            <a:r>
              <a:rPr lang="en-US" dirty="0" smtClean="0"/>
              <a:t>guard conditions</a:t>
            </a:r>
            <a:endParaRPr lang="ru-RU" dirty="0"/>
          </a:p>
        </p:txBody>
      </p:sp>
      <p:sp>
        <p:nvSpPr>
          <p:cNvPr id="3" name="Содержимое 2"/>
          <p:cNvSpPr>
            <a:spLocks noGrp="1"/>
          </p:cNvSpPr>
          <p:nvPr>
            <p:ph idx="1"/>
          </p:nvPr>
        </p:nvSpPr>
        <p:spPr>
          <a:xfrm>
            <a:off x="457200" y="2259930"/>
            <a:ext cx="4828032" cy="4268886"/>
          </a:xfrm>
        </p:spPr>
        <p:txBody>
          <a:bodyPr/>
          <a:lstStyle/>
          <a:p>
            <a:r>
              <a:rPr lang="en-US" sz="2400" dirty="0" smtClean="0"/>
              <a:t>Issue: large number of input variables</a:t>
            </a:r>
          </a:p>
          <a:p>
            <a:r>
              <a:rPr lang="en-US" sz="2400" dirty="0" smtClean="0"/>
              <a:t>Solution: reduced tables approach [</a:t>
            </a:r>
            <a:r>
              <a:rPr lang="en-US" sz="2400" dirty="0" err="1" smtClean="0"/>
              <a:t>Polikarpova</a:t>
            </a:r>
            <a:r>
              <a:rPr lang="en-US" sz="2400" dirty="0" smtClean="0"/>
              <a:t> et al, 2010]</a:t>
            </a:r>
          </a:p>
          <a:p>
            <a:pPr lvl="1"/>
            <a:r>
              <a:rPr lang="en-US" sz="2400" dirty="0" smtClean="0"/>
              <a:t>variable significance mask</a:t>
            </a:r>
          </a:p>
          <a:p>
            <a:r>
              <a:rPr lang="en-US" sz="2400" dirty="0" smtClean="0"/>
              <a:t>Only supports simple formulas</a:t>
            </a:r>
          </a:p>
          <a:p>
            <a:pPr lvl="1"/>
            <a:r>
              <a:rPr lang="en-US" sz="2400" i="1" dirty="0" smtClean="0"/>
              <a:t>x</a:t>
            </a:r>
            <a:r>
              <a:rPr lang="en-US" sz="2400" baseline="-25000" dirty="0" smtClean="0"/>
              <a:t>1</a:t>
            </a:r>
            <a:r>
              <a:rPr lang="en-US" sz="2400" dirty="0" smtClean="0"/>
              <a:t> ∧ ¬</a:t>
            </a:r>
            <a:r>
              <a:rPr lang="en-US" sz="2400" i="1" dirty="0" smtClean="0"/>
              <a:t>x</a:t>
            </a:r>
            <a:r>
              <a:rPr lang="en-US" sz="2400" baseline="-25000" dirty="0" smtClean="0"/>
              <a:t>2</a:t>
            </a:r>
            <a:r>
              <a:rPr lang="en-US" sz="2400" dirty="0" smtClean="0"/>
              <a:t> ∧ </a:t>
            </a:r>
            <a:r>
              <a:rPr lang="en-US" sz="2400" i="1" dirty="0" smtClean="0"/>
              <a:t>x</a:t>
            </a:r>
            <a:r>
              <a:rPr lang="en-US" sz="2400" baseline="-25000" dirty="0" smtClean="0"/>
              <a:t>3</a:t>
            </a:r>
          </a:p>
          <a:p>
            <a:pPr lvl="1">
              <a:buNone/>
            </a:pPr>
            <a:endParaRPr lang="en-US" dirty="0" smtClean="0"/>
          </a:p>
          <a:p>
            <a:pPr lvl="1"/>
            <a:endParaRPr lang="en-US" dirty="0" smtClean="0"/>
          </a:p>
          <a:p>
            <a:endParaRPr lang="ru-RU" dirty="0"/>
          </a:p>
        </p:txBody>
      </p:sp>
      <p:pic>
        <p:nvPicPr>
          <p:cNvPr id="28674" name="Picture 2"/>
          <p:cNvPicPr>
            <a:picLocks noChangeAspect="1" noChangeArrowheads="1"/>
          </p:cNvPicPr>
          <p:nvPr/>
        </p:nvPicPr>
        <p:blipFill>
          <a:blip r:embed="rId2"/>
          <a:srcRect/>
          <a:stretch>
            <a:fillRect/>
          </a:stretch>
        </p:blipFill>
        <p:spPr bwMode="auto">
          <a:xfrm>
            <a:off x="5823420" y="2033340"/>
            <a:ext cx="2653068" cy="4495476"/>
          </a:xfrm>
          <a:prstGeom prst="rect">
            <a:avLst/>
          </a:prstGeom>
          <a:noFill/>
          <a:ln w="9525">
            <a:noFill/>
            <a:miter lim="800000"/>
            <a:headEnd/>
            <a:tailEnd/>
          </a:ln>
          <a:effectLst/>
        </p:spPr>
      </p:pic>
      <p:sp>
        <p:nvSpPr>
          <p:cNvPr id="5" name="Номер слайда 4"/>
          <p:cNvSpPr>
            <a:spLocks noGrp="1"/>
          </p:cNvSpPr>
          <p:nvPr>
            <p:ph type="sldNum" sz="quarter" idx="12"/>
          </p:nvPr>
        </p:nvSpPr>
        <p:spPr/>
        <p:txBody>
          <a:bodyPr/>
          <a:lstStyle/>
          <a:p>
            <a:fld id="{725C68B6-61C2-468F-89AB-4B9F7531AA68}" type="slidenum">
              <a:rPr lang="ru-RU" smtClean="0"/>
              <a:pPr/>
              <a:t>35</a:t>
            </a:fld>
            <a:endParaRPr lang="ru-RU"/>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ECC model: representing </a:t>
            </a:r>
            <a:r>
              <a:rPr lang="en-US" dirty="0" smtClean="0"/>
              <a:t>guard conditions</a:t>
            </a:r>
            <a:endParaRPr lang="ru-RU" dirty="0"/>
          </a:p>
        </p:txBody>
      </p:sp>
      <p:sp>
        <p:nvSpPr>
          <p:cNvPr id="3" name="Содержимое 2"/>
          <p:cNvSpPr>
            <a:spLocks noGrp="1"/>
          </p:cNvSpPr>
          <p:nvPr>
            <p:ph idx="1"/>
          </p:nvPr>
        </p:nvSpPr>
        <p:spPr/>
        <p:txBody>
          <a:bodyPr>
            <a:normAutofit lnSpcReduction="10000"/>
          </a:bodyPr>
          <a:lstStyle/>
          <a:p>
            <a:r>
              <a:rPr lang="en-US" sz="2400" dirty="0" smtClean="0"/>
              <a:t>Need to support general-form formulas</a:t>
            </a:r>
          </a:p>
          <a:p>
            <a:pPr lvl="1"/>
            <a:r>
              <a:rPr lang="en-US" sz="2400" dirty="0" smtClean="0"/>
              <a:t>For example:</a:t>
            </a:r>
            <a:r>
              <a:rPr lang="en-US" sz="2400" i="1" dirty="0" smtClean="0"/>
              <a:t> x</a:t>
            </a:r>
            <a:r>
              <a:rPr lang="en-US" sz="2400" baseline="-25000" dirty="0" smtClean="0"/>
              <a:t>1</a:t>
            </a:r>
            <a:r>
              <a:rPr lang="en-US" sz="2400" dirty="0" smtClean="0"/>
              <a:t> ∧ (¬</a:t>
            </a:r>
            <a:r>
              <a:rPr lang="en-US" sz="2400" i="1" dirty="0" smtClean="0"/>
              <a:t>x</a:t>
            </a:r>
            <a:r>
              <a:rPr lang="en-US" sz="2400" baseline="-25000" dirty="0" smtClean="0"/>
              <a:t>2</a:t>
            </a:r>
            <a:r>
              <a:rPr lang="en-US" sz="2400" dirty="0" smtClean="0"/>
              <a:t> ∨ ¬</a:t>
            </a:r>
            <a:r>
              <a:rPr lang="en-US" sz="2400" i="1" dirty="0" smtClean="0"/>
              <a:t>x</a:t>
            </a:r>
            <a:r>
              <a:rPr lang="en-US" sz="2400" baseline="-25000" dirty="0" smtClean="0"/>
              <a:t>3</a:t>
            </a:r>
            <a:r>
              <a:rPr lang="en-US" sz="2400" dirty="0" smtClean="0"/>
              <a:t>)</a:t>
            </a:r>
          </a:p>
          <a:p>
            <a:r>
              <a:rPr lang="en-US" sz="2400" dirty="0" smtClean="0"/>
              <a:t>Represent in DNF</a:t>
            </a:r>
          </a:p>
          <a:p>
            <a:pPr lvl="1"/>
            <a:r>
              <a:rPr lang="en-US" sz="2400" dirty="0" smtClean="0"/>
              <a:t>(</a:t>
            </a:r>
            <a:r>
              <a:rPr lang="en-US" sz="2400" i="1" dirty="0" smtClean="0"/>
              <a:t>x</a:t>
            </a:r>
            <a:r>
              <a:rPr lang="en-US" sz="2400" baseline="-25000" dirty="0" smtClean="0"/>
              <a:t>1</a:t>
            </a:r>
            <a:r>
              <a:rPr lang="en-US" sz="2400" dirty="0" smtClean="0"/>
              <a:t> ∧¬</a:t>
            </a:r>
            <a:r>
              <a:rPr lang="en-US" sz="2400" i="1" dirty="0" smtClean="0"/>
              <a:t>x</a:t>
            </a:r>
            <a:r>
              <a:rPr lang="en-US" sz="2400" baseline="-25000" dirty="0" smtClean="0"/>
              <a:t>2</a:t>
            </a:r>
            <a:r>
              <a:rPr lang="en-US" sz="2400" dirty="0" smtClean="0"/>
              <a:t> )∨(</a:t>
            </a:r>
            <a:r>
              <a:rPr lang="en-US" sz="2400" i="1" dirty="0" smtClean="0"/>
              <a:t>x</a:t>
            </a:r>
            <a:r>
              <a:rPr lang="en-US" sz="2400" baseline="-25000" dirty="0" smtClean="0"/>
              <a:t>1</a:t>
            </a:r>
            <a:r>
              <a:rPr lang="en-US" sz="2400" dirty="0" smtClean="0"/>
              <a:t> ∧¬</a:t>
            </a:r>
            <a:r>
              <a:rPr lang="en-US" sz="2400" i="1" dirty="0" smtClean="0"/>
              <a:t>x</a:t>
            </a:r>
            <a:r>
              <a:rPr lang="en-US" sz="2400" baseline="-25000" dirty="0" smtClean="0"/>
              <a:t>3</a:t>
            </a:r>
            <a:r>
              <a:rPr lang="en-US" sz="2400" dirty="0" smtClean="0"/>
              <a:t> )</a:t>
            </a:r>
          </a:p>
          <a:p>
            <a:endParaRPr lang="en-US" sz="2400" dirty="0" smtClean="0"/>
          </a:p>
          <a:p>
            <a:endParaRPr lang="en-US" sz="2400" dirty="0" smtClean="0"/>
          </a:p>
          <a:p>
            <a:endParaRPr lang="en-US" sz="2400" dirty="0" smtClean="0"/>
          </a:p>
          <a:p>
            <a:endParaRPr lang="en-US" sz="2400" dirty="0" smtClean="0"/>
          </a:p>
          <a:p>
            <a:r>
              <a:rPr lang="en-US" sz="2400" dirty="0" smtClean="0"/>
              <a:t>Use several reduced </a:t>
            </a:r>
            <a:r>
              <a:rPr lang="en-US" sz="2400" dirty="0" smtClean="0"/>
              <a:t>tables per state</a:t>
            </a:r>
            <a:endParaRPr lang="en-US" sz="2400" dirty="0" smtClean="0"/>
          </a:p>
          <a:p>
            <a:pPr lvl="1">
              <a:buNone/>
            </a:pPr>
            <a:endParaRPr lang="en-US" dirty="0" smtClean="0"/>
          </a:p>
        </p:txBody>
      </p:sp>
      <p:sp>
        <p:nvSpPr>
          <p:cNvPr id="4" name="Прямоугольник 3"/>
          <p:cNvSpPr/>
          <p:nvPr/>
        </p:nvSpPr>
        <p:spPr>
          <a:xfrm>
            <a:off x="742338" y="4727448"/>
            <a:ext cx="1190519" cy="646331"/>
          </a:xfrm>
          <a:prstGeom prst="rect">
            <a:avLst/>
          </a:prstGeom>
        </p:spPr>
        <p:txBody>
          <a:bodyPr wrap="none">
            <a:spAutoFit/>
          </a:bodyPr>
          <a:lstStyle/>
          <a:p>
            <a:pPr algn="ctr"/>
            <a:r>
              <a:rPr lang="en-US" dirty="0" smtClean="0"/>
              <a:t>significant </a:t>
            </a:r>
          </a:p>
          <a:p>
            <a:pPr algn="ctr"/>
            <a:r>
              <a:rPr lang="en-US" i="1" dirty="0" smtClean="0"/>
              <a:t>x</a:t>
            </a:r>
            <a:r>
              <a:rPr lang="en-US" baseline="-25000" dirty="0" smtClean="0"/>
              <a:t>1</a:t>
            </a:r>
            <a:r>
              <a:rPr lang="en-US" dirty="0" smtClean="0"/>
              <a:t> and </a:t>
            </a:r>
            <a:r>
              <a:rPr lang="en-US" i="1" dirty="0" smtClean="0"/>
              <a:t>x</a:t>
            </a:r>
            <a:r>
              <a:rPr lang="en-US" baseline="-25000" dirty="0" smtClean="0"/>
              <a:t>2</a:t>
            </a:r>
            <a:r>
              <a:rPr lang="en-US" dirty="0" smtClean="0"/>
              <a:t> </a:t>
            </a:r>
            <a:endParaRPr lang="ru-RU" dirty="0"/>
          </a:p>
        </p:txBody>
      </p:sp>
      <p:sp>
        <p:nvSpPr>
          <p:cNvPr id="5" name="Прямоугольник 4"/>
          <p:cNvSpPr/>
          <p:nvPr/>
        </p:nvSpPr>
        <p:spPr>
          <a:xfrm>
            <a:off x="2738353" y="4727448"/>
            <a:ext cx="1190519" cy="646331"/>
          </a:xfrm>
          <a:prstGeom prst="rect">
            <a:avLst/>
          </a:prstGeom>
        </p:spPr>
        <p:txBody>
          <a:bodyPr wrap="none">
            <a:spAutoFit/>
          </a:bodyPr>
          <a:lstStyle/>
          <a:p>
            <a:pPr algn="ctr"/>
            <a:r>
              <a:rPr lang="en-US" dirty="0" smtClean="0"/>
              <a:t>significant </a:t>
            </a:r>
          </a:p>
          <a:p>
            <a:pPr algn="ctr"/>
            <a:r>
              <a:rPr lang="en-US" i="1" dirty="0" smtClean="0"/>
              <a:t>x</a:t>
            </a:r>
            <a:r>
              <a:rPr lang="en-US" baseline="-25000" dirty="0" smtClean="0"/>
              <a:t>1</a:t>
            </a:r>
            <a:r>
              <a:rPr lang="en-US" dirty="0" smtClean="0"/>
              <a:t> and </a:t>
            </a:r>
            <a:r>
              <a:rPr lang="en-US" i="1" dirty="0" smtClean="0"/>
              <a:t>x</a:t>
            </a:r>
            <a:r>
              <a:rPr lang="en-US" i="1" baseline="-25000" dirty="0" smtClean="0"/>
              <a:t>3</a:t>
            </a:r>
            <a:r>
              <a:rPr lang="en-US" dirty="0" smtClean="0"/>
              <a:t> </a:t>
            </a:r>
            <a:endParaRPr lang="ru-RU" dirty="0"/>
          </a:p>
        </p:txBody>
      </p:sp>
      <p:cxnSp>
        <p:nvCxnSpPr>
          <p:cNvPr id="7" name="Прямая со стрелкой 6"/>
          <p:cNvCxnSpPr/>
          <p:nvPr/>
        </p:nvCxnSpPr>
        <p:spPr>
          <a:xfrm rot="5400000" flipH="1" flipV="1">
            <a:off x="1101852" y="4091940"/>
            <a:ext cx="841248" cy="4297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Прямая со стрелкой 8"/>
          <p:cNvCxnSpPr/>
          <p:nvPr/>
        </p:nvCxnSpPr>
        <p:spPr>
          <a:xfrm rot="16200000" flipV="1">
            <a:off x="2872779" y="4107219"/>
            <a:ext cx="838122" cy="4023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Номер слайда 9"/>
          <p:cNvSpPr>
            <a:spLocks noGrp="1"/>
          </p:cNvSpPr>
          <p:nvPr>
            <p:ph type="sldNum" sz="quarter" idx="12"/>
          </p:nvPr>
        </p:nvSpPr>
        <p:spPr/>
        <p:txBody>
          <a:bodyPr/>
          <a:lstStyle/>
          <a:p>
            <a:fld id="{725C68B6-61C2-468F-89AB-4B9F7531AA68}" type="slidenum">
              <a:rPr lang="ru-RU" smtClean="0"/>
              <a:pPr/>
              <a:t>36</a:t>
            </a:fld>
            <a:endParaRPr lang="ru-RU"/>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Model simplification</a:t>
            </a:r>
            <a:endParaRPr lang="ru-RU" dirty="0"/>
          </a:p>
        </p:txBody>
      </p:sp>
      <p:sp>
        <p:nvSpPr>
          <p:cNvPr id="3" name="Содержимое 2"/>
          <p:cNvSpPr>
            <a:spLocks noGrp="1"/>
          </p:cNvSpPr>
          <p:nvPr>
            <p:ph idx="1"/>
          </p:nvPr>
        </p:nvSpPr>
        <p:spPr/>
        <p:txBody>
          <a:bodyPr/>
          <a:lstStyle/>
          <a:p>
            <a:r>
              <a:rPr lang="en-US" dirty="0" smtClean="0"/>
              <a:t>Data should be explained by the simplest possible model</a:t>
            </a:r>
          </a:p>
          <a:p>
            <a:r>
              <a:rPr lang="en-US" dirty="0" smtClean="0"/>
              <a:t>Remove unused transitions</a:t>
            </a:r>
          </a:p>
          <a:p>
            <a:r>
              <a:rPr lang="en-US" dirty="0" smtClean="0"/>
              <a:t>Simplify guard conditions</a:t>
            </a:r>
          </a:p>
          <a:p>
            <a:pPr lvl="1">
              <a:buNone/>
            </a:pPr>
            <a:endParaRPr lang="en-US" dirty="0" smtClean="0"/>
          </a:p>
          <a:p>
            <a:pPr lvl="1"/>
            <a:endParaRPr lang="ru-RU" dirty="0"/>
          </a:p>
        </p:txBody>
      </p:sp>
      <p:sp>
        <p:nvSpPr>
          <p:cNvPr id="4" name="Прямоугольник 3"/>
          <p:cNvSpPr/>
          <p:nvPr/>
        </p:nvSpPr>
        <p:spPr>
          <a:xfrm>
            <a:off x="214282" y="4000504"/>
            <a:ext cx="4786346" cy="2062103"/>
          </a:xfrm>
          <a:prstGeom prst="rect">
            <a:avLst/>
          </a:prstGeom>
        </p:spPr>
        <p:txBody>
          <a:bodyPr wrap="square">
            <a:spAutoFit/>
          </a:bodyPr>
          <a:lstStyle/>
          <a:p>
            <a:r>
              <a:rPr lang="en-US" sz="1600" dirty="0" smtClean="0"/>
              <a:t>6 -&gt; 5 ["REQ [</a:t>
            </a:r>
            <a:r>
              <a:rPr lang="en-US" sz="1600" dirty="0" smtClean="0">
                <a:solidFill>
                  <a:srgbClr val="FF0000"/>
                </a:solidFill>
              </a:rPr>
              <a:t>c1Home &amp; !c1End &amp; </a:t>
            </a:r>
            <a:r>
              <a:rPr lang="en-US" sz="1600" dirty="0" err="1" smtClean="0"/>
              <a:t>vcEnd</a:t>
            </a:r>
            <a:r>
              <a:rPr lang="en-US" sz="1600" dirty="0" smtClean="0"/>
              <a:t> </a:t>
            </a:r>
            <a:r>
              <a:rPr lang="en-US" sz="1600" dirty="0" smtClean="0">
                <a:solidFill>
                  <a:srgbClr val="FF0000"/>
                </a:solidFill>
              </a:rPr>
              <a:t>&amp; !pp2</a:t>
            </a:r>
            <a:r>
              <a:rPr lang="en-US" sz="1600" dirty="0" smtClean="0"/>
              <a:t>]"];</a:t>
            </a:r>
          </a:p>
          <a:p>
            <a:r>
              <a:rPr lang="en-US" sz="1600" strike="sngStrike" dirty="0" smtClean="0"/>
              <a:t>6 -&gt; 5 ["REQ [c1Home &amp; !c1End &amp; </a:t>
            </a:r>
            <a:r>
              <a:rPr lang="en-US" sz="1600" strike="sngStrike" dirty="0" err="1" smtClean="0"/>
              <a:t>vcEnd</a:t>
            </a:r>
            <a:r>
              <a:rPr lang="en-US" sz="1600" strike="sngStrike" dirty="0" smtClean="0"/>
              <a:t> &amp; pp2] "];</a:t>
            </a:r>
          </a:p>
          <a:p>
            <a:r>
              <a:rPr lang="en-US" sz="1600" dirty="0" smtClean="0">
                <a:solidFill>
                  <a:srgbClr val="00B050"/>
                </a:solidFill>
              </a:rPr>
              <a:t>7 -&gt; 0 ["REQ [</a:t>
            </a:r>
            <a:r>
              <a:rPr lang="en-US" sz="1600" dirty="0" err="1" smtClean="0">
                <a:solidFill>
                  <a:srgbClr val="00B050"/>
                </a:solidFill>
              </a:rPr>
              <a:t>vcHome</a:t>
            </a:r>
            <a:r>
              <a:rPr lang="en-US" sz="1600" dirty="0" smtClean="0">
                <a:solidFill>
                  <a:srgbClr val="00B050"/>
                </a:solidFill>
              </a:rPr>
              <a:t> &amp; !</a:t>
            </a:r>
            <a:r>
              <a:rPr lang="en-US" sz="1600" dirty="0" err="1" smtClean="0">
                <a:solidFill>
                  <a:srgbClr val="00B050"/>
                </a:solidFill>
              </a:rPr>
              <a:t>vac</a:t>
            </a:r>
            <a:r>
              <a:rPr lang="en-US" sz="1600" dirty="0" smtClean="0">
                <a:solidFill>
                  <a:srgbClr val="00B050"/>
                </a:solidFill>
              </a:rPr>
              <a:t>]"];</a:t>
            </a:r>
          </a:p>
          <a:p>
            <a:r>
              <a:rPr lang="en-US" sz="1600" dirty="0" smtClean="0">
                <a:solidFill>
                  <a:srgbClr val="00B050"/>
                </a:solidFill>
              </a:rPr>
              <a:t>7 -&gt; 3 ["REQ [</a:t>
            </a:r>
            <a:r>
              <a:rPr lang="en-US" sz="1600" dirty="0" err="1" smtClean="0">
                <a:solidFill>
                  <a:srgbClr val="00B050"/>
                </a:solidFill>
              </a:rPr>
              <a:t>vcHome</a:t>
            </a:r>
            <a:r>
              <a:rPr lang="en-US" sz="1600" dirty="0" smtClean="0">
                <a:solidFill>
                  <a:srgbClr val="00B050"/>
                </a:solidFill>
              </a:rPr>
              <a:t> &amp; </a:t>
            </a:r>
            <a:r>
              <a:rPr lang="en-US" sz="1600" dirty="0" err="1" smtClean="0">
                <a:solidFill>
                  <a:srgbClr val="00B050"/>
                </a:solidFill>
              </a:rPr>
              <a:t>vac</a:t>
            </a:r>
            <a:r>
              <a:rPr lang="en-US" sz="1600" dirty="0" smtClean="0">
                <a:solidFill>
                  <a:srgbClr val="00B050"/>
                </a:solidFill>
              </a:rPr>
              <a:t>]"];</a:t>
            </a:r>
          </a:p>
          <a:p>
            <a:r>
              <a:rPr lang="en-US" sz="1600" strike="sngStrike" dirty="0" smtClean="0"/>
              <a:t>8 -&gt; 7 ["REQ [!c1End &amp; c2End]"];</a:t>
            </a:r>
          </a:p>
          <a:p>
            <a:r>
              <a:rPr lang="en-US" sz="1600" dirty="0" smtClean="0"/>
              <a:t>8 -&gt; 7 [“REQ [</a:t>
            </a:r>
            <a:r>
              <a:rPr lang="en-US" sz="1600" dirty="0" smtClean="0">
                <a:solidFill>
                  <a:srgbClr val="FF0000"/>
                </a:solidFill>
              </a:rPr>
              <a:t>c1End &amp; </a:t>
            </a:r>
            <a:r>
              <a:rPr lang="en-US" sz="1600" dirty="0" smtClean="0"/>
              <a:t>!c2End]"];</a:t>
            </a:r>
          </a:p>
          <a:p>
            <a:r>
              <a:rPr lang="en-US" sz="1600" dirty="0" smtClean="0"/>
              <a:t>8 -&gt; 7 ["REQ [</a:t>
            </a:r>
            <a:r>
              <a:rPr lang="en-US" sz="1600" dirty="0" smtClean="0">
                <a:solidFill>
                  <a:srgbClr val="FF0000"/>
                </a:solidFill>
              </a:rPr>
              <a:t>c1End &amp; </a:t>
            </a:r>
            <a:r>
              <a:rPr lang="en-US" sz="1600" dirty="0" smtClean="0"/>
              <a:t>c2End]"];</a:t>
            </a:r>
          </a:p>
          <a:p>
            <a:r>
              <a:rPr lang="en-US" sz="1600" dirty="0" smtClean="0"/>
              <a:t>9 -&gt; 1 [“REQ [c2End</a:t>
            </a:r>
            <a:r>
              <a:rPr lang="en-US" sz="1600" dirty="0" smtClean="0">
                <a:solidFill>
                  <a:srgbClr val="FF0000"/>
                </a:solidFill>
              </a:rPr>
              <a:t> &amp; </a:t>
            </a:r>
            <a:r>
              <a:rPr lang="en-US" sz="1600" dirty="0" err="1" smtClean="0">
                <a:solidFill>
                  <a:srgbClr val="FF0000"/>
                </a:solidFill>
              </a:rPr>
              <a:t>vcHome</a:t>
            </a:r>
            <a:r>
              <a:rPr lang="en-US" sz="1600" dirty="0" smtClean="0">
                <a:solidFill>
                  <a:srgbClr val="FF0000"/>
                </a:solidFill>
              </a:rPr>
              <a:t> &amp; !</a:t>
            </a:r>
            <a:r>
              <a:rPr lang="en-US" sz="1600" dirty="0" err="1" smtClean="0">
                <a:solidFill>
                  <a:srgbClr val="FF0000"/>
                </a:solidFill>
              </a:rPr>
              <a:t>vac</a:t>
            </a:r>
            <a:r>
              <a:rPr lang="en-US" sz="1600" dirty="0" smtClean="0"/>
              <a:t>]"];</a:t>
            </a:r>
            <a:endParaRPr lang="en-US" sz="1600" dirty="0"/>
          </a:p>
        </p:txBody>
      </p:sp>
      <p:sp>
        <p:nvSpPr>
          <p:cNvPr id="5" name="Прямоугольник 4"/>
          <p:cNvSpPr/>
          <p:nvPr/>
        </p:nvSpPr>
        <p:spPr>
          <a:xfrm>
            <a:off x="6000792" y="4000504"/>
            <a:ext cx="4572000" cy="1569660"/>
          </a:xfrm>
          <a:prstGeom prst="rect">
            <a:avLst/>
          </a:prstGeom>
        </p:spPr>
        <p:txBody>
          <a:bodyPr>
            <a:spAutoFit/>
          </a:bodyPr>
          <a:lstStyle/>
          <a:p>
            <a:r>
              <a:rPr lang="en-US" sz="1600" dirty="0" smtClean="0"/>
              <a:t>6 -&gt; 5 ["REQ [</a:t>
            </a:r>
            <a:r>
              <a:rPr lang="en-US" sz="1600" dirty="0" err="1" smtClean="0"/>
              <a:t>vcEnd</a:t>
            </a:r>
            <a:r>
              <a:rPr lang="en-US" sz="1600" dirty="0" smtClean="0"/>
              <a:t>]"];</a:t>
            </a:r>
          </a:p>
          <a:p>
            <a:r>
              <a:rPr lang="en-US" sz="1600" dirty="0" smtClean="0">
                <a:solidFill>
                  <a:srgbClr val="00B050"/>
                </a:solidFill>
              </a:rPr>
              <a:t>7 -&gt; 0 ["REQ [</a:t>
            </a:r>
            <a:r>
              <a:rPr lang="en-US" sz="1600" dirty="0" err="1" smtClean="0">
                <a:solidFill>
                  <a:srgbClr val="00B050"/>
                </a:solidFill>
              </a:rPr>
              <a:t>vcHome</a:t>
            </a:r>
            <a:r>
              <a:rPr lang="en-US" sz="1600" dirty="0" smtClean="0">
                <a:solidFill>
                  <a:srgbClr val="00B050"/>
                </a:solidFill>
              </a:rPr>
              <a:t> &amp; !</a:t>
            </a:r>
            <a:r>
              <a:rPr lang="en-US" sz="1600" dirty="0" err="1" smtClean="0">
                <a:solidFill>
                  <a:srgbClr val="00B050"/>
                </a:solidFill>
              </a:rPr>
              <a:t>vac</a:t>
            </a:r>
            <a:r>
              <a:rPr lang="en-US" sz="1600" dirty="0" smtClean="0">
                <a:solidFill>
                  <a:srgbClr val="00B050"/>
                </a:solidFill>
              </a:rPr>
              <a:t>]"];</a:t>
            </a:r>
          </a:p>
          <a:p>
            <a:r>
              <a:rPr lang="en-US" sz="1600" dirty="0" smtClean="0">
                <a:solidFill>
                  <a:srgbClr val="00B050"/>
                </a:solidFill>
              </a:rPr>
              <a:t>7 -&gt; 3 ["REQ [</a:t>
            </a:r>
            <a:r>
              <a:rPr lang="en-US" sz="1600" dirty="0" err="1" smtClean="0">
                <a:solidFill>
                  <a:srgbClr val="00B050"/>
                </a:solidFill>
              </a:rPr>
              <a:t>vcHome</a:t>
            </a:r>
            <a:r>
              <a:rPr lang="en-US" sz="1600" dirty="0" smtClean="0">
                <a:solidFill>
                  <a:srgbClr val="00B050"/>
                </a:solidFill>
              </a:rPr>
              <a:t> &amp; </a:t>
            </a:r>
            <a:r>
              <a:rPr lang="en-US" sz="1600" dirty="0" err="1" smtClean="0">
                <a:solidFill>
                  <a:srgbClr val="00B050"/>
                </a:solidFill>
              </a:rPr>
              <a:t>vac</a:t>
            </a:r>
            <a:r>
              <a:rPr lang="en-US" sz="1600" dirty="0" smtClean="0">
                <a:solidFill>
                  <a:srgbClr val="00B050"/>
                </a:solidFill>
              </a:rPr>
              <a:t>]"];</a:t>
            </a:r>
          </a:p>
          <a:p>
            <a:r>
              <a:rPr lang="en-US" sz="1600" dirty="0" smtClean="0"/>
              <a:t>8 -&gt; 7 ["REQ [!c2End]"];</a:t>
            </a:r>
          </a:p>
          <a:p>
            <a:r>
              <a:rPr lang="en-US" sz="1600" dirty="0" smtClean="0"/>
              <a:t>8 -&gt; 7 ["REQ [c2End]"];</a:t>
            </a:r>
          </a:p>
          <a:p>
            <a:r>
              <a:rPr lang="en-US" sz="1600" dirty="0" smtClean="0"/>
              <a:t>9 -&gt; 1 ["REQ [c2End]"];</a:t>
            </a:r>
            <a:endParaRPr lang="en-US" sz="1600" dirty="0"/>
          </a:p>
        </p:txBody>
      </p:sp>
      <p:cxnSp>
        <p:nvCxnSpPr>
          <p:cNvPr id="9" name="Прямая со стрелкой 8"/>
          <p:cNvCxnSpPr/>
          <p:nvPr/>
        </p:nvCxnSpPr>
        <p:spPr>
          <a:xfrm>
            <a:off x="4572000" y="4178368"/>
            <a:ext cx="1428760" cy="1588"/>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p:nvPr/>
        </p:nvCxnSpPr>
        <p:spPr>
          <a:xfrm flipV="1">
            <a:off x="2972932" y="4429132"/>
            <a:ext cx="3027828" cy="232602"/>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V="1">
            <a:off x="2857488" y="4678308"/>
            <a:ext cx="3143272" cy="250890"/>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flipV="1">
            <a:off x="3000364" y="4918744"/>
            <a:ext cx="3000396" cy="439082"/>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flipV="1">
            <a:off x="2928926" y="5214950"/>
            <a:ext cx="3071834" cy="428628"/>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p:nvPr/>
        </p:nvCxnSpPr>
        <p:spPr>
          <a:xfrm flipV="1">
            <a:off x="3714744" y="5500702"/>
            <a:ext cx="2214578" cy="357190"/>
          </a:xfrm>
          <a:prstGeom prst="straightConnector1">
            <a:avLst/>
          </a:prstGeom>
          <a:ln w="158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3" name="Номер слайда 12"/>
          <p:cNvSpPr>
            <a:spLocks noGrp="1"/>
          </p:cNvSpPr>
          <p:nvPr>
            <p:ph type="sldNum" sz="quarter" idx="12"/>
          </p:nvPr>
        </p:nvSpPr>
        <p:spPr/>
        <p:txBody>
          <a:bodyPr/>
          <a:lstStyle/>
          <a:p>
            <a:fld id="{725C68B6-61C2-468F-89AB-4B9F7531AA68}" type="slidenum">
              <a:rPr lang="ru-RU" smtClean="0"/>
              <a:pPr/>
              <a:t>37</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statement</a:t>
            </a:r>
            <a:endParaRPr lang="ru-RU" dirty="0"/>
          </a:p>
        </p:txBody>
      </p:sp>
      <p:sp>
        <p:nvSpPr>
          <p:cNvPr id="3" name="Содержимое 2"/>
          <p:cNvSpPr>
            <a:spLocks noGrp="1"/>
          </p:cNvSpPr>
          <p:nvPr>
            <p:ph idx="1"/>
          </p:nvPr>
        </p:nvSpPr>
        <p:spPr>
          <a:xfrm>
            <a:off x="457200" y="2063820"/>
            <a:ext cx="8229600" cy="3866233"/>
          </a:xfrm>
        </p:spPr>
        <p:txBody>
          <a:bodyPr/>
          <a:lstStyle/>
          <a:p>
            <a:pPr algn="ctr">
              <a:buNone/>
            </a:pPr>
            <a:r>
              <a:rPr lang="en-US" sz="3600" b="1" dirty="0" smtClean="0">
                <a:solidFill>
                  <a:srgbClr val="00B050"/>
                </a:solidFill>
              </a:rPr>
              <a:t>Reconstruct</a:t>
            </a:r>
            <a:r>
              <a:rPr lang="en-US" sz="3600" b="1" dirty="0" smtClean="0">
                <a:solidFill>
                  <a:schemeClr val="tx2"/>
                </a:solidFill>
              </a:rPr>
              <a:t> </a:t>
            </a:r>
            <a:r>
              <a:rPr lang="en-US" sz="3600" b="1" dirty="0" smtClean="0">
                <a:solidFill>
                  <a:srgbClr val="FF0000"/>
                </a:solidFill>
              </a:rPr>
              <a:t>Function Block Logic</a:t>
            </a:r>
            <a:r>
              <a:rPr lang="en-US" sz="3600" b="1" dirty="0" smtClean="0">
                <a:solidFill>
                  <a:schemeClr val="tx2"/>
                </a:solidFill>
              </a:rPr>
              <a:t> without using code</a:t>
            </a:r>
            <a:endParaRPr lang="en-US" sz="3600" b="1" dirty="0" smtClean="0">
              <a:solidFill>
                <a:srgbClr val="7030A0"/>
              </a:solidFill>
            </a:endParaRPr>
          </a:p>
          <a:p>
            <a:pPr>
              <a:buNone/>
            </a:pPr>
            <a:endParaRPr lang="ru-RU" dirty="0"/>
          </a:p>
        </p:txBody>
      </p:sp>
      <p:sp>
        <p:nvSpPr>
          <p:cNvPr id="4" name="Скругленный прямоугольник 3"/>
          <p:cNvSpPr/>
          <p:nvPr/>
        </p:nvSpPr>
        <p:spPr>
          <a:xfrm>
            <a:off x="1435608" y="3374136"/>
            <a:ext cx="1645920"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Inputs</a:t>
            </a:r>
            <a:endParaRPr lang="ru-RU" sz="2000" dirty="0"/>
          </a:p>
        </p:txBody>
      </p:sp>
      <p:sp>
        <p:nvSpPr>
          <p:cNvPr id="5" name="Скругленный прямоугольник 4"/>
          <p:cNvSpPr/>
          <p:nvPr/>
        </p:nvSpPr>
        <p:spPr>
          <a:xfrm>
            <a:off x="1581912" y="4393850"/>
            <a:ext cx="1353312" cy="1288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FB</a:t>
            </a:r>
            <a:endParaRPr lang="ru-RU" sz="2000" dirty="0"/>
          </a:p>
        </p:txBody>
      </p:sp>
      <p:sp>
        <p:nvSpPr>
          <p:cNvPr id="6" name="Скругленный прямоугольник 5"/>
          <p:cNvSpPr/>
          <p:nvPr/>
        </p:nvSpPr>
        <p:spPr>
          <a:xfrm>
            <a:off x="1435608" y="5957485"/>
            <a:ext cx="1645920"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Outputs</a:t>
            </a:r>
            <a:endParaRPr lang="ru-RU" sz="2000" dirty="0"/>
          </a:p>
        </p:txBody>
      </p:sp>
      <p:sp>
        <p:nvSpPr>
          <p:cNvPr id="7" name="Скругленный прямоугольник 6"/>
          <p:cNvSpPr/>
          <p:nvPr/>
        </p:nvSpPr>
        <p:spPr>
          <a:xfrm>
            <a:off x="3648456" y="4681728"/>
            <a:ext cx="1956816"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Reconstruction algorithm</a:t>
            </a:r>
            <a:endParaRPr lang="ru-RU" sz="2000" dirty="0"/>
          </a:p>
        </p:txBody>
      </p:sp>
      <p:sp>
        <p:nvSpPr>
          <p:cNvPr id="8" name="Скругленный прямоугольник 7"/>
          <p:cNvSpPr/>
          <p:nvPr/>
        </p:nvSpPr>
        <p:spPr>
          <a:xfrm>
            <a:off x="6327648" y="4681728"/>
            <a:ext cx="1789176"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Reconstructed FB</a:t>
            </a:r>
            <a:endParaRPr lang="ru-RU" sz="2000" dirty="0"/>
          </a:p>
        </p:txBody>
      </p:sp>
      <p:cxnSp>
        <p:nvCxnSpPr>
          <p:cNvPr id="10" name="Прямая со стрелкой 9"/>
          <p:cNvCxnSpPr>
            <a:stCxn id="4" idx="2"/>
            <a:endCxn id="5" idx="0"/>
          </p:cNvCxnSpPr>
          <p:nvPr/>
        </p:nvCxnSpPr>
        <p:spPr>
          <a:xfrm rot="5400000">
            <a:off x="2114471" y="4249753"/>
            <a:ext cx="2881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Прямая со стрелкой 11"/>
          <p:cNvCxnSpPr>
            <a:stCxn id="5" idx="2"/>
            <a:endCxn id="6" idx="0"/>
          </p:cNvCxnSpPr>
          <p:nvPr/>
        </p:nvCxnSpPr>
        <p:spPr>
          <a:xfrm rot="5400000">
            <a:off x="2121245" y="5820161"/>
            <a:ext cx="274647"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Прямая со стрелкой 17"/>
          <p:cNvCxnSpPr>
            <a:stCxn id="7" idx="3"/>
            <a:endCxn id="8" idx="1"/>
          </p:cNvCxnSpPr>
          <p:nvPr/>
        </p:nvCxnSpPr>
        <p:spPr>
          <a:xfrm>
            <a:off x="5605272" y="5047488"/>
            <a:ext cx="72237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Номер слайда 14"/>
          <p:cNvSpPr>
            <a:spLocks noGrp="1"/>
          </p:cNvSpPr>
          <p:nvPr>
            <p:ph type="sldNum" sz="quarter" idx="12"/>
          </p:nvPr>
        </p:nvSpPr>
        <p:spPr/>
        <p:txBody>
          <a:bodyPr/>
          <a:lstStyle/>
          <a:p>
            <a:fld id="{725C68B6-61C2-468F-89AB-4B9F7531AA68}" type="slidenum">
              <a:rPr lang="ru-RU" smtClean="0"/>
              <a:pPr/>
              <a:t>4</a:t>
            </a:fld>
            <a:r>
              <a:rPr lang="en-US" dirty="0" smtClean="0"/>
              <a:t>/34</a:t>
            </a:r>
            <a:endParaRPr lang="ru-RU" dirty="0"/>
          </a:p>
        </p:txBody>
      </p:sp>
      <p:cxnSp>
        <p:nvCxnSpPr>
          <p:cNvPr id="19" name="Shape 18"/>
          <p:cNvCxnSpPr>
            <a:stCxn id="4" idx="3"/>
            <a:endCxn id="7" idx="0"/>
          </p:cNvCxnSpPr>
          <p:nvPr/>
        </p:nvCxnSpPr>
        <p:spPr>
          <a:xfrm>
            <a:off x="3081528" y="3739896"/>
            <a:ext cx="1545336" cy="941832"/>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hape 20"/>
          <p:cNvCxnSpPr>
            <a:stCxn id="6" idx="3"/>
            <a:endCxn id="7" idx="2"/>
          </p:cNvCxnSpPr>
          <p:nvPr/>
        </p:nvCxnSpPr>
        <p:spPr>
          <a:xfrm flipV="1">
            <a:off x="3081528" y="5413248"/>
            <a:ext cx="1545336" cy="909997"/>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IEC 61499 function blocks</a:t>
            </a:r>
            <a:endParaRPr lang="ru-RU" dirty="0"/>
          </a:p>
        </p:txBody>
      </p:sp>
      <p:pic>
        <p:nvPicPr>
          <p:cNvPr id="1026" name="Picture 2" descr="E:\fb-interface.png"/>
          <p:cNvPicPr>
            <a:picLocks noChangeAspect="1" noChangeArrowheads="1"/>
          </p:cNvPicPr>
          <p:nvPr/>
        </p:nvPicPr>
        <p:blipFill>
          <a:blip r:embed="rId3"/>
          <a:srcRect/>
          <a:stretch>
            <a:fillRect/>
          </a:stretch>
        </p:blipFill>
        <p:spPr bwMode="auto">
          <a:xfrm>
            <a:off x="310896" y="2834640"/>
            <a:ext cx="4434840" cy="1877192"/>
          </a:xfrm>
          <a:prstGeom prst="rect">
            <a:avLst/>
          </a:prstGeom>
          <a:noFill/>
        </p:spPr>
      </p:pic>
      <p:pic>
        <p:nvPicPr>
          <p:cNvPr id="1028" name="Picture 4" descr="E:\ecc-example.png"/>
          <p:cNvPicPr>
            <a:picLocks noChangeAspect="1" noChangeArrowheads="1"/>
          </p:cNvPicPr>
          <p:nvPr/>
        </p:nvPicPr>
        <p:blipFill>
          <a:blip r:embed="rId4"/>
          <a:srcRect/>
          <a:stretch>
            <a:fillRect/>
          </a:stretch>
        </p:blipFill>
        <p:spPr bwMode="auto">
          <a:xfrm>
            <a:off x="5212080" y="2688336"/>
            <a:ext cx="3474720" cy="1939648"/>
          </a:xfrm>
          <a:prstGeom prst="rect">
            <a:avLst/>
          </a:prstGeom>
          <a:noFill/>
        </p:spPr>
      </p:pic>
      <p:sp>
        <p:nvSpPr>
          <p:cNvPr id="7" name="TextBox 6"/>
          <p:cNvSpPr txBox="1"/>
          <p:nvPr/>
        </p:nvSpPr>
        <p:spPr>
          <a:xfrm>
            <a:off x="5212080" y="4828032"/>
            <a:ext cx="3255264" cy="369332"/>
          </a:xfrm>
          <a:prstGeom prst="rect">
            <a:avLst/>
          </a:prstGeom>
          <a:noFill/>
        </p:spPr>
        <p:txBody>
          <a:bodyPr wrap="square" rtlCol="0">
            <a:spAutoFit/>
          </a:bodyPr>
          <a:lstStyle/>
          <a:p>
            <a:r>
              <a:rPr lang="en-US" dirty="0" smtClean="0"/>
              <a:t>Execution Control Chart (ECC)</a:t>
            </a:r>
            <a:endParaRPr lang="ru-RU" dirty="0"/>
          </a:p>
        </p:txBody>
      </p:sp>
      <p:sp>
        <p:nvSpPr>
          <p:cNvPr id="8" name="TextBox 7"/>
          <p:cNvSpPr txBox="1"/>
          <p:nvPr/>
        </p:nvSpPr>
        <p:spPr>
          <a:xfrm>
            <a:off x="1490472" y="4828032"/>
            <a:ext cx="3255264" cy="369332"/>
          </a:xfrm>
          <a:prstGeom prst="rect">
            <a:avLst/>
          </a:prstGeom>
          <a:noFill/>
        </p:spPr>
        <p:txBody>
          <a:bodyPr wrap="square" rtlCol="0">
            <a:spAutoFit/>
          </a:bodyPr>
          <a:lstStyle/>
          <a:p>
            <a:r>
              <a:rPr lang="en-US" dirty="0" smtClean="0"/>
              <a:t>Function block interface</a:t>
            </a:r>
          </a:p>
        </p:txBody>
      </p:sp>
      <p:sp>
        <p:nvSpPr>
          <p:cNvPr id="9" name="Номер слайда 8"/>
          <p:cNvSpPr>
            <a:spLocks noGrp="1"/>
          </p:cNvSpPr>
          <p:nvPr>
            <p:ph type="sldNum" sz="quarter" idx="12"/>
          </p:nvPr>
        </p:nvSpPr>
        <p:spPr/>
        <p:txBody>
          <a:bodyPr/>
          <a:lstStyle/>
          <a:p>
            <a:fld id="{725C68B6-61C2-468F-89AB-4B9F7531AA68}" type="slidenum">
              <a:rPr lang="ru-RU" smtClean="0"/>
              <a:pPr/>
              <a:t>5</a:t>
            </a:fld>
            <a:r>
              <a:rPr lang="en-US" dirty="0" smtClean="0"/>
              <a:t>/34</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IEC 61499 Execution Control Chart </a:t>
            </a:r>
            <a:endParaRPr lang="ru-RU" dirty="0"/>
          </a:p>
        </p:txBody>
      </p:sp>
      <p:sp>
        <p:nvSpPr>
          <p:cNvPr id="4" name="Номер слайда 3"/>
          <p:cNvSpPr>
            <a:spLocks noGrp="1"/>
          </p:cNvSpPr>
          <p:nvPr>
            <p:ph type="sldNum" sz="quarter" idx="4294967295"/>
          </p:nvPr>
        </p:nvSpPr>
        <p:spPr>
          <a:xfrm>
            <a:off x="7010400" y="6356350"/>
            <a:ext cx="2133600" cy="365125"/>
          </a:xfrm>
          <a:prstGeom prst="rect">
            <a:avLst/>
          </a:prstGeom>
        </p:spPr>
        <p:txBody>
          <a:bodyPr/>
          <a:lstStyle/>
          <a:p>
            <a:fld id="{725C68B6-61C2-468F-89AB-4B9F7531AA68}" type="slidenum">
              <a:rPr lang="ru-RU" smtClean="0"/>
              <a:pPr/>
              <a:t>6</a:t>
            </a:fld>
            <a:r>
              <a:rPr lang="en-US" dirty="0" smtClean="0"/>
              <a:t>/34</a:t>
            </a:r>
            <a:endParaRPr lang="ru-RU" dirty="0"/>
          </a:p>
        </p:txBody>
      </p:sp>
      <p:pic>
        <p:nvPicPr>
          <p:cNvPr id="10" name="Picture 4" descr="E:\ecc-example.png"/>
          <p:cNvPicPr>
            <a:picLocks noChangeAspect="1" noChangeArrowheads="1"/>
          </p:cNvPicPr>
          <p:nvPr/>
        </p:nvPicPr>
        <p:blipFill>
          <a:blip r:embed="rId3"/>
          <a:srcRect/>
          <a:stretch>
            <a:fillRect/>
          </a:stretch>
        </p:blipFill>
        <p:spPr bwMode="auto">
          <a:xfrm>
            <a:off x="4067436" y="2798064"/>
            <a:ext cx="4619364" cy="2578608"/>
          </a:xfrm>
          <a:prstGeom prst="rect">
            <a:avLst/>
          </a:prstGeom>
          <a:noFill/>
        </p:spPr>
      </p:pic>
      <p:sp>
        <p:nvSpPr>
          <p:cNvPr id="11" name="TextBox 10"/>
          <p:cNvSpPr txBox="1"/>
          <p:nvPr/>
        </p:nvSpPr>
        <p:spPr>
          <a:xfrm>
            <a:off x="3281052" y="2307181"/>
            <a:ext cx="1572768" cy="646331"/>
          </a:xfrm>
          <a:prstGeom prst="rect">
            <a:avLst/>
          </a:prstGeom>
          <a:noFill/>
        </p:spPr>
        <p:txBody>
          <a:bodyPr wrap="square" rtlCol="0">
            <a:spAutoFit/>
          </a:bodyPr>
          <a:lstStyle/>
          <a:p>
            <a:pPr algn="ctr"/>
            <a:r>
              <a:rPr lang="en-US" sz="3600" dirty="0" smtClean="0"/>
              <a:t>states</a:t>
            </a:r>
            <a:endParaRPr lang="ru-RU" sz="3600" dirty="0"/>
          </a:p>
        </p:txBody>
      </p:sp>
      <p:cxnSp>
        <p:nvCxnSpPr>
          <p:cNvPr id="13" name="Прямая со стрелкой 12"/>
          <p:cNvCxnSpPr/>
          <p:nvPr/>
        </p:nvCxnSpPr>
        <p:spPr>
          <a:xfrm rot="16200000" flipH="1">
            <a:off x="3218729" y="3855758"/>
            <a:ext cx="1752521" cy="2834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Прямая со стрелкой 14"/>
          <p:cNvCxnSpPr/>
          <p:nvPr/>
        </p:nvCxnSpPr>
        <p:spPr>
          <a:xfrm>
            <a:off x="4437888" y="2953512"/>
            <a:ext cx="813816" cy="704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Прямая со стрелкой 16"/>
          <p:cNvCxnSpPr/>
          <p:nvPr/>
        </p:nvCxnSpPr>
        <p:spPr>
          <a:xfrm>
            <a:off x="4853820" y="2688336"/>
            <a:ext cx="1129404" cy="2651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IEC 61499 Execution Control Chart </a:t>
            </a:r>
            <a:endParaRPr lang="ru-RU" dirty="0"/>
          </a:p>
        </p:txBody>
      </p:sp>
      <p:sp>
        <p:nvSpPr>
          <p:cNvPr id="19" name="Содержимое 18"/>
          <p:cNvSpPr>
            <a:spLocks noGrp="1"/>
          </p:cNvSpPr>
          <p:nvPr>
            <p:ph sz="half" idx="1"/>
          </p:nvPr>
        </p:nvSpPr>
        <p:spPr/>
        <p:txBody>
          <a:bodyPr/>
          <a:lstStyle/>
          <a:p>
            <a:r>
              <a:rPr lang="en-US" dirty="0" smtClean="0"/>
              <a:t>Guard conditions</a:t>
            </a:r>
          </a:p>
          <a:p>
            <a:r>
              <a:rPr lang="en-US" dirty="0" smtClean="0"/>
              <a:t>Boolean formulas</a:t>
            </a:r>
          </a:p>
          <a:p>
            <a:r>
              <a:rPr lang="en-US" dirty="0" smtClean="0"/>
              <a:t>input/output variables</a:t>
            </a:r>
          </a:p>
          <a:p>
            <a:r>
              <a:rPr lang="en-US" dirty="0" smtClean="0"/>
              <a:t>i</a:t>
            </a:r>
            <a:r>
              <a:rPr lang="en-US" dirty="0" smtClean="0"/>
              <a:t>nternal variables</a:t>
            </a:r>
          </a:p>
          <a:p>
            <a:r>
              <a:rPr lang="en-US" dirty="0" smtClean="0"/>
              <a:t>constants</a:t>
            </a:r>
            <a:endParaRPr lang="ru-RU" dirty="0"/>
          </a:p>
        </p:txBody>
      </p:sp>
      <p:sp>
        <p:nvSpPr>
          <p:cNvPr id="4" name="Номер слайда 3"/>
          <p:cNvSpPr>
            <a:spLocks noGrp="1"/>
          </p:cNvSpPr>
          <p:nvPr>
            <p:ph type="sldNum" sz="quarter" idx="4294967295"/>
          </p:nvPr>
        </p:nvSpPr>
        <p:spPr>
          <a:xfrm>
            <a:off x="7010400" y="6356350"/>
            <a:ext cx="2133600" cy="365125"/>
          </a:xfrm>
          <a:prstGeom prst="rect">
            <a:avLst/>
          </a:prstGeom>
        </p:spPr>
        <p:txBody>
          <a:bodyPr/>
          <a:lstStyle/>
          <a:p>
            <a:fld id="{725C68B6-61C2-468F-89AB-4B9F7531AA68}" type="slidenum">
              <a:rPr lang="ru-RU" smtClean="0"/>
              <a:pPr/>
              <a:t>7</a:t>
            </a:fld>
            <a:r>
              <a:rPr lang="en-US" dirty="0" smtClean="0"/>
              <a:t>/34</a:t>
            </a:r>
            <a:endParaRPr lang="ru-RU" dirty="0"/>
          </a:p>
        </p:txBody>
      </p:sp>
      <p:pic>
        <p:nvPicPr>
          <p:cNvPr id="10" name="Picture 4" descr="E:\ecc-example.png"/>
          <p:cNvPicPr>
            <a:picLocks noChangeAspect="1" noChangeArrowheads="1"/>
          </p:cNvPicPr>
          <p:nvPr/>
        </p:nvPicPr>
        <p:blipFill>
          <a:blip r:embed="rId3"/>
          <a:srcRect/>
          <a:stretch>
            <a:fillRect/>
          </a:stretch>
        </p:blipFill>
        <p:spPr bwMode="auto">
          <a:xfrm>
            <a:off x="4067436" y="2798064"/>
            <a:ext cx="4619364" cy="2578608"/>
          </a:xfrm>
          <a:prstGeom prst="rect">
            <a:avLst/>
          </a:prstGeom>
          <a:noFill/>
        </p:spPr>
      </p:pic>
      <p:sp>
        <p:nvSpPr>
          <p:cNvPr id="9" name="Овал 8"/>
          <p:cNvSpPr/>
          <p:nvPr/>
        </p:nvSpPr>
        <p:spPr>
          <a:xfrm>
            <a:off x="5443728" y="4526280"/>
            <a:ext cx="603504" cy="411480"/>
          </a:xfrm>
          <a:prstGeom prst="ellipse">
            <a:avLst/>
          </a:prstGeom>
          <a:no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2" name="Овал 11"/>
          <p:cNvSpPr/>
          <p:nvPr/>
        </p:nvSpPr>
        <p:spPr>
          <a:xfrm>
            <a:off x="4675632" y="4050792"/>
            <a:ext cx="653676" cy="411480"/>
          </a:xfrm>
          <a:prstGeom prst="ellipse">
            <a:avLst/>
          </a:prstGeom>
          <a:no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4" name="Овал 13"/>
          <p:cNvSpPr/>
          <p:nvPr/>
        </p:nvSpPr>
        <p:spPr>
          <a:xfrm>
            <a:off x="6120384" y="3389376"/>
            <a:ext cx="731520" cy="411480"/>
          </a:xfrm>
          <a:prstGeom prst="ellipse">
            <a:avLst/>
          </a:prstGeom>
          <a:no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smtClean="0"/>
              <a:t>IEC 61499 Execution Control Chart </a:t>
            </a:r>
            <a:endParaRPr lang="ru-RU" dirty="0"/>
          </a:p>
        </p:txBody>
      </p:sp>
      <p:sp>
        <p:nvSpPr>
          <p:cNvPr id="19" name="Содержимое 18"/>
          <p:cNvSpPr>
            <a:spLocks noGrp="1"/>
          </p:cNvSpPr>
          <p:nvPr>
            <p:ph sz="half" idx="1"/>
          </p:nvPr>
        </p:nvSpPr>
        <p:spPr/>
        <p:txBody>
          <a:bodyPr/>
          <a:lstStyle/>
          <a:p>
            <a:r>
              <a:rPr lang="en-US" dirty="0" smtClean="0"/>
              <a:t>Algorithms</a:t>
            </a:r>
          </a:p>
          <a:p>
            <a:r>
              <a:rPr lang="en-US" dirty="0" smtClean="0"/>
              <a:t>Change output variables</a:t>
            </a:r>
            <a:endParaRPr lang="ru-RU" dirty="0"/>
          </a:p>
        </p:txBody>
      </p:sp>
      <p:sp>
        <p:nvSpPr>
          <p:cNvPr id="4" name="Номер слайда 3"/>
          <p:cNvSpPr>
            <a:spLocks noGrp="1"/>
          </p:cNvSpPr>
          <p:nvPr>
            <p:ph type="sldNum" sz="quarter" idx="4294967295"/>
          </p:nvPr>
        </p:nvSpPr>
        <p:spPr>
          <a:xfrm>
            <a:off x="7010400" y="6356350"/>
            <a:ext cx="2133600" cy="365125"/>
          </a:xfrm>
          <a:prstGeom prst="rect">
            <a:avLst/>
          </a:prstGeom>
        </p:spPr>
        <p:txBody>
          <a:bodyPr/>
          <a:lstStyle/>
          <a:p>
            <a:fld id="{725C68B6-61C2-468F-89AB-4B9F7531AA68}" type="slidenum">
              <a:rPr lang="ru-RU" smtClean="0"/>
              <a:pPr/>
              <a:t>8</a:t>
            </a:fld>
            <a:r>
              <a:rPr lang="en-US" dirty="0" smtClean="0"/>
              <a:t>/34</a:t>
            </a:r>
            <a:endParaRPr lang="ru-RU" dirty="0"/>
          </a:p>
        </p:txBody>
      </p:sp>
      <p:pic>
        <p:nvPicPr>
          <p:cNvPr id="10" name="Picture 4" descr="E:\ecc-example.png"/>
          <p:cNvPicPr>
            <a:picLocks noChangeAspect="1" noChangeArrowheads="1"/>
          </p:cNvPicPr>
          <p:nvPr/>
        </p:nvPicPr>
        <p:blipFill>
          <a:blip r:embed="rId3"/>
          <a:srcRect/>
          <a:stretch>
            <a:fillRect/>
          </a:stretch>
        </p:blipFill>
        <p:spPr bwMode="auto">
          <a:xfrm>
            <a:off x="4067436" y="2798064"/>
            <a:ext cx="4619364" cy="2578608"/>
          </a:xfrm>
          <a:prstGeom prst="rect">
            <a:avLst/>
          </a:prstGeom>
          <a:noFill/>
        </p:spPr>
      </p:pic>
      <p:sp>
        <p:nvSpPr>
          <p:cNvPr id="9" name="Овал 8"/>
          <p:cNvSpPr/>
          <p:nvPr/>
        </p:nvSpPr>
        <p:spPr>
          <a:xfrm>
            <a:off x="4892040" y="4901184"/>
            <a:ext cx="583547" cy="475488"/>
          </a:xfrm>
          <a:prstGeom prst="ellipse">
            <a:avLst/>
          </a:prstGeom>
          <a:no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
        <p:nvSpPr>
          <p:cNvPr id="14" name="Овал 13"/>
          <p:cNvSpPr/>
          <p:nvPr/>
        </p:nvSpPr>
        <p:spPr>
          <a:xfrm>
            <a:off x="7360920" y="2743200"/>
            <a:ext cx="917448" cy="548640"/>
          </a:xfrm>
          <a:prstGeom prst="ellipse">
            <a:avLst/>
          </a:prstGeom>
          <a:noFill/>
          <a:ln w="31750"/>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Simplifications</a:t>
            </a:r>
            <a:endParaRPr lang="ru-RU" dirty="0"/>
          </a:p>
        </p:txBody>
      </p:sp>
      <p:sp>
        <p:nvSpPr>
          <p:cNvPr id="3" name="Содержимое 2"/>
          <p:cNvSpPr>
            <a:spLocks noGrp="1"/>
          </p:cNvSpPr>
          <p:nvPr>
            <p:ph idx="1"/>
          </p:nvPr>
        </p:nvSpPr>
        <p:spPr/>
        <p:txBody>
          <a:bodyPr/>
          <a:lstStyle/>
          <a:p>
            <a:r>
              <a:rPr lang="en-US" sz="2400" dirty="0" smtClean="0"/>
              <a:t>No </a:t>
            </a:r>
            <a:r>
              <a:rPr lang="en-US" sz="2400" dirty="0" smtClean="0"/>
              <a:t>input/output events (only REQ and CNF)</a:t>
            </a:r>
          </a:p>
          <a:p>
            <a:r>
              <a:rPr lang="en-US" sz="2400" dirty="0" smtClean="0"/>
              <a:t>Only Boolean input/output </a:t>
            </a:r>
            <a:r>
              <a:rPr lang="en-US" sz="2400" dirty="0" smtClean="0"/>
              <a:t>variables</a:t>
            </a:r>
          </a:p>
          <a:p>
            <a:r>
              <a:rPr lang="en-US" sz="2400" dirty="0" smtClean="0"/>
              <a:t>Guard conditions</a:t>
            </a:r>
          </a:p>
          <a:p>
            <a:pPr lvl="1"/>
            <a:r>
              <a:rPr lang="en-US" sz="2400" dirty="0" smtClean="0"/>
              <a:t>only input variables</a:t>
            </a:r>
            <a:endParaRPr lang="en-US" sz="2400"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9</a:t>
            </a:fld>
            <a:r>
              <a:rPr lang="en-US" dirty="0" smtClean="0"/>
              <a:t>/34</a:t>
            </a:r>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tmo-style">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itmo-style</Template>
  <TotalTime>1265</TotalTime>
  <Words>2667</Words>
  <Application>Microsoft Office PowerPoint</Application>
  <PresentationFormat>Экран (4:3)</PresentationFormat>
  <Paragraphs>398</Paragraphs>
  <Slides>37</Slides>
  <Notes>32</Notes>
  <HiddenSlides>0</HiddenSlides>
  <MMClips>0</MMClips>
  <ScaleCrop>false</ScaleCrop>
  <HeadingPairs>
    <vt:vector size="4" baseType="variant">
      <vt:variant>
        <vt:lpstr>Тема</vt:lpstr>
      </vt:variant>
      <vt:variant>
        <vt:i4>2</vt:i4>
      </vt:variant>
      <vt:variant>
        <vt:lpstr>Заголовки слайдов</vt:lpstr>
      </vt:variant>
      <vt:variant>
        <vt:i4>37</vt:i4>
      </vt:variant>
    </vt:vector>
  </HeadingPairs>
  <TitlesOfParts>
    <vt:vector size="39" baseType="lpstr">
      <vt:lpstr>itmo-style</vt:lpstr>
      <vt:lpstr>1_Cover</vt:lpstr>
      <vt:lpstr>Reconstruction of Function Block Logic using Metaheuristic Algorithm: Initial Explorations</vt:lpstr>
      <vt:lpstr>Presentation given by</vt:lpstr>
      <vt:lpstr>Motivation</vt:lpstr>
      <vt:lpstr>Problem statement</vt:lpstr>
      <vt:lpstr>IEC 61499 function blocks</vt:lpstr>
      <vt:lpstr>IEC 61499 Execution Control Chart </vt:lpstr>
      <vt:lpstr>IEC 61499 Execution Control Chart </vt:lpstr>
      <vt:lpstr>IEC 61499 Execution Control Chart </vt:lpstr>
      <vt:lpstr>Simplifications</vt:lpstr>
      <vt:lpstr>Proposed approach</vt:lpstr>
      <vt:lpstr>Execution scenario</vt:lpstr>
      <vt:lpstr>Recording execution scenarios</vt:lpstr>
      <vt:lpstr>ECC construction algorithm (1)</vt:lpstr>
      <vt:lpstr>ECC construction algorithm (2)</vt:lpstr>
      <vt:lpstr>ECC construction algorithm (3)</vt:lpstr>
      <vt:lpstr>ECC model</vt:lpstr>
      <vt:lpstr>ECC model</vt:lpstr>
      <vt:lpstr>Algorithm representation</vt:lpstr>
      <vt:lpstr>Mutation operators</vt:lpstr>
      <vt:lpstr>Mutation operator #3: Add significant variable</vt:lpstr>
      <vt:lpstr>Mutation operator #4: Delete significant variable</vt:lpstr>
      <vt:lpstr>Candidate model evaluation</vt:lpstr>
      <vt:lpstr>State labeling: determine appropriate algorithms</vt:lpstr>
      <vt:lpstr>Fitness function</vt:lpstr>
      <vt:lpstr>Experiments: Pick-n-Place manipulator</vt:lpstr>
      <vt:lpstr>Target ECC: CentralizedControl</vt:lpstr>
      <vt:lpstr>Experiment setup</vt:lpstr>
      <vt:lpstr>Experiment protocol</vt:lpstr>
      <vt:lpstr>Results</vt:lpstr>
      <vt:lpstr>Inferred ECC example</vt:lpstr>
      <vt:lpstr>Conclusion</vt:lpstr>
      <vt:lpstr>Future work</vt:lpstr>
      <vt:lpstr>Acknowledgements</vt:lpstr>
      <vt:lpstr>Thank you for your attention!</vt:lpstr>
      <vt:lpstr>ECC model: representing guard conditions</vt:lpstr>
      <vt:lpstr>ECC model: representing guard conditions</vt:lpstr>
      <vt:lpstr>Model simplification</vt:lpstr>
    </vt:vector>
  </TitlesOfParts>
  <Company>DG Win&amp;Soft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Exact and Metaheuristic Techniques For Learning Extended Finite-State Machines From Test Scenarios and Temporal Properties</dc:title>
  <dc:creator>chivdan</dc:creator>
  <cp:lastModifiedBy>chivdan</cp:lastModifiedBy>
  <cp:revision>134</cp:revision>
  <dcterms:created xsi:type="dcterms:W3CDTF">2014-12-03T12:38:45Z</dcterms:created>
  <dcterms:modified xsi:type="dcterms:W3CDTF">2015-07-21T16:38:10Z</dcterms:modified>
</cp:coreProperties>
</file>