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37"/>
  </p:notesMasterIdLst>
  <p:handoutMasterIdLst>
    <p:handoutMasterId r:id="rId38"/>
  </p:handoutMasterIdLst>
  <p:sldIdLst>
    <p:sldId id="256" r:id="rId3"/>
    <p:sldId id="336" r:id="rId4"/>
    <p:sldId id="337" r:id="rId5"/>
    <p:sldId id="282" r:id="rId6"/>
    <p:sldId id="315" r:id="rId7"/>
    <p:sldId id="316" r:id="rId8"/>
    <p:sldId id="317" r:id="rId9"/>
    <p:sldId id="318" r:id="rId10"/>
    <p:sldId id="306" r:id="rId11"/>
    <p:sldId id="283" r:id="rId12"/>
    <p:sldId id="338" r:id="rId13"/>
    <p:sldId id="339" r:id="rId14"/>
    <p:sldId id="321" r:id="rId15"/>
    <p:sldId id="284" r:id="rId16"/>
    <p:sldId id="286" r:id="rId17"/>
    <p:sldId id="323" r:id="rId18"/>
    <p:sldId id="319" r:id="rId19"/>
    <p:sldId id="290" r:id="rId20"/>
    <p:sldId id="324" r:id="rId21"/>
    <p:sldId id="327" r:id="rId22"/>
    <p:sldId id="326" r:id="rId23"/>
    <p:sldId id="325" r:id="rId24"/>
    <p:sldId id="328" r:id="rId25"/>
    <p:sldId id="330" r:id="rId26"/>
    <p:sldId id="332" r:id="rId27"/>
    <p:sldId id="333" r:id="rId28"/>
    <p:sldId id="341" r:id="rId29"/>
    <p:sldId id="298" r:id="rId30"/>
    <p:sldId id="300" r:id="rId31"/>
    <p:sldId id="301" r:id="rId32"/>
    <p:sldId id="302" r:id="rId33"/>
    <p:sldId id="322" r:id="rId34"/>
    <p:sldId id="279" r:id="rId35"/>
    <p:sldId id="28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 snapToGrid="0" snapToObjects="1" showGuides="1">
      <p:cViewPr>
        <p:scale>
          <a:sx n="70" d="100"/>
          <a:sy n="70" d="100"/>
        </p:scale>
        <p:origin x="-1152" y="186"/>
      </p:cViewPr>
      <p:guideLst>
        <p:guide orient="horz" pos="2148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Reconstruction of FB logic using Metaheuristics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712542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Reconstruction of FB logic using Metaheuristics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8/21/2015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007329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Верхний колонтитул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Reconstruction of FB logic using Metaheuristics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Reconstruction of FB logic using Metaheuristics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ECC construction</a:t>
            </a:r>
            <a:r>
              <a:rPr lang="en-US" baseline="0" dirty="0" smtClean="0"/>
              <a:t> we use an algorithm from our previous work on finite-state model inference – the parallel </a:t>
            </a:r>
            <a:r>
              <a:rPr lang="en-US" baseline="0" dirty="0" err="1" smtClean="0"/>
              <a:t>MuACO</a:t>
            </a:r>
            <a:r>
              <a:rPr lang="en-US" baseline="0" dirty="0" smtClean="0"/>
              <a:t> algorithm.</a:t>
            </a:r>
          </a:p>
          <a:p>
            <a:r>
              <a:rPr lang="en-US" baseline="0" dirty="0" smtClean="0"/>
              <a:t>Here it is sufficient to know that it is a </a:t>
            </a:r>
            <a:r>
              <a:rPr lang="en-US" baseline="0" dirty="0" err="1" smtClean="0"/>
              <a:t>metaheuristic</a:t>
            </a:r>
            <a:r>
              <a:rPr lang="en-US" baseline="0" dirty="0" smtClean="0"/>
              <a:t>, meaning that it performs a search-based optimization by exploring the search space in a randomized way.</a:t>
            </a:r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Reconstruction of FB logic using Metaheuristics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Reconstruction of FB logic using Metaheuristics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</a:t>
            </a:r>
            <a:r>
              <a:rPr lang="en-US" baseline="0" dirty="0" smtClean="0"/>
              <a:t> we only consider Boolean output variables, the algorithms are quite simple.</a:t>
            </a:r>
          </a:p>
          <a:p>
            <a:r>
              <a:rPr lang="en-US" baseline="0" dirty="0" smtClean="0"/>
              <a:t>We represent them a strings over the alphabet (0,1 x).</a:t>
            </a:r>
          </a:p>
          <a:p>
            <a:r>
              <a:rPr lang="en-US" baseline="0" dirty="0" smtClean="0"/>
              <a:t>A zero means that the corresponding output variable should be set to zero,</a:t>
            </a:r>
          </a:p>
          <a:p>
            <a:r>
              <a:rPr lang="en-US" baseline="0" dirty="0" smtClean="0"/>
              <a:t>A one means that it should be set to one, </a:t>
            </a:r>
          </a:p>
          <a:p>
            <a:r>
              <a:rPr lang="en-US" baseline="0" dirty="0" smtClean="0"/>
              <a:t>And an “x” means that we should preserve the current value of the variable.</a:t>
            </a:r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Reconstruction of FB logic using Metaheuristics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</a:t>
            </a:r>
            <a:r>
              <a:rPr lang="en-US" baseline="0" dirty="0" smtClean="0"/>
              <a:t> thing is that inferred models are often redundant – they contain </a:t>
            </a:r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Reconstruction of FB logic using Metaheuristics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experiments</a:t>
            </a:r>
            <a:r>
              <a:rPr lang="en-US" baseline="0" dirty="0" smtClean="0"/>
              <a:t> we worked with the Pick-and-Place manipulator.</a:t>
            </a:r>
          </a:p>
          <a:p>
            <a:r>
              <a:rPr lang="en-US" baseline="0" dirty="0" smtClean="0"/>
              <a:t>It has two horizontal cylinders, one vertical cylinder, a suction unit, three input trays, and an output slider.</a:t>
            </a:r>
          </a:p>
          <a:p>
            <a:r>
              <a:rPr lang="en-US" baseline="0" dirty="0" smtClean="0"/>
              <a:t>When a work piece appears in one of the trays, cylinders are used to move the suction unit in position, pick up the work piece, and move it to the output slider.</a:t>
            </a:r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Reconstruction of FB logic using Metaheuristics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recorded 10 test cases, which define the order of work</a:t>
            </a:r>
            <a:r>
              <a:rPr lang="en-US" baseline="0" dirty="0" smtClean="0"/>
              <a:t> piece deployment.</a:t>
            </a:r>
          </a:p>
          <a:p>
            <a:r>
              <a:rPr lang="en-US" baseline="0" dirty="0" smtClean="0"/>
              <a:t>For example, 3-2-1 means that first a work piece appears in tray #3, then in tray #2, and then in tray #1.</a:t>
            </a:r>
          </a:p>
          <a:p>
            <a:r>
              <a:rPr lang="en-US" baseline="0" dirty="0" smtClean="0"/>
              <a:t>Models were allowed to have a maximum of 10 states and 4 transition groups in each state.</a:t>
            </a:r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Reconstruction of FB logic using Metaheuristics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experiment</a:t>
            </a:r>
            <a:r>
              <a:rPr lang="en-US" baseline="0" dirty="0" smtClean="0"/>
              <a:t> protocol was as follows: reconstruct the ECC with the proposed algorithm, convert the constructed ECC to XML, then convert it to java, compile, and simulate in FBDK.</a:t>
            </a:r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Reconstruction of FB logic using Metaheuristics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experiment was repeated 20 times.</a:t>
            </a:r>
          </a:p>
          <a:p>
            <a:r>
              <a:rPr lang="en-US" baseline="0" dirty="0" smtClean="0"/>
              <a:t>It took our algorithm an average of 4.5 hours to infer a perfect ECC (from 30 minutes to 10 hours).</a:t>
            </a:r>
          </a:p>
          <a:p>
            <a:r>
              <a:rPr lang="en-US" baseline="0" dirty="0" smtClean="0"/>
              <a:t>Simulation testing confirmed that all constructed ECCs work correctly in simulation.</a:t>
            </a:r>
          </a:p>
          <a:p>
            <a:r>
              <a:rPr lang="en-US" baseline="0" dirty="0" smtClean="0"/>
              <a:t>We also tested some ECCs on longer test cases, and they also worked OK.</a:t>
            </a:r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Reconstruction of FB logic using Metaheuristics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</a:t>
            </a:r>
            <a:r>
              <a:rPr lang="en-US" baseline="0" dirty="0" smtClean="0"/>
              <a:t> in conclusion, we proposed an approach for reconstructing function block logic that does not require source code.</a:t>
            </a:r>
          </a:p>
          <a:p>
            <a:r>
              <a:rPr lang="en-US" baseline="0" dirty="0" smtClean="0"/>
              <a:t>The initial sanity-check experiments confirmed that the approach is feasible.</a:t>
            </a:r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Reconstruction of FB logic using Metaheuristics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Reconstruction of FB logic using Metaheuristics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</a:t>
            </a:r>
            <a:r>
              <a:rPr lang="en-US" baseline="0" dirty="0" smtClean="0"/>
              <a:t> block is characterized by an interface, which defines input/output events and input/output actions.</a:t>
            </a:r>
          </a:p>
          <a:p>
            <a:r>
              <a:rPr lang="en-US" baseline="0" dirty="0" smtClean="0"/>
              <a:t>In this paper we concentrate on basic function blocks, which are defined by so-called Execution Control Charts or ECCs.</a:t>
            </a:r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Reconstruction of FB logic using Metaheuristics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ECC</a:t>
            </a:r>
            <a:r>
              <a:rPr lang="en-US" baseline="0" dirty="0" smtClean="0"/>
              <a:t> is a finite-state machine and has set of states.</a:t>
            </a:r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Reconstruction of FB logic using Metaheuristics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Transitions</a:t>
            </a:r>
            <a:r>
              <a:rPr lang="en-US" baseline="0" dirty="0" smtClean="0"/>
              <a:t> between states are labeled with events and guard conditions, which are Boolean formulas over input/output/internal variables and constants.</a:t>
            </a:r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Reconstruction of FB logic using Metaheuristics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States can</a:t>
            </a:r>
            <a:r>
              <a:rPr lang="en-US" baseline="0" dirty="0" smtClean="0"/>
              <a:t> be associated with algorithms, which are used to set values of output variables.</a:t>
            </a:r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Reconstruction of FB logic using Metaheuristics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introduce</a:t>
            </a:r>
            <a:r>
              <a:rPr lang="en-US" baseline="0" dirty="0" smtClean="0"/>
              <a:t> some simplifications.</a:t>
            </a:r>
          </a:p>
          <a:p>
            <a:r>
              <a:rPr lang="en-US" baseline="0" dirty="0" smtClean="0"/>
              <a:t>Only Boolean input and output variables are allowed.</a:t>
            </a:r>
          </a:p>
          <a:p>
            <a:r>
              <a:rPr lang="en-US" baseline="0" dirty="0" smtClean="0"/>
              <a:t>Finally, guard conditions may depend on input variables only.</a:t>
            </a:r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Reconstruction of FB logic using Metaheuristics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Reconstruction of FB logic using Metaheuristics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execution scenari</a:t>
            </a:r>
            <a:r>
              <a:rPr lang="en-US" baseline="0" dirty="0" smtClean="0"/>
              <a:t>o is a list of scenario elements, and a scenario element is simply a pair of input variable values and corresponding output variable values.</a:t>
            </a:r>
          </a:p>
          <a:p>
            <a:r>
              <a:rPr lang="en-US" baseline="0" dirty="0" smtClean="0"/>
              <a:t>Here is an example of a scenario when there are three input variables and two output variables.</a:t>
            </a:r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Reconstruction of FB logic using Metaheuristics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ITMO_logo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4894" y="1772816"/>
            <a:ext cx="4094212" cy="298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346582"/>
            <a:ext cx="4038600" cy="3779581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159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234632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4384675"/>
            <a:ext cx="3027362" cy="1885950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663"/>
            <a:ext cx="8229600" cy="827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5460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0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8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443211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0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8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5" y="596368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86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8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2346325"/>
            <a:ext cx="2588883" cy="1417408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0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8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5" y="3865563"/>
            <a:ext cx="2589213" cy="3587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26297"/>
            <a:ext cx="4038600" cy="16998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3299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5018388" cy="392404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2360173"/>
            <a:ext cx="3036565" cy="3892048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5911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5387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132447"/>
            <a:ext cx="6400800" cy="304798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6536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5696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ITMO_logo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24894" y="569652"/>
            <a:ext cx="4094212" cy="29846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3901767"/>
            <a:ext cx="6400800" cy="94099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4849606"/>
            <a:ext cx="6400800" cy="61720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1329895"/>
            <a:ext cx="5965438" cy="1985292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4" name="Picture 3" descr="ITMO_log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3479550" cy="935999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6" y="3429000"/>
            <a:ext cx="5965825" cy="220345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1236509"/>
            <a:ext cx="2713244" cy="2192491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TMO_logo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38183" y="524530"/>
            <a:ext cx="2267634" cy="165310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680371"/>
            <a:ext cx="8229600" cy="827311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3716939"/>
            <a:ext cx="8229600" cy="79216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B2A07-74F6-41B3-87BA-A3518578FB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3304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17ECB-F818-4BEE-9A45-A53B943F60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7103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040D9-6FC0-414E-A0F4-2D83F583A66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29531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6273934" cy="82731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328177"/>
            <a:ext cx="6273934" cy="37979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247518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3" name="Picture 2" descr="слоган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49542" y="5076407"/>
            <a:ext cx="2412864" cy="179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128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439283"/>
            <a:ext cx="4656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10" r:id="rId6"/>
    <p:sldLayoutId id="2147483711" r:id="rId7"/>
    <p:sldLayoutId id="2147483712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9144000" cy="791396"/>
          </a:xfrm>
          <a:prstGeom prst="rect">
            <a:avLst/>
          </a:prstGeom>
          <a:solidFill>
            <a:srgbClr val="0230A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Verdana" pitchFamily="34" charset="0"/>
            </a:endParaRPr>
          </a:p>
        </p:txBody>
      </p:sp>
      <p:pic>
        <p:nvPicPr>
          <p:cNvPr id="6" name="Picture 5" descr="ITMO_logo3.p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883"/>
          <a:stretch/>
        </p:blipFill>
        <p:spPr>
          <a:xfrm>
            <a:off x="0" y="-52065"/>
            <a:ext cx="3322163" cy="90557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36509"/>
            <a:ext cx="8229600" cy="82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59930"/>
            <a:ext cx="8229600" cy="3866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865051" y="551216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3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1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301752"/>
            <a:ext cx="8929717" cy="198529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ru-RU" sz="3200" dirty="0" smtClean="0"/>
              <a:t>Inferring Automation Logic from Manual Control Scenarios: Implementation in Function Blocks</a:t>
            </a:r>
            <a:endParaRPr lang="ru-RU" altLang="ru-RU" sz="3200" dirty="0" smtClean="0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57200" y="5928360"/>
            <a:ext cx="8305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ru-RU" sz="1800" dirty="0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ru-RU" sz="1800" dirty="0" smtClean="0"/>
              <a:t>DIAS@ISPA ’15, </a:t>
            </a:r>
            <a:r>
              <a:rPr lang="en-US" altLang="ru-RU" sz="1800" dirty="0" smtClean="0"/>
              <a:t>Helsinki</a:t>
            </a:r>
            <a:r>
              <a:rPr lang="en-US" altLang="ru-RU" sz="1800" dirty="0" smtClean="0"/>
              <a:t>, Finland, </a:t>
            </a:r>
            <a:r>
              <a:rPr lang="en-US" altLang="ru-RU" sz="1800" dirty="0" smtClean="0"/>
              <a:t>August 21</a:t>
            </a:r>
            <a:r>
              <a:rPr lang="en-US" altLang="ru-RU" sz="1800" dirty="0" smtClean="0"/>
              <a:t>, 2015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ru-RU" altLang="ru-RU" sz="1800" dirty="0"/>
          </a:p>
        </p:txBody>
      </p:sp>
      <p:pic>
        <p:nvPicPr>
          <p:cNvPr id="3078" name="Picture 9" descr="http://upload.wikimedia.org/wikipedia/commons/6/63/Shalyto_200p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971" y="2631117"/>
            <a:ext cx="14478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0" name="TextBox 2"/>
          <p:cNvSpPr txBox="1">
            <a:spLocks noChangeArrowheads="1"/>
          </p:cNvSpPr>
          <p:nvPr/>
        </p:nvSpPr>
        <p:spPr bwMode="auto">
          <a:xfrm>
            <a:off x="762922" y="4922832"/>
            <a:ext cx="18669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 err="1"/>
              <a:t>Daniil</a:t>
            </a:r>
            <a:r>
              <a:rPr lang="en-US" altLang="ru-RU" sz="1800" dirty="0"/>
              <a:t> </a:t>
            </a:r>
            <a:r>
              <a:rPr lang="en-US" altLang="ru-RU" sz="1800" dirty="0" err="1"/>
              <a:t>Chivilikhin</a:t>
            </a:r>
            <a:endParaRPr lang="en-US" altLang="ru-RU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PhD student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ITMO University</a:t>
            </a:r>
            <a:endParaRPr lang="ru-RU" altLang="ru-RU" sz="1800" dirty="0"/>
          </a:p>
        </p:txBody>
      </p:sp>
      <p:sp>
        <p:nvSpPr>
          <p:cNvPr id="3082" name="TextBox 11"/>
          <p:cNvSpPr txBox="1">
            <a:spLocks noChangeArrowheads="1"/>
          </p:cNvSpPr>
          <p:nvPr/>
        </p:nvSpPr>
        <p:spPr bwMode="auto">
          <a:xfrm>
            <a:off x="3282696" y="4913942"/>
            <a:ext cx="2286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Anatoly </a:t>
            </a:r>
            <a:r>
              <a:rPr lang="en-US" altLang="ru-RU" sz="1800" dirty="0" err="1"/>
              <a:t>Shalyto</a:t>
            </a:r>
            <a:endParaRPr lang="en-US" altLang="ru-RU" sz="18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Dr</a:t>
            </a:r>
            <a:r>
              <a:rPr lang="en-US" altLang="ru-RU" sz="1800" dirty="0" smtClean="0"/>
              <a:t>. Sci</a:t>
            </a:r>
            <a:r>
              <a:rPr lang="en-US" altLang="ru-RU" sz="1800" dirty="0"/>
              <a:t>., professor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ITMO University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997323" y="4929198"/>
            <a:ext cx="45947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ru-RU" dirty="0" err="1" smtClean="0"/>
              <a:t>Valeriy</a:t>
            </a:r>
            <a:r>
              <a:rPr lang="en-US" altLang="ru-RU" dirty="0" smtClean="0"/>
              <a:t> </a:t>
            </a:r>
            <a:r>
              <a:rPr lang="en-US" altLang="ru-RU" dirty="0" err="1" smtClean="0"/>
              <a:t>Vyatkin</a:t>
            </a:r>
            <a:endParaRPr lang="en-US" altLang="ru-RU" dirty="0" smtClean="0"/>
          </a:p>
          <a:p>
            <a:pPr algn="ctr"/>
            <a:r>
              <a:rPr lang="en-US" altLang="ru-RU" dirty="0" smtClean="0"/>
              <a:t>Dr. Eng., professor,</a:t>
            </a:r>
          </a:p>
          <a:p>
            <a:pPr algn="ctr"/>
            <a:r>
              <a:rPr lang="en-US" altLang="ru-RU" dirty="0" smtClean="0"/>
              <a:t>Aalto University,</a:t>
            </a:r>
          </a:p>
          <a:p>
            <a:pPr algn="ctr"/>
            <a:r>
              <a:rPr lang="en-US" altLang="ru-RU" dirty="0" err="1" smtClean="0"/>
              <a:t>Luleå</a:t>
            </a:r>
            <a:r>
              <a:rPr lang="en-US" altLang="ru-RU" dirty="0" smtClean="0"/>
              <a:t> University of Technology</a:t>
            </a:r>
            <a:endParaRPr lang="ru-RU" alt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84757" y="2631117"/>
            <a:ext cx="1510660" cy="220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" descr="E:\m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1794" y="2537671"/>
            <a:ext cx="1532222" cy="2300579"/>
          </a:xfrm>
          <a:prstGeom prst="rect">
            <a:avLst/>
          </a:prstGeom>
          <a:noFill/>
        </p:spPr>
      </p:pic>
      <p:pic>
        <p:nvPicPr>
          <p:cNvPr id="5124" name="Picture 4" descr="E:\aalto-logo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07815" y="0"/>
            <a:ext cx="1141424" cy="953089"/>
          </a:xfrm>
          <a:prstGeom prst="rect">
            <a:avLst/>
          </a:prstGeom>
          <a:noFill/>
        </p:spPr>
      </p:pic>
      <p:pic>
        <p:nvPicPr>
          <p:cNvPr id="5125" name="Picture 5" descr="E:\lulea-logo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719513" y="52898"/>
            <a:ext cx="1721167" cy="8462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r>
              <a:rPr lang="en-US" dirty="0" smtClean="0"/>
              <a:t>/33</a:t>
            </a:r>
            <a:endParaRPr lang="ru-RU" dirty="0"/>
          </a:p>
        </p:txBody>
      </p:sp>
      <p:pic>
        <p:nvPicPr>
          <p:cNvPr id="1026" name="Picture 2" descr="E:\approach-schem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9384" y="1988756"/>
            <a:ext cx="5679504" cy="436759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HMI generation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99204" y="1760537"/>
            <a:ext cx="4507992" cy="459581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M.I: Model’s inputs that should be set by Controller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M.O: Model’s outputs to be used in controller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r>
              <a:rPr lang="en-US" dirty="0" smtClean="0"/>
              <a:t>/33</a:t>
            </a:r>
            <a:endParaRPr lang="ru-RU" dirty="0"/>
          </a:p>
        </p:txBody>
      </p:sp>
      <p:pic>
        <p:nvPicPr>
          <p:cNvPr id="59394" name="Picture 2" descr="E:\ispa\pic\pnp-hmi-ex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6567" y="3182779"/>
            <a:ext cx="4085953" cy="858202"/>
          </a:xfrm>
          <a:prstGeom prst="rect">
            <a:avLst/>
          </a:prstGeom>
          <a:noFill/>
        </p:spPr>
      </p:pic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63312" y="1938528"/>
            <a:ext cx="2571154" cy="488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1463312" y="3813048"/>
            <a:ext cx="1298176" cy="923544"/>
          </a:xfrm>
          <a:prstGeom prst="rect">
            <a:avLst/>
          </a:prstGeom>
          <a:noFill/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Скругленная соединительная линия 8"/>
          <p:cNvCxnSpPr>
            <a:stCxn id="7" idx="3"/>
            <a:endCxn id="59394" idx="1"/>
          </p:cNvCxnSpPr>
          <p:nvPr/>
        </p:nvCxnSpPr>
        <p:spPr>
          <a:xfrm flipV="1">
            <a:off x="2761488" y="3611880"/>
            <a:ext cx="1885079" cy="66294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890919" y="5157216"/>
            <a:ext cx="1042416" cy="1316736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 flipV="1">
            <a:off x="2286000" y="2359152"/>
            <a:ext cx="2240280" cy="1353312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V="1">
            <a:off x="4034466" y="5440680"/>
            <a:ext cx="491814" cy="448056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Refactored</a:t>
            </a:r>
            <a:r>
              <a:rPr lang="en-US" dirty="0" smtClean="0"/>
              <a:t> MVC scheme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60418" name="Picture 2" descr="E:\ispa\pic\modified-mvc-ex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0388" y="1939925"/>
            <a:ext cx="8021637" cy="478155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3627120" y="4953000"/>
            <a:ext cx="1767840" cy="140335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553199" y="3108960"/>
            <a:ext cx="2028825" cy="2286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2" descr="E:\ispa\pic\pnp-hmi-examp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0229" y="1175549"/>
            <a:ext cx="3321795" cy="697700"/>
          </a:xfrm>
          <a:prstGeom prst="rect">
            <a:avLst/>
          </a:prstGeom>
          <a:noFill/>
        </p:spPr>
      </p:pic>
      <p:cxnSp>
        <p:nvCxnSpPr>
          <p:cNvPr id="10" name="Прямая со стрелкой 9"/>
          <p:cNvCxnSpPr/>
          <p:nvPr/>
        </p:nvCxnSpPr>
        <p:spPr>
          <a:xfrm rot="5400000">
            <a:off x="6590665" y="2155824"/>
            <a:ext cx="1875791" cy="13106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scenario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r>
              <a:rPr lang="en-US" dirty="0" smtClean="0"/>
              <a:t>/33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822960" y="2063820"/>
          <a:ext cx="7025640" cy="104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940"/>
                <a:gridCol w="1170940"/>
                <a:gridCol w="1170940"/>
                <a:gridCol w="1170940"/>
                <a:gridCol w="1170940"/>
                <a:gridCol w="1170940"/>
              </a:tblGrid>
              <a:tr h="1045140">
                <a:tc>
                  <a:txBody>
                    <a:bodyPr/>
                    <a:lstStyle/>
                    <a:p>
                      <a:pPr algn="ctr"/>
                      <a:r>
                        <a:rPr lang="en-US" sz="3600" i="1" dirty="0" smtClean="0"/>
                        <a:t>s</a:t>
                      </a:r>
                      <a:r>
                        <a:rPr lang="en-US" sz="3600" baseline="-25000" dirty="0" smtClean="0"/>
                        <a:t>0</a:t>
                      </a:r>
                      <a:endParaRPr lang="ru-RU" sz="3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i="1" dirty="0" smtClean="0"/>
                        <a:t>s</a:t>
                      </a:r>
                      <a:r>
                        <a:rPr lang="en-US" sz="3600" baseline="-25000" dirty="0" smtClean="0"/>
                        <a:t>1</a:t>
                      </a:r>
                      <a:endParaRPr lang="ru-RU" sz="3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i="1" dirty="0" smtClean="0"/>
                        <a:t>s</a:t>
                      </a:r>
                      <a:r>
                        <a:rPr lang="en-US" sz="3600" baseline="-25000" dirty="0" smtClean="0"/>
                        <a:t>2</a:t>
                      </a:r>
                      <a:endParaRPr lang="ru-RU" sz="3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i="1" dirty="0" smtClean="0"/>
                        <a:t>s</a:t>
                      </a:r>
                      <a:r>
                        <a:rPr lang="en-US" sz="3600" baseline="-25000" dirty="0" smtClean="0"/>
                        <a:t>3</a:t>
                      </a:r>
                      <a:endParaRPr lang="ru-RU" sz="3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i="1" dirty="0" smtClean="0"/>
                        <a:t>s</a:t>
                      </a:r>
                      <a:r>
                        <a:rPr lang="en-US" sz="3600" baseline="-25000" dirty="0" smtClean="0"/>
                        <a:t>4</a:t>
                      </a:r>
                      <a:endParaRPr lang="ru-RU" sz="36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i="1" dirty="0" smtClean="0"/>
                        <a:t>s</a:t>
                      </a:r>
                      <a:r>
                        <a:rPr lang="en-US" sz="3600" baseline="-25000" dirty="0" smtClean="0"/>
                        <a:t>5</a:t>
                      </a:r>
                      <a:endParaRPr lang="ru-RU" sz="3600" baseline="-25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822960" y="4365309"/>
          <a:ext cx="679704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260"/>
                <a:gridCol w="1699260"/>
                <a:gridCol w="1699260"/>
                <a:gridCol w="1699260"/>
              </a:tblGrid>
              <a:tr h="8077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Input event</a:t>
                      </a:r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Input</a:t>
                      </a:r>
                      <a:r>
                        <a:rPr lang="en-US" sz="2800" baseline="0" dirty="0" smtClean="0"/>
                        <a:t> variables</a:t>
                      </a:r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Output variables</a:t>
                      </a:r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Output event</a:t>
                      </a:r>
                      <a:endParaRPr lang="ru-RU" sz="2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8077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REQ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01011010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101010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CNF</a:t>
                      </a:r>
                      <a:endParaRPr lang="ru-RU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Полилиния 9"/>
          <p:cNvSpPr/>
          <p:nvPr/>
        </p:nvSpPr>
        <p:spPr>
          <a:xfrm>
            <a:off x="830581" y="3095625"/>
            <a:ext cx="6786563" cy="1262063"/>
          </a:xfrm>
          <a:custGeom>
            <a:avLst/>
            <a:gdLst>
              <a:gd name="connsiteX0" fmla="*/ 0 w 6786563"/>
              <a:gd name="connsiteY0" fmla="*/ 0 h 1262063"/>
              <a:gd name="connsiteX1" fmla="*/ 1162050 w 6786563"/>
              <a:gd name="connsiteY1" fmla="*/ 0 h 1262063"/>
              <a:gd name="connsiteX2" fmla="*/ 6786563 w 6786563"/>
              <a:gd name="connsiteY2" fmla="*/ 1257300 h 1262063"/>
              <a:gd name="connsiteX3" fmla="*/ 0 w 6786563"/>
              <a:gd name="connsiteY3" fmla="*/ 1262063 h 1262063"/>
              <a:gd name="connsiteX4" fmla="*/ 0 w 6786563"/>
              <a:gd name="connsiteY4" fmla="*/ 0 h 1262063"/>
              <a:gd name="connsiteX0" fmla="*/ 0 w 6786563"/>
              <a:gd name="connsiteY0" fmla="*/ 0 h 1262063"/>
              <a:gd name="connsiteX1" fmla="*/ 1162050 w 6786563"/>
              <a:gd name="connsiteY1" fmla="*/ 0 h 1262063"/>
              <a:gd name="connsiteX2" fmla="*/ 6786563 w 6786563"/>
              <a:gd name="connsiteY2" fmla="*/ 1257300 h 1262063"/>
              <a:gd name="connsiteX3" fmla="*/ 0 w 6786563"/>
              <a:gd name="connsiteY3" fmla="*/ 1262063 h 1262063"/>
              <a:gd name="connsiteX4" fmla="*/ 0 w 6786563"/>
              <a:gd name="connsiteY4" fmla="*/ 0 h 1262063"/>
              <a:gd name="connsiteX0" fmla="*/ 0 w 6786563"/>
              <a:gd name="connsiteY0" fmla="*/ 0 h 1262063"/>
              <a:gd name="connsiteX1" fmla="*/ 1162050 w 6786563"/>
              <a:gd name="connsiteY1" fmla="*/ 0 h 1262063"/>
              <a:gd name="connsiteX2" fmla="*/ 6786563 w 6786563"/>
              <a:gd name="connsiteY2" fmla="*/ 1257300 h 1262063"/>
              <a:gd name="connsiteX3" fmla="*/ 0 w 6786563"/>
              <a:gd name="connsiteY3" fmla="*/ 1262063 h 1262063"/>
              <a:gd name="connsiteX4" fmla="*/ 0 w 6786563"/>
              <a:gd name="connsiteY4" fmla="*/ 0 h 126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6563" h="1262063">
                <a:moveTo>
                  <a:pt x="0" y="0"/>
                </a:moveTo>
                <a:lnTo>
                  <a:pt x="1162050" y="0"/>
                </a:lnTo>
                <a:lnTo>
                  <a:pt x="6786563" y="1257300"/>
                </a:lnTo>
                <a:lnTo>
                  <a:pt x="0" y="1262063"/>
                </a:lnTo>
                <a:cubicBezTo>
                  <a:pt x="1588" y="841375"/>
                  <a:pt x="3175" y="420688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B05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 execution scenarios</a:t>
            </a:r>
            <a:endParaRPr lang="ru-RU" dirty="0"/>
          </a:p>
        </p:txBody>
      </p:sp>
      <p:pic>
        <p:nvPicPr>
          <p:cNvPr id="2050" name="Picture 2" descr="E:\proxy-logg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84575"/>
            <a:ext cx="8301705" cy="1999105"/>
          </a:xfrm>
          <a:prstGeom prst="rect">
            <a:avLst/>
          </a:prstGeom>
          <a:noFill/>
        </p:spPr>
      </p:pic>
      <p:pic>
        <p:nvPicPr>
          <p:cNvPr id="3" name="Picture 3" descr="E:\contro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42755" y="1919289"/>
            <a:ext cx="1268158" cy="1614482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329184" y="4462272"/>
            <a:ext cx="8549640" cy="2231136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4096512" y="3648456"/>
            <a:ext cx="530352" cy="6766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791457" y="3794760"/>
            <a:ext cx="281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Automated refactoring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010913" y="2063820"/>
            <a:ext cx="281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Dummy function block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r>
              <a:rPr lang="en-US" dirty="0" smtClean="0"/>
              <a:t>/33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ECC construction algorithm: previous work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Metaheuristic</a:t>
            </a:r>
            <a:r>
              <a:rPr lang="en-US" sz="2800" dirty="0" smtClean="0"/>
              <a:t> algorithm</a:t>
            </a:r>
          </a:p>
          <a:p>
            <a:pPr lvl="1"/>
            <a:r>
              <a:rPr lang="en-US" dirty="0" err="1" smtClean="0"/>
              <a:t>Chivilikhin</a:t>
            </a:r>
            <a:r>
              <a:rPr lang="en-US" dirty="0" smtClean="0"/>
              <a:t> et al. Reconstruction of Function Block Logic using </a:t>
            </a:r>
            <a:r>
              <a:rPr lang="en-US" dirty="0" err="1" smtClean="0"/>
              <a:t>Metaheuristic</a:t>
            </a:r>
            <a:r>
              <a:rPr lang="en-US" dirty="0" smtClean="0"/>
              <a:t> Algorithm: Initial Explorations / In Proceedings of the 13th IEEE International Conference on Industrial Informatics (INDIN'15)</a:t>
            </a:r>
          </a:p>
          <a:p>
            <a:r>
              <a:rPr lang="en-US" sz="2800" dirty="0" smtClean="0"/>
              <a:t>No theoretical bounds on running time</a:t>
            </a:r>
          </a:p>
          <a:p>
            <a:r>
              <a:rPr lang="en-US" sz="2800" b="1" dirty="0" smtClean="0"/>
              <a:t>In one special case </a:t>
            </a:r>
            <a:r>
              <a:rPr lang="en-US" sz="2800" dirty="0" smtClean="0"/>
              <a:t>we can do better!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r>
              <a:rPr lang="en-US" dirty="0" smtClean="0"/>
              <a:t>/33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Exact ECC construction</a:t>
            </a:r>
            <a:endParaRPr lang="ru-RU" dirty="0"/>
          </a:p>
        </p:txBody>
      </p:sp>
      <p:sp>
        <p:nvSpPr>
          <p:cNvPr id="13" name="Содержимое 12"/>
          <p:cNvSpPr>
            <a:spLocks noGrp="1"/>
          </p:cNvSpPr>
          <p:nvPr>
            <p:ph sz="half" idx="1"/>
          </p:nvPr>
        </p:nvSpPr>
        <p:spPr>
          <a:xfrm>
            <a:off x="457199" y="2346582"/>
            <a:ext cx="4359339" cy="37795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each algorithm is used in exactly one state</a:t>
            </a:r>
          </a:p>
          <a:p>
            <a:r>
              <a:rPr lang="en-US" sz="2800" dirty="0" smtClean="0"/>
              <a:t>We can determine algorithms automatically</a:t>
            </a:r>
          </a:p>
          <a:p>
            <a:r>
              <a:rPr lang="en-US" sz="2800" dirty="0" smtClean="0"/>
              <a:t>And then construct the ECC</a:t>
            </a:r>
          </a:p>
          <a:p>
            <a:r>
              <a:rPr lang="en-US" sz="2800" b="1" dirty="0" smtClean="0"/>
              <a:t>+ only for Boolean inputs/outputs!</a:t>
            </a:r>
            <a:endParaRPr lang="ru-RU" sz="28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r>
              <a:rPr lang="en-US" dirty="0" smtClean="0"/>
              <a:t>/33</a:t>
            </a:r>
            <a:endParaRPr lang="ru-RU" dirty="0"/>
          </a:p>
        </p:txBody>
      </p:sp>
      <p:pic>
        <p:nvPicPr>
          <p:cNvPr id="2051" name="Picture 3" descr="E:\algorithm-state-mapp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6539" y="2063820"/>
            <a:ext cx="4034853" cy="28062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ECC construction algorithm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Determine </a:t>
            </a:r>
            <a:r>
              <a:rPr lang="en-US" sz="3600" b="1" dirty="0" smtClean="0"/>
              <a:t>minimal set </a:t>
            </a:r>
            <a:r>
              <a:rPr lang="en-US" sz="3600" dirty="0" smtClean="0"/>
              <a:t>of state algorithms</a:t>
            </a:r>
            <a:endParaRPr lang="en-US" sz="36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Construct ECC from scenarios labeled by found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/>
              <a:t>Simplify ECC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r>
              <a:rPr lang="en-US" dirty="0" smtClean="0"/>
              <a:t>/33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representation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01168" y="2346582"/>
            <a:ext cx="4251960" cy="3779581"/>
          </a:xfrm>
        </p:spPr>
        <p:txBody>
          <a:bodyPr/>
          <a:lstStyle/>
          <a:p>
            <a:r>
              <a:rPr lang="en-US" sz="2800" dirty="0" smtClean="0"/>
              <a:t>Algorithms are strings over {‘0’, ‘1’, ‘</a:t>
            </a:r>
            <a:r>
              <a:rPr lang="en-US" sz="2800" i="1" dirty="0" smtClean="0"/>
              <a:t>x’</a:t>
            </a:r>
            <a:r>
              <a:rPr lang="en-US" sz="2800" dirty="0" smtClean="0"/>
              <a:t>}</a:t>
            </a:r>
          </a:p>
          <a:p>
            <a:r>
              <a:rPr lang="en-US" sz="2800" i="1" dirty="0" err="1" smtClean="0"/>
              <a:t>a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=‘0’: set </a:t>
            </a:r>
            <a:r>
              <a:rPr lang="en-US" sz="2800" i="1" dirty="0" err="1" smtClean="0"/>
              <a:t>z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=0</a:t>
            </a:r>
          </a:p>
          <a:p>
            <a:r>
              <a:rPr lang="en-US" sz="2800" i="1" dirty="0" err="1" smtClean="0"/>
              <a:t>a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=‘1’: set </a:t>
            </a:r>
            <a:r>
              <a:rPr lang="en-US" sz="2800" i="1" dirty="0" err="1" smtClean="0"/>
              <a:t>z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=1</a:t>
            </a:r>
          </a:p>
          <a:p>
            <a:r>
              <a:rPr lang="en-US" sz="2800" i="1" dirty="0" err="1" smtClean="0"/>
              <a:t>a</a:t>
            </a:r>
            <a:r>
              <a:rPr lang="en-US" sz="2800" i="1" baseline="-25000" dirty="0" err="1" smtClean="0"/>
              <a:t>i</a:t>
            </a:r>
            <a:r>
              <a:rPr lang="en-US" sz="2800" dirty="0" smtClean="0"/>
              <a:t>=‘</a:t>
            </a:r>
            <a:r>
              <a:rPr lang="en-US" sz="2800" i="1" dirty="0" smtClean="0"/>
              <a:t>x’</a:t>
            </a:r>
            <a:r>
              <a:rPr lang="en-US" sz="2800" dirty="0" smtClean="0"/>
              <a:t>: preserve value of </a:t>
            </a:r>
            <a:r>
              <a:rPr lang="en-US" sz="2800" i="1" dirty="0" err="1" smtClean="0"/>
              <a:t>z</a:t>
            </a:r>
            <a:r>
              <a:rPr lang="en-US" sz="2800" i="1" baseline="-25000" dirty="0" err="1" smtClean="0"/>
              <a:t>i</a:t>
            </a:r>
            <a:endParaRPr lang="en-US" sz="2800" i="1" baseline="-25000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r>
              <a:rPr lang="en-US" dirty="0" smtClean="0"/>
              <a:t>/33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666232" y="3825240"/>
          <a:ext cx="2221992" cy="6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98"/>
                <a:gridCol w="555498"/>
                <a:gridCol w="555498"/>
                <a:gridCol w="555498"/>
              </a:tblGrid>
              <a:tr h="6583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666232" y="3035808"/>
          <a:ext cx="2221992" cy="6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98"/>
                <a:gridCol w="555498"/>
                <a:gridCol w="555498"/>
                <a:gridCol w="555498"/>
              </a:tblGrid>
              <a:tr h="6583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5666232" y="4645152"/>
          <a:ext cx="2221992" cy="6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98"/>
                <a:gridCol w="555498"/>
                <a:gridCol w="555498"/>
                <a:gridCol w="555498"/>
              </a:tblGrid>
              <a:tr h="6583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48072" y="3806952"/>
            <a:ext cx="40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</a:t>
            </a:r>
            <a:endParaRPr lang="ru-RU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5148072" y="3002280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ru-RU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55464" y="4640401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a(z)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initial set of simple algorithms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28600" y="2313432"/>
            <a:ext cx="4419600" cy="3779581"/>
          </a:xfrm>
        </p:spPr>
        <p:txBody>
          <a:bodyPr/>
          <a:lstStyle/>
          <a:p>
            <a:r>
              <a:rPr lang="en-US" sz="2600" dirty="0" smtClean="0"/>
              <a:t>For each scenario </a:t>
            </a:r>
            <a:r>
              <a:rPr lang="en-US" sz="2600" b="1" dirty="0" smtClean="0"/>
              <a:t>s</a:t>
            </a:r>
            <a:r>
              <a:rPr lang="en-US" sz="2600" dirty="0" smtClean="0"/>
              <a:t> and each pair of elements </a:t>
            </a:r>
            <a:r>
              <a:rPr lang="en-US" sz="2600" i="1" dirty="0" smtClean="0"/>
              <a:t>s</a:t>
            </a:r>
            <a:r>
              <a:rPr lang="en-US" sz="2600" i="1" baseline="-25000" dirty="0" smtClean="0"/>
              <a:t>i </a:t>
            </a:r>
            <a:r>
              <a:rPr lang="en-US" sz="2600" i="1" dirty="0" smtClean="0"/>
              <a:t>and s</a:t>
            </a:r>
            <a:r>
              <a:rPr lang="en-US" sz="2600" i="1" baseline="-25000" dirty="0" smtClean="0"/>
              <a:t>i+1</a:t>
            </a:r>
          </a:p>
          <a:p>
            <a:r>
              <a:rPr lang="en-US" sz="2600" dirty="0" smtClean="0"/>
              <a:t>Calculate algorithm </a:t>
            </a:r>
            <a:r>
              <a:rPr lang="en-US" sz="2600" b="1" dirty="0" smtClean="0"/>
              <a:t>a</a:t>
            </a:r>
            <a:r>
              <a:rPr lang="en-US" sz="2600" dirty="0" smtClean="0"/>
              <a:t> for transforming </a:t>
            </a:r>
            <a:r>
              <a:rPr lang="en-US" sz="2600" i="1" dirty="0" smtClean="0"/>
              <a:t>s</a:t>
            </a:r>
            <a:r>
              <a:rPr lang="en-US" sz="2600" i="1" baseline="-25000" dirty="0" smtClean="0"/>
              <a:t>i </a:t>
            </a:r>
            <a:r>
              <a:rPr lang="en-US" sz="2600" i="1" dirty="0" smtClean="0"/>
              <a:t>→ s</a:t>
            </a:r>
            <a:r>
              <a:rPr lang="en-US" sz="2600" i="1" baseline="-25000" dirty="0" smtClean="0"/>
              <a:t>i+1</a:t>
            </a:r>
          </a:p>
          <a:p>
            <a:r>
              <a:rPr lang="en-US" sz="2600" dirty="0" smtClean="0"/>
              <a:t>Function </a:t>
            </a:r>
            <a:r>
              <a:rPr lang="en-US" sz="2600" dirty="0" err="1" smtClean="0"/>
              <a:t>calcAlg</a:t>
            </a:r>
            <a:r>
              <a:rPr lang="en-US" sz="2600" dirty="0" smtClean="0"/>
              <a:t>(</a:t>
            </a:r>
            <a:r>
              <a:rPr lang="en-US" sz="2600" i="1" dirty="0" err="1" smtClean="0"/>
              <a:t>s</a:t>
            </a:r>
            <a:r>
              <a:rPr lang="en-US" sz="2600" i="1" baseline="-25000" dirty="0" err="1" smtClean="0"/>
              <a:t>i</a:t>
            </a:r>
            <a:r>
              <a:rPr lang="en-US" sz="2600" i="1" baseline="-25000" dirty="0" smtClean="0"/>
              <a:t> </a:t>
            </a:r>
            <a:r>
              <a:rPr lang="en-US" sz="2600" i="1" dirty="0" smtClean="0"/>
              <a:t>,s</a:t>
            </a:r>
            <a:r>
              <a:rPr lang="en-US" sz="2600" i="1" baseline="-25000" dirty="0" smtClean="0"/>
              <a:t>i+1</a:t>
            </a:r>
            <a:r>
              <a:rPr lang="en-US" sz="2600" dirty="0" smtClean="0"/>
              <a:t>)</a:t>
            </a:r>
          </a:p>
          <a:p>
            <a:endParaRPr lang="en-US" dirty="0" smtClean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648200" y="2313432"/>
            <a:ext cx="4038600" cy="37795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Example</a:t>
            </a:r>
            <a:endParaRPr lang="ru-RU" sz="28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88938" y="4752340"/>
          <a:ext cx="4011612" cy="1957388"/>
        </p:xfrm>
        <a:graphic>
          <a:graphicData uri="http://schemas.openxmlformats.org/presentationml/2006/ole">
            <p:oleObj spid="_x0000_s3074" name="Формула" r:id="rId3" imgW="1612800" imgH="787320" progId="Equation.3">
              <p:embed/>
            </p:oleObj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657088" y="2971800"/>
          <a:ext cx="2221992" cy="6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98"/>
                <a:gridCol w="555498"/>
                <a:gridCol w="555498"/>
                <a:gridCol w="555498"/>
              </a:tblGrid>
              <a:tr h="6583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5666232" y="3782568"/>
          <a:ext cx="2221992" cy="6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98"/>
                <a:gridCol w="555498"/>
                <a:gridCol w="555498"/>
                <a:gridCol w="555498"/>
              </a:tblGrid>
              <a:tr h="6583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5666232" y="4645152"/>
          <a:ext cx="2221992" cy="6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98"/>
                <a:gridCol w="555498"/>
                <a:gridCol w="555498"/>
                <a:gridCol w="555498"/>
              </a:tblGrid>
              <a:tr h="6583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83480" y="2935224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s</a:t>
            </a:r>
            <a:r>
              <a:rPr lang="en-US" sz="3600" i="1" baseline="-25000" dirty="0" smtClean="0"/>
              <a:t>i</a:t>
            </a:r>
            <a:endParaRPr lang="ru-RU" sz="3600" i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965192" y="3749040"/>
            <a:ext cx="745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</a:t>
            </a:r>
            <a:r>
              <a:rPr lang="en-US" sz="3600" i="1" baseline="-25000" dirty="0" smtClean="0"/>
              <a:t>i+1</a:t>
            </a:r>
            <a:endParaRPr lang="ru-RU" sz="3600" i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5020056" y="4640401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a</a:t>
            </a:r>
            <a:endParaRPr lang="ru-RU" sz="3600" i="1" dirty="0"/>
          </a:p>
        </p:txBody>
      </p:sp>
      <p:sp>
        <p:nvSpPr>
          <p:cNvPr id="13" name="Номер слайда 3"/>
          <p:cNvSpPr txBox="1">
            <a:spLocks/>
          </p:cNvSpPr>
          <p:nvPr/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5C68B6-61C2-468F-89AB-4B9F7531AA68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/33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10896" y="2141727"/>
            <a:ext cx="2386584" cy="194477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1. View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application engineering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r>
              <a:rPr lang="en-US" dirty="0" smtClean="0"/>
              <a:t>/33</a:t>
            </a:r>
            <a:endParaRPr lang="ru-RU" dirty="0"/>
          </a:p>
        </p:txBody>
      </p:sp>
      <p:pic>
        <p:nvPicPr>
          <p:cNvPr id="6" name="Picture 2" descr="E:\pn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624" y="2534940"/>
            <a:ext cx="2231136" cy="1409218"/>
          </a:xfrm>
          <a:prstGeom prst="rect">
            <a:avLst/>
          </a:prstGeom>
          <a:noFill/>
        </p:spPr>
      </p:pic>
      <p:sp>
        <p:nvSpPr>
          <p:cNvPr id="9" name="Скругленный прямоугольник 8"/>
          <p:cNvSpPr/>
          <p:nvPr/>
        </p:nvSpPr>
        <p:spPr>
          <a:xfrm>
            <a:off x="310896" y="4672197"/>
            <a:ext cx="2386584" cy="148212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2. Model</a:t>
            </a:r>
          </a:p>
        </p:txBody>
      </p:sp>
      <p:pic>
        <p:nvPicPr>
          <p:cNvPr id="11" name="Picture 2" descr="E:\fb-interfac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803" y="5099387"/>
            <a:ext cx="2270101" cy="96089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504188" y="4174849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to debug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736592" y="3013761"/>
            <a:ext cx="2386584" cy="243309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3. Controller</a:t>
            </a:r>
          </a:p>
        </p:txBody>
      </p:sp>
      <p:pic>
        <p:nvPicPr>
          <p:cNvPr id="22" name="Picture 2" descr="E:\constructed-ecc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2312" y="3774833"/>
            <a:ext cx="2186145" cy="1204094"/>
          </a:xfrm>
          <a:prstGeom prst="rect">
            <a:avLst/>
          </a:prstGeom>
          <a:noFill/>
        </p:spPr>
      </p:pic>
      <p:cxnSp>
        <p:nvCxnSpPr>
          <p:cNvPr id="31" name="Соединительная линия уступом 30"/>
          <p:cNvCxnSpPr>
            <a:stCxn id="7" idx="2"/>
            <a:endCxn id="9" idx="0"/>
          </p:cNvCxnSpPr>
          <p:nvPr/>
        </p:nvCxnSpPr>
        <p:spPr>
          <a:xfrm rot="5400000">
            <a:off x="1211342" y="4379350"/>
            <a:ext cx="58569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7" idx="3"/>
            <a:endCxn id="17" idx="1"/>
          </p:cNvCxnSpPr>
          <p:nvPr/>
        </p:nvCxnSpPr>
        <p:spPr>
          <a:xfrm>
            <a:off x="2697480" y="3114116"/>
            <a:ext cx="2039112" cy="11161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stCxn id="9" idx="3"/>
            <a:endCxn id="17" idx="1"/>
          </p:cNvCxnSpPr>
          <p:nvPr/>
        </p:nvCxnSpPr>
        <p:spPr>
          <a:xfrm flipV="1">
            <a:off x="2697480" y="4230310"/>
            <a:ext cx="2039112" cy="11829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initial set of simple algorithms</a:t>
            </a:r>
            <a:endParaRPr lang="ru-RU" dirty="0"/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413" y="2483358"/>
            <a:ext cx="863917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 txBox="1">
            <a:spLocks/>
          </p:cNvSpPr>
          <p:nvPr/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5C68B6-61C2-468F-89AB-4B9F7531AA68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/33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algorithms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smtClean="0"/>
              <a:t>Function </a:t>
            </a:r>
            <a:r>
              <a:rPr lang="en-US" sz="2800" b="1" dirty="0" smtClean="0"/>
              <a:t>merge(a, b)</a:t>
            </a:r>
            <a:endParaRPr lang="en-US" sz="2800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</a:t>
            </a:r>
            <a:endParaRPr lang="ru-RU" sz="2800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293688" y="2926080"/>
          <a:ext cx="4202112" cy="1263650"/>
        </p:xfrm>
        <a:graphic>
          <a:graphicData uri="http://schemas.openxmlformats.org/presentationml/2006/ole">
            <p:oleObj spid="_x0000_s53250" name="Формула" r:id="rId3" imgW="1688760" imgH="507960" progId="Equation.3">
              <p:embed/>
            </p:oleObj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657088" y="2971800"/>
          <a:ext cx="2221992" cy="6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98"/>
                <a:gridCol w="555498"/>
                <a:gridCol w="555498"/>
                <a:gridCol w="555498"/>
              </a:tblGrid>
              <a:tr h="6583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5666232" y="3782568"/>
          <a:ext cx="2221992" cy="6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98"/>
                <a:gridCol w="555498"/>
                <a:gridCol w="555498"/>
                <a:gridCol w="555498"/>
              </a:tblGrid>
              <a:tr h="6583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ru-RU" sz="28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5666232" y="4645152"/>
          <a:ext cx="2221992" cy="65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98"/>
                <a:gridCol w="555498"/>
                <a:gridCol w="555498"/>
                <a:gridCol w="555498"/>
              </a:tblGrid>
              <a:tr h="65836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ru-RU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ru-RU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831080" y="2935224"/>
            <a:ext cx="421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a</a:t>
            </a:r>
            <a:endParaRPr lang="ru-RU" sz="3600" i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4812792" y="3749040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</a:t>
            </a:r>
            <a:endParaRPr lang="ru-RU" sz="3600" i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7656" y="4640401"/>
            <a:ext cx="867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m</a:t>
            </a:r>
            <a:r>
              <a:rPr lang="en-US" sz="3600" i="1" baseline="30000" dirty="0" smtClean="0"/>
              <a:t>ab</a:t>
            </a:r>
            <a:endParaRPr lang="ru-RU" sz="3600" i="1" baseline="30000" dirty="0"/>
          </a:p>
        </p:txBody>
      </p:sp>
      <p:sp>
        <p:nvSpPr>
          <p:cNvPr id="12" name="Номер слайда 3"/>
          <p:cNvSpPr txBox="1">
            <a:spLocks/>
          </p:cNvSpPr>
          <p:nvPr/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5C68B6-61C2-468F-89AB-4B9F7531AA68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/33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Only consistent algorithms are merged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346582"/>
            <a:ext cx="8229600" cy="37795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Algorithms are </a:t>
            </a:r>
            <a:r>
              <a:rPr lang="en-US" sz="2800" b="1" dirty="0" smtClean="0"/>
              <a:t>consistent</a:t>
            </a:r>
            <a:r>
              <a:rPr lang="en-US" sz="2800" dirty="0" smtClean="0"/>
              <a:t> if they don’t have </a:t>
            </a:r>
            <a:r>
              <a:rPr lang="en-US" sz="2800" b="1" dirty="0" smtClean="0"/>
              <a:t>contradicting elements</a:t>
            </a:r>
            <a:endParaRPr lang="ru-RU" sz="2800" b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3112008" y="3453384"/>
          <a:ext cx="3508248" cy="103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062"/>
                <a:gridCol w="877062"/>
                <a:gridCol w="877062"/>
                <a:gridCol w="877062"/>
              </a:tblGrid>
              <a:tr h="103936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ru-RU" sz="3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x</a:t>
                      </a:r>
                      <a:endParaRPr lang="ru-RU" sz="32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ru-RU" sz="32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ru-RU" sz="32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3112008" y="4783836"/>
          <a:ext cx="3508248" cy="103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062"/>
                <a:gridCol w="877062"/>
                <a:gridCol w="877062"/>
                <a:gridCol w="877062"/>
              </a:tblGrid>
              <a:tr h="103936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ru-RU" sz="3200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ru-RU" sz="32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ru-RU" sz="32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x</a:t>
                      </a:r>
                      <a:endParaRPr lang="ru-RU" sz="32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4231142"/>
            <a:ext cx="2407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contradiction</a:t>
            </a:r>
            <a:endParaRPr lang="ru-RU" sz="2800" dirty="0"/>
          </a:p>
        </p:txBody>
      </p:sp>
      <p:sp>
        <p:nvSpPr>
          <p:cNvPr id="7" name="Номер слайда 3"/>
          <p:cNvSpPr txBox="1">
            <a:spLocks/>
          </p:cNvSpPr>
          <p:nvPr/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5C68B6-61C2-468F-89AB-4B9F7531AA68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/33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2388358" y="3916907"/>
            <a:ext cx="723650" cy="3142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388358" y="4783836"/>
            <a:ext cx="723650" cy="566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if merge is valid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Invariant</a:t>
            </a:r>
            <a:r>
              <a:rPr lang="en-US" sz="2800" dirty="0" smtClean="0"/>
              <a:t>: algorithms are sufficient to represent all scenarios</a:t>
            </a:r>
          </a:p>
          <a:p>
            <a:r>
              <a:rPr lang="en-US" sz="2800" dirty="0" smtClean="0"/>
              <a:t>For each scenario </a:t>
            </a:r>
            <a:r>
              <a:rPr lang="en-US" sz="2800" b="1" i="1" dirty="0" smtClean="0"/>
              <a:t>s</a:t>
            </a:r>
          </a:p>
          <a:p>
            <a:r>
              <a:rPr lang="en-US" sz="2800" dirty="0" smtClean="0"/>
              <a:t>For each </a:t>
            </a:r>
            <a:r>
              <a:rPr lang="en-US" sz="2800" b="1" i="1" dirty="0" smtClean="0"/>
              <a:t>s</a:t>
            </a:r>
            <a:r>
              <a:rPr lang="en-US" sz="2800" b="1" i="1" baseline="-25000" dirty="0" smtClean="0"/>
              <a:t>i</a:t>
            </a:r>
            <a:r>
              <a:rPr lang="en-US" sz="2800" dirty="0" smtClean="0"/>
              <a:t> and </a:t>
            </a:r>
            <a:r>
              <a:rPr lang="en-US" sz="2800" b="1" i="1" dirty="0" smtClean="0"/>
              <a:t>s</a:t>
            </a:r>
            <a:r>
              <a:rPr lang="en-US" sz="2800" b="1" i="1" baseline="-25000" dirty="0" smtClean="0"/>
              <a:t>i+1</a:t>
            </a:r>
          </a:p>
          <a:p>
            <a:endParaRPr lang="ru-RU" sz="2800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/>
              <a:t>A’ ← A \ {a, b}</a:t>
            </a:r>
          </a:p>
          <a:p>
            <a:r>
              <a:rPr lang="en-US" sz="2800" dirty="0" smtClean="0"/>
              <a:t>A’ ← A’ U {</a:t>
            </a:r>
            <a:r>
              <a:rPr lang="en-US" sz="2800" i="1" dirty="0" smtClean="0"/>
              <a:t>m</a:t>
            </a:r>
            <a:r>
              <a:rPr lang="en-US" sz="2800" i="1" baseline="30000" dirty="0" smtClean="0"/>
              <a:t>ab</a:t>
            </a:r>
            <a:r>
              <a:rPr lang="en-US" sz="2800" dirty="0" smtClean="0"/>
              <a:t>}</a:t>
            </a:r>
          </a:p>
          <a:p>
            <a:r>
              <a:rPr lang="en-US" sz="2800" b="1" dirty="0" smtClean="0"/>
              <a:t>if</a:t>
            </a:r>
            <a:r>
              <a:rPr lang="en-US" sz="2800" dirty="0" smtClean="0"/>
              <a:t> A’ satisfies invariant</a:t>
            </a:r>
          </a:p>
          <a:p>
            <a:pPr lvl="1">
              <a:buNone/>
            </a:pPr>
            <a:r>
              <a:rPr lang="en-US" sz="2800" b="1" dirty="0" smtClean="0"/>
              <a:t>then</a:t>
            </a:r>
            <a:r>
              <a:rPr lang="en-US" sz="2800" dirty="0" smtClean="0"/>
              <a:t> A ← A’</a:t>
            </a:r>
            <a:endParaRPr lang="ru-RU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809625" y="4900613"/>
          <a:ext cx="7372350" cy="749300"/>
        </p:xfrm>
        <a:graphic>
          <a:graphicData uri="http://schemas.openxmlformats.org/presentationml/2006/ole">
            <p:oleObj spid="_x0000_s57347" name="Формула" r:id="rId3" imgW="2247840" imgH="228600" progId="Equation.3">
              <p:embed/>
            </p:oleObj>
          </a:graphicData>
        </a:graphic>
      </p:graphicFrame>
      <p:sp>
        <p:nvSpPr>
          <p:cNvPr id="7" name="Номер слайда 3"/>
          <p:cNvSpPr txBox="1">
            <a:spLocks/>
          </p:cNvSpPr>
          <p:nvPr/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5C68B6-61C2-468F-89AB-4B9F7531AA68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/33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algorithms: </a:t>
            </a:r>
            <a:r>
              <a:rPr lang="en-US" dirty="0" err="1" smtClean="0"/>
              <a:t>pseudocode</a:t>
            </a:r>
            <a:endParaRPr lang="ru-RU" dirty="0"/>
          </a:p>
        </p:txBody>
      </p:sp>
      <p:sp>
        <p:nvSpPr>
          <p:cNvPr id="10" name="Содержимое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Try to merge each pair of algorithms</a:t>
            </a:r>
          </a:p>
          <a:p>
            <a:r>
              <a:rPr lang="en-US" dirty="0" smtClean="0"/>
              <a:t>Until no more merges can be made</a:t>
            </a:r>
            <a:endParaRPr lang="ru-RU" dirty="0"/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" y="2310006"/>
            <a:ext cx="4176682" cy="390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3"/>
          <p:cNvSpPr txBox="1">
            <a:spLocks/>
          </p:cNvSpPr>
          <p:nvPr/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5C68B6-61C2-468F-89AB-4B9F7531AA68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/33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ECC using found algorithms</a:t>
            </a:r>
            <a:endParaRPr lang="ru-RU" dirty="0"/>
          </a:p>
        </p:txBody>
      </p:sp>
      <p:sp>
        <p:nvSpPr>
          <p:cNvPr id="4" name="Номер слайда 3"/>
          <p:cNvSpPr txBox="1">
            <a:spLocks/>
          </p:cNvSpPr>
          <p:nvPr/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5C68B6-61C2-468F-89AB-4B9F7531AA68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/33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45" name="Picture 5" descr="E:\ecc-construction-from-algorithm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901" y="2030611"/>
            <a:ext cx="8495731" cy="45082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ECC using found algorithms</a:t>
            </a:r>
            <a:endParaRPr lang="ru-RU" dirty="0"/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4499" y="2063820"/>
            <a:ext cx="4933604" cy="3984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3"/>
          <p:cNvSpPr txBox="1">
            <a:spLocks/>
          </p:cNvSpPr>
          <p:nvPr/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5C68B6-61C2-468F-89AB-4B9F7531AA68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/33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ECC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Constructed ECCs are </a:t>
            </a:r>
            <a:r>
              <a:rPr lang="en-US" sz="3200" b="1" dirty="0" smtClean="0"/>
              <a:t>redundant</a:t>
            </a:r>
          </a:p>
          <a:p>
            <a:r>
              <a:rPr lang="en-US" sz="3200" dirty="0" smtClean="0"/>
              <a:t>Each guard depends on </a:t>
            </a:r>
            <a:r>
              <a:rPr lang="en-US" sz="3200" b="1" dirty="0" smtClean="0"/>
              <a:t>all</a:t>
            </a:r>
            <a:r>
              <a:rPr lang="en-US" sz="3200" dirty="0" smtClean="0"/>
              <a:t> input variables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4282" y="4000504"/>
            <a:ext cx="478634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6 -&gt; 5 ["REQ [</a:t>
            </a:r>
            <a:r>
              <a:rPr lang="en-US" sz="1600" dirty="0" smtClean="0">
                <a:solidFill>
                  <a:srgbClr val="FF0000"/>
                </a:solidFill>
              </a:rPr>
              <a:t>c1Home &amp; !c1End &amp; </a:t>
            </a:r>
            <a:r>
              <a:rPr lang="en-US" sz="1600" dirty="0" err="1" smtClean="0"/>
              <a:t>vcEnd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&amp; !pp2</a:t>
            </a:r>
            <a:r>
              <a:rPr lang="en-US" sz="1600" dirty="0" smtClean="0"/>
              <a:t>]"];</a:t>
            </a:r>
          </a:p>
          <a:p>
            <a:r>
              <a:rPr lang="en-US" sz="1600" strike="sngStrike" dirty="0" smtClean="0"/>
              <a:t>6 -&gt; 5 ["REQ [c1Home &amp; !c1End &amp; </a:t>
            </a:r>
            <a:r>
              <a:rPr lang="en-US" sz="1600" strike="sngStrike" dirty="0" err="1" smtClean="0"/>
              <a:t>vcEnd</a:t>
            </a:r>
            <a:r>
              <a:rPr lang="en-US" sz="1600" strike="sngStrike" dirty="0" smtClean="0"/>
              <a:t> &amp; pp2] "];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7 -&gt; 0 ["REQ [</a:t>
            </a:r>
            <a:r>
              <a:rPr lang="en-US" sz="1600" dirty="0" err="1" smtClean="0">
                <a:solidFill>
                  <a:srgbClr val="00B050"/>
                </a:solidFill>
              </a:rPr>
              <a:t>vcHome</a:t>
            </a:r>
            <a:r>
              <a:rPr lang="en-US" sz="1600" dirty="0" smtClean="0">
                <a:solidFill>
                  <a:srgbClr val="00B050"/>
                </a:solidFill>
              </a:rPr>
              <a:t> &amp; !</a:t>
            </a:r>
            <a:r>
              <a:rPr lang="en-US" sz="1600" dirty="0" err="1" smtClean="0">
                <a:solidFill>
                  <a:srgbClr val="00B050"/>
                </a:solidFill>
              </a:rPr>
              <a:t>vac</a:t>
            </a:r>
            <a:r>
              <a:rPr lang="en-US" sz="1600" dirty="0" smtClean="0">
                <a:solidFill>
                  <a:srgbClr val="00B050"/>
                </a:solidFill>
              </a:rPr>
              <a:t>]"];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7 -&gt; 3 ["REQ [</a:t>
            </a:r>
            <a:r>
              <a:rPr lang="en-US" sz="1600" dirty="0" err="1" smtClean="0">
                <a:solidFill>
                  <a:srgbClr val="00B050"/>
                </a:solidFill>
              </a:rPr>
              <a:t>vcHome</a:t>
            </a:r>
            <a:r>
              <a:rPr lang="en-US" sz="1600" dirty="0" smtClean="0">
                <a:solidFill>
                  <a:srgbClr val="00B050"/>
                </a:solidFill>
              </a:rPr>
              <a:t> &amp; </a:t>
            </a:r>
            <a:r>
              <a:rPr lang="en-US" sz="1600" dirty="0" err="1" smtClean="0">
                <a:solidFill>
                  <a:srgbClr val="00B050"/>
                </a:solidFill>
              </a:rPr>
              <a:t>vac</a:t>
            </a:r>
            <a:r>
              <a:rPr lang="en-US" sz="1600" dirty="0" smtClean="0">
                <a:solidFill>
                  <a:srgbClr val="00B050"/>
                </a:solidFill>
              </a:rPr>
              <a:t>]"];</a:t>
            </a:r>
          </a:p>
          <a:p>
            <a:r>
              <a:rPr lang="en-US" sz="1600" strike="sngStrike" dirty="0" smtClean="0"/>
              <a:t>8 -&gt; 7 ["REQ [!c1End &amp; c2End]"];</a:t>
            </a:r>
          </a:p>
          <a:p>
            <a:r>
              <a:rPr lang="en-US" sz="1600" dirty="0" smtClean="0"/>
              <a:t>8 -&gt; 7 [“REQ [</a:t>
            </a:r>
            <a:r>
              <a:rPr lang="en-US" sz="1600" dirty="0" smtClean="0">
                <a:solidFill>
                  <a:srgbClr val="FF0000"/>
                </a:solidFill>
              </a:rPr>
              <a:t>c1End &amp; </a:t>
            </a:r>
            <a:r>
              <a:rPr lang="en-US" sz="1600" dirty="0" smtClean="0"/>
              <a:t>!c2End]"];</a:t>
            </a:r>
          </a:p>
          <a:p>
            <a:r>
              <a:rPr lang="en-US" sz="1600" dirty="0" smtClean="0"/>
              <a:t>8 -&gt; 7 ["REQ [</a:t>
            </a:r>
            <a:r>
              <a:rPr lang="en-US" sz="1600" dirty="0" smtClean="0">
                <a:solidFill>
                  <a:srgbClr val="FF0000"/>
                </a:solidFill>
              </a:rPr>
              <a:t>c1End &amp; </a:t>
            </a:r>
            <a:r>
              <a:rPr lang="en-US" sz="1600" dirty="0" smtClean="0"/>
              <a:t>c2End]"];</a:t>
            </a:r>
          </a:p>
          <a:p>
            <a:r>
              <a:rPr lang="en-US" sz="1600" dirty="0" smtClean="0"/>
              <a:t>9 -&gt; 1 [“REQ [c2End</a:t>
            </a:r>
            <a:r>
              <a:rPr lang="en-US" sz="1600" dirty="0" smtClean="0">
                <a:solidFill>
                  <a:srgbClr val="FF0000"/>
                </a:solidFill>
              </a:rPr>
              <a:t> &amp; </a:t>
            </a:r>
            <a:r>
              <a:rPr lang="en-US" sz="1600" dirty="0" err="1" smtClean="0">
                <a:solidFill>
                  <a:srgbClr val="FF0000"/>
                </a:solidFill>
              </a:rPr>
              <a:t>vcHome</a:t>
            </a:r>
            <a:r>
              <a:rPr lang="en-US" sz="1600" dirty="0" smtClean="0">
                <a:solidFill>
                  <a:srgbClr val="FF0000"/>
                </a:solidFill>
              </a:rPr>
              <a:t> &amp; !</a:t>
            </a:r>
            <a:r>
              <a:rPr lang="en-US" sz="1600" dirty="0" err="1" smtClean="0">
                <a:solidFill>
                  <a:srgbClr val="FF0000"/>
                </a:solidFill>
              </a:rPr>
              <a:t>vac</a:t>
            </a:r>
            <a:r>
              <a:rPr lang="en-US" sz="1600" dirty="0" smtClean="0"/>
              <a:t>]"];</a:t>
            </a:r>
            <a:endParaRPr lang="en-US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00792" y="4000504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6 -&gt; 5 ["REQ [</a:t>
            </a:r>
            <a:r>
              <a:rPr lang="en-US" sz="1600" dirty="0" err="1" smtClean="0"/>
              <a:t>vcEnd</a:t>
            </a:r>
            <a:r>
              <a:rPr lang="en-US" sz="1600" dirty="0" smtClean="0"/>
              <a:t>]"];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7 -&gt; 0 ["REQ [</a:t>
            </a:r>
            <a:r>
              <a:rPr lang="en-US" sz="1600" dirty="0" err="1" smtClean="0">
                <a:solidFill>
                  <a:srgbClr val="00B050"/>
                </a:solidFill>
              </a:rPr>
              <a:t>vcHome</a:t>
            </a:r>
            <a:r>
              <a:rPr lang="en-US" sz="1600" dirty="0" smtClean="0">
                <a:solidFill>
                  <a:srgbClr val="00B050"/>
                </a:solidFill>
              </a:rPr>
              <a:t> &amp; !</a:t>
            </a:r>
            <a:r>
              <a:rPr lang="en-US" sz="1600" dirty="0" err="1" smtClean="0">
                <a:solidFill>
                  <a:srgbClr val="00B050"/>
                </a:solidFill>
              </a:rPr>
              <a:t>vac</a:t>
            </a:r>
            <a:r>
              <a:rPr lang="en-US" sz="1600" dirty="0" smtClean="0">
                <a:solidFill>
                  <a:srgbClr val="00B050"/>
                </a:solidFill>
              </a:rPr>
              <a:t>]"];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7 -&gt; 3 ["REQ [</a:t>
            </a:r>
            <a:r>
              <a:rPr lang="en-US" sz="1600" dirty="0" err="1" smtClean="0">
                <a:solidFill>
                  <a:srgbClr val="00B050"/>
                </a:solidFill>
              </a:rPr>
              <a:t>vcHome</a:t>
            </a:r>
            <a:r>
              <a:rPr lang="en-US" sz="1600" dirty="0" smtClean="0">
                <a:solidFill>
                  <a:srgbClr val="00B050"/>
                </a:solidFill>
              </a:rPr>
              <a:t> &amp; </a:t>
            </a:r>
            <a:r>
              <a:rPr lang="en-US" sz="1600" dirty="0" err="1" smtClean="0">
                <a:solidFill>
                  <a:srgbClr val="00B050"/>
                </a:solidFill>
              </a:rPr>
              <a:t>vac</a:t>
            </a:r>
            <a:r>
              <a:rPr lang="en-US" sz="1600" dirty="0" smtClean="0">
                <a:solidFill>
                  <a:srgbClr val="00B050"/>
                </a:solidFill>
              </a:rPr>
              <a:t>]"];</a:t>
            </a:r>
          </a:p>
          <a:p>
            <a:r>
              <a:rPr lang="en-US" sz="1600" dirty="0" smtClean="0"/>
              <a:t>8 -&gt; 7 ["REQ [!c2End]"];</a:t>
            </a:r>
          </a:p>
          <a:p>
            <a:r>
              <a:rPr lang="en-US" sz="1600" dirty="0" smtClean="0"/>
              <a:t>8 -&gt; 7 ["REQ [c2End]"];</a:t>
            </a:r>
          </a:p>
          <a:p>
            <a:r>
              <a:rPr lang="en-US" sz="1600" dirty="0" smtClean="0"/>
              <a:t>9 -&gt; 1 ["REQ [c2End]"];</a:t>
            </a:r>
            <a:endParaRPr lang="en-US" sz="1600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4572000" y="4178368"/>
            <a:ext cx="1428760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2972932" y="4429132"/>
            <a:ext cx="3027828" cy="232602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2857488" y="4678308"/>
            <a:ext cx="3143272" cy="25089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3000364" y="4918744"/>
            <a:ext cx="3000396" cy="439082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2928926" y="5214950"/>
            <a:ext cx="3071834" cy="428628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3714744" y="5500702"/>
            <a:ext cx="2214578" cy="357190"/>
          </a:xfrm>
          <a:prstGeom prst="straightConnector1">
            <a:avLst/>
          </a:prstGeom>
          <a:ln w="158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r>
              <a:rPr lang="en-US" dirty="0" smtClean="0"/>
              <a:t>/33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Experiments: Pick-n-Place manipulator</a:t>
            </a:r>
            <a:endParaRPr lang="ru-RU" dirty="0"/>
          </a:p>
        </p:txBody>
      </p:sp>
      <p:pic>
        <p:nvPicPr>
          <p:cNvPr id="29698" name="Picture 2" descr="E:\pnp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6163" y="2063820"/>
            <a:ext cx="7050087" cy="4452937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r>
              <a:rPr lang="en-US" dirty="0" smtClean="0"/>
              <a:t>/33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10 tests: order of work piece deployment</a:t>
            </a:r>
          </a:p>
          <a:p>
            <a:pPr lvl="1"/>
            <a:r>
              <a:rPr lang="en-US" sz="2800" dirty="0" smtClean="0"/>
              <a:t>1, 1-2, 2-3, 1-2-3, 2, 2-1, 2-3, 3-2, 3-2-1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r>
              <a:rPr lang="en-US" dirty="0" smtClean="0"/>
              <a:t>/33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10896" y="2141727"/>
            <a:ext cx="2386584" cy="194477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1. View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application engineering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r>
              <a:rPr lang="en-US" dirty="0" smtClean="0"/>
              <a:t>/33</a:t>
            </a:r>
            <a:endParaRPr lang="ru-RU" dirty="0"/>
          </a:p>
        </p:txBody>
      </p:sp>
      <p:pic>
        <p:nvPicPr>
          <p:cNvPr id="6" name="Picture 2" descr="E:\pn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624" y="2534940"/>
            <a:ext cx="2231136" cy="1409218"/>
          </a:xfrm>
          <a:prstGeom prst="rect">
            <a:avLst/>
          </a:prstGeom>
          <a:noFill/>
        </p:spPr>
      </p:pic>
      <p:sp>
        <p:nvSpPr>
          <p:cNvPr id="9" name="Скругленный прямоугольник 8"/>
          <p:cNvSpPr/>
          <p:nvPr/>
        </p:nvSpPr>
        <p:spPr>
          <a:xfrm>
            <a:off x="310896" y="4672197"/>
            <a:ext cx="2386584" cy="148212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2. Model</a:t>
            </a:r>
          </a:p>
        </p:txBody>
      </p:sp>
      <p:pic>
        <p:nvPicPr>
          <p:cNvPr id="11" name="Picture 2" descr="E:\fb-interfac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803" y="5099387"/>
            <a:ext cx="2270101" cy="960895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1504188" y="4174849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to debug</a:t>
            </a:r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543300" y="3013761"/>
            <a:ext cx="2386584" cy="243309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3. Automated controller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 generation</a:t>
            </a:r>
          </a:p>
        </p:txBody>
      </p:sp>
      <p:pic>
        <p:nvPicPr>
          <p:cNvPr id="22" name="Picture 2" descr="E:\constructed-ecc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6352" y="3759254"/>
            <a:ext cx="2186145" cy="1204094"/>
          </a:xfrm>
          <a:prstGeom prst="rect">
            <a:avLst/>
          </a:prstGeom>
          <a:noFill/>
        </p:spPr>
      </p:pic>
      <p:cxnSp>
        <p:nvCxnSpPr>
          <p:cNvPr id="31" name="Соединительная линия уступом 30"/>
          <p:cNvCxnSpPr>
            <a:stCxn id="7" idx="2"/>
            <a:endCxn id="9" idx="0"/>
          </p:cNvCxnSpPr>
          <p:nvPr/>
        </p:nvCxnSpPr>
        <p:spPr>
          <a:xfrm rot="5400000">
            <a:off x="1211342" y="4379350"/>
            <a:ext cx="585693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7" idx="3"/>
            <a:endCxn id="17" idx="1"/>
          </p:cNvCxnSpPr>
          <p:nvPr/>
        </p:nvCxnSpPr>
        <p:spPr>
          <a:xfrm>
            <a:off x="2697480" y="3114116"/>
            <a:ext cx="845820" cy="11161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stCxn id="9" idx="3"/>
            <a:endCxn id="17" idx="1"/>
          </p:cNvCxnSpPr>
          <p:nvPr/>
        </p:nvCxnSpPr>
        <p:spPr>
          <a:xfrm flipV="1">
            <a:off x="2697480" y="4230310"/>
            <a:ext cx="845820" cy="11829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Скругленный прямоугольник 19"/>
          <p:cNvSpPr/>
          <p:nvPr/>
        </p:nvSpPr>
        <p:spPr>
          <a:xfrm>
            <a:off x="6553200" y="3013761"/>
            <a:ext cx="2386584" cy="2433098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4. Controller</a:t>
            </a:r>
          </a:p>
        </p:txBody>
      </p:sp>
      <p:cxnSp>
        <p:nvCxnSpPr>
          <p:cNvPr id="23" name="Прямая со стрелкой 22"/>
          <p:cNvCxnSpPr>
            <a:stCxn id="17" idx="3"/>
          </p:cNvCxnSpPr>
          <p:nvPr/>
        </p:nvCxnSpPr>
        <p:spPr>
          <a:xfrm>
            <a:off x="5929884" y="4230310"/>
            <a:ext cx="62331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protocol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310128" y="2063820"/>
            <a:ext cx="2404872" cy="7769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Record scenarios</a:t>
            </a:r>
            <a:endParaRPr lang="ru-RU" sz="24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306952" y="3017520"/>
            <a:ext cx="2404872" cy="7769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Construct ECC</a:t>
            </a:r>
            <a:endParaRPr lang="ru-RU" sz="24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306952" y="4971288"/>
            <a:ext cx="2404872" cy="7769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Simulate in FBDK</a:t>
            </a:r>
            <a:endParaRPr lang="ru-RU" sz="24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306952" y="3956304"/>
            <a:ext cx="2404872" cy="7769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Convert to Java &amp; compile</a:t>
            </a:r>
            <a:endParaRPr lang="ru-RU" sz="2400" dirty="0"/>
          </a:p>
        </p:txBody>
      </p:sp>
      <p:cxnSp>
        <p:nvCxnSpPr>
          <p:cNvPr id="14" name="Соединительная линия уступом 13"/>
          <p:cNvCxnSpPr>
            <a:stCxn id="4" idx="3"/>
            <a:endCxn id="6" idx="3"/>
          </p:cNvCxnSpPr>
          <p:nvPr/>
        </p:nvCxnSpPr>
        <p:spPr>
          <a:xfrm flipH="1">
            <a:off x="5711824" y="2452278"/>
            <a:ext cx="3176" cy="953700"/>
          </a:xfrm>
          <a:prstGeom prst="bentConnector3">
            <a:avLst>
              <a:gd name="adj1" fmla="val -719773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6" idx="1"/>
            <a:endCxn id="9" idx="1"/>
          </p:cNvCxnSpPr>
          <p:nvPr/>
        </p:nvCxnSpPr>
        <p:spPr>
          <a:xfrm rot="10800000" flipV="1">
            <a:off x="3306952" y="3405978"/>
            <a:ext cx="1588" cy="938784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9" idx="3"/>
            <a:endCxn id="8" idx="3"/>
          </p:cNvCxnSpPr>
          <p:nvPr/>
        </p:nvCxnSpPr>
        <p:spPr>
          <a:xfrm>
            <a:off x="5711824" y="4344762"/>
            <a:ext cx="1588" cy="1014984"/>
          </a:xfrm>
          <a:prstGeom prst="bentConnector3">
            <a:avLst>
              <a:gd name="adj1" fmla="val 1439546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Номер слайда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r>
              <a:rPr lang="en-US" dirty="0" smtClean="0"/>
              <a:t>/33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Proposed method constructs the ECC in </a:t>
            </a:r>
            <a:r>
              <a:rPr lang="en-US" sz="2400" b="1" dirty="0" smtClean="0"/>
              <a:t>less</a:t>
            </a:r>
            <a:r>
              <a:rPr lang="en-US" sz="2400" dirty="0" smtClean="0"/>
              <a:t> </a:t>
            </a:r>
            <a:r>
              <a:rPr lang="en-US" sz="2400" b="1" dirty="0" smtClean="0"/>
              <a:t>than a minute</a:t>
            </a:r>
          </a:p>
          <a:p>
            <a:r>
              <a:rPr lang="en-US" sz="2400" dirty="0" smtClean="0"/>
              <a:t>Previous method required ~ 4.5 hours on 16-core machine</a:t>
            </a:r>
          </a:p>
          <a:p>
            <a:r>
              <a:rPr lang="en-US" sz="2400" dirty="0" smtClean="0"/>
              <a:t>Simulation showed that the ECC works correctly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r>
              <a:rPr lang="en-US" dirty="0" smtClean="0"/>
              <a:t>/33</a:t>
            </a:r>
            <a:endParaRPr lang="ru-RU" dirty="0"/>
          </a:p>
        </p:txBody>
      </p:sp>
      <p:pic>
        <p:nvPicPr>
          <p:cNvPr id="61442" name="Picture 2" descr="E:\constructed-ec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7538" y="3562795"/>
            <a:ext cx="4665662" cy="27935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 &amp; Future work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Approach is only useful if </a:t>
            </a:r>
            <a:r>
              <a:rPr lang="en-US" sz="2800" b="1" dirty="0" smtClean="0"/>
              <a:t>manual control</a:t>
            </a:r>
            <a:r>
              <a:rPr lang="en-US" sz="2800" dirty="0" smtClean="0"/>
              <a:t> is </a:t>
            </a:r>
            <a:r>
              <a:rPr lang="en-US" sz="2800" b="1" dirty="0" smtClean="0"/>
              <a:t>easier </a:t>
            </a:r>
            <a:r>
              <a:rPr lang="en-US" sz="2800" dirty="0" smtClean="0"/>
              <a:t>than </a:t>
            </a:r>
            <a:r>
              <a:rPr lang="en-US" sz="2800" b="1" dirty="0" smtClean="0"/>
              <a:t>designing</a:t>
            </a:r>
            <a:r>
              <a:rPr lang="en-US" sz="2800" dirty="0" smtClean="0"/>
              <a:t> the </a:t>
            </a:r>
            <a:r>
              <a:rPr lang="en-US" sz="2800" dirty="0" smtClean="0"/>
              <a:t>ECC</a:t>
            </a:r>
            <a:endParaRPr lang="en-US" sz="2800" dirty="0" smtClean="0"/>
          </a:p>
          <a:p>
            <a:r>
              <a:rPr lang="en-US" sz="2800" dirty="0" smtClean="0"/>
              <a:t>User </a:t>
            </a:r>
            <a:r>
              <a:rPr lang="en-US" sz="2800" dirty="0" smtClean="0"/>
              <a:t>bears all responsibility for </a:t>
            </a:r>
            <a:r>
              <a:rPr lang="en-US" sz="2800" dirty="0" smtClean="0"/>
              <a:t>scenario</a:t>
            </a:r>
            <a:r>
              <a:rPr lang="en-US" sz="2800" b="1" dirty="0" smtClean="0"/>
              <a:t> correctness and completeness</a:t>
            </a:r>
          </a:p>
          <a:p>
            <a:r>
              <a:rPr lang="en-US" sz="2800" dirty="0" smtClean="0"/>
              <a:t>What about </a:t>
            </a:r>
            <a:r>
              <a:rPr lang="en-US" sz="2800" b="1" dirty="0" smtClean="0"/>
              <a:t>generalizing</a:t>
            </a:r>
            <a:r>
              <a:rPr lang="en-US" sz="2800" dirty="0" smtClean="0"/>
              <a:t>?</a:t>
            </a:r>
          </a:p>
          <a:p>
            <a:pPr lvl="1"/>
            <a:r>
              <a:rPr lang="en-US" sz="2800" dirty="0" smtClean="0"/>
              <a:t>Consider temporal properties</a:t>
            </a:r>
          </a:p>
          <a:p>
            <a:endParaRPr lang="en-US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r>
              <a:rPr lang="en-US" dirty="0" smtClean="0"/>
              <a:t>/33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mtClean="0"/>
              <a:t>Acknowledgements</a:t>
            </a:r>
            <a:endParaRPr lang="ru-RU" altLang="ru-RU" smtClean="0"/>
          </a:p>
        </p:txBody>
      </p:sp>
      <p:sp>
        <p:nvSpPr>
          <p:cNvPr id="36867" name="Объект 2"/>
          <p:cNvSpPr>
            <a:spLocks noGrp="1"/>
          </p:cNvSpPr>
          <p:nvPr>
            <p:ph sz="half" idx="1"/>
          </p:nvPr>
        </p:nvSpPr>
        <p:spPr>
          <a:xfrm>
            <a:off x="457198" y="2346582"/>
            <a:ext cx="8229601" cy="3924043"/>
          </a:xfrm>
        </p:spPr>
        <p:txBody>
          <a:bodyPr/>
          <a:lstStyle/>
          <a:p>
            <a:r>
              <a:rPr lang="en-US" altLang="ru-RU" sz="2800" dirty="0" smtClean="0"/>
              <a:t>This work was financially supported by the Government of Russian Federation, Grant 074-U01.</a:t>
            </a:r>
          </a:p>
        </p:txBody>
      </p:sp>
      <p:sp>
        <p:nvSpPr>
          <p:cNvPr id="4" name="Номер слайда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5C68B6-61C2-468F-89AB-4B9F7531AA68}" type="slidenum">
              <a:rPr kumimoji="0" lang="ru-RU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/33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dirty="0" smtClean="0"/>
              <a:t>Thank you for your attention!</a:t>
            </a:r>
            <a:endParaRPr lang="ru-RU" altLang="ru-RU" dirty="0" smtClean="0"/>
          </a:p>
        </p:txBody>
      </p:sp>
      <p:sp>
        <p:nvSpPr>
          <p:cNvPr id="37894" name="TextBox 1"/>
          <p:cNvSpPr txBox="1">
            <a:spLocks noChangeArrowheads="1"/>
          </p:cNvSpPr>
          <p:nvPr/>
        </p:nvSpPr>
        <p:spPr bwMode="auto">
          <a:xfrm>
            <a:off x="3010617" y="4176215"/>
            <a:ext cx="316945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2500" dirty="0" smtClean="0">
                <a:solidFill>
                  <a:schemeClr val="bg1"/>
                </a:solidFill>
              </a:rPr>
              <a:t>rain.ifmo.ru/~</a:t>
            </a:r>
            <a:r>
              <a:rPr lang="en-US" altLang="ru-RU" sz="2500" dirty="0" err="1" smtClean="0">
                <a:solidFill>
                  <a:schemeClr val="bg1"/>
                </a:solidFill>
              </a:rPr>
              <a:t>chivdan</a:t>
            </a:r>
            <a:endParaRPr lang="ru-RU" altLang="ru-RU" sz="2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313432"/>
            <a:ext cx="8229600" cy="3866233"/>
          </a:xfrm>
        </p:spPr>
        <p:txBody>
          <a:bodyPr/>
          <a:lstStyle/>
          <a:p>
            <a:pPr algn="ctr">
              <a:buNone/>
            </a:pPr>
            <a:r>
              <a:rPr lang="en-US" sz="3600" b="1" dirty="0" smtClean="0"/>
              <a:t>Develop a method for </a:t>
            </a:r>
          </a:p>
          <a:p>
            <a:pPr algn="ctr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automated controller generation </a:t>
            </a:r>
          </a:p>
          <a:p>
            <a:pPr algn="ctr">
              <a:buNone/>
            </a:pPr>
            <a:r>
              <a:rPr lang="en-US" sz="3600" b="1" dirty="0" smtClean="0"/>
              <a:t>for</a:t>
            </a:r>
          </a:p>
          <a:p>
            <a:pPr algn="ctr"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MVC applications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r>
              <a:rPr lang="en-US" dirty="0" smtClean="0"/>
              <a:t>/33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Implementation: IEC 61499 function blocks</a:t>
            </a:r>
            <a:endParaRPr lang="ru-RU" dirty="0"/>
          </a:p>
        </p:txBody>
      </p:sp>
      <p:pic>
        <p:nvPicPr>
          <p:cNvPr id="1026" name="Picture 2" descr="E:\fb-interfac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896" y="2834640"/>
            <a:ext cx="4434840" cy="1877192"/>
          </a:xfrm>
          <a:prstGeom prst="rect">
            <a:avLst/>
          </a:prstGeom>
          <a:noFill/>
        </p:spPr>
      </p:pic>
      <p:pic>
        <p:nvPicPr>
          <p:cNvPr id="1028" name="Picture 4" descr="E:\ecc-exampl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2080" y="2688336"/>
            <a:ext cx="3474720" cy="193964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212080" y="4828032"/>
            <a:ext cx="325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Execution Control Chart (ECC)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490472" y="4828032"/>
            <a:ext cx="3255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block interface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r>
              <a:rPr lang="en-US" dirty="0" smtClean="0"/>
              <a:t>/33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IEC 61499 Execution Control Chart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r>
              <a:rPr lang="en-US" dirty="0" smtClean="0"/>
              <a:t>/33</a:t>
            </a:r>
            <a:endParaRPr lang="ru-RU" dirty="0"/>
          </a:p>
        </p:txBody>
      </p:sp>
      <p:pic>
        <p:nvPicPr>
          <p:cNvPr id="10" name="Picture 4" descr="E:\ecc-examp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436" y="2798064"/>
            <a:ext cx="4619364" cy="257860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281052" y="2307181"/>
            <a:ext cx="157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states</a:t>
            </a:r>
            <a:endParaRPr lang="ru-RU" sz="3600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rot="16200000" flipH="1">
            <a:off x="3218729" y="3855758"/>
            <a:ext cx="1752521" cy="283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4437888" y="2953512"/>
            <a:ext cx="813816" cy="704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4853820" y="2688336"/>
            <a:ext cx="1129404" cy="265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IEC 61499 Execution Control Chart </a:t>
            </a:r>
            <a:endParaRPr lang="ru-RU" dirty="0"/>
          </a:p>
        </p:txBody>
      </p:sp>
      <p:sp>
        <p:nvSpPr>
          <p:cNvPr id="19" name="Содержимое 1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Guard conditions</a:t>
            </a:r>
          </a:p>
          <a:p>
            <a:r>
              <a:rPr lang="en-US" dirty="0" smtClean="0"/>
              <a:t>Boolean formulas</a:t>
            </a:r>
          </a:p>
          <a:p>
            <a:r>
              <a:rPr lang="en-US" dirty="0" smtClean="0"/>
              <a:t>input/output variables</a:t>
            </a:r>
          </a:p>
          <a:p>
            <a:r>
              <a:rPr lang="en-US" dirty="0" smtClean="0"/>
              <a:t>internal variables</a:t>
            </a:r>
          </a:p>
          <a:p>
            <a:r>
              <a:rPr lang="en-US" dirty="0" smtClean="0"/>
              <a:t>constants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r>
              <a:rPr lang="en-US" dirty="0" smtClean="0"/>
              <a:t>/33</a:t>
            </a:r>
            <a:endParaRPr lang="ru-RU" dirty="0"/>
          </a:p>
        </p:txBody>
      </p:sp>
      <p:pic>
        <p:nvPicPr>
          <p:cNvPr id="10" name="Picture 4" descr="E:\ecc-examp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436" y="2798064"/>
            <a:ext cx="4619364" cy="2578608"/>
          </a:xfrm>
          <a:prstGeom prst="rect">
            <a:avLst/>
          </a:prstGeom>
          <a:noFill/>
        </p:spPr>
      </p:pic>
      <p:sp>
        <p:nvSpPr>
          <p:cNvPr id="9" name="Овал 8"/>
          <p:cNvSpPr/>
          <p:nvPr/>
        </p:nvSpPr>
        <p:spPr>
          <a:xfrm>
            <a:off x="5443728" y="4526280"/>
            <a:ext cx="603504" cy="411480"/>
          </a:xfrm>
          <a:prstGeom prst="ellipse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4675632" y="4050792"/>
            <a:ext cx="653676" cy="411480"/>
          </a:xfrm>
          <a:prstGeom prst="ellipse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6120384" y="3389376"/>
            <a:ext cx="731520" cy="411480"/>
          </a:xfrm>
          <a:prstGeom prst="ellipse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IEC 61499 Execution Control Chart </a:t>
            </a:r>
            <a:endParaRPr lang="ru-RU" dirty="0"/>
          </a:p>
        </p:txBody>
      </p:sp>
      <p:sp>
        <p:nvSpPr>
          <p:cNvPr id="19" name="Содержимое 1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</a:p>
          <a:p>
            <a:r>
              <a:rPr lang="en-US" dirty="0" smtClean="0"/>
              <a:t>Change output variables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r>
              <a:rPr lang="en-US" dirty="0" smtClean="0"/>
              <a:t>/33</a:t>
            </a:r>
            <a:endParaRPr lang="ru-RU" dirty="0"/>
          </a:p>
        </p:txBody>
      </p:sp>
      <p:pic>
        <p:nvPicPr>
          <p:cNvPr id="10" name="Picture 4" descr="E:\ecc-examp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436" y="2798064"/>
            <a:ext cx="4619364" cy="2578608"/>
          </a:xfrm>
          <a:prstGeom prst="rect">
            <a:avLst/>
          </a:prstGeom>
          <a:noFill/>
        </p:spPr>
      </p:pic>
      <p:sp>
        <p:nvSpPr>
          <p:cNvPr id="9" name="Овал 8"/>
          <p:cNvSpPr/>
          <p:nvPr/>
        </p:nvSpPr>
        <p:spPr>
          <a:xfrm>
            <a:off x="4892040" y="4901184"/>
            <a:ext cx="583547" cy="475488"/>
          </a:xfrm>
          <a:prstGeom prst="ellipse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7360920" y="2743200"/>
            <a:ext cx="917448" cy="548640"/>
          </a:xfrm>
          <a:prstGeom prst="ellipse">
            <a:avLst/>
          </a:prstGeom>
          <a:noFill/>
          <a:ln w="317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and simplifications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Model and View </a:t>
            </a:r>
            <a:r>
              <a:rPr lang="en-US" sz="3200" dirty="0" smtClean="0"/>
              <a:t>are implemented</a:t>
            </a:r>
          </a:p>
          <a:p>
            <a:r>
              <a:rPr lang="en-US" sz="3200" dirty="0" smtClean="0"/>
              <a:t>Only </a:t>
            </a:r>
            <a:r>
              <a:rPr lang="en-US" sz="3200" b="1" dirty="0" smtClean="0"/>
              <a:t>Boolean</a:t>
            </a:r>
            <a:r>
              <a:rPr lang="en-US" sz="3200" dirty="0" smtClean="0"/>
              <a:t> input/output variables</a:t>
            </a:r>
          </a:p>
          <a:p>
            <a:r>
              <a:rPr lang="en-US" sz="3200" dirty="0" smtClean="0"/>
              <a:t>Guard conditions – only input variables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r>
              <a:rPr lang="en-US" dirty="0" smtClean="0"/>
              <a:t>/33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mo-style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itmo-style</Template>
  <TotalTime>2089</TotalTime>
  <Words>1581</Words>
  <Application>Microsoft Office PowerPoint</Application>
  <PresentationFormat>Экран (4:3)</PresentationFormat>
  <Paragraphs>315</Paragraphs>
  <Slides>34</Slides>
  <Notes>19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itmo-style</vt:lpstr>
      <vt:lpstr>1_Cover</vt:lpstr>
      <vt:lpstr>Формула</vt:lpstr>
      <vt:lpstr>Microsoft Equation 3.0</vt:lpstr>
      <vt:lpstr>Inferring Automation Logic from Manual Control Scenarios: Implementation in Function Blocks</vt:lpstr>
      <vt:lpstr>MVC application engineering</vt:lpstr>
      <vt:lpstr>MVC application engineering</vt:lpstr>
      <vt:lpstr>Problem statement</vt:lpstr>
      <vt:lpstr>Implementation: IEC 61499 function blocks</vt:lpstr>
      <vt:lpstr>IEC 61499 Execution Control Chart </vt:lpstr>
      <vt:lpstr>IEC 61499 Execution Control Chart </vt:lpstr>
      <vt:lpstr>IEC 61499 Execution Control Chart </vt:lpstr>
      <vt:lpstr>Assumptions and simplifications</vt:lpstr>
      <vt:lpstr>Proposed approach</vt:lpstr>
      <vt:lpstr>HMI generation</vt:lpstr>
      <vt:lpstr>Refactored MVC scheme</vt:lpstr>
      <vt:lpstr>Execution scenario</vt:lpstr>
      <vt:lpstr>Recording execution scenarios</vt:lpstr>
      <vt:lpstr>ECC construction algorithm: previous work</vt:lpstr>
      <vt:lpstr>Exact ECC construction</vt:lpstr>
      <vt:lpstr>Proposed ECC construction algorithm</vt:lpstr>
      <vt:lpstr>Algorithm representation</vt:lpstr>
      <vt:lpstr>Determine initial set of simple algorithms</vt:lpstr>
      <vt:lpstr>Determine initial set of simple algorithms</vt:lpstr>
      <vt:lpstr>Merge algorithms</vt:lpstr>
      <vt:lpstr>Only consistent algorithms are merged</vt:lpstr>
      <vt:lpstr>Checking if merge is valid</vt:lpstr>
      <vt:lpstr>Merging algorithms: pseudocode</vt:lpstr>
      <vt:lpstr>Constructing ECC using found algorithms</vt:lpstr>
      <vt:lpstr>Constructing ECC using found algorithms</vt:lpstr>
      <vt:lpstr>Simplifying ECC</vt:lpstr>
      <vt:lpstr>Experiments: Pick-n-Place manipulator</vt:lpstr>
      <vt:lpstr>Experiment setup</vt:lpstr>
      <vt:lpstr>Experiment protocol</vt:lpstr>
      <vt:lpstr>Results</vt:lpstr>
      <vt:lpstr>Limitations &amp; Future work</vt:lpstr>
      <vt:lpstr>Acknowledgements</vt:lpstr>
      <vt:lpstr>Thank you for your attention!</vt:lpstr>
    </vt:vector>
  </TitlesOfParts>
  <Company>DG Win&amp;Soft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Exact and Metaheuristic Techniques For Learning Extended Finite-State Machines From Test Scenarios and Temporal Properties</dc:title>
  <dc:creator>chivdan</dc:creator>
  <cp:lastModifiedBy>chivdan</cp:lastModifiedBy>
  <cp:revision>233</cp:revision>
  <dcterms:created xsi:type="dcterms:W3CDTF">2014-12-03T12:38:45Z</dcterms:created>
  <dcterms:modified xsi:type="dcterms:W3CDTF">2015-08-21T07:41:53Z</dcterms:modified>
</cp:coreProperties>
</file>