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0" r:id="rId3"/>
    <p:sldId id="259" r:id="rId4"/>
    <p:sldId id="269" r:id="rId5"/>
    <p:sldId id="271" r:id="rId6"/>
    <p:sldId id="260" r:id="rId7"/>
    <p:sldId id="261" r:id="rId8"/>
    <p:sldId id="268" r:id="rId9"/>
    <p:sldId id="262" r:id="rId10"/>
    <p:sldId id="263" r:id="rId11"/>
    <p:sldId id="265" r:id="rId12"/>
    <p:sldId id="276" r:id="rId13"/>
    <p:sldId id="277" r:id="rId14"/>
    <p:sldId id="278" r:id="rId15"/>
    <p:sldId id="280" r:id="rId16"/>
    <p:sldId id="266" r:id="rId17"/>
    <p:sldId id="267" r:id="rId18"/>
    <p:sldId id="272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98015-39F3-47C8-B864-E9079BDDEA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72633C-38B8-4D3A-ABA8-A7ED892D13F5}">
      <dgm:prSet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Introducere</a:t>
          </a:r>
          <a:r>
            <a:rPr lang="en-US" dirty="0"/>
            <a:t>                                                  	    3</a:t>
          </a:r>
        </a:p>
      </dgm:t>
    </dgm:pt>
    <dgm:pt modelId="{176D4C46-4F68-43B6-B186-4BBA14FC7FF2}" type="parTrans" cxnId="{EA5FC454-638F-4ABE-81B8-3DB7F2778DDC}">
      <dgm:prSet/>
      <dgm:spPr/>
      <dgm:t>
        <a:bodyPr/>
        <a:lstStyle/>
        <a:p>
          <a:endParaRPr lang="en-US"/>
        </a:p>
      </dgm:t>
    </dgm:pt>
    <dgm:pt modelId="{2C240134-3C21-4202-8EF7-2D761FA6C9B8}" type="sibTrans" cxnId="{EA5FC454-638F-4ABE-81B8-3DB7F2778DDC}">
      <dgm:prSet/>
      <dgm:spPr/>
      <dgm:t>
        <a:bodyPr/>
        <a:lstStyle/>
        <a:p>
          <a:endParaRPr lang="en-US"/>
        </a:p>
      </dgm:t>
    </dgm:pt>
    <dgm:pt modelId="{CF3BCB94-E20A-47F4-8565-4CBC79306344}">
      <dgm:prSet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Proiectarea</a:t>
          </a:r>
          <a:r>
            <a:rPr lang="en-US" dirty="0"/>
            <a:t> </a:t>
          </a:r>
          <a:r>
            <a:rPr lang="en-US" dirty="0" err="1"/>
            <a:t>modului</a:t>
          </a:r>
          <a:r>
            <a:rPr lang="en-US" dirty="0"/>
            <a:t> GPS GNSS               	    6</a:t>
          </a:r>
        </a:p>
      </dgm:t>
    </dgm:pt>
    <dgm:pt modelId="{08E970C8-3DF8-40FA-A9D3-4427A3DE49C8}" type="parTrans" cxnId="{727DE2FA-B5F0-4C3D-8537-F01CC875E04E}">
      <dgm:prSet/>
      <dgm:spPr/>
      <dgm:t>
        <a:bodyPr/>
        <a:lstStyle/>
        <a:p>
          <a:endParaRPr lang="en-US"/>
        </a:p>
      </dgm:t>
    </dgm:pt>
    <dgm:pt modelId="{1B5A15E3-DCE0-460E-BA9A-B9056FD86519}" type="sibTrans" cxnId="{727DE2FA-B5F0-4C3D-8537-F01CC875E04E}">
      <dgm:prSet/>
      <dgm:spPr/>
      <dgm:t>
        <a:bodyPr/>
        <a:lstStyle/>
        <a:p>
          <a:endParaRPr lang="en-US"/>
        </a:p>
      </dgm:t>
    </dgm:pt>
    <dgm:pt modelId="{94130C66-48C8-47DA-81B5-4B931F10825C}">
      <dgm:prSet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Afișarea</a:t>
          </a:r>
          <a:r>
            <a:rPr lang="en-US" dirty="0"/>
            <a:t> </a:t>
          </a:r>
          <a:r>
            <a:rPr lang="en-US" dirty="0" err="1"/>
            <a:t>Locației</a:t>
          </a:r>
          <a:r>
            <a:rPr lang="en-US" dirty="0"/>
            <a:t> pe o </a:t>
          </a:r>
          <a:r>
            <a:rPr lang="en-US" dirty="0" err="1"/>
            <a:t>Interfață</a:t>
          </a:r>
          <a:r>
            <a:rPr lang="en-US" dirty="0"/>
            <a:t> Web                12</a:t>
          </a:r>
        </a:p>
      </dgm:t>
    </dgm:pt>
    <dgm:pt modelId="{8AAE74D6-C829-41FE-8739-CB768253D824}" type="parTrans" cxnId="{B7626F8E-C73A-45BC-AEC2-D5B7FB49C034}">
      <dgm:prSet/>
      <dgm:spPr/>
      <dgm:t>
        <a:bodyPr/>
        <a:lstStyle/>
        <a:p>
          <a:endParaRPr lang="en-US"/>
        </a:p>
      </dgm:t>
    </dgm:pt>
    <dgm:pt modelId="{A4702B61-1586-42EC-970A-1154B8442E4A}" type="sibTrans" cxnId="{B7626F8E-C73A-45BC-AEC2-D5B7FB49C034}">
      <dgm:prSet/>
      <dgm:spPr/>
      <dgm:t>
        <a:bodyPr/>
        <a:lstStyle/>
        <a:p>
          <a:endParaRPr lang="en-US"/>
        </a:p>
      </dgm:t>
    </dgm:pt>
    <dgm:pt modelId="{B9E7F654-3EE0-45EC-A1A4-510E07E8C9A2}">
      <dgm:prSet/>
      <dgm:spPr/>
      <dgm:t>
        <a:bodyPr/>
        <a:lstStyle/>
        <a:p>
          <a:r>
            <a:rPr lang="en-US" dirty="0"/>
            <a:t>4. </a:t>
          </a:r>
          <a:r>
            <a:rPr lang="en-US" dirty="0" err="1"/>
            <a:t>Rezultate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aplicații</a:t>
          </a:r>
          <a:r>
            <a:rPr lang="en-US" dirty="0"/>
            <a:t>                                          16</a:t>
          </a:r>
        </a:p>
      </dgm:t>
    </dgm:pt>
    <dgm:pt modelId="{D5D2FAD9-74C6-41A5-8212-09F20AC241CA}" type="parTrans" cxnId="{6358CAE7-C8E7-496C-A873-53E91FC1395F}">
      <dgm:prSet/>
      <dgm:spPr/>
      <dgm:t>
        <a:bodyPr/>
        <a:lstStyle/>
        <a:p>
          <a:endParaRPr lang="en-US"/>
        </a:p>
      </dgm:t>
    </dgm:pt>
    <dgm:pt modelId="{85F943BE-BBAE-49A6-8C74-CE2A791B9525}" type="sibTrans" cxnId="{6358CAE7-C8E7-496C-A873-53E91FC1395F}">
      <dgm:prSet/>
      <dgm:spPr/>
      <dgm:t>
        <a:bodyPr/>
        <a:lstStyle/>
        <a:p>
          <a:endParaRPr lang="en-US"/>
        </a:p>
      </dgm:t>
    </dgm:pt>
    <dgm:pt modelId="{63F34EB6-12C9-4E8A-8AE3-35CC9EF8AAD3}">
      <dgm:prSet/>
      <dgm:spPr/>
      <dgm:t>
        <a:bodyPr/>
        <a:lstStyle/>
        <a:p>
          <a:r>
            <a:rPr lang="en-US" dirty="0"/>
            <a:t>5. Gantt Chart 				           	  17</a:t>
          </a:r>
        </a:p>
      </dgm:t>
    </dgm:pt>
    <dgm:pt modelId="{0AD03930-930C-4D6D-B038-32650F1A282F}" type="parTrans" cxnId="{21BB701F-CF5F-4F48-8480-389EE4E72444}">
      <dgm:prSet/>
      <dgm:spPr/>
      <dgm:t>
        <a:bodyPr/>
        <a:lstStyle/>
        <a:p>
          <a:endParaRPr lang="en-US"/>
        </a:p>
      </dgm:t>
    </dgm:pt>
    <dgm:pt modelId="{23B445CE-9D9D-4782-B762-C273F4FFDD03}" type="sibTrans" cxnId="{21BB701F-CF5F-4F48-8480-389EE4E72444}">
      <dgm:prSet/>
      <dgm:spPr/>
      <dgm:t>
        <a:bodyPr/>
        <a:lstStyle/>
        <a:p>
          <a:endParaRPr lang="en-US"/>
        </a:p>
      </dgm:t>
    </dgm:pt>
    <dgm:pt modelId="{CC1A0BE2-F514-4320-B4B7-386B1E08A617}">
      <dgm:prSet/>
      <dgm:spPr/>
      <dgm:t>
        <a:bodyPr/>
        <a:lstStyle/>
        <a:p>
          <a:r>
            <a:rPr lang="en-US" dirty="0"/>
            <a:t>6. </a:t>
          </a:r>
          <a:r>
            <a:rPr lang="en-US" dirty="0" err="1"/>
            <a:t>Multumim</a:t>
          </a:r>
          <a:r>
            <a:rPr lang="en-US" dirty="0"/>
            <a:t> 				               18</a:t>
          </a:r>
        </a:p>
      </dgm:t>
    </dgm:pt>
    <dgm:pt modelId="{49B272AB-040E-4B9F-A141-7884573B5F5F}" type="parTrans" cxnId="{15285F14-7836-4599-BFCE-BD994C780F98}">
      <dgm:prSet/>
      <dgm:spPr/>
      <dgm:t>
        <a:bodyPr/>
        <a:lstStyle/>
        <a:p>
          <a:endParaRPr lang="en-US"/>
        </a:p>
      </dgm:t>
    </dgm:pt>
    <dgm:pt modelId="{1B6F6EA9-9FA4-4CB8-B200-DF44393BCC24}" type="sibTrans" cxnId="{15285F14-7836-4599-BFCE-BD994C780F98}">
      <dgm:prSet/>
      <dgm:spPr/>
      <dgm:t>
        <a:bodyPr/>
        <a:lstStyle/>
        <a:p>
          <a:endParaRPr lang="en-US"/>
        </a:p>
      </dgm:t>
    </dgm:pt>
    <dgm:pt modelId="{10D5C27D-6B84-4CE6-A46D-4C9D9B952AD8}">
      <dgm:prSet/>
      <dgm:spPr/>
      <dgm:t>
        <a:bodyPr/>
        <a:lstStyle/>
        <a:p>
          <a:r>
            <a:rPr lang="en-US" dirty="0"/>
            <a:t>7. </a:t>
          </a:r>
          <a:r>
            <a:rPr lang="en-US" dirty="0" err="1"/>
            <a:t>Intrebari</a:t>
          </a:r>
          <a:r>
            <a:rPr lang="en-US" dirty="0"/>
            <a:t> 				               19</a:t>
          </a:r>
        </a:p>
      </dgm:t>
    </dgm:pt>
    <dgm:pt modelId="{3C666FCB-4E01-4B94-9C9E-5F7BA46B4AE9}" type="parTrans" cxnId="{9A0DD6C6-7F3B-4EF8-AB64-922387075DA0}">
      <dgm:prSet/>
      <dgm:spPr/>
      <dgm:t>
        <a:bodyPr/>
        <a:lstStyle/>
        <a:p>
          <a:endParaRPr lang="en-US"/>
        </a:p>
      </dgm:t>
    </dgm:pt>
    <dgm:pt modelId="{084746A1-E819-42C7-AF4F-FCD9F0AC355A}" type="sibTrans" cxnId="{9A0DD6C6-7F3B-4EF8-AB64-922387075DA0}">
      <dgm:prSet/>
      <dgm:spPr/>
      <dgm:t>
        <a:bodyPr/>
        <a:lstStyle/>
        <a:p>
          <a:endParaRPr lang="en-US"/>
        </a:p>
      </dgm:t>
    </dgm:pt>
    <dgm:pt modelId="{0206355F-1A05-4C2D-B3EE-2FD4D710A545}" type="pres">
      <dgm:prSet presAssocID="{13998015-39F3-47C8-B864-E9079BDDEA53}" presName="linear" presStyleCnt="0">
        <dgm:presLayoutVars>
          <dgm:animLvl val="lvl"/>
          <dgm:resizeHandles val="exact"/>
        </dgm:presLayoutVars>
      </dgm:prSet>
      <dgm:spPr/>
    </dgm:pt>
    <dgm:pt modelId="{E6EC4C01-B1F0-4FE3-9853-CA155253A788}" type="pres">
      <dgm:prSet presAssocID="{7E72633C-38B8-4D3A-ABA8-A7ED892D13F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A3D54BB-9FE1-4CD6-B2FE-AF162D0E390D}" type="pres">
      <dgm:prSet presAssocID="{2C240134-3C21-4202-8EF7-2D761FA6C9B8}" presName="spacer" presStyleCnt="0"/>
      <dgm:spPr/>
    </dgm:pt>
    <dgm:pt modelId="{3070EB5A-2503-4DD7-A77C-7AAE9F8C1CE9}" type="pres">
      <dgm:prSet presAssocID="{CF3BCB94-E20A-47F4-8565-4CBC7930634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51DD12F-BCFF-4771-A689-2FB81735DC11}" type="pres">
      <dgm:prSet presAssocID="{1B5A15E3-DCE0-460E-BA9A-B9056FD86519}" presName="spacer" presStyleCnt="0"/>
      <dgm:spPr/>
    </dgm:pt>
    <dgm:pt modelId="{EFD224A3-97D3-410D-A4BE-2BF9852620FB}" type="pres">
      <dgm:prSet presAssocID="{94130C66-48C8-47DA-81B5-4B931F10825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8BD0F66-7574-4E24-830C-127A365B9F62}" type="pres">
      <dgm:prSet presAssocID="{A4702B61-1586-42EC-970A-1154B8442E4A}" presName="spacer" presStyleCnt="0"/>
      <dgm:spPr/>
    </dgm:pt>
    <dgm:pt modelId="{EC2D975F-39BA-4C89-B026-488DB24A3038}" type="pres">
      <dgm:prSet presAssocID="{B9E7F654-3EE0-45EC-A1A4-510E07E8C9A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2B90BF3-D1D3-484E-9269-01571B669ACE}" type="pres">
      <dgm:prSet presAssocID="{85F943BE-BBAE-49A6-8C74-CE2A791B9525}" presName="spacer" presStyleCnt="0"/>
      <dgm:spPr/>
    </dgm:pt>
    <dgm:pt modelId="{BE877DF8-1400-4756-9A09-EF340FCD8D6F}" type="pres">
      <dgm:prSet presAssocID="{63F34EB6-12C9-4E8A-8AE3-35CC9EF8AAD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1455622-11FD-4005-BE48-DAA5D01D8AFE}" type="pres">
      <dgm:prSet presAssocID="{23B445CE-9D9D-4782-B762-C273F4FFDD03}" presName="spacer" presStyleCnt="0"/>
      <dgm:spPr/>
    </dgm:pt>
    <dgm:pt modelId="{AFE16B37-E2D5-43DB-BC56-FE05924CE849}" type="pres">
      <dgm:prSet presAssocID="{CC1A0BE2-F514-4320-B4B7-386B1E08A61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7C8D88E-13ED-4E75-BE2A-0CF6FD329C1A}" type="pres">
      <dgm:prSet presAssocID="{1B6F6EA9-9FA4-4CB8-B200-DF44393BCC24}" presName="spacer" presStyleCnt="0"/>
      <dgm:spPr/>
    </dgm:pt>
    <dgm:pt modelId="{C7313AE9-AAE0-4D12-8D37-4873B524E4B9}" type="pres">
      <dgm:prSet presAssocID="{10D5C27D-6B84-4CE6-A46D-4C9D9B952AD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5285F14-7836-4599-BFCE-BD994C780F98}" srcId="{13998015-39F3-47C8-B864-E9079BDDEA53}" destId="{CC1A0BE2-F514-4320-B4B7-386B1E08A617}" srcOrd="5" destOrd="0" parTransId="{49B272AB-040E-4B9F-A141-7884573B5F5F}" sibTransId="{1B6F6EA9-9FA4-4CB8-B200-DF44393BCC24}"/>
    <dgm:cxn modelId="{21BB701F-CF5F-4F48-8480-389EE4E72444}" srcId="{13998015-39F3-47C8-B864-E9079BDDEA53}" destId="{63F34EB6-12C9-4E8A-8AE3-35CC9EF8AAD3}" srcOrd="4" destOrd="0" parTransId="{0AD03930-930C-4D6D-B038-32650F1A282F}" sibTransId="{23B445CE-9D9D-4782-B762-C273F4FFDD03}"/>
    <dgm:cxn modelId="{D57F6926-8807-41BA-B81F-A40BEF0532F7}" type="presOf" srcId="{B9E7F654-3EE0-45EC-A1A4-510E07E8C9A2}" destId="{EC2D975F-39BA-4C89-B026-488DB24A3038}" srcOrd="0" destOrd="0" presId="urn:microsoft.com/office/officeart/2005/8/layout/vList2"/>
    <dgm:cxn modelId="{2E0D8E5F-F886-49C1-A84E-E4FC3C0BCF29}" type="presOf" srcId="{CF3BCB94-E20A-47F4-8565-4CBC79306344}" destId="{3070EB5A-2503-4DD7-A77C-7AAE9F8C1CE9}" srcOrd="0" destOrd="0" presId="urn:microsoft.com/office/officeart/2005/8/layout/vList2"/>
    <dgm:cxn modelId="{CB8A3A61-0EEC-47B5-A0A8-2500469F1B74}" type="presOf" srcId="{13998015-39F3-47C8-B864-E9079BDDEA53}" destId="{0206355F-1A05-4C2D-B3EE-2FD4D710A545}" srcOrd="0" destOrd="0" presId="urn:microsoft.com/office/officeart/2005/8/layout/vList2"/>
    <dgm:cxn modelId="{0691FB41-391F-4D15-BD94-FA29AFEDDA5E}" type="presOf" srcId="{94130C66-48C8-47DA-81B5-4B931F10825C}" destId="{EFD224A3-97D3-410D-A4BE-2BF9852620FB}" srcOrd="0" destOrd="0" presId="urn:microsoft.com/office/officeart/2005/8/layout/vList2"/>
    <dgm:cxn modelId="{C28C844F-1C4C-4557-A900-00BF801E45B3}" type="presOf" srcId="{CC1A0BE2-F514-4320-B4B7-386B1E08A617}" destId="{AFE16B37-E2D5-43DB-BC56-FE05924CE849}" srcOrd="0" destOrd="0" presId="urn:microsoft.com/office/officeart/2005/8/layout/vList2"/>
    <dgm:cxn modelId="{EA5FC454-638F-4ABE-81B8-3DB7F2778DDC}" srcId="{13998015-39F3-47C8-B864-E9079BDDEA53}" destId="{7E72633C-38B8-4D3A-ABA8-A7ED892D13F5}" srcOrd="0" destOrd="0" parTransId="{176D4C46-4F68-43B6-B186-4BBA14FC7FF2}" sibTransId="{2C240134-3C21-4202-8EF7-2D761FA6C9B8}"/>
    <dgm:cxn modelId="{ABF7CE76-C4B8-4B70-B5FD-47E22CEF6F99}" type="presOf" srcId="{63F34EB6-12C9-4E8A-8AE3-35CC9EF8AAD3}" destId="{BE877DF8-1400-4756-9A09-EF340FCD8D6F}" srcOrd="0" destOrd="0" presId="urn:microsoft.com/office/officeart/2005/8/layout/vList2"/>
    <dgm:cxn modelId="{B7626F8E-C73A-45BC-AEC2-D5B7FB49C034}" srcId="{13998015-39F3-47C8-B864-E9079BDDEA53}" destId="{94130C66-48C8-47DA-81B5-4B931F10825C}" srcOrd="2" destOrd="0" parTransId="{8AAE74D6-C829-41FE-8739-CB768253D824}" sibTransId="{A4702B61-1586-42EC-970A-1154B8442E4A}"/>
    <dgm:cxn modelId="{CEBCBCA5-FF2B-453F-B377-7B9612072C81}" type="presOf" srcId="{7E72633C-38B8-4D3A-ABA8-A7ED892D13F5}" destId="{E6EC4C01-B1F0-4FE3-9853-CA155253A788}" srcOrd="0" destOrd="0" presId="urn:microsoft.com/office/officeart/2005/8/layout/vList2"/>
    <dgm:cxn modelId="{9A0DD6C6-7F3B-4EF8-AB64-922387075DA0}" srcId="{13998015-39F3-47C8-B864-E9079BDDEA53}" destId="{10D5C27D-6B84-4CE6-A46D-4C9D9B952AD8}" srcOrd="6" destOrd="0" parTransId="{3C666FCB-4E01-4B94-9C9E-5F7BA46B4AE9}" sibTransId="{084746A1-E819-42C7-AF4F-FCD9F0AC355A}"/>
    <dgm:cxn modelId="{6358CAE7-C8E7-496C-A873-53E91FC1395F}" srcId="{13998015-39F3-47C8-B864-E9079BDDEA53}" destId="{B9E7F654-3EE0-45EC-A1A4-510E07E8C9A2}" srcOrd="3" destOrd="0" parTransId="{D5D2FAD9-74C6-41A5-8212-09F20AC241CA}" sibTransId="{85F943BE-BBAE-49A6-8C74-CE2A791B9525}"/>
    <dgm:cxn modelId="{B2F583F4-8A01-4019-8F17-0CB022F06AAE}" type="presOf" srcId="{10D5C27D-6B84-4CE6-A46D-4C9D9B952AD8}" destId="{C7313AE9-AAE0-4D12-8D37-4873B524E4B9}" srcOrd="0" destOrd="0" presId="urn:microsoft.com/office/officeart/2005/8/layout/vList2"/>
    <dgm:cxn modelId="{727DE2FA-B5F0-4C3D-8537-F01CC875E04E}" srcId="{13998015-39F3-47C8-B864-E9079BDDEA53}" destId="{CF3BCB94-E20A-47F4-8565-4CBC79306344}" srcOrd="1" destOrd="0" parTransId="{08E970C8-3DF8-40FA-A9D3-4427A3DE49C8}" sibTransId="{1B5A15E3-DCE0-460E-BA9A-B9056FD86519}"/>
    <dgm:cxn modelId="{938C1E31-D9A1-406A-981E-22470A42AB9D}" type="presParOf" srcId="{0206355F-1A05-4C2D-B3EE-2FD4D710A545}" destId="{E6EC4C01-B1F0-4FE3-9853-CA155253A788}" srcOrd="0" destOrd="0" presId="urn:microsoft.com/office/officeart/2005/8/layout/vList2"/>
    <dgm:cxn modelId="{EA4E16B5-CF33-4E43-9B6A-95367D3E4EE4}" type="presParOf" srcId="{0206355F-1A05-4C2D-B3EE-2FD4D710A545}" destId="{AA3D54BB-9FE1-4CD6-B2FE-AF162D0E390D}" srcOrd="1" destOrd="0" presId="urn:microsoft.com/office/officeart/2005/8/layout/vList2"/>
    <dgm:cxn modelId="{EB7533F6-4362-40F6-AE4A-224150F51B98}" type="presParOf" srcId="{0206355F-1A05-4C2D-B3EE-2FD4D710A545}" destId="{3070EB5A-2503-4DD7-A77C-7AAE9F8C1CE9}" srcOrd="2" destOrd="0" presId="urn:microsoft.com/office/officeart/2005/8/layout/vList2"/>
    <dgm:cxn modelId="{05507CC7-93AF-467F-9A2A-2B472496FE39}" type="presParOf" srcId="{0206355F-1A05-4C2D-B3EE-2FD4D710A545}" destId="{F51DD12F-BCFF-4771-A689-2FB81735DC11}" srcOrd="3" destOrd="0" presId="urn:microsoft.com/office/officeart/2005/8/layout/vList2"/>
    <dgm:cxn modelId="{8E423A8B-727E-4958-AE81-B67CB3E8FA65}" type="presParOf" srcId="{0206355F-1A05-4C2D-B3EE-2FD4D710A545}" destId="{EFD224A3-97D3-410D-A4BE-2BF9852620FB}" srcOrd="4" destOrd="0" presId="urn:microsoft.com/office/officeart/2005/8/layout/vList2"/>
    <dgm:cxn modelId="{1090C039-1A7D-4722-9832-CCFFEE2C81D9}" type="presParOf" srcId="{0206355F-1A05-4C2D-B3EE-2FD4D710A545}" destId="{E8BD0F66-7574-4E24-830C-127A365B9F62}" srcOrd="5" destOrd="0" presId="urn:microsoft.com/office/officeart/2005/8/layout/vList2"/>
    <dgm:cxn modelId="{5930A01A-8A28-4865-9479-A0B539FC6041}" type="presParOf" srcId="{0206355F-1A05-4C2D-B3EE-2FD4D710A545}" destId="{EC2D975F-39BA-4C89-B026-488DB24A3038}" srcOrd="6" destOrd="0" presId="urn:microsoft.com/office/officeart/2005/8/layout/vList2"/>
    <dgm:cxn modelId="{F769FDBC-0154-4783-9846-15B8F3CD597B}" type="presParOf" srcId="{0206355F-1A05-4C2D-B3EE-2FD4D710A545}" destId="{32B90BF3-D1D3-484E-9269-01571B669ACE}" srcOrd="7" destOrd="0" presId="urn:microsoft.com/office/officeart/2005/8/layout/vList2"/>
    <dgm:cxn modelId="{95F2E203-5BA9-4AA7-B918-62845537D1F8}" type="presParOf" srcId="{0206355F-1A05-4C2D-B3EE-2FD4D710A545}" destId="{BE877DF8-1400-4756-9A09-EF340FCD8D6F}" srcOrd="8" destOrd="0" presId="urn:microsoft.com/office/officeart/2005/8/layout/vList2"/>
    <dgm:cxn modelId="{C337DCA7-1F39-4301-8A41-7AE97FF636AB}" type="presParOf" srcId="{0206355F-1A05-4C2D-B3EE-2FD4D710A545}" destId="{91455622-11FD-4005-BE48-DAA5D01D8AFE}" srcOrd="9" destOrd="0" presId="urn:microsoft.com/office/officeart/2005/8/layout/vList2"/>
    <dgm:cxn modelId="{970F524A-0D97-4050-B32D-111473D6CFE6}" type="presParOf" srcId="{0206355F-1A05-4C2D-B3EE-2FD4D710A545}" destId="{AFE16B37-E2D5-43DB-BC56-FE05924CE849}" srcOrd="10" destOrd="0" presId="urn:microsoft.com/office/officeart/2005/8/layout/vList2"/>
    <dgm:cxn modelId="{650BBAF0-9999-44DC-9317-8E862F429B15}" type="presParOf" srcId="{0206355F-1A05-4C2D-B3EE-2FD4D710A545}" destId="{57C8D88E-13ED-4E75-BE2A-0CF6FD329C1A}" srcOrd="11" destOrd="0" presId="urn:microsoft.com/office/officeart/2005/8/layout/vList2"/>
    <dgm:cxn modelId="{35734BF8-DE8B-4A60-89C4-AEC330023E53}" type="presParOf" srcId="{0206355F-1A05-4C2D-B3EE-2FD4D710A545}" destId="{C7313AE9-AAE0-4D12-8D37-4873B524E4B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C4C01-B1F0-4FE3-9853-CA155253A788}">
      <dsp:nvSpPr>
        <dsp:cNvPr id="0" name=""/>
        <dsp:cNvSpPr/>
      </dsp:nvSpPr>
      <dsp:spPr>
        <a:xfrm>
          <a:off x="0" y="857102"/>
          <a:ext cx="6879517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1. </a:t>
          </a:r>
          <a:r>
            <a:rPr lang="en-US" sz="2300" kern="1200" dirty="0" err="1"/>
            <a:t>Introducere</a:t>
          </a:r>
          <a:r>
            <a:rPr lang="en-US" sz="2300" kern="1200" dirty="0"/>
            <a:t>                                                  	    3</a:t>
          </a:r>
        </a:p>
      </dsp:txBody>
      <dsp:txXfrm>
        <a:off x="26930" y="884032"/>
        <a:ext cx="6825657" cy="497795"/>
      </dsp:txXfrm>
    </dsp:sp>
    <dsp:sp modelId="{3070EB5A-2503-4DD7-A77C-7AAE9F8C1CE9}">
      <dsp:nvSpPr>
        <dsp:cNvPr id="0" name=""/>
        <dsp:cNvSpPr/>
      </dsp:nvSpPr>
      <dsp:spPr>
        <a:xfrm>
          <a:off x="0" y="1474997"/>
          <a:ext cx="6879517" cy="551655"/>
        </a:xfrm>
        <a:prstGeom prst="roundRect">
          <a:avLst/>
        </a:prstGeom>
        <a:solidFill>
          <a:schemeClr val="accent2">
            <a:hueOff val="-252630"/>
            <a:satOff val="-11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2. </a:t>
          </a:r>
          <a:r>
            <a:rPr lang="en-US" sz="2300" kern="1200" dirty="0" err="1"/>
            <a:t>Proiectarea</a:t>
          </a:r>
          <a:r>
            <a:rPr lang="en-US" sz="2300" kern="1200" dirty="0"/>
            <a:t> </a:t>
          </a:r>
          <a:r>
            <a:rPr lang="en-US" sz="2300" kern="1200" dirty="0" err="1"/>
            <a:t>modului</a:t>
          </a:r>
          <a:r>
            <a:rPr lang="en-US" sz="2300" kern="1200" dirty="0"/>
            <a:t> GPS GNSS               	    6</a:t>
          </a:r>
        </a:p>
      </dsp:txBody>
      <dsp:txXfrm>
        <a:off x="26930" y="1501927"/>
        <a:ext cx="6825657" cy="497795"/>
      </dsp:txXfrm>
    </dsp:sp>
    <dsp:sp modelId="{EFD224A3-97D3-410D-A4BE-2BF9852620FB}">
      <dsp:nvSpPr>
        <dsp:cNvPr id="0" name=""/>
        <dsp:cNvSpPr/>
      </dsp:nvSpPr>
      <dsp:spPr>
        <a:xfrm>
          <a:off x="0" y="2092892"/>
          <a:ext cx="6879517" cy="551655"/>
        </a:xfrm>
        <a:prstGeom prst="roundRect">
          <a:avLst/>
        </a:prstGeom>
        <a:solidFill>
          <a:schemeClr val="accent2">
            <a:hueOff val="-505261"/>
            <a:satOff val="-225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3. </a:t>
          </a:r>
          <a:r>
            <a:rPr lang="en-US" sz="2300" kern="1200" dirty="0" err="1"/>
            <a:t>Afișarea</a:t>
          </a:r>
          <a:r>
            <a:rPr lang="en-US" sz="2300" kern="1200" dirty="0"/>
            <a:t> </a:t>
          </a:r>
          <a:r>
            <a:rPr lang="en-US" sz="2300" kern="1200" dirty="0" err="1"/>
            <a:t>Locației</a:t>
          </a:r>
          <a:r>
            <a:rPr lang="en-US" sz="2300" kern="1200" dirty="0"/>
            <a:t> pe o </a:t>
          </a:r>
          <a:r>
            <a:rPr lang="en-US" sz="2300" kern="1200" dirty="0" err="1"/>
            <a:t>Interfață</a:t>
          </a:r>
          <a:r>
            <a:rPr lang="en-US" sz="2300" kern="1200" dirty="0"/>
            <a:t> Web                12</a:t>
          </a:r>
        </a:p>
      </dsp:txBody>
      <dsp:txXfrm>
        <a:off x="26930" y="2119822"/>
        <a:ext cx="6825657" cy="497795"/>
      </dsp:txXfrm>
    </dsp:sp>
    <dsp:sp modelId="{EC2D975F-39BA-4C89-B026-488DB24A3038}">
      <dsp:nvSpPr>
        <dsp:cNvPr id="0" name=""/>
        <dsp:cNvSpPr/>
      </dsp:nvSpPr>
      <dsp:spPr>
        <a:xfrm>
          <a:off x="0" y="2710787"/>
          <a:ext cx="6879517" cy="551655"/>
        </a:xfrm>
        <a:prstGeom prst="roundRect">
          <a:avLst/>
        </a:prstGeom>
        <a:solidFill>
          <a:schemeClr val="accent2">
            <a:hueOff val="-757891"/>
            <a:satOff val="-337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4. </a:t>
          </a:r>
          <a:r>
            <a:rPr lang="en-US" sz="2300" kern="1200" dirty="0" err="1"/>
            <a:t>Rezultate</a:t>
          </a:r>
          <a:r>
            <a:rPr lang="en-US" sz="2300" kern="1200" dirty="0"/>
            <a:t> </a:t>
          </a:r>
          <a:r>
            <a:rPr lang="en-US" sz="2300" kern="1200" dirty="0" err="1"/>
            <a:t>și</a:t>
          </a:r>
          <a:r>
            <a:rPr lang="en-US" sz="2300" kern="1200" dirty="0"/>
            <a:t> </a:t>
          </a:r>
          <a:r>
            <a:rPr lang="en-US" sz="2300" kern="1200" dirty="0" err="1"/>
            <a:t>aplicații</a:t>
          </a:r>
          <a:r>
            <a:rPr lang="en-US" sz="2300" kern="1200" dirty="0"/>
            <a:t>                                          16</a:t>
          </a:r>
        </a:p>
      </dsp:txBody>
      <dsp:txXfrm>
        <a:off x="26930" y="2737717"/>
        <a:ext cx="6825657" cy="497795"/>
      </dsp:txXfrm>
    </dsp:sp>
    <dsp:sp modelId="{BE877DF8-1400-4756-9A09-EF340FCD8D6F}">
      <dsp:nvSpPr>
        <dsp:cNvPr id="0" name=""/>
        <dsp:cNvSpPr/>
      </dsp:nvSpPr>
      <dsp:spPr>
        <a:xfrm>
          <a:off x="0" y="3328682"/>
          <a:ext cx="6879517" cy="551655"/>
        </a:xfrm>
        <a:prstGeom prst="roundRect">
          <a:avLst/>
        </a:prstGeom>
        <a:solidFill>
          <a:schemeClr val="accent2">
            <a:hueOff val="-1010521"/>
            <a:satOff val="-44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5. Gantt Chart 				           	  17</a:t>
          </a:r>
        </a:p>
      </dsp:txBody>
      <dsp:txXfrm>
        <a:off x="26930" y="3355612"/>
        <a:ext cx="6825657" cy="497795"/>
      </dsp:txXfrm>
    </dsp:sp>
    <dsp:sp modelId="{AFE16B37-E2D5-43DB-BC56-FE05924CE849}">
      <dsp:nvSpPr>
        <dsp:cNvPr id="0" name=""/>
        <dsp:cNvSpPr/>
      </dsp:nvSpPr>
      <dsp:spPr>
        <a:xfrm>
          <a:off x="0" y="3946577"/>
          <a:ext cx="6879517" cy="551655"/>
        </a:xfrm>
        <a:prstGeom prst="roundRect">
          <a:avLst/>
        </a:prstGeom>
        <a:solidFill>
          <a:schemeClr val="accent2">
            <a:hueOff val="-1263151"/>
            <a:satOff val="-562"/>
            <a:lumOff val="58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6. </a:t>
          </a:r>
          <a:r>
            <a:rPr lang="en-US" sz="2300" kern="1200" dirty="0" err="1"/>
            <a:t>Multumim</a:t>
          </a:r>
          <a:r>
            <a:rPr lang="en-US" sz="2300" kern="1200" dirty="0"/>
            <a:t> 				               18</a:t>
          </a:r>
        </a:p>
      </dsp:txBody>
      <dsp:txXfrm>
        <a:off x="26930" y="3973507"/>
        <a:ext cx="6825657" cy="497795"/>
      </dsp:txXfrm>
    </dsp:sp>
    <dsp:sp modelId="{C7313AE9-AAE0-4D12-8D37-4873B524E4B9}">
      <dsp:nvSpPr>
        <dsp:cNvPr id="0" name=""/>
        <dsp:cNvSpPr/>
      </dsp:nvSpPr>
      <dsp:spPr>
        <a:xfrm>
          <a:off x="0" y="4564472"/>
          <a:ext cx="6879517" cy="551655"/>
        </a:xfrm>
        <a:prstGeom prst="roundRect">
          <a:avLst/>
        </a:prstGeom>
        <a:solidFill>
          <a:schemeClr val="accent2">
            <a:hueOff val="-1515782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7. </a:t>
          </a:r>
          <a:r>
            <a:rPr lang="en-US" sz="2300" kern="1200" dirty="0" err="1"/>
            <a:t>Intrebari</a:t>
          </a:r>
          <a:r>
            <a:rPr lang="en-US" sz="2300" kern="1200" dirty="0"/>
            <a:t> 				               19</a:t>
          </a:r>
        </a:p>
      </dsp:txBody>
      <dsp:txXfrm>
        <a:off x="26930" y="4591402"/>
        <a:ext cx="6825657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3BF4F-13DA-5E0D-56DA-B19DD3EF42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D94B2-1ACD-0E1F-3311-482A8167DE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A688A-B96E-4EFA-A1B8-3E9B6082F06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0D2C3-A511-E227-DE7E-965E7D0A90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2B26E-E1EC-DA22-8E19-261AF4AB27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CE9E6-66C2-4B4A-99B5-394D5A9A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238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EDEE6-6581-4414-9304-513C65A58F9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AD198-5F3B-4494-BAC9-3982F11C7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112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SLIDES_API148160964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SLIDES_API148160964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SLIDES_API148160964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SLIDES_API148160964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SLIDES_API148160964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SLIDES_API148160964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SLIDES_API148160964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SLIDES_API148160964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SLIDES_API148160964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SLIDES_API148160964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SLIDES_API148160964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SLIDES_API148160964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SLIDES_API148160964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SLIDES_API148160964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4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4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1">
  <p:cSld name="Slide With Paragraph v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755000" y="544200"/>
            <a:ext cx="106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755000" y="1358389"/>
            <a:ext cx="10369600" cy="36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9700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2">
  <p:cSld name="Slide With Bullet Points v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0" y="204133"/>
            <a:ext cx="99600" cy="644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21"/>
          <p:cNvSpPr>
            <a:spLocks noGrp="1"/>
          </p:cNvSpPr>
          <p:nvPr>
            <p:ph type="pic" idx="2"/>
          </p:nvPr>
        </p:nvSpPr>
        <p:spPr>
          <a:xfrm>
            <a:off x="0" y="0"/>
            <a:ext cx="55556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6202067" y="593367"/>
            <a:ext cx="54580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10666604" y="6217632"/>
            <a:ext cx="7704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ro" smtClean="0"/>
              <a:pPr algn="r"/>
              <a:t>‹#›</a:t>
            </a:fld>
            <a:endParaRPr lang="ro"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6202067" y="1437233"/>
            <a:ext cx="5315600" cy="4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39792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998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2 - Image">
  <p:cSld name="Slide With Paragraph v2 - Imag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6536767" y="204133"/>
            <a:ext cx="99600" cy="644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9"/>
          <p:cNvSpPr>
            <a:spLocks noGrp="1"/>
          </p:cNvSpPr>
          <p:nvPr>
            <p:ph type="pic" idx="2"/>
          </p:nvPr>
        </p:nvSpPr>
        <p:spPr>
          <a:xfrm>
            <a:off x="6636367" y="0"/>
            <a:ext cx="55556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755000" y="593367"/>
            <a:ext cx="545800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10666604" y="6217632"/>
            <a:ext cx="7704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ro" smtClean="0"/>
              <a:pPr algn="r"/>
              <a:t>‹#›</a:t>
            </a:fld>
            <a:endParaRPr lang="ro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755000" y="1843633"/>
            <a:ext cx="5315600" cy="4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39792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1792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">
  <p:cSld name="Slide With Bullet Points v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6536767" y="204133"/>
            <a:ext cx="99600" cy="644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8"/>
          <p:cNvSpPr>
            <a:spLocks noGrp="1"/>
          </p:cNvSpPr>
          <p:nvPr>
            <p:ph type="pic" idx="2"/>
          </p:nvPr>
        </p:nvSpPr>
        <p:spPr>
          <a:xfrm>
            <a:off x="6636367" y="0"/>
            <a:ext cx="55556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755000" y="593367"/>
            <a:ext cx="545800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10666604" y="6217632"/>
            <a:ext cx="7704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ro" smtClean="0"/>
              <a:pPr algn="r"/>
              <a:t>‹#›</a:t>
            </a:fld>
            <a:endParaRPr lang="ro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755000" y="1843633"/>
            <a:ext cx="5315600" cy="4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39792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3237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 Image">
  <p:cSld name="Slide with 2 columns v1 Image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>
            <a:spLocks noGrp="1"/>
          </p:cNvSpPr>
          <p:nvPr>
            <p:ph type="title"/>
          </p:nvPr>
        </p:nvSpPr>
        <p:spPr>
          <a:xfrm>
            <a:off x="755000" y="593367"/>
            <a:ext cx="106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47"/>
          <p:cNvSpPr txBox="1">
            <a:spLocks noGrp="1"/>
          </p:cNvSpPr>
          <p:nvPr>
            <p:ph type="sldNum" idx="12"/>
          </p:nvPr>
        </p:nvSpPr>
        <p:spPr>
          <a:xfrm>
            <a:off x="107054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ro" smtClean="0"/>
              <a:pPr algn="r"/>
              <a:t>‹#›</a:t>
            </a:fld>
            <a:endParaRPr lang="ro"/>
          </a:p>
        </p:txBody>
      </p:sp>
      <p:sp>
        <p:nvSpPr>
          <p:cNvPr id="321" name="Google Shape;321;p47"/>
          <p:cNvSpPr txBox="1">
            <a:spLocks noGrp="1"/>
          </p:cNvSpPr>
          <p:nvPr>
            <p:ph type="body" idx="1"/>
          </p:nvPr>
        </p:nvSpPr>
        <p:spPr>
          <a:xfrm>
            <a:off x="755000" y="3874899"/>
            <a:ext cx="4324400" cy="1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389457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1pPr>
            <a:lvl2pPr marL="1219170" lvl="1" indent="-389457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marL="1828754" lvl="2" indent="-389457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marL="2438339" lvl="3" indent="-389457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marL="3047924" lvl="4" indent="-389457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marL="3657509" lvl="5" indent="-389457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marL="4267093" lvl="6" indent="-389457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marL="4876678" lvl="7" indent="-389457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marL="5486263" lvl="8" indent="-389457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endParaRPr/>
          </a:p>
        </p:txBody>
      </p:sp>
      <p:sp>
        <p:nvSpPr>
          <p:cNvPr id="322" name="Google Shape;322;p47"/>
          <p:cNvSpPr txBox="1">
            <a:spLocks noGrp="1"/>
          </p:cNvSpPr>
          <p:nvPr>
            <p:ph type="body" idx="2"/>
          </p:nvPr>
        </p:nvSpPr>
        <p:spPr>
          <a:xfrm>
            <a:off x="6968700" y="3874899"/>
            <a:ext cx="4324400" cy="1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389457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1pPr>
            <a:lvl2pPr marL="1219170" lvl="1" indent="-389457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marL="1828754" lvl="2" indent="-389457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marL="2438339" lvl="3" indent="-389457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marL="3047924" lvl="4" indent="-389457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marL="3657509" lvl="5" indent="-389457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marL="4267093" lvl="6" indent="-389457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marL="4876678" lvl="7" indent="-389457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marL="5486263" lvl="8" indent="-389457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endParaRPr/>
          </a:p>
        </p:txBody>
      </p:sp>
      <p:sp>
        <p:nvSpPr>
          <p:cNvPr id="323" name="Google Shape;323;p47"/>
          <p:cNvSpPr txBox="1">
            <a:spLocks noGrp="1"/>
          </p:cNvSpPr>
          <p:nvPr>
            <p:ph type="subTitle" idx="3"/>
          </p:nvPr>
        </p:nvSpPr>
        <p:spPr>
          <a:xfrm>
            <a:off x="755000" y="3497839"/>
            <a:ext cx="4324400" cy="3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324" name="Google Shape;324;p47"/>
          <p:cNvSpPr txBox="1">
            <a:spLocks noGrp="1"/>
          </p:cNvSpPr>
          <p:nvPr>
            <p:ph type="subTitle" idx="4"/>
          </p:nvPr>
        </p:nvSpPr>
        <p:spPr>
          <a:xfrm>
            <a:off x="6968700" y="3479464"/>
            <a:ext cx="43244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325" name="Google Shape;325;p47"/>
          <p:cNvSpPr>
            <a:spLocks noGrp="1"/>
          </p:cNvSpPr>
          <p:nvPr>
            <p:ph type="pic" idx="5"/>
          </p:nvPr>
        </p:nvSpPr>
        <p:spPr>
          <a:xfrm>
            <a:off x="755000" y="1585967"/>
            <a:ext cx="4204400" cy="18776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7"/>
          <p:cNvSpPr>
            <a:spLocks noGrp="1"/>
          </p:cNvSpPr>
          <p:nvPr>
            <p:ph type="pic" idx="6"/>
          </p:nvPr>
        </p:nvSpPr>
        <p:spPr>
          <a:xfrm>
            <a:off x="6968700" y="1585967"/>
            <a:ext cx="4204400" cy="18776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5499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73">
          <p15:clr>
            <a:srgbClr val="E46962"/>
          </p15:clr>
        </p15:guide>
        <p15:guide id="2" orient="horz" pos="2689">
          <p15:clr>
            <a:srgbClr val="E46962"/>
          </p15:clr>
        </p15:guide>
        <p15:guide id="3" pos="3292">
          <p15:clr>
            <a:srgbClr val="E46962"/>
          </p15:clr>
        </p15:guide>
        <p15:guide id="4" orient="horz" pos="1636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4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4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4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85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9FAB8C5D-3D6F-3A10-F8E3-F638123B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156" r="2" b="1795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sp>
        <p:nvSpPr>
          <p:cNvPr id="5" name="Google Shape;1531;p140">
            <a:extLst>
              <a:ext uri="{FF2B5EF4-FFF2-40B4-BE49-F238E27FC236}">
                <a16:creationId xmlns:a16="http://schemas.microsoft.com/office/drawing/2014/main" id="{73BE9DC0-1725-8557-D197-2C49840F9139}"/>
              </a:ext>
            </a:extLst>
          </p:cNvPr>
          <p:cNvSpPr txBox="1">
            <a:spLocks/>
          </p:cNvSpPr>
          <p:nvPr/>
        </p:nvSpPr>
        <p:spPr>
          <a:xfrm>
            <a:off x="418707" y="1573165"/>
            <a:ext cx="11360800" cy="154337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4000" i="1" dirty="0"/>
              <a:t> </a:t>
            </a:r>
          </a:p>
          <a:p>
            <a:pPr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4000" b="1" i="1" dirty="0" err="1"/>
              <a:t>Proiect</a:t>
            </a:r>
            <a:r>
              <a:rPr lang="en-US" sz="4000" b="1" i="1" dirty="0"/>
              <a:t> 3 - </a:t>
            </a:r>
            <a:r>
              <a:rPr lang="en-US" sz="4000" b="1" i="1" dirty="0" err="1"/>
              <a:t>Proiectarea</a:t>
            </a:r>
            <a:r>
              <a:rPr lang="en-US" sz="4000" b="1" i="1" dirty="0"/>
              <a:t> </a:t>
            </a:r>
            <a:r>
              <a:rPr lang="en-US" sz="4000" b="1" i="1" dirty="0" err="1"/>
              <a:t>unui</a:t>
            </a:r>
            <a:r>
              <a:rPr lang="en-US" sz="4000" b="1" i="1" dirty="0"/>
              <a:t> </a:t>
            </a:r>
            <a:r>
              <a:rPr lang="en-US" sz="4000" b="1" i="1" dirty="0" err="1"/>
              <a:t>modul</a:t>
            </a:r>
            <a:r>
              <a:rPr lang="en-US" sz="4000" b="1" i="1" dirty="0"/>
              <a:t> GPS GNSS</a:t>
            </a:r>
            <a:endParaRPr lang="en-US" sz="4000" dirty="0"/>
          </a:p>
        </p:txBody>
      </p:sp>
      <p:sp>
        <p:nvSpPr>
          <p:cNvPr id="6" name="Google Shape;1532;p140">
            <a:extLst>
              <a:ext uri="{FF2B5EF4-FFF2-40B4-BE49-F238E27FC236}">
                <a16:creationId xmlns:a16="http://schemas.microsoft.com/office/drawing/2014/main" id="{C4D172F3-4573-3EDB-3215-5B8767092508}"/>
              </a:ext>
            </a:extLst>
          </p:cNvPr>
          <p:cNvSpPr txBox="1">
            <a:spLocks/>
          </p:cNvSpPr>
          <p:nvPr/>
        </p:nvSpPr>
        <p:spPr>
          <a:xfrm>
            <a:off x="415600" y="4086192"/>
            <a:ext cx="11360800" cy="117787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dirty="0" err="1"/>
              <a:t>Studenti</a:t>
            </a:r>
            <a:r>
              <a:rPr lang="en-US" dirty="0"/>
              <a:t>: Belinsca </a:t>
            </a:r>
            <a:r>
              <a:rPr lang="en-US" dirty="0" err="1"/>
              <a:t>Ștefan</a:t>
            </a:r>
            <a:r>
              <a:rPr lang="en-US" dirty="0"/>
              <a:t>-Alexandru</a:t>
            </a:r>
            <a:br>
              <a:rPr lang="en-US" dirty="0"/>
            </a:br>
            <a:r>
              <a:rPr lang="en-US" dirty="0" err="1"/>
              <a:t>Chivoiu</a:t>
            </a:r>
            <a:r>
              <a:rPr lang="en-US" dirty="0"/>
              <a:t> Gabriel</a:t>
            </a:r>
          </a:p>
          <a:p>
            <a:pPr algn="ctr">
              <a:spcBef>
                <a:spcPts val="0"/>
              </a:spcBef>
            </a:pPr>
            <a:r>
              <a:rPr lang="en-US" dirty="0" err="1"/>
              <a:t>Niță</a:t>
            </a:r>
            <a:r>
              <a:rPr lang="en-US" dirty="0"/>
              <a:t> Robert-Andrei</a:t>
            </a:r>
          </a:p>
        </p:txBody>
      </p:sp>
      <p:pic>
        <p:nvPicPr>
          <p:cNvPr id="7" name="Google Shape;1533;p140">
            <a:extLst>
              <a:ext uri="{FF2B5EF4-FFF2-40B4-BE49-F238E27FC236}">
                <a16:creationId xmlns:a16="http://schemas.microsoft.com/office/drawing/2014/main" id="{93A7F9AB-3EB7-E8C4-65E6-9FB03A858C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71716"/>
            <a:ext cx="974137" cy="972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34;p140">
            <a:extLst>
              <a:ext uri="{FF2B5EF4-FFF2-40B4-BE49-F238E27FC236}">
                <a16:creationId xmlns:a16="http://schemas.microsoft.com/office/drawing/2014/main" id="{9F573F09-339E-E728-AEC3-E3112F89B3E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0601" y="148866"/>
            <a:ext cx="1012999" cy="99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35;p140">
            <a:extLst>
              <a:ext uri="{FF2B5EF4-FFF2-40B4-BE49-F238E27FC236}">
                <a16:creationId xmlns:a16="http://schemas.microsoft.com/office/drawing/2014/main" id="{54C5D355-F75C-5435-6E38-A40CD94518A9}"/>
              </a:ext>
            </a:extLst>
          </p:cNvPr>
          <p:cNvSpPr txBox="1"/>
          <p:nvPr/>
        </p:nvSpPr>
        <p:spPr>
          <a:xfrm>
            <a:off x="4013600" y="5449099"/>
            <a:ext cx="4164800" cy="74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ro" sz="2400" dirty="0">
                <a:solidFill>
                  <a:schemeClr val="dk1"/>
                </a:solidFill>
              </a:rPr>
              <a:t>An universitar 2024-2025</a:t>
            </a: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1600"/>
              </a:spcBef>
            </a:pP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E4412309-9EEB-D5DA-274F-846BB146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6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9" name="Group 157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80" name="Straight Connector 157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1" name="Straight Connector 158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Straight Connector 158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3" name="Straight Connector 158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Connector 158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5" name="Straight Connector 158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Connector 1585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7" name="Straight Connector 1586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" name="Straight Connector 1587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Connector 1588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" name="Straight Connector 1589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Connector 1590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2" name="Straight Connector 1591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3" name="Straight Connector 1592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4" name="Straight Connector 1593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5" name="Straight Connector 1594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Straight Connector 1595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7" name="Straight Connector 1596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8" name="Straight Connector 1597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9" name="Straight Connector 1598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0" name="Straight Connector 1599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Straight Connector 1600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2" name="Straight Connector 1601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3" name="Straight Connector 1602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4" name="Straight Connector 1603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5" name="Straight Connector 1604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6" name="Straight Connector 1605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7" name="Straight Connector 1606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8" name="Straight Connector 1607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9" name="Straight Connector 1608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Connector 1609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2" name="Right Triangle 1611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14" name="Rectangle 161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16" name="Group 1615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17" name="Straight Connector 1616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8" name="Straight Connector 1617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9" name="Straight Connector 1618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Connector 1619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Connector 1620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3" name="Straight Connector 1622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4" name="Straight Connector 1623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5" name="Straight Connector 1624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Connector 1625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Connector 1626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Straight Connector 1627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9" name="Straight Connector 1628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0" name="Straight Connector 1629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1" name="Straight Connector 1630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2" name="Straight Connector 1631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Connector 1632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4" name="Straight Connector 1633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5" name="Straight Connector 1634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Connector 1635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7" name="Straight Connector 1636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8" name="Straight Connector 1637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Connector 1638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0" name="Straight Connector 1639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1" name="Straight Connector 1640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Connector 1641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3" name="Straight Connector 1642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4" name="Straight Connector 1643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5" name="Straight Connector 1644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6" name="Straight Connector 1645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7" name="Straight Connector 1646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9" name="Right Triangle 1648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2" name="Google Shape;1572;p145"/>
          <p:cNvSpPr txBox="1"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 err="1">
                <a:sym typeface="Playpen Sans"/>
              </a:rPr>
              <a:t>Calculul</a:t>
            </a:r>
            <a:r>
              <a:rPr lang="en-US" dirty="0">
                <a:sym typeface="Playpen Sans"/>
              </a:rPr>
              <a:t> </a:t>
            </a:r>
            <a:r>
              <a:rPr lang="en-US" dirty="0" err="1">
                <a:sym typeface="Playpen Sans"/>
              </a:rPr>
              <a:t>poziției</a:t>
            </a:r>
            <a:endParaRPr lang="en-US" dirty="0">
              <a:sym typeface="Playpen Sans"/>
            </a:endParaRPr>
          </a:p>
        </p:txBody>
      </p:sp>
      <p:sp>
        <p:nvSpPr>
          <p:cNvPr id="1573" name="Google Shape;1573;p145"/>
          <p:cNvSpPr txBox="1">
            <a:spLocks noGrp="1"/>
          </p:cNvSpPr>
          <p:nvPr>
            <p:ph type="body" idx="1"/>
          </p:nvPr>
        </p:nvSpPr>
        <p:spPr>
          <a:xfrm>
            <a:off x="691079" y="2340131"/>
            <a:ext cx="5818396" cy="379191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14300" indent="-342900">
              <a:spcAft>
                <a:spcPts val="1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dirty="0" err="1">
                <a:sym typeface="Tilt Neon"/>
              </a:rPr>
              <a:t>Calculul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poziției</a:t>
            </a:r>
            <a:r>
              <a:rPr lang="en-US" dirty="0">
                <a:sym typeface="Tilt Neon"/>
              </a:rPr>
              <a:t> se </a:t>
            </a:r>
            <a:r>
              <a:rPr lang="en-US" dirty="0" err="1">
                <a:sym typeface="Tilt Neon"/>
              </a:rPr>
              <a:t>efectuează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folosind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semnalele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primite</a:t>
            </a:r>
            <a:r>
              <a:rPr lang="en-US" dirty="0">
                <a:sym typeface="Tilt Neon"/>
              </a:rPr>
              <a:t> de la </a:t>
            </a:r>
            <a:r>
              <a:rPr lang="en-US" dirty="0" err="1">
                <a:sym typeface="Tilt Neon"/>
              </a:rPr>
              <a:t>sateliți</a:t>
            </a:r>
            <a:r>
              <a:rPr lang="en-US" dirty="0">
                <a:sym typeface="Tilt Neon"/>
              </a:rPr>
              <a:t>.</a:t>
            </a:r>
          </a:p>
          <a:p>
            <a:pPr marL="457200" indent="-342900">
              <a:spcAft>
                <a:spcPts val="1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dirty="0" err="1">
                <a:sym typeface="Tilt Neon"/>
              </a:rPr>
              <a:t>Modulul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măsoară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timpul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necesar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semnalului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să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parcurgă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distanța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dintre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satelit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și</a:t>
            </a:r>
            <a:r>
              <a:rPr lang="en-US" dirty="0">
                <a:sym typeface="Tilt Neon"/>
              </a:rPr>
              <a:t> receptor.</a:t>
            </a:r>
          </a:p>
          <a:p>
            <a:pPr marL="457200" indent="-342900">
              <a:spcAft>
                <a:spcPts val="1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dirty="0" err="1">
                <a:sym typeface="Tilt Neon"/>
              </a:rPr>
              <a:t>Distanțele</a:t>
            </a:r>
            <a:r>
              <a:rPr lang="en-US" dirty="0">
                <a:sym typeface="Tilt Neon"/>
              </a:rPr>
              <a:t> calculate </a:t>
            </a:r>
            <a:r>
              <a:rPr lang="en-US" dirty="0" err="1">
                <a:sym typeface="Tilt Neon"/>
              </a:rPr>
              <a:t>față</a:t>
            </a:r>
            <a:r>
              <a:rPr lang="en-US" dirty="0">
                <a:sym typeface="Tilt Neon"/>
              </a:rPr>
              <a:t> de </a:t>
            </a:r>
            <a:r>
              <a:rPr lang="en-US" dirty="0" err="1">
                <a:sym typeface="Tilt Neon"/>
              </a:rPr>
              <a:t>mai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mulți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sateliți</a:t>
            </a:r>
            <a:r>
              <a:rPr lang="en-US" dirty="0">
                <a:sym typeface="Tilt Neon"/>
              </a:rPr>
              <a:t> sunt </a:t>
            </a:r>
            <a:r>
              <a:rPr lang="en-US" dirty="0" err="1">
                <a:sym typeface="Tilt Neon"/>
              </a:rPr>
              <a:t>utilizate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pentru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determinarea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coordonatelor</a:t>
            </a:r>
            <a:r>
              <a:rPr lang="en-US" dirty="0">
                <a:sym typeface="Tilt Neon"/>
              </a:rPr>
              <a:t> (</a:t>
            </a:r>
            <a:r>
              <a:rPr lang="en-US" dirty="0" err="1">
                <a:sym typeface="Tilt Neon"/>
              </a:rPr>
              <a:t>latitudine</a:t>
            </a:r>
            <a:r>
              <a:rPr lang="en-US" dirty="0">
                <a:sym typeface="Tilt Neon"/>
              </a:rPr>
              <a:t>, </a:t>
            </a:r>
            <a:r>
              <a:rPr lang="en-US" dirty="0" err="1">
                <a:sym typeface="Tilt Neon"/>
              </a:rPr>
              <a:t>longitudine</a:t>
            </a:r>
            <a:r>
              <a:rPr lang="en-US" dirty="0">
                <a:sym typeface="Tilt Neon"/>
              </a:rPr>
              <a:t>, </a:t>
            </a:r>
            <a:r>
              <a:rPr lang="en-US" dirty="0" err="1">
                <a:sym typeface="Tilt Neon"/>
              </a:rPr>
              <a:t>altitudine</a:t>
            </a:r>
            <a:r>
              <a:rPr lang="en-US" dirty="0">
                <a:sym typeface="Tilt Neon"/>
              </a:rPr>
              <a:t>) </a:t>
            </a:r>
            <a:r>
              <a:rPr lang="en-US" dirty="0" err="1">
                <a:sym typeface="Tilt Neon"/>
              </a:rPr>
              <a:t>prin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trilaterație</a:t>
            </a:r>
            <a:r>
              <a:rPr lang="en-US" dirty="0">
                <a:sym typeface="Tilt Neon"/>
              </a:rPr>
              <a:t>.</a:t>
            </a:r>
          </a:p>
          <a:p>
            <a:pPr marL="114300" indent="-342900">
              <a:spcAft>
                <a:spcPts val="1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Ø"/>
            </a:pPr>
            <a:endParaRPr lang="en-US" dirty="0">
              <a:sym typeface="Tilt Neon"/>
            </a:endParaRPr>
          </a:p>
        </p:txBody>
      </p:sp>
      <p:pic>
        <p:nvPicPr>
          <p:cNvPr id="5" name="Picture 4" descr="A cartoon character standing in a circle with multiple colored circles&#10;&#10;Description automatically generated">
            <a:extLst>
              <a:ext uri="{FF2B5EF4-FFF2-40B4-BE49-F238E27FC236}">
                <a16:creationId xmlns:a16="http://schemas.microsoft.com/office/drawing/2014/main" id="{A5454F01-B870-34A3-947F-8526FB941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  <p:pic>
        <p:nvPicPr>
          <p:cNvPr id="1574" name="Google Shape;1574;p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3000" y="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1834-F03F-F7A5-C293-EF25312E61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ro" smtClean="0"/>
              <a:pPr algn="r"/>
              <a:t>10</a:t>
            </a:fld>
            <a:endParaRPr lang="ro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88317-F70A-55BD-BD33-C3CE7FFC8E96}"/>
              </a:ext>
            </a:extLst>
          </p:cNvPr>
          <p:cNvSpPr txBox="1"/>
          <p:nvPr/>
        </p:nvSpPr>
        <p:spPr>
          <a:xfrm>
            <a:off x="9196437" y="5865635"/>
            <a:ext cx="137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figura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2.e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147"/>
          <p:cNvSpPr txBox="1">
            <a:spLocks noGrp="1"/>
          </p:cNvSpPr>
          <p:nvPr>
            <p:ph type="title"/>
          </p:nvPr>
        </p:nvSpPr>
        <p:spPr>
          <a:xfrm>
            <a:off x="755000" y="593367"/>
            <a:ext cx="1068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o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Interfață GNSS cu Arduino Uno</a:t>
            </a:r>
            <a:endParaRPr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sp>
        <p:nvSpPr>
          <p:cNvPr id="1588" name="Google Shape;1588;p147"/>
          <p:cNvSpPr txBox="1">
            <a:spLocks noGrp="1"/>
          </p:cNvSpPr>
          <p:nvPr>
            <p:ph type="body" idx="1"/>
          </p:nvPr>
        </p:nvSpPr>
        <p:spPr>
          <a:xfrm>
            <a:off x="755000" y="3874899"/>
            <a:ext cx="4324400" cy="18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o" sz="1600" dirty="0">
                <a:solidFill>
                  <a:srgbClr val="281D27"/>
                </a:solidFill>
                <a:latin typeface="Tilt Neon"/>
                <a:ea typeface="Tilt Neon"/>
                <a:cs typeface="Tilt Neon"/>
                <a:sym typeface="Tilt Neon"/>
              </a:rPr>
              <a:t>Modulul GNSS interacționează cu un Arduino Uno pentru comunicare. Arduino primește date de la modulul GPS prin comunicare serială.</a:t>
            </a:r>
            <a:endParaRPr sz="1600" dirty="0">
              <a:solidFill>
                <a:srgbClr val="281D27"/>
              </a:solidFill>
              <a:latin typeface="Tilt Neon"/>
              <a:ea typeface="Tilt Neon"/>
              <a:cs typeface="Tilt Neon"/>
              <a:sym typeface="Tilt Neon"/>
            </a:endParaRPr>
          </a:p>
        </p:txBody>
      </p:sp>
      <p:sp>
        <p:nvSpPr>
          <p:cNvPr id="1589" name="Google Shape;1589;p147"/>
          <p:cNvSpPr txBox="1">
            <a:spLocks noGrp="1"/>
          </p:cNvSpPr>
          <p:nvPr>
            <p:ph type="body" idx="2"/>
          </p:nvPr>
        </p:nvSpPr>
        <p:spPr>
          <a:xfrm>
            <a:off x="6968700" y="3874899"/>
            <a:ext cx="4324400" cy="18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o" sz="1600" dirty="0">
                <a:solidFill>
                  <a:srgbClr val="281D27"/>
                </a:solidFill>
                <a:latin typeface="Tilt Neon"/>
                <a:ea typeface="Tilt Neon"/>
                <a:cs typeface="Tilt Neon"/>
                <a:sym typeface="Tilt Neon"/>
              </a:rPr>
              <a:t>Arduino procesează datele primite și le poate trimite către o interfață software pentru vizualizare.</a:t>
            </a:r>
            <a:endParaRPr sz="1600" dirty="0">
              <a:solidFill>
                <a:srgbClr val="281D27"/>
              </a:solidFill>
              <a:latin typeface="Tilt Neon"/>
              <a:ea typeface="Tilt Neon"/>
              <a:cs typeface="Tilt Neon"/>
              <a:sym typeface="Tilt Neon"/>
            </a:endParaRPr>
          </a:p>
        </p:txBody>
      </p:sp>
      <p:sp>
        <p:nvSpPr>
          <p:cNvPr id="1590" name="Google Shape;1590;p147"/>
          <p:cNvSpPr txBox="1">
            <a:spLocks noGrp="1"/>
          </p:cNvSpPr>
          <p:nvPr>
            <p:ph type="subTitle" idx="3"/>
          </p:nvPr>
        </p:nvSpPr>
        <p:spPr>
          <a:xfrm>
            <a:off x="755000" y="3497839"/>
            <a:ext cx="4324400" cy="34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ro" b="1" dirty="0">
                <a:solidFill>
                  <a:srgbClr val="281D27"/>
                </a:solidFill>
                <a:latin typeface="Tilt Neon"/>
                <a:ea typeface="Tilt Neon"/>
                <a:cs typeface="Tilt Neon"/>
                <a:sym typeface="Tilt Neon"/>
              </a:rPr>
              <a:t>Comunicare serială</a:t>
            </a:r>
            <a:endParaRPr b="1" dirty="0">
              <a:solidFill>
                <a:srgbClr val="281D27"/>
              </a:solidFill>
              <a:latin typeface="Tilt Neon"/>
              <a:ea typeface="Tilt Neon"/>
              <a:cs typeface="Tilt Neon"/>
              <a:sym typeface="Tilt Neon"/>
            </a:endParaRPr>
          </a:p>
        </p:txBody>
      </p:sp>
      <p:sp>
        <p:nvSpPr>
          <p:cNvPr id="1591" name="Google Shape;1591;p147"/>
          <p:cNvSpPr txBox="1">
            <a:spLocks noGrp="1"/>
          </p:cNvSpPr>
          <p:nvPr>
            <p:ph type="subTitle" idx="4"/>
          </p:nvPr>
        </p:nvSpPr>
        <p:spPr>
          <a:xfrm>
            <a:off x="6968700" y="3479464"/>
            <a:ext cx="4324400" cy="36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ro" b="1" dirty="0">
                <a:solidFill>
                  <a:srgbClr val="281D27"/>
                </a:solidFill>
                <a:latin typeface="Tilt Neon"/>
                <a:ea typeface="Tilt Neon"/>
                <a:cs typeface="Tilt Neon"/>
                <a:sym typeface="Tilt Neon"/>
              </a:rPr>
              <a:t>Prelucrarea datelor</a:t>
            </a:r>
            <a:endParaRPr b="1" dirty="0">
              <a:solidFill>
                <a:srgbClr val="281D27"/>
              </a:solidFill>
              <a:latin typeface="Tilt Neon"/>
              <a:ea typeface="Tilt Neon"/>
              <a:cs typeface="Tilt Neon"/>
              <a:sym typeface="Tilt Neon"/>
            </a:endParaRPr>
          </a:p>
        </p:txBody>
      </p:sp>
      <p:pic>
        <p:nvPicPr>
          <p:cNvPr id="1592" name="Google Shape;1592;p147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27670" b="27670"/>
          <a:stretch/>
        </p:blipFill>
        <p:spPr>
          <a:xfrm>
            <a:off x="755000" y="1585967"/>
            <a:ext cx="4204400" cy="1877600"/>
          </a:xfrm>
          <a:prstGeom prst="rect">
            <a:avLst/>
          </a:prstGeom>
        </p:spPr>
      </p:pic>
      <p:pic>
        <p:nvPicPr>
          <p:cNvPr id="1593" name="Google Shape;1593;p147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t="27670" b="27670"/>
          <a:stretch/>
        </p:blipFill>
        <p:spPr>
          <a:xfrm>
            <a:off x="6968700" y="1585967"/>
            <a:ext cx="4204400" cy="1877600"/>
          </a:xfrm>
          <a:prstGeom prst="rect">
            <a:avLst/>
          </a:prstGeom>
        </p:spPr>
      </p:pic>
      <p:pic>
        <p:nvPicPr>
          <p:cNvPr id="1594" name="Google Shape;1594;p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03000" y="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BF3C0-BDDC-4D3E-92AD-6734FE2C1A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ro" smtClean="0"/>
              <a:pPr algn="r"/>
              <a:t>11</a:t>
            </a:fld>
            <a:endParaRPr lang="ro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D88032-18BD-73F1-43B4-27FEBE76DC2F}"/>
              </a:ext>
            </a:extLst>
          </p:cNvPr>
          <p:cNvSpPr txBox="1"/>
          <p:nvPr/>
        </p:nvSpPr>
        <p:spPr>
          <a:xfrm>
            <a:off x="2309232" y="4933479"/>
            <a:ext cx="137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figura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2.f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E06C7-6E51-664C-C839-8AF98BD56BFC}"/>
              </a:ext>
            </a:extLst>
          </p:cNvPr>
          <p:cNvSpPr txBox="1"/>
          <p:nvPr/>
        </p:nvSpPr>
        <p:spPr>
          <a:xfrm>
            <a:off x="8779883" y="4933479"/>
            <a:ext cx="137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figura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2.g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9F9BC32-89AD-6AB6-D270-8EB8F305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138711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Proiectarea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unui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GNSS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Afișarea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Locației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 o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Interfață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</a:t>
            </a:r>
            <a:endParaRPr lang="en-US" dirty="0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243B9-D7B3-9FB7-AE0F-1C4E69C0A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765" y="2663870"/>
            <a:ext cx="8817702" cy="3836833"/>
          </a:xfrm>
        </p:spPr>
        <p:txBody>
          <a:bodyPr vert="horz" lIns="91440" tIns="45720" rIns="91440" bIns="45720" rtlCol="0">
            <a:normAutofit/>
          </a:bodyPr>
          <a:lstStyle/>
          <a:p>
            <a:pPr marL="666735" indent="-28575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Proiectul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extinde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funcționalitatea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sistemului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GNSS,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utilizând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localizare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un Arduino Uno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afișa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locația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real pe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interfață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utilizeaza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 script Python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coordonate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GPS din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propoziții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NMEA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primite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la 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dispozitiv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GPS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conectat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printr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-un port serial.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Coordonatele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sunt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genera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hartă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interactivă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centrată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locația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GPS,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folosind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biblioteca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folium.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salvată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ulterior ca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fișier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HTML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putea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vizualizată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într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-un browser.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C2A7A-CAA0-98F2-C884-73679D5701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ro" smtClean="0"/>
              <a:pPr algn="r"/>
              <a:t>12</a:t>
            </a:fld>
            <a:endParaRPr lang="ro"/>
          </a:p>
        </p:txBody>
      </p:sp>
    </p:spTree>
    <p:extLst>
      <p:ext uri="{BB962C8B-B14F-4D97-AF65-F5344CB8AC3E}">
        <p14:creationId xmlns:p14="http://schemas.microsoft.com/office/powerpoint/2010/main" val="180359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DB10A-39E9-EE04-77EC-8A212D7D0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ight Triangle 157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ight Triangle 155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290003-66DA-FF90-66D9-54F751D3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effectLst/>
              </a:rPr>
              <a:t>Funcționalități Principale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E52FE-7008-C31D-5245-5AA911B78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5818396" cy="379191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 err="1">
                <a:effectLst/>
              </a:rPr>
              <a:t>Conexiunea</a:t>
            </a:r>
            <a:r>
              <a:rPr lang="en-US" dirty="0">
                <a:effectLst/>
              </a:rPr>
              <a:t> cu </a:t>
            </a:r>
            <a:r>
              <a:rPr lang="en-US" dirty="0" err="1">
                <a:effectLst/>
              </a:rPr>
              <a:t>dispozitivul</a:t>
            </a:r>
            <a:r>
              <a:rPr lang="en-US" dirty="0">
                <a:effectLst/>
              </a:rPr>
              <a:t> GPS: </a:t>
            </a:r>
            <a:r>
              <a:rPr lang="en-US" dirty="0" err="1">
                <a:effectLst/>
              </a:rPr>
              <a:t>Utilizează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portul</a:t>
            </a:r>
            <a:r>
              <a:rPr lang="en-US" dirty="0">
                <a:effectLst/>
              </a:rPr>
              <a:t> serial </a:t>
            </a:r>
            <a:r>
              <a:rPr lang="en-US" dirty="0" err="1">
                <a:effectLst/>
              </a:rPr>
              <a:t>pentru</a:t>
            </a:r>
            <a:r>
              <a:rPr lang="en-US" dirty="0">
                <a:effectLst/>
              </a:rPr>
              <a:t> a </a:t>
            </a:r>
            <a:r>
              <a:rPr lang="en-US" dirty="0" err="1">
                <a:effectLst/>
              </a:rPr>
              <a:t>primi</a:t>
            </a:r>
            <a:r>
              <a:rPr lang="en-US" dirty="0">
                <a:effectLst/>
              </a:rPr>
              <a:t> date </a:t>
            </a:r>
            <a:r>
              <a:rPr lang="en-US" dirty="0" err="1">
                <a:effectLst/>
              </a:rPr>
              <a:t>GPS.Extracția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coordonatelor</a:t>
            </a:r>
            <a:r>
              <a:rPr lang="en-US" dirty="0">
                <a:effectLst/>
              </a:rPr>
              <a:t> GPS: </a:t>
            </a:r>
            <a:r>
              <a:rPr lang="en-US" dirty="0" err="1">
                <a:effectLst/>
              </a:rPr>
              <a:t>Decodifică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propozițiile</a:t>
            </a:r>
            <a:r>
              <a:rPr lang="en-US" dirty="0">
                <a:effectLst/>
              </a:rPr>
              <a:t> NMEA (</a:t>
            </a:r>
            <a:r>
              <a:rPr lang="en-US" dirty="0" err="1">
                <a:effectLst/>
              </a:rPr>
              <a:t>încărcăturile</a:t>
            </a:r>
            <a:r>
              <a:rPr lang="en-US" dirty="0">
                <a:effectLst/>
              </a:rPr>
              <a:t> standard de date GPS) </a:t>
            </a:r>
            <a:r>
              <a:rPr lang="en-US" dirty="0" err="1">
                <a:effectLst/>
              </a:rPr>
              <a:t>pentru</a:t>
            </a:r>
            <a:r>
              <a:rPr lang="en-US" dirty="0">
                <a:effectLst/>
              </a:rPr>
              <a:t> a </a:t>
            </a:r>
            <a:r>
              <a:rPr lang="en-US" dirty="0" err="1">
                <a:effectLst/>
              </a:rPr>
              <a:t>obține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latitudinea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și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longitudinea</a:t>
            </a:r>
            <a:r>
              <a:rPr lang="en-US" dirty="0">
                <a:effectLst/>
              </a:rPr>
              <a:t>.</a:t>
            </a:r>
          </a:p>
          <a:p>
            <a:pPr marL="342900" indent="-3429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 err="1">
                <a:effectLst/>
              </a:rPr>
              <a:t>Generarea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hărții</a:t>
            </a:r>
            <a:r>
              <a:rPr lang="en-US" dirty="0">
                <a:effectLst/>
              </a:rPr>
              <a:t>: </a:t>
            </a:r>
            <a:r>
              <a:rPr lang="en-US" dirty="0" err="1">
                <a:effectLst/>
              </a:rPr>
              <a:t>Creează</a:t>
            </a:r>
            <a:r>
              <a:rPr lang="en-US" dirty="0">
                <a:effectLst/>
              </a:rPr>
              <a:t> o </a:t>
            </a:r>
            <a:r>
              <a:rPr lang="en-US" dirty="0" err="1">
                <a:effectLst/>
              </a:rPr>
              <a:t>hartă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interactivă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centrată</a:t>
            </a:r>
            <a:r>
              <a:rPr lang="en-US" dirty="0">
                <a:effectLst/>
              </a:rPr>
              <a:t> pe </a:t>
            </a:r>
            <a:r>
              <a:rPr lang="en-US" dirty="0" err="1">
                <a:effectLst/>
              </a:rPr>
              <a:t>coordonatele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primite.Exportul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hărții</a:t>
            </a:r>
            <a:r>
              <a:rPr lang="en-US" dirty="0">
                <a:effectLst/>
              </a:rPr>
              <a:t>: </a:t>
            </a:r>
            <a:r>
              <a:rPr lang="en-US" dirty="0" err="1">
                <a:effectLst/>
              </a:rPr>
              <a:t>Salvează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harta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într</a:t>
            </a:r>
            <a:r>
              <a:rPr lang="en-US" dirty="0">
                <a:effectLst/>
              </a:rPr>
              <a:t>-un </a:t>
            </a:r>
            <a:r>
              <a:rPr lang="en-US" dirty="0" err="1">
                <a:effectLst/>
              </a:rPr>
              <a:t>fișier</a:t>
            </a:r>
            <a:r>
              <a:rPr lang="en-US" dirty="0">
                <a:effectLst/>
              </a:rPr>
              <a:t> HTML </a:t>
            </a:r>
            <a:r>
              <a:rPr lang="en-US" dirty="0" err="1">
                <a:effectLst/>
              </a:rPr>
              <a:t>pentru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vizualizare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  <p:pic>
        <p:nvPicPr>
          <p:cNvPr id="83" name="Graphic 82" descr="Satellite dish">
            <a:extLst>
              <a:ext uri="{FF2B5EF4-FFF2-40B4-BE49-F238E27FC236}">
                <a16:creationId xmlns:a16="http://schemas.microsoft.com/office/drawing/2014/main" id="{711D356D-24F6-7756-B899-9CEBCB6F1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0C385-9B48-4D52-04D8-B016B4660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ro" smtClean="0"/>
              <a:pPr algn="r"/>
              <a:t>13</a:t>
            </a:fld>
            <a:endParaRPr lang="ro"/>
          </a:p>
        </p:txBody>
      </p:sp>
    </p:spTree>
    <p:extLst>
      <p:ext uri="{BB962C8B-B14F-4D97-AF65-F5344CB8AC3E}">
        <p14:creationId xmlns:p14="http://schemas.microsoft.com/office/powerpoint/2010/main" val="3398990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2447D1-4702-6A20-4D7A-25EA229ED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03F255E-7744-72FA-37D9-3659DD40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74" y="141801"/>
            <a:ext cx="10325000" cy="138711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Scriptului</a:t>
            </a:r>
            <a:endParaRPr lang="en-US" dirty="0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2801F-7751-3480-20A0-5FB2BFEA9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9071" y="1904729"/>
            <a:ext cx="8817702" cy="3836833"/>
          </a:xfrm>
        </p:spPr>
        <p:txBody>
          <a:bodyPr vert="horz" lIns="91440" tIns="45720" rIns="91440" bIns="45720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Funcția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extrage_coordinate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primește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parametru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propoziție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NMEA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verifică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dacă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linia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tipul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895335" lvl="1" indent="-285750"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$GPGGA (Global Positioning System Fix Data)</a:t>
            </a:r>
          </a:p>
          <a:p>
            <a:pPr marL="895335" lvl="1" indent="-285750"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$GPGLL (Geographic Position Latitude/Longitude)</a:t>
            </a:r>
          </a:p>
          <a:p>
            <a:pPr marL="895335" lvl="1" indent="-285750"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$GPRMC (Recommended Minimum Specific GPS/Transit Data)</a:t>
            </a:r>
          </a:p>
          <a:p>
            <a:pPr marL="171450" indent="-1714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Extrage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latitudinea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longitudinea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câmpurile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respective.</a:t>
            </a:r>
          </a:p>
          <a:p>
            <a:pPr marL="171450" indent="-1714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valorile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formatul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NMEA (grade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minute)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format decimal.</a:t>
            </a:r>
          </a:p>
          <a:p>
            <a:pPr marL="171450" indent="-1714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Corectează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semnele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emisfera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sudică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(“S”)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vestică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(“W”)</a:t>
            </a:r>
          </a:p>
          <a:p>
            <a:pPr marL="171450" indent="-1714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Returnează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952485" lvl="1" indent="-342900"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Două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valori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numerice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latitudinea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longitudinea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None,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dacă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informațiile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nu sunt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disponibile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51BB3A-E0B2-E85A-CE62-C4884DA6A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ro" smtClean="0"/>
              <a:pPr algn="r"/>
              <a:t>14</a:t>
            </a:fld>
            <a:endParaRPr lang="ro"/>
          </a:p>
        </p:txBody>
      </p:sp>
    </p:spTree>
    <p:extLst>
      <p:ext uri="{BB962C8B-B14F-4D97-AF65-F5344CB8AC3E}">
        <p14:creationId xmlns:p14="http://schemas.microsoft.com/office/powerpoint/2010/main" val="423552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9B6FF36-1244-72C0-DA0B-5EAF5B84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138711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/>
              <a:t>Configurarea</a:t>
            </a:r>
            <a:r>
              <a:rPr lang="en-US" dirty="0"/>
              <a:t> </a:t>
            </a:r>
            <a:r>
              <a:rPr lang="en-US"/>
              <a:t>Portului</a:t>
            </a:r>
            <a:r>
              <a:rPr lang="en-US" dirty="0"/>
              <a:t> Serial</a:t>
            </a:r>
            <a:endParaRPr lang="en-US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849DA-04EE-9148-5953-0CA17849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9069" y="2573411"/>
            <a:ext cx="8817702" cy="3836833"/>
          </a:xfrm>
        </p:spPr>
        <p:txBody>
          <a:bodyPr vert="horz" lIns="91440" tIns="45720" rIns="91440" bIns="45720" rtlCol="0">
            <a:normAutofit/>
          </a:bodyPr>
          <a:lstStyle/>
          <a:p>
            <a:pPr marL="723885" indent="-3429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configurează</a:t>
            </a:r>
            <a:r>
              <a:rPr lang="en-US" dirty="0"/>
              <a:t> o </a:t>
            </a:r>
            <a:r>
              <a:rPr lang="en-US" dirty="0" err="1"/>
              <a:t>conexiune</a:t>
            </a:r>
            <a:r>
              <a:rPr lang="en-US" dirty="0"/>
              <a:t> </a:t>
            </a:r>
            <a:r>
              <a:rPr lang="en-US" dirty="0" err="1"/>
              <a:t>serială</a:t>
            </a:r>
            <a:r>
              <a:rPr lang="en-US" dirty="0"/>
              <a:t> cu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setări:Portul</a:t>
            </a:r>
            <a:r>
              <a:rPr lang="en-US" dirty="0"/>
              <a:t> serial: COM3 (se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configurația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).</a:t>
            </a:r>
            <a:r>
              <a:rPr lang="en-US" dirty="0" err="1"/>
              <a:t>Viteză</a:t>
            </a:r>
            <a:r>
              <a:rPr lang="en-US" dirty="0"/>
              <a:t> de </a:t>
            </a:r>
            <a:r>
              <a:rPr lang="en-US" dirty="0" err="1"/>
              <a:t>transmisie</a:t>
            </a:r>
            <a:r>
              <a:rPr lang="en-US" dirty="0"/>
              <a:t>: 9600 bps.</a:t>
            </a:r>
          </a:p>
          <a:p>
            <a:pPr marL="723885" indent="-3429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Timeout: 1 </a:t>
            </a:r>
            <a:r>
              <a:rPr lang="en-US" dirty="0" err="1"/>
              <a:t>secundă</a:t>
            </a:r>
            <a:r>
              <a:rPr lang="en-US" dirty="0"/>
              <a:t> (</a:t>
            </a:r>
            <a:r>
              <a:rPr lang="en-US" dirty="0" err="1"/>
              <a:t>durata</a:t>
            </a:r>
            <a:r>
              <a:rPr lang="en-US" dirty="0"/>
              <a:t> </a:t>
            </a:r>
            <a:r>
              <a:rPr lang="en-US" dirty="0" err="1"/>
              <a:t>maximă</a:t>
            </a:r>
            <a:r>
              <a:rPr lang="en-US" dirty="0"/>
              <a:t> de </a:t>
            </a:r>
            <a:r>
              <a:rPr lang="en-US" dirty="0" err="1"/>
              <a:t>așteptare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de date).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BB1FF-84B5-57A6-9849-6210DA184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ro" smtClean="0"/>
              <a:pPr algn="r"/>
              <a:t>15</a:t>
            </a:fld>
            <a:endParaRPr lang="ro"/>
          </a:p>
        </p:txBody>
      </p:sp>
    </p:spTree>
    <p:extLst>
      <p:ext uri="{BB962C8B-B14F-4D97-AF65-F5344CB8AC3E}">
        <p14:creationId xmlns:p14="http://schemas.microsoft.com/office/powerpoint/2010/main" val="173778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9" name="Google Shape;1599;p148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1200"/>
            <a:ext cx="5555600" cy="5555600"/>
          </a:xfrm>
          <a:prstGeom prst="rect">
            <a:avLst/>
          </a:prstGeom>
        </p:spPr>
      </p:pic>
      <p:sp>
        <p:nvSpPr>
          <p:cNvPr id="1600" name="Google Shape;1600;p148"/>
          <p:cNvSpPr txBox="1">
            <a:spLocks noGrp="1"/>
          </p:cNvSpPr>
          <p:nvPr>
            <p:ph type="title"/>
          </p:nvPr>
        </p:nvSpPr>
        <p:spPr>
          <a:xfrm>
            <a:off x="6202067" y="593367"/>
            <a:ext cx="5458000" cy="67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o" dirty="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Rezultate și aplicații</a:t>
            </a:r>
            <a:endParaRPr dirty="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sp>
        <p:nvSpPr>
          <p:cNvPr id="1601" name="Google Shape;1601;p148"/>
          <p:cNvSpPr txBox="1">
            <a:spLocks noGrp="1"/>
          </p:cNvSpPr>
          <p:nvPr>
            <p:ph type="body" idx="1"/>
          </p:nvPr>
        </p:nvSpPr>
        <p:spPr>
          <a:xfrm>
            <a:off x="6202067" y="1437233"/>
            <a:ext cx="5315600" cy="437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o" dirty="0">
                <a:solidFill>
                  <a:srgbClr val="281D27"/>
                </a:solidFill>
                <a:latin typeface="Tilt Neon"/>
                <a:ea typeface="Tilt Neon"/>
                <a:cs typeface="Tilt Neon"/>
                <a:sym typeface="Tilt Neon"/>
              </a:rPr>
              <a:t>Rezultatele proiectului demonstrează implementarea cu succes a unui sistem de localizare și monitorizare GPS/GNSS. Aplicațiile potențiale includ:</a:t>
            </a:r>
            <a:endParaRPr dirty="0">
              <a:solidFill>
                <a:srgbClr val="281D27"/>
              </a:solidFill>
              <a:latin typeface="Tilt Neon"/>
              <a:ea typeface="Tilt Neon"/>
              <a:cs typeface="Tilt Neon"/>
              <a:sym typeface="Tilt Neon"/>
            </a:endParaRPr>
          </a:p>
          <a:p>
            <a:pPr>
              <a:spcBef>
                <a:spcPts val="1600"/>
              </a:spcBef>
              <a:buClr>
                <a:srgbClr val="281D27"/>
              </a:buClr>
              <a:buFont typeface="Tilt Neon"/>
              <a:buChar char="●"/>
            </a:pPr>
            <a:r>
              <a:rPr lang="ro" dirty="0">
                <a:solidFill>
                  <a:srgbClr val="281D27"/>
                </a:solidFill>
                <a:latin typeface="Tilt Neon"/>
                <a:ea typeface="Tilt Neon"/>
                <a:cs typeface="Tilt Neon"/>
                <a:sym typeface="Tilt Neon"/>
              </a:rPr>
              <a:t>Urmărirea locației în timp real: Monitorizarea poziției vehiculelor sau a persoanelor.</a:t>
            </a:r>
            <a:endParaRPr dirty="0">
              <a:solidFill>
                <a:srgbClr val="281D27"/>
              </a:solidFill>
              <a:latin typeface="Tilt Neon"/>
              <a:ea typeface="Tilt Neon"/>
              <a:cs typeface="Tilt Neon"/>
              <a:sym typeface="Tilt Neon"/>
            </a:endParaRPr>
          </a:p>
          <a:p>
            <a:pPr>
              <a:buClr>
                <a:srgbClr val="281D27"/>
              </a:buClr>
              <a:buFont typeface="Tilt Neon"/>
              <a:buChar char="●"/>
            </a:pPr>
            <a:r>
              <a:rPr lang="ro" dirty="0">
                <a:solidFill>
                  <a:srgbClr val="281D27"/>
                </a:solidFill>
                <a:latin typeface="Tilt Neon"/>
                <a:ea typeface="Tilt Neon"/>
                <a:cs typeface="Tilt Neon"/>
                <a:sym typeface="Tilt Neon"/>
              </a:rPr>
              <a:t>Înregistrarea traseului: Înregistrarea rutelor pentru analiză în diverse aplicații, cum ar fi activități în aer liber sau logistică.</a:t>
            </a:r>
            <a:endParaRPr dirty="0">
              <a:solidFill>
                <a:srgbClr val="281D27"/>
              </a:solidFill>
              <a:latin typeface="Tilt Neon"/>
              <a:ea typeface="Tilt Neon"/>
              <a:cs typeface="Tilt Neon"/>
              <a:sym typeface="Tilt Neon"/>
            </a:endParaRPr>
          </a:p>
        </p:txBody>
      </p:sp>
      <p:pic>
        <p:nvPicPr>
          <p:cNvPr id="1602" name="Google Shape;1602;p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3000" y="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0DDE72-CB84-B1AE-2798-B79E622CFB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ro" smtClean="0"/>
              <a:pPr algn="r"/>
              <a:t>16</a:t>
            </a:fld>
            <a:endParaRPr lang="ro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project&#10;&#10;Description automatically generated">
            <a:extLst>
              <a:ext uri="{FF2B5EF4-FFF2-40B4-BE49-F238E27FC236}">
                <a16:creationId xmlns:a16="http://schemas.microsoft.com/office/drawing/2014/main" id="{65EEBD87-D098-EEB9-0C1F-93A5DAC71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69D27-6724-AE8D-AA39-C7D1FBA3BC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ro" smtClean="0"/>
              <a:pPr algn="r"/>
              <a:t>17</a:t>
            </a:fld>
            <a:endParaRPr lang="ro"/>
          </a:p>
        </p:txBody>
      </p:sp>
    </p:spTree>
    <p:extLst>
      <p:ext uri="{BB962C8B-B14F-4D97-AF65-F5344CB8AC3E}">
        <p14:creationId xmlns:p14="http://schemas.microsoft.com/office/powerpoint/2010/main" val="1657635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29" name="Freeform: Shape 128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ight Triangle 163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D5ABD8-B8DD-8BD1-7B1A-3A6CF9CF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5402451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5400"/>
              <a:t>Multumim</a:t>
            </a:r>
            <a:r>
              <a:rPr lang="en-US" sz="5400" dirty="0"/>
              <a:t>!</a:t>
            </a:r>
          </a:p>
        </p:txBody>
      </p:sp>
      <p:pic>
        <p:nvPicPr>
          <p:cNvPr id="5" name="Picture 4" descr="A white character with arms outstretched&#10;&#10;Description automatically generated">
            <a:extLst>
              <a:ext uri="{FF2B5EF4-FFF2-40B4-BE49-F238E27FC236}">
                <a16:creationId xmlns:a16="http://schemas.microsoft.com/office/drawing/2014/main" id="{D3D2AA76-10CA-D860-1F31-BD7D3E7AC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797" y="714591"/>
            <a:ext cx="4146686" cy="542050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3A3546-2B13-EC94-6793-1E295FA6D8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ro" smtClean="0"/>
              <a:pPr algn="r"/>
              <a:t>18</a:t>
            </a:fld>
            <a:endParaRPr lang="ro"/>
          </a:p>
        </p:txBody>
      </p:sp>
    </p:spTree>
    <p:extLst>
      <p:ext uri="{BB962C8B-B14F-4D97-AF65-F5344CB8AC3E}">
        <p14:creationId xmlns:p14="http://schemas.microsoft.com/office/powerpoint/2010/main" val="2028784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3F4AFD-299C-423C-EEA4-DE1C177CE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41AF5-6E9E-3CF6-C6DE-EA3BD6D4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5402451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5400"/>
              <a:t>Intrebari</a:t>
            </a:r>
            <a:r>
              <a:rPr lang="en-US" sz="5400" dirty="0"/>
              <a:t>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B2EC7A-1433-2351-A54C-507FDCED998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9" name="Picture 8" descr="A white cartoon character holding up his hands&#10;&#10;Description automatically generated">
            <a:extLst>
              <a:ext uri="{FF2B5EF4-FFF2-40B4-BE49-F238E27FC236}">
                <a16:creationId xmlns:a16="http://schemas.microsoft.com/office/drawing/2014/main" id="{E9D12612-9326-26A0-0730-41D4429F3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483" y="894575"/>
            <a:ext cx="3618339" cy="55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9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41A4E-C37D-998A-C1B7-2D0736C7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/>
              <a:t>Cuprins</a:t>
            </a:r>
            <a:endParaRPr lang="en-US" dirty="0"/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AD4D4CE3-89F7-96BE-5CAE-D73500B80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8381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90803-DF0B-3020-FCE4-A2F612A9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0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41"/>
          <p:cNvSpPr txBox="1">
            <a:spLocks noGrp="1"/>
          </p:cNvSpPr>
          <p:nvPr>
            <p:ph type="title"/>
          </p:nvPr>
        </p:nvSpPr>
        <p:spPr>
          <a:xfrm>
            <a:off x="755000" y="544200"/>
            <a:ext cx="1068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o" dirty="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Prezentare generală a temei proiectului</a:t>
            </a:r>
            <a:endParaRPr dirty="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sp>
        <p:nvSpPr>
          <p:cNvPr id="1541" name="Google Shape;1541;p141"/>
          <p:cNvSpPr txBox="1">
            <a:spLocks noGrp="1"/>
          </p:cNvSpPr>
          <p:nvPr>
            <p:ph type="body" idx="1"/>
          </p:nvPr>
        </p:nvSpPr>
        <p:spPr>
          <a:xfrm>
            <a:off x="755000" y="1358389"/>
            <a:ext cx="10369600" cy="368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rgbClr val="281D27"/>
              </a:solidFill>
              <a:latin typeface="Tilt Neon"/>
              <a:ea typeface="Tilt Neon"/>
              <a:cs typeface="Tilt Neon"/>
              <a:sym typeface="Tilt Neon"/>
            </a:endParaRPr>
          </a:p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ro" dirty="0">
                <a:solidFill>
                  <a:srgbClr val="281D27"/>
                </a:solidFill>
                <a:latin typeface="Tilt Neon"/>
                <a:ea typeface="Tilt Neon"/>
                <a:cs typeface="Tilt Neon"/>
                <a:sym typeface="Tilt Neon"/>
              </a:rPr>
              <a:t>Proiectul își propune să dezvolte un sistem de localizare și monitorizare GPS/GNSS folosind un modul GPS/GNSS conectat la un adaptor USB-TTL pentru comunicarea cu un computer sau microcontroler. Scopul este de a primi și procesa coordonatele de poziționare globală pentru a afișa locația în timp real a unui dispozitiv sau pentru a înregistra calea acestuia într-o anumită aplicație.</a:t>
            </a:r>
            <a:endParaRPr dirty="0">
              <a:solidFill>
                <a:srgbClr val="281D27"/>
              </a:solidFill>
              <a:latin typeface="Tilt Neon"/>
              <a:ea typeface="Tilt Neon"/>
              <a:cs typeface="Tilt Neon"/>
              <a:sym typeface="Tilt Neon"/>
            </a:endParaRPr>
          </a:p>
        </p:txBody>
      </p:sp>
      <p:pic>
        <p:nvPicPr>
          <p:cNvPr id="1542" name="Google Shape;1542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4600" y="148867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DC66F7C-C9D0-C276-1195-B26DFCF46372}"/>
              </a:ext>
            </a:extLst>
          </p:cNvPr>
          <p:cNvSpPr txBox="1">
            <a:spLocks/>
          </p:cNvSpPr>
          <p:nvPr/>
        </p:nvSpPr>
        <p:spPr>
          <a:xfrm>
            <a:off x="11287867" y="6273823"/>
            <a:ext cx="562465" cy="52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3</a:t>
            </a:r>
            <a:endParaRPr lang="r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A9A3-57C7-CD71-AF3A-A66314E4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83" y="544200"/>
            <a:ext cx="10682000" cy="763600"/>
          </a:xfrm>
        </p:spPr>
        <p:txBody>
          <a:bodyPr/>
          <a:lstStyle/>
          <a:p>
            <a:r>
              <a:rPr lang="ro" dirty="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Prezentare general</a:t>
            </a:r>
            <a:r>
              <a:rPr lang="en-US" dirty="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 </a:t>
            </a:r>
            <a:r>
              <a:rPr lang="en-US" dirty="0" err="1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modul</a:t>
            </a:r>
            <a:r>
              <a:rPr lang="en-US" dirty="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 GNSS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BB7C-AD0A-7063-132E-5510D0E95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183" y="1718312"/>
            <a:ext cx="10369600" cy="368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GNSS (Global Navigation Satellite System)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tehnologie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utilizată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determina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poziția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viteza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timpul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unui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obiect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utilizator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 o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precizie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ridicată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Modulul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GNSS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prezent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această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configurație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conceput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recepționa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semnale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la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constelațiile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sateliți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GPS, GLONASS, Galileo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BeiDou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transmite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informațiile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prelucrate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către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placă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dezvoltare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Arduino Uno, care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procesează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afișează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datele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sub forma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coordonatelor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geografice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978FAF0-B0CA-EF80-8744-A5A86277C65B}"/>
              </a:ext>
            </a:extLst>
          </p:cNvPr>
          <p:cNvSpPr txBox="1">
            <a:spLocks/>
          </p:cNvSpPr>
          <p:nvPr/>
        </p:nvSpPr>
        <p:spPr>
          <a:xfrm>
            <a:off x="11153783" y="6313800"/>
            <a:ext cx="770400" cy="52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4</a:t>
            </a:r>
          </a:p>
          <a:p>
            <a:pPr algn="r"/>
            <a:endParaRPr lang="ro" dirty="0"/>
          </a:p>
        </p:txBody>
      </p:sp>
    </p:spTree>
    <p:extLst>
      <p:ext uri="{BB962C8B-B14F-4D97-AF65-F5344CB8AC3E}">
        <p14:creationId xmlns:p14="http://schemas.microsoft.com/office/powerpoint/2010/main" val="315710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5A30-2B8B-94FA-F068-899ECA3D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propune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proiectul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7D50B-3013-FA13-DD45-DC39AF2B4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71450" indent="-1714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Recepționează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date GNSS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Modulul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GNSS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preia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semnale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la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sateliți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calculează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datele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poziție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latitudine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longitudine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altitudine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marL="59277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Trimite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date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către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Arduino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Datele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GNSS sunt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trimise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către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Arduino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procesare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59277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Aplicații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posibile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628650" lvl="1" indent="-171450"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Afisarea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locației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 un computer.</a:t>
            </a:r>
          </a:p>
          <a:p>
            <a:pPr marL="628650" lvl="1" indent="-171450"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Realizarea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tracker GPS.</a:t>
            </a:r>
          </a:p>
          <a:p>
            <a:pPr marL="628650" lvl="1" indent="-171450"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Utilizarea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automatizarea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navigație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Această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configurație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poate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folosită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testa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performanțele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modulului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GNSS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a-l integra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aplicații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complexe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lvl="1" indent="-342900"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09767B8-CA9C-2F70-6CB6-B659AB3B6E3A}"/>
              </a:ext>
            </a:extLst>
          </p:cNvPr>
          <p:cNvSpPr txBox="1">
            <a:spLocks/>
          </p:cNvSpPr>
          <p:nvPr/>
        </p:nvSpPr>
        <p:spPr>
          <a:xfrm>
            <a:off x="11124600" y="6294894"/>
            <a:ext cx="770400" cy="52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2506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roup 1554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56" name="Straight Connector 1555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7" name="Straight Connector 1556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8" name="Straight Connector 1557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8" name="Straight Connector 1567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9" name="Straight Connector 1568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0" name="Straight Connector 1569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" name="Straight Connector 1570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2" name="Straight Connector 1571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3" name="Straight Connector 1572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4" name="Straight Connector 1573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5" name="Straight Connector 1574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Straight Connector 1575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7" name="Straight Connector 1576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8" name="Straight Connector 1577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Straight Connector 1578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Straight Connector 1579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1" name="Straight Connector 1580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Straight Connector 1581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3" name="Straight Connector 1582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Connector 1583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5" name="Straight Connector 1584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Connector 1585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8" name="Right Triangle 1587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90" name="Rectangle 158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92" name="Group 1591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93" name="Straight Connector 1592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4" name="Straight Connector 1593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5" name="Straight Connector 1594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Straight Connector 1595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7" name="Straight Connector 1596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8" name="Straight Connector 1597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9" name="Straight Connector 1598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0" name="Straight Connector 1599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Straight Connector 1600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2" name="Straight Connector 1601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3" name="Straight Connector 1602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4" name="Straight Connector 1603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5" name="Straight Connector 1604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6" name="Straight Connector 1605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7" name="Straight Connector 1606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8" name="Straight Connector 1607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9" name="Straight Connector 1608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Connector 1609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Straight Connector 1610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Straight Connector 1611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Connector 1612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Straight Connector 1614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6" name="Straight Connector 1615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Connector 1616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8" name="Straight Connector 1617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9" name="Straight Connector 1618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Connector 1619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Connector 1620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3" name="Straight Connector 1622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5" name="Right Triangle 1624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8" name="Google Shape;1548;p142"/>
          <p:cNvSpPr txBox="1">
            <a:spLocks noGrp="1"/>
          </p:cNvSpPr>
          <p:nvPr>
            <p:ph type="title"/>
          </p:nvPr>
        </p:nvSpPr>
        <p:spPr>
          <a:xfrm>
            <a:off x="482520" y="543824"/>
            <a:ext cx="4038652" cy="188117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dirty="0" err="1">
                <a:sym typeface="Playpen Sans"/>
              </a:rPr>
              <a:t>Diagramă</a:t>
            </a:r>
            <a:r>
              <a:rPr lang="en-US" dirty="0">
                <a:sym typeface="Playpen Sans"/>
              </a:rPr>
              <a:t> bloc </a:t>
            </a:r>
            <a:r>
              <a:rPr lang="en-US" dirty="0" err="1">
                <a:sym typeface="Playpen Sans"/>
              </a:rPr>
              <a:t>funcțională</a:t>
            </a:r>
            <a:endParaRPr lang="en-US" dirty="0">
              <a:sym typeface="Playpen Sans"/>
            </a:endParaRPr>
          </a:p>
        </p:txBody>
      </p:sp>
      <p:sp>
        <p:nvSpPr>
          <p:cNvPr id="1549" name="Google Shape;1549;p142"/>
          <p:cNvSpPr txBox="1">
            <a:spLocks noGrp="1"/>
          </p:cNvSpPr>
          <p:nvPr>
            <p:ph type="body" idx="1"/>
          </p:nvPr>
        </p:nvSpPr>
        <p:spPr>
          <a:xfrm>
            <a:off x="198741" y="2631160"/>
            <a:ext cx="4447966" cy="355889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57150" indent="-285750">
              <a:lnSpc>
                <a:spcPct val="10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 err="1">
                <a:sym typeface="Tilt Neon"/>
              </a:rPr>
              <a:t>Diagrama</a:t>
            </a:r>
            <a:r>
              <a:rPr lang="en-US" sz="1600" dirty="0">
                <a:sym typeface="Tilt Neon"/>
              </a:rPr>
              <a:t> bloc </a:t>
            </a:r>
            <a:r>
              <a:rPr lang="en-US" sz="1600" dirty="0" err="1">
                <a:sym typeface="Tilt Neon"/>
              </a:rPr>
              <a:t>funcțională</a:t>
            </a:r>
            <a:r>
              <a:rPr lang="en-US" sz="1600" dirty="0">
                <a:sym typeface="Tilt Neon"/>
              </a:rPr>
              <a:t> </a:t>
            </a:r>
            <a:r>
              <a:rPr lang="en-US" sz="1600" dirty="0" err="1">
                <a:sym typeface="Tilt Neon"/>
              </a:rPr>
              <a:t>ilustrează</a:t>
            </a:r>
            <a:r>
              <a:rPr lang="en-US" sz="1600" dirty="0">
                <a:sym typeface="Tilt Neon"/>
              </a:rPr>
              <a:t> </a:t>
            </a:r>
            <a:r>
              <a:rPr lang="en-US" sz="1600" dirty="0" err="1">
                <a:sym typeface="Tilt Neon"/>
              </a:rPr>
              <a:t>componentele</a:t>
            </a:r>
            <a:r>
              <a:rPr lang="en-US" sz="1600" dirty="0">
                <a:sym typeface="Tilt Neon"/>
              </a:rPr>
              <a:t> </a:t>
            </a:r>
            <a:r>
              <a:rPr lang="en-US" sz="1600" dirty="0" err="1">
                <a:sym typeface="Tilt Neon"/>
              </a:rPr>
              <a:t>și</a:t>
            </a:r>
            <a:r>
              <a:rPr lang="en-US" sz="1600" dirty="0">
                <a:sym typeface="Tilt Neon"/>
              </a:rPr>
              <a:t> </a:t>
            </a:r>
            <a:r>
              <a:rPr lang="en-US" sz="1600" dirty="0" err="1">
                <a:sym typeface="Tilt Neon"/>
              </a:rPr>
              <a:t>fluxul</a:t>
            </a:r>
            <a:r>
              <a:rPr lang="en-US" sz="1600" dirty="0">
                <a:sym typeface="Tilt Neon"/>
              </a:rPr>
              <a:t> </a:t>
            </a:r>
            <a:r>
              <a:rPr lang="en-US" sz="1600" dirty="0" err="1">
                <a:sym typeface="Tilt Neon"/>
              </a:rPr>
              <a:t>sistemului</a:t>
            </a:r>
            <a:r>
              <a:rPr lang="en-US" sz="1600" dirty="0">
                <a:sym typeface="Tilt Neon"/>
              </a:rPr>
              <a:t> de </a:t>
            </a:r>
            <a:r>
              <a:rPr lang="en-US" sz="1600" dirty="0" err="1">
                <a:sym typeface="Tilt Neon"/>
              </a:rPr>
              <a:t>localizare</a:t>
            </a:r>
            <a:r>
              <a:rPr lang="en-US" sz="1600" dirty="0">
                <a:sym typeface="Tilt Neon"/>
              </a:rPr>
              <a:t> </a:t>
            </a:r>
            <a:r>
              <a:rPr lang="en-US" sz="1600" dirty="0" err="1">
                <a:sym typeface="Tilt Neon"/>
              </a:rPr>
              <a:t>și</a:t>
            </a:r>
            <a:r>
              <a:rPr lang="en-US" sz="1600" dirty="0">
                <a:sym typeface="Tilt Neon"/>
              </a:rPr>
              <a:t> </a:t>
            </a:r>
            <a:r>
              <a:rPr lang="en-US" sz="1600" dirty="0" err="1">
                <a:sym typeface="Tilt Neon"/>
              </a:rPr>
              <a:t>monitorizare</a:t>
            </a:r>
            <a:r>
              <a:rPr lang="en-US" sz="1600" dirty="0">
                <a:sym typeface="Tilt Neon"/>
              </a:rPr>
              <a:t> GPS/GNSS. </a:t>
            </a:r>
            <a:r>
              <a:rPr lang="en-US" sz="1600" dirty="0" err="1">
                <a:sym typeface="Tilt Neon"/>
              </a:rPr>
              <a:t>Acesta</a:t>
            </a:r>
            <a:r>
              <a:rPr lang="en-US" sz="1600" dirty="0">
                <a:sym typeface="Tilt Neon"/>
              </a:rPr>
              <a:t> include:</a:t>
            </a:r>
          </a:p>
          <a:p>
            <a:pPr marL="666735" indent="-285750">
              <a:lnSpc>
                <a:spcPct val="100000"/>
              </a:lnSpc>
              <a:spcBef>
                <a:spcPts val="16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>
                <a:sym typeface="Tilt Neon"/>
              </a:rPr>
              <a:t>Modul GPS/GNSS: </a:t>
            </a:r>
            <a:r>
              <a:rPr lang="en-US" sz="1600" dirty="0" err="1">
                <a:sym typeface="Tilt Neon"/>
              </a:rPr>
              <a:t>Primește</a:t>
            </a:r>
            <a:r>
              <a:rPr lang="en-US" sz="1600" dirty="0">
                <a:sym typeface="Tilt Neon"/>
              </a:rPr>
              <a:t> </a:t>
            </a:r>
            <a:r>
              <a:rPr lang="en-US" sz="1600" dirty="0" err="1">
                <a:sym typeface="Tilt Neon"/>
              </a:rPr>
              <a:t>semnale</a:t>
            </a:r>
            <a:r>
              <a:rPr lang="en-US" sz="1600" dirty="0">
                <a:sym typeface="Tilt Neon"/>
              </a:rPr>
              <a:t> de </a:t>
            </a:r>
            <a:r>
              <a:rPr lang="en-US" sz="1600" dirty="0" err="1">
                <a:sym typeface="Tilt Neon"/>
              </a:rPr>
              <a:t>satelit</a:t>
            </a:r>
            <a:r>
              <a:rPr lang="en-US" sz="1600" dirty="0">
                <a:sym typeface="Tilt Neon"/>
              </a:rPr>
              <a:t> </a:t>
            </a:r>
            <a:r>
              <a:rPr lang="en-US" sz="1600" dirty="0" err="1">
                <a:sym typeface="Tilt Neon"/>
              </a:rPr>
              <a:t>pentru</a:t>
            </a:r>
            <a:r>
              <a:rPr lang="en-US" sz="1600" dirty="0">
                <a:sym typeface="Tilt Neon"/>
              </a:rPr>
              <a:t> </a:t>
            </a:r>
            <a:r>
              <a:rPr lang="en-US" sz="1600" dirty="0" err="1">
                <a:sym typeface="Tilt Neon"/>
              </a:rPr>
              <a:t>poziționare</a:t>
            </a:r>
            <a:r>
              <a:rPr lang="en-US" sz="1600" dirty="0">
                <a:sym typeface="Tilt Neon"/>
              </a:rPr>
              <a:t>.</a:t>
            </a:r>
          </a:p>
          <a:p>
            <a:pPr marL="666735" indent="-285750">
              <a:lnSpc>
                <a:spcPct val="10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>
                <a:sym typeface="Tilt Neon"/>
              </a:rPr>
              <a:t>Adaptor USB-TTL: </a:t>
            </a:r>
            <a:r>
              <a:rPr lang="en-US" sz="1600" dirty="0" err="1">
                <a:sym typeface="Tilt Neon"/>
              </a:rPr>
              <a:t>Facilitează</a:t>
            </a:r>
            <a:r>
              <a:rPr lang="en-US" sz="1600" dirty="0">
                <a:sym typeface="Tilt Neon"/>
              </a:rPr>
              <a:t> </a:t>
            </a:r>
            <a:r>
              <a:rPr lang="en-US" sz="1600" dirty="0" err="1">
                <a:sym typeface="Tilt Neon"/>
              </a:rPr>
              <a:t>comunicarea</a:t>
            </a:r>
            <a:r>
              <a:rPr lang="en-US" sz="1600" dirty="0">
                <a:sym typeface="Tilt Neon"/>
              </a:rPr>
              <a:t> </a:t>
            </a:r>
            <a:r>
              <a:rPr lang="en-US" sz="1600" dirty="0" err="1">
                <a:sym typeface="Tilt Neon"/>
              </a:rPr>
              <a:t>între</a:t>
            </a:r>
            <a:r>
              <a:rPr lang="en-US" sz="1600" dirty="0">
                <a:sym typeface="Tilt Neon"/>
              </a:rPr>
              <a:t> </a:t>
            </a:r>
            <a:r>
              <a:rPr lang="en-US" sz="1600" dirty="0" err="1">
                <a:sym typeface="Tilt Neon"/>
              </a:rPr>
              <a:t>modulul</a:t>
            </a:r>
            <a:r>
              <a:rPr lang="en-US" sz="1600" dirty="0">
                <a:sym typeface="Tilt Neon"/>
              </a:rPr>
              <a:t> GPS </a:t>
            </a:r>
            <a:r>
              <a:rPr lang="en-US" sz="1600" dirty="0" err="1">
                <a:sym typeface="Tilt Neon"/>
              </a:rPr>
              <a:t>și</a:t>
            </a:r>
            <a:r>
              <a:rPr lang="en-US" sz="1600" dirty="0">
                <a:sym typeface="Tilt Neon"/>
              </a:rPr>
              <a:t> un computer </a:t>
            </a:r>
            <a:r>
              <a:rPr lang="en-US" sz="1600" dirty="0" err="1">
                <a:sym typeface="Tilt Neon"/>
              </a:rPr>
              <a:t>sau</a:t>
            </a:r>
            <a:r>
              <a:rPr lang="en-US" sz="1600" dirty="0">
                <a:sym typeface="Tilt Neon"/>
              </a:rPr>
              <a:t> </a:t>
            </a:r>
            <a:r>
              <a:rPr lang="en-US" sz="1600" dirty="0" err="1">
                <a:sym typeface="Tilt Neon"/>
              </a:rPr>
              <a:t>microcontroler</a:t>
            </a:r>
            <a:r>
              <a:rPr lang="en-US" sz="1600" dirty="0">
                <a:sym typeface="Tilt Neon"/>
              </a:rPr>
              <a:t>.</a:t>
            </a:r>
          </a:p>
          <a:p>
            <a:pPr marL="666735" indent="-285750">
              <a:lnSpc>
                <a:spcPct val="10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 err="1">
                <a:sym typeface="Tilt Neon"/>
              </a:rPr>
              <a:t>Interfață</a:t>
            </a:r>
            <a:r>
              <a:rPr lang="en-US" sz="1600" dirty="0">
                <a:sym typeface="Tilt Neon"/>
              </a:rPr>
              <a:t> software: </a:t>
            </a:r>
            <a:r>
              <a:rPr lang="en-US" sz="1600" dirty="0" err="1">
                <a:sym typeface="Tilt Neon"/>
              </a:rPr>
              <a:t>Afișează</a:t>
            </a:r>
            <a:r>
              <a:rPr lang="en-US" sz="1600" dirty="0">
                <a:sym typeface="Tilt Neon"/>
              </a:rPr>
              <a:t> </a:t>
            </a:r>
            <a:r>
              <a:rPr lang="en-US" sz="1600" dirty="0" err="1">
                <a:sym typeface="Tilt Neon"/>
              </a:rPr>
              <a:t>și</a:t>
            </a:r>
            <a:r>
              <a:rPr lang="en-US" sz="1600" dirty="0">
                <a:sym typeface="Tilt Neon"/>
              </a:rPr>
              <a:t> </a:t>
            </a:r>
            <a:r>
              <a:rPr lang="en-US" sz="1600" dirty="0" err="1">
                <a:sym typeface="Tilt Neon"/>
              </a:rPr>
              <a:t>analizează</a:t>
            </a:r>
            <a:r>
              <a:rPr lang="en-US" sz="1600" dirty="0">
                <a:sym typeface="Tilt Neon"/>
              </a:rPr>
              <a:t> </a:t>
            </a:r>
            <a:r>
              <a:rPr lang="en-US" sz="1600" dirty="0" err="1">
                <a:sym typeface="Tilt Neon"/>
              </a:rPr>
              <a:t>datele</a:t>
            </a:r>
            <a:r>
              <a:rPr lang="en-US" sz="1600" dirty="0">
                <a:sym typeface="Tilt Neon"/>
              </a:rPr>
              <a:t> de </a:t>
            </a:r>
            <a:r>
              <a:rPr lang="en-US" sz="1600" dirty="0" err="1">
                <a:sym typeface="Tilt Neon"/>
              </a:rPr>
              <a:t>locație</a:t>
            </a:r>
            <a:r>
              <a:rPr lang="en-US" sz="1600" dirty="0">
                <a:sym typeface="Tilt Neon"/>
              </a:rPr>
              <a:t> </a:t>
            </a:r>
            <a:r>
              <a:rPr lang="en-US" sz="1600" dirty="0" err="1">
                <a:sym typeface="Tilt Neon"/>
              </a:rPr>
              <a:t>procesate</a:t>
            </a:r>
            <a:r>
              <a:rPr lang="en-US" sz="1600" dirty="0">
                <a:sym typeface="Tilt Neon"/>
              </a:rPr>
              <a:t>.</a:t>
            </a:r>
          </a:p>
        </p:txBody>
      </p:sp>
      <p:pic>
        <p:nvPicPr>
          <p:cNvPr id="4" name="Picture 3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3BD46108-09AD-768D-B337-370514F07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79" y="727577"/>
            <a:ext cx="7674807" cy="4317078"/>
          </a:xfrm>
          <a:prstGeom prst="rect">
            <a:avLst/>
          </a:prstGeom>
        </p:spPr>
      </p:pic>
      <p:pic>
        <p:nvPicPr>
          <p:cNvPr id="1550" name="Google Shape;1550;p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3000" y="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0EF7-5377-D230-3CDE-8A800A0F2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ro" smtClean="0"/>
              <a:pPr algn="r"/>
              <a:t>6</a:t>
            </a:fld>
            <a:endParaRPr lang="ro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449689C-E995-944F-1C11-704DC4FCC96E}"/>
              </a:ext>
            </a:extLst>
          </p:cNvPr>
          <p:cNvSpPr txBox="1">
            <a:spLocks/>
          </p:cNvSpPr>
          <p:nvPr/>
        </p:nvSpPr>
        <p:spPr>
          <a:xfrm>
            <a:off x="7750679" y="4257456"/>
            <a:ext cx="770400" cy="52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0D49932-0BF6-EA84-BEF2-B385BF0E78FD}"/>
              </a:ext>
            </a:extLst>
          </p:cNvPr>
          <p:cNvSpPr txBox="1">
            <a:spLocks/>
          </p:cNvSpPr>
          <p:nvPr/>
        </p:nvSpPr>
        <p:spPr>
          <a:xfrm>
            <a:off x="10020255" y="5085037"/>
            <a:ext cx="562465" cy="52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71D87-C495-6D85-D255-2BBAD37CCDCF}"/>
              </a:ext>
            </a:extLst>
          </p:cNvPr>
          <p:cNvSpPr txBox="1"/>
          <p:nvPr/>
        </p:nvSpPr>
        <p:spPr>
          <a:xfrm>
            <a:off x="7902636" y="4357649"/>
            <a:ext cx="137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figura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2.a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3" name="Group 1562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64" name="Straight Connector 1563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8" name="Straight Connector 1567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9" name="Straight Connector 1568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0" name="Straight Connector 1569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" name="Straight Connector 1570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2" name="Straight Connector 1571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3" name="Straight Connector 1572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4" name="Straight Connector 1573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5" name="Straight Connector 1574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Straight Connector 1575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7" name="Straight Connector 1576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8" name="Straight Connector 1577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Straight Connector 1578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Straight Connector 1579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1" name="Straight Connector 1580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Straight Connector 1581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3" name="Straight Connector 1582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Connector 1583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5" name="Straight Connector 1584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Connector 1585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7" name="Straight Connector 1586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" name="Straight Connector 1587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Connector 1588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" name="Straight Connector 1589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Connector 1590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2" name="Straight Connector 1591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3" name="Straight Connector 1592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4" name="Straight Connector 1593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6" name="Right Triangle 1595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98" name="Rectangle 159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00" name="Group 1599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01" name="Straight Connector 1600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2" name="Straight Connector 1601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3" name="Straight Connector 1602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4" name="Straight Connector 1603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5" name="Straight Connector 1604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6" name="Straight Connector 1605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7" name="Straight Connector 1606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8" name="Straight Connector 1607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9" name="Straight Connector 1608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Connector 1609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Straight Connector 1610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Straight Connector 1611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Connector 1612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Straight Connector 1614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6" name="Straight Connector 1615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Connector 1616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8" name="Straight Connector 1617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9" name="Straight Connector 1618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Connector 1619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Connector 1620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3" name="Straight Connector 1622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4" name="Straight Connector 1623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5" name="Straight Connector 1624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Connector 1625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Connector 1626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Straight Connector 1627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9" name="Straight Connector 1628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0" name="Straight Connector 1629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1" name="Straight Connector 1630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6" name="Google Shape;1556;p143"/>
          <p:cNvSpPr txBox="1"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>
                <a:sym typeface="Playpen Sans"/>
              </a:rPr>
              <a:t>Descrierea hardware-ului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E79C92-47A9-F1E3-FB95-5C6ECCA55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1" r="-2" b="598"/>
          <a:stretch/>
        </p:blipFill>
        <p:spPr bwMode="auto">
          <a:xfrm flipH="1">
            <a:off x="26883" y="-115558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1633" name="Right Triangle 1632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7" name="Google Shape;1557;p143"/>
          <p:cNvSpPr txBox="1">
            <a:spLocks noGrp="1"/>
          </p:cNvSpPr>
          <p:nvPr>
            <p:ph type="body" idx="1"/>
          </p:nvPr>
        </p:nvSpPr>
        <p:spPr>
          <a:xfrm>
            <a:off x="6088653" y="2886116"/>
            <a:ext cx="4927425" cy="324593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-228600">
              <a:lnSpc>
                <a:spcPct val="10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>
                <a:sym typeface="Tilt Neon"/>
              </a:rPr>
              <a:t>Componentele hardware utilizate în proiect includ:</a:t>
            </a:r>
          </a:p>
          <a:p>
            <a:pPr indent="-228600">
              <a:lnSpc>
                <a:spcPct val="100000"/>
              </a:lnSpc>
              <a:spcBef>
                <a:spcPts val="16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>
                <a:sym typeface="Tilt Neon"/>
              </a:rPr>
              <a:t>Modul GPS/GNSS: Acest modul primește semnale de poziționare globală pentru aplicații de navigație și localizare</a:t>
            </a:r>
          </a:p>
          <a:p>
            <a:pPr indent="-228600">
              <a:lnSpc>
                <a:spcPct val="10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>
                <a:sym typeface="Tilt Neon"/>
              </a:rPr>
              <a:t>Adaptor USB-TTL: Servește ca interfață între modulul GPS și un port USB, convertind semnalele seriale TTL în semnale compatibile USB</a:t>
            </a:r>
          </a:p>
          <a:p>
            <a:pPr indent="-228600">
              <a:lnSpc>
                <a:spcPct val="10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>
                <a:sym typeface="Tilt Neon"/>
              </a:rPr>
              <a:t>Arduino UNO: Proceseaza datele de localizare si a afișeaza locația în timp real pe o interfață web</a:t>
            </a:r>
          </a:p>
        </p:txBody>
      </p:sp>
      <p:pic>
        <p:nvPicPr>
          <p:cNvPr id="1558" name="Google Shape;1558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3000" y="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32AC92E-ECDC-F3B4-203B-CFAB6DDBC6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ro" smtClean="0"/>
              <a:pPr algn="r"/>
              <a:t>7</a:t>
            </a:fld>
            <a:endParaRPr lang="ro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9361E-0738-4389-820B-9CC67480B445}"/>
              </a:ext>
            </a:extLst>
          </p:cNvPr>
          <p:cNvSpPr txBox="1"/>
          <p:nvPr/>
        </p:nvSpPr>
        <p:spPr>
          <a:xfrm>
            <a:off x="4537322" y="6097317"/>
            <a:ext cx="137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figura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2.b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ight Triangle 159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62798-E759-81F4-FB65-0A0ED471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effectLst/>
              </a:rPr>
              <a:t>Schema bloc </a:t>
            </a:r>
            <a:r>
              <a:rPr lang="en-US" sz="2800" dirty="0" err="1">
                <a:effectLst/>
              </a:rPr>
              <a:t>funcţională</a:t>
            </a:r>
            <a:r>
              <a:rPr lang="en-US" sz="2800" dirty="0">
                <a:effectLst/>
              </a:rPr>
              <a:t> a </a:t>
            </a:r>
            <a:r>
              <a:rPr lang="en-US" sz="2800" dirty="0" err="1">
                <a:effectLst/>
              </a:rPr>
              <a:t>modulului</a:t>
            </a:r>
            <a:r>
              <a:rPr lang="en-US" sz="2800" dirty="0">
                <a:effectLst/>
              </a:rPr>
              <a:t> GPS-GNSS</a:t>
            </a:r>
            <a:br>
              <a:rPr lang="en-US" sz="2800" dirty="0">
                <a:effectLst/>
              </a:rPr>
            </a:b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55469-3584-1C8E-B378-E85726B64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5818396" cy="379191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</a:rPr>
              <a:t>Antenă</a:t>
            </a:r>
            <a:r>
              <a:rPr lang="en-US" sz="1600" b="1" dirty="0">
                <a:effectLst/>
              </a:rPr>
              <a:t> GPS: </a:t>
            </a:r>
            <a:r>
              <a:rPr lang="en-US" sz="1600" dirty="0" err="1">
                <a:effectLst/>
              </a:rPr>
              <a:t>Captarea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semnalelor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satelit</a:t>
            </a:r>
            <a:r>
              <a:rPr lang="en-US" sz="1600" dirty="0">
                <a:effectLst/>
              </a:rPr>
              <a:t> GPS/GNSS.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</a:rPr>
              <a:t>Circuit RF (Radio-</a:t>
            </a:r>
            <a:r>
              <a:rPr lang="en-US" sz="1600" b="1" dirty="0" err="1">
                <a:effectLst/>
              </a:rPr>
              <a:t>Frecvență</a:t>
            </a:r>
            <a:r>
              <a:rPr lang="en-US" sz="1600" b="1" dirty="0">
                <a:effectLst/>
              </a:rPr>
              <a:t>): </a:t>
            </a:r>
            <a:r>
              <a:rPr lang="en-US" sz="1600" dirty="0" err="1">
                <a:effectLst/>
              </a:rPr>
              <a:t>Amplifică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și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filtrează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semnalul</a:t>
            </a:r>
            <a:r>
              <a:rPr lang="en-US" sz="1600" dirty="0">
                <a:effectLst/>
              </a:rPr>
              <a:t> de la </a:t>
            </a:r>
            <a:r>
              <a:rPr lang="en-US" sz="1600" dirty="0" err="1">
                <a:effectLst/>
              </a:rPr>
              <a:t>antenă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pentru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procesare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ulterioară</a:t>
            </a:r>
            <a:endParaRPr lang="en-US" sz="1600" dirty="0">
              <a:effectLst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</a:rPr>
              <a:t>Modul de </a:t>
            </a:r>
            <a:r>
              <a:rPr lang="en-US" sz="1600" b="1" dirty="0" err="1">
                <a:effectLst/>
              </a:rPr>
              <a:t>procesare</a:t>
            </a:r>
            <a:r>
              <a:rPr lang="en-US" sz="1600" b="1" dirty="0">
                <a:effectLst/>
              </a:rPr>
              <a:t> GNSS: </a:t>
            </a:r>
            <a:r>
              <a:rPr lang="en-US" sz="1600" dirty="0" err="1">
                <a:effectLst/>
              </a:rPr>
              <a:t>Unitatea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centrală</a:t>
            </a:r>
            <a:r>
              <a:rPr lang="en-US" sz="1600" dirty="0">
                <a:effectLst/>
              </a:rPr>
              <a:t> care </a:t>
            </a:r>
            <a:r>
              <a:rPr lang="en-US" sz="1600" dirty="0" err="1">
                <a:effectLst/>
              </a:rPr>
              <a:t>decodifică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și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interpretează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semnalele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pentru</a:t>
            </a:r>
            <a:r>
              <a:rPr lang="en-US" sz="1600" dirty="0">
                <a:effectLst/>
              </a:rPr>
              <a:t> a </a:t>
            </a:r>
            <a:r>
              <a:rPr lang="en-US" sz="1600" dirty="0" err="1">
                <a:effectLst/>
              </a:rPr>
              <a:t>extrage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informațiile</a:t>
            </a:r>
            <a:r>
              <a:rPr lang="en-US" sz="1600" dirty="0">
                <a:effectLst/>
              </a:rPr>
              <a:t> de </a:t>
            </a:r>
            <a:r>
              <a:rPr lang="en-US" sz="1600" dirty="0" err="1">
                <a:effectLst/>
              </a:rPr>
              <a:t>poziționare</a:t>
            </a:r>
            <a:r>
              <a:rPr lang="en-US" sz="1600" dirty="0">
                <a:effectLst/>
              </a:rPr>
              <a:t> (</a:t>
            </a:r>
            <a:r>
              <a:rPr lang="en-US" sz="1600" dirty="0" err="1">
                <a:effectLst/>
              </a:rPr>
              <a:t>latitudine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longitudine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altitudine</a:t>
            </a:r>
            <a:r>
              <a:rPr lang="en-US" sz="1600" dirty="0">
                <a:effectLst/>
              </a:rPr>
              <a:t>)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</a:rPr>
              <a:t>Memorie</a:t>
            </a:r>
            <a:r>
              <a:rPr lang="en-US" sz="1600" b="1" dirty="0">
                <a:effectLst/>
              </a:rPr>
              <a:t>/Buffer: </a:t>
            </a:r>
            <a:r>
              <a:rPr lang="en-US" sz="1600" dirty="0" err="1">
                <a:effectLst/>
              </a:rPr>
              <a:t>Poate</a:t>
            </a:r>
            <a:r>
              <a:rPr lang="en-US" sz="1600" dirty="0">
                <a:effectLst/>
              </a:rPr>
              <a:t> fi </a:t>
            </a:r>
            <a:r>
              <a:rPr lang="en-US" sz="1600" dirty="0" err="1">
                <a:effectLst/>
              </a:rPr>
              <a:t>inclusă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pentru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stocarea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temporară</a:t>
            </a:r>
            <a:r>
              <a:rPr lang="en-US" sz="1600" dirty="0">
                <a:effectLst/>
              </a:rPr>
              <a:t> a </a:t>
            </a:r>
            <a:r>
              <a:rPr lang="en-US" sz="1600" dirty="0" err="1">
                <a:effectLst/>
              </a:rPr>
              <a:t>datelor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procesate</a:t>
            </a:r>
            <a:endParaRPr lang="en-US" sz="1600" dirty="0">
              <a:effectLst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</a:rPr>
              <a:t>Interfața</a:t>
            </a:r>
            <a:r>
              <a:rPr lang="en-US" sz="1600" b="1" dirty="0">
                <a:effectLst/>
              </a:rPr>
              <a:t> de </a:t>
            </a:r>
            <a:r>
              <a:rPr lang="en-US" sz="1600" b="1" dirty="0" err="1">
                <a:effectLst/>
              </a:rPr>
              <a:t>comunicație</a:t>
            </a:r>
            <a:r>
              <a:rPr lang="en-US" sz="1600" b="1" dirty="0">
                <a:effectLst/>
              </a:rPr>
              <a:t> (TX/RX): </a:t>
            </a:r>
            <a:r>
              <a:rPr lang="en-US" sz="1600" dirty="0" err="1">
                <a:effectLst/>
              </a:rPr>
              <a:t>Comunicare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serială</a:t>
            </a:r>
            <a:r>
              <a:rPr lang="en-US" sz="1600" dirty="0">
                <a:effectLst/>
              </a:rPr>
              <a:t> TTL </a:t>
            </a:r>
            <a:r>
              <a:rPr lang="en-US" sz="1600" dirty="0" err="1">
                <a:effectLst/>
              </a:rPr>
              <a:t>pentru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transmiterea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datelor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procesate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către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alte</a:t>
            </a:r>
            <a:r>
              <a:rPr lang="en-US" sz="1600" dirty="0">
                <a:effectLst/>
              </a:rPr>
              <a:t> dispositive (Arduino UNO)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</a:rPr>
              <a:t>Alimentare</a:t>
            </a:r>
            <a:r>
              <a:rPr lang="en-US" sz="1600" b="1" dirty="0">
                <a:effectLst/>
              </a:rPr>
              <a:t>: </a:t>
            </a:r>
            <a:r>
              <a:rPr lang="en-US" sz="1600" dirty="0" err="1">
                <a:effectLst/>
              </a:rPr>
              <a:t>Intrare</a:t>
            </a:r>
            <a:r>
              <a:rPr lang="en-US" sz="1600" dirty="0">
                <a:effectLst/>
              </a:rPr>
              <a:t> de </a:t>
            </a:r>
            <a:r>
              <a:rPr lang="en-US" sz="1600" dirty="0" err="1">
                <a:effectLst/>
              </a:rPr>
              <a:t>alimentare</a:t>
            </a:r>
            <a:r>
              <a:rPr lang="en-US" sz="1600" dirty="0">
                <a:effectLst/>
              </a:rPr>
              <a:t> (VCC) </a:t>
            </a:r>
            <a:r>
              <a:rPr lang="en-US" sz="1600" dirty="0" err="1">
                <a:effectLst/>
              </a:rPr>
              <a:t>și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masă</a:t>
            </a:r>
            <a:r>
              <a:rPr lang="en-US" sz="1600" dirty="0">
                <a:effectLst/>
              </a:rPr>
              <a:t> (GND)</a:t>
            </a:r>
          </a:p>
          <a:p>
            <a:pPr marL="438135" indent="-285750">
              <a:lnSpc>
                <a:spcPct val="10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6" name="Picture 5" descr="A close-up of a computer cable&#10;&#10;Description automatically generated">
            <a:extLst>
              <a:ext uri="{FF2B5EF4-FFF2-40B4-BE49-F238E27FC236}">
                <a16:creationId xmlns:a16="http://schemas.microsoft.com/office/drawing/2014/main" id="{0FC128D2-A6ED-BFC5-3CE9-4A16C1D5D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08" y="601278"/>
            <a:ext cx="2939216" cy="565233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69992-3D29-2322-8FCB-91BBEE4641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ro" smtClean="0"/>
              <a:pPr algn="r"/>
              <a:t>8</a:t>
            </a:fld>
            <a:endParaRPr lang="ro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6CEFF-6B35-CA9E-C654-364138C1CCA1}"/>
              </a:ext>
            </a:extLst>
          </p:cNvPr>
          <p:cNvSpPr txBox="1"/>
          <p:nvPr/>
        </p:nvSpPr>
        <p:spPr>
          <a:xfrm>
            <a:off x="9491908" y="6385571"/>
            <a:ext cx="137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figura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2.c</a:t>
            </a:r>
          </a:p>
        </p:txBody>
      </p:sp>
    </p:spTree>
    <p:extLst>
      <p:ext uri="{BB962C8B-B14F-4D97-AF65-F5344CB8AC3E}">
        <p14:creationId xmlns:p14="http://schemas.microsoft.com/office/powerpoint/2010/main" val="322753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1" name="Group 1570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72" name="Straight Connector 1571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3" name="Straight Connector 1572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4" name="Straight Connector 1573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5" name="Straight Connector 1574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Straight Connector 1575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7" name="Straight Connector 1576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8" name="Straight Connector 157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Straight Connector 157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Straight Connector 157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1" name="Straight Connector 158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Straight Connector 158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3" name="Straight Connector 158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Connector 158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5" name="Straight Connector 158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Connector 158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7" name="Straight Connector 158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" name="Straight Connector 158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Connector 158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" name="Straight Connector 158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Connector 159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2" name="Straight Connector 159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3" name="Straight Connector 159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4" name="Straight Connector 159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5" name="Straight Connector 159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Straight Connector 159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7" name="Straight Connector 159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8" name="Straight Connector 159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9" name="Straight Connector 159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0" name="Straight Connector 159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Straight Connector 160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2" name="Straight Connector 160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4" name="Right Triangle 1603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06" name="Rectangle 160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08" name="Group 1607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09" name="Straight Connector 1608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Connector 1609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Straight Connector 1610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Straight Connector 1611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Connector 1612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Straight Connector 1614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6" name="Straight Connector 1615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Connector 1616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8" name="Straight Connector 1617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9" name="Straight Connector 1618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Connector 1619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Connector 1620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3" name="Straight Connector 1622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4" name="Straight Connector 1623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5" name="Straight Connector 1624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Connector 1625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Connector 1626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Straight Connector 1627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9" name="Straight Connector 1628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0" name="Straight Connector 1629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1" name="Straight Connector 1630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2" name="Straight Connector 1631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Connector 1632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4" name="Straight Connector 1633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5" name="Straight Connector 1634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Connector 1635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7" name="Straight Connector 1636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8" name="Straight Connector 1637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Connector 1638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1" name="Right Triangle 1640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64" name="Google Shape;1564;p144"/>
          <p:cNvSpPr txBox="1"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sym typeface="Playpen Sans"/>
              </a:rPr>
              <a:t>Recepția semnalelor de la sateliți</a:t>
            </a:r>
          </a:p>
        </p:txBody>
      </p:sp>
      <p:sp>
        <p:nvSpPr>
          <p:cNvPr id="1565" name="Google Shape;1565;p144"/>
          <p:cNvSpPr txBox="1">
            <a:spLocks noGrp="1"/>
          </p:cNvSpPr>
          <p:nvPr>
            <p:ph type="body" idx="1"/>
          </p:nvPr>
        </p:nvSpPr>
        <p:spPr>
          <a:xfrm>
            <a:off x="691079" y="2340131"/>
            <a:ext cx="5818396" cy="379191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14300" indent="-342900">
              <a:spcAft>
                <a:spcPts val="1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dirty="0" err="1">
                <a:sym typeface="Tilt Neon"/>
              </a:rPr>
              <a:t>Sistemul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primește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semnale</a:t>
            </a:r>
            <a:r>
              <a:rPr lang="en-US" dirty="0">
                <a:sym typeface="Tilt Neon"/>
              </a:rPr>
              <a:t> de la </a:t>
            </a:r>
            <a:r>
              <a:rPr lang="en-US" dirty="0" err="1">
                <a:sym typeface="Tilt Neon"/>
              </a:rPr>
              <a:t>sateliți</a:t>
            </a:r>
            <a:r>
              <a:rPr lang="en-US" dirty="0">
                <a:sym typeface="Tilt Neon"/>
              </a:rPr>
              <a:t>, </a:t>
            </a:r>
            <a:r>
              <a:rPr lang="en-US" dirty="0" err="1">
                <a:sym typeface="Tilt Neon"/>
              </a:rPr>
              <a:t>ceea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ce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este</a:t>
            </a:r>
            <a:r>
              <a:rPr lang="en-US" dirty="0">
                <a:sym typeface="Tilt Neon"/>
              </a:rPr>
              <a:t> crucial </a:t>
            </a:r>
            <a:r>
              <a:rPr lang="en-US" dirty="0" err="1">
                <a:sym typeface="Tilt Neon"/>
              </a:rPr>
              <a:t>pentru</a:t>
            </a:r>
            <a:r>
              <a:rPr lang="en-US" dirty="0">
                <a:sym typeface="Tilt Neon"/>
              </a:rPr>
              <a:t> o </a:t>
            </a:r>
            <a:r>
              <a:rPr lang="en-US" dirty="0" err="1">
                <a:sym typeface="Tilt Neon"/>
              </a:rPr>
              <a:t>poziționare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precisă</a:t>
            </a:r>
            <a:r>
              <a:rPr lang="en-US" dirty="0">
                <a:sym typeface="Tilt Neon"/>
              </a:rPr>
              <a:t>. </a:t>
            </a:r>
            <a:r>
              <a:rPr lang="en-US" dirty="0" err="1">
                <a:sym typeface="Tilt Neon"/>
              </a:rPr>
              <a:t>Modulul</a:t>
            </a:r>
            <a:r>
              <a:rPr lang="en-US" dirty="0">
                <a:sym typeface="Tilt Neon"/>
              </a:rPr>
              <a:t> GPS/GNSS </a:t>
            </a:r>
            <a:r>
              <a:rPr lang="en-US" dirty="0" err="1">
                <a:sym typeface="Tilt Neon"/>
              </a:rPr>
              <a:t>captează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aceste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semnale</a:t>
            </a:r>
            <a:r>
              <a:rPr lang="en-US" dirty="0">
                <a:sym typeface="Tilt Neon"/>
              </a:rPr>
              <a:t>, </a:t>
            </a:r>
            <a:r>
              <a:rPr lang="en-US" dirty="0" err="1">
                <a:sym typeface="Tilt Neon"/>
              </a:rPr>
              <a:t>permițând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sistemului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să</a:t>
            </a:r>
            <a:r>
              <a:rPr lang="en-US" dirty="0">
                <a:sym typeface="Tilt Neon"/>
              </a:rPr>
              <a:t> determine </a:t>
            </a:r>
            <a:r>
              <a:rPr lang="en-US" dirty="0" err="1">
                <a:sym typeface="Tilt Neon"/>
              </a:rPr>
              <a:t>locația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dispozitivului</a:t>
            </a:r>
            <a:r>
              <a:rPr lang="en-US" dirty="0">
                <a:sym typeface="Tilt Neon"/>
              </a:rPr>
              <a:t> pe </a:t>
            </a:r>
            <a:r>
              <a:rPr lang="en-US" dirty="0" err="1">
                <a:sym typeface="Tilt Neon"/>
              </a:rPr>
              <a:t>baza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timpului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necesar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pentru</a:t>
            </a:r>
            <a:r>
              <a:rPr lang="en-US" dirty="0">
                <a:sym typeface="Tilt Neon"/>
              </a:rPr>
              <a:t> ca </a:t>
            </a:r>
            <a:r>
              <a:rPr lang="en-US" dirty="0" err="1">
                <a:sym typeface="Tilt Neon"/>
              </a:rPr>
              <a:t>semnalele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să</a:t>
            </a:r>
            <a:r>
              <a:rPr lang="en-US" dirty="0">
                <a:sym typeface="Tilt Neon"/>
              </a:rPr>
              <a:t> </a:t>
            </a:r>
            <a:r>
              <a:rPr lang="en-US" dirty="0" err="1">
                <a:sym typeface="Tilt Neon"/>
              </a:rPr>
              <a:t>călătorească</a:t>
            </a:r>
            <a:r>
              <a:rPr lang="en-US" dirty="0">
                <a:sym typeface="Tilt Neon"/>
              </a:rPr>
              <a:t> de la </a:t>
            </a:r>
            <a:r>
              <a:rPr lang="en-US" dirty="0" err="1">
                <a:sym typeface="Tilt Neon"/>
              </a:rPr>
              <a:t>sateliți</a:t>
            </a:r>
            <a:r>
              <a:rPr lang="en-US" dirty="0">
                <a:sym typeface="Tilt Neon"/>
              </a:rPr>
              <a:t> la receptor.</a:t>
            </a:r>
          </a:p>
        </p:txBody>
      </p:sp>
      <p:pic>
        <p:nvPicPr>
          <p:cNvPr id="1563" name="Google Shape;1563;p144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6618127" y="1501318"/>
            <a:ext cx="5278868" cy="3607317"/>
          </a:xfrm>
          <a:prstGeom prst="rect">
            <a:avLst/>
          </a:prstGeom>
        </p:spPr>
      </p:pic>
      <p:pic>
        <p:nvPicPr>
          <p:cNvPr id="1566" name="Google Shape;1566;p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3000" y="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442733-8B94-CB1E-43D6-76317AD0C6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ro" smtClean="0"/>
              <a:pPr algn="r"/>
              <a:t>9</a:t>
            </a:fld>
            <a:endParaRPr lang="ro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7FBAF-C9D4-E4C5-40EE-8FC14F279A19}"/>
              </a:ext>
            </a:extLst>
          </p:cNvPr>
          <p:cNvSpPr txBox="1"/>
          <p:nvPr/>
        </p:nvSpPr>
        <p:spPr>
          <a:xfrm>
            <a:off x="8947162" y="5393019"/>
            <a:ext cx="137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figura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2.d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1109</Words>
  <Application>Microsoft Office PowerPoint</Application>
  <PresentationFormat>Widescreen</PresentationFormat>
  <Paragraphs>107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Aptos</vt:lpstr>
      <vt:lpstr>Arial</vt:lpstr>
      <vt:lpstr>Grandview</vt:lpstr>
      <vt:lpstr>Playpen Sans</vt:lpstr>
      <vt:lpstr>Space Grotesk SemiBold</vt:lpstr>
      <vt:lpstr>Tilt Neon</vt:lpstr>
      <vt:lpstr>Times New Roman</vt:lpstr>
      <vt:lpstr>Wingdings</vt:lpstr>
      <vt:lpstr>CosineVTI</vt:lpstr>
      <vt:lpstr>PowerPoint Presentation</vt:lpstr>
      <vt:lpstr>Cuprins</vt:lpstr>
      <vt:lpstr>Prezentare generală a temei proiectului</vt:lpstr>
      <vt:lpstr>Prezentare general modul GNSS</vt:lpstr>
      <vt:lpstr>Ce propune proiectul:</vt:lpstr>
      <vt:lpstr>Diagramă bloc funcțională</vt:lpstr>
      <vt:lpstr>Descrierea hardware-ului</vt:lpstr>
      <vt:lpstr>Schema bloc funcţională a modulului GPS-GNSS </vt:lpstr>
      <vt:lpstr>Recepția semnalelor de la sateliți</vt:lpstr>
      <vt:lpstr>Calculul poziției</vt:lpstr>
      <vt:lpstr>Interfață GNSS cu Arduino Uno</vt:lpstr>
      <vt:lpstr>Proiectarea unui Sistem GNSS pentru Afișarea Locației pe o Interfață Web</vt:lpstr>
      <vt:lpstr>Funcționalități Principale</vt:lpstr>
      <vt:lpstr>Structura Scriptului</vt:lpstr>
      <vt:lpstr>Configurarea Portului Serial</vt:lpstr>
      <vt:lpstr>Rezultate și aplicații</vt:lpstr>
      <vt:lpstr>PowerPoint Presentation</vt:lpstr>
      <vt:lpstr>Multumim!</vt:lpstr>
      <vt:lpstr>Intrebari?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Belinsca</dc:creator>
  <cp:lastModifiedBy>Stefan Belinsca</cp:lastModifiedBy>
  <cp:revision>13</cp:revision>
  <dcterms:created xsi:type="dcterms:W3CDTF">2025-01-12T19:03:32Z</dcterms:created>
  <dcterms:modified xsi:type="dcterms:W3CDTF">2025-01-13T14:56:38Z</dcterms:modified>
</cp:coreProperties>
</file>