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6087FB-BAB4-49F5-80D2-1DAD42DA8983}">
  <a:tblStyle styleId="{426087FB-BAB4-49F5-80D2-1DAD42DA8983}"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fill>
          <a:solidFill>
            <a:srgbClr val="444654"/>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820" y="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38a915b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38a915b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38a915b57f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38a915b57f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38a915b57f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38a915b57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8a915b57f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8a915b57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8a915b57f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8a915b57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8a915b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8a915b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38a915b57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38a915b57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38a915b57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38a915b57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8a915b57f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8a915b57f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8a915b57f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8a915b57f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8a915b57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8a915b57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5604458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909995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24442084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4019065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1805232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2501251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04339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2198847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73553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258303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8053458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1096209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0818939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6397458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37004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914275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9669433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6/19/2023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5280538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7.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lIns="91425" tIns="91425" rIns="91425" bIns="91425" anchorCtr="0">
            <a:normAutofit/>
          </a:bodyPr>
          <a:lstStyle/>
          <a:p>
            <a:pPr marL="0" lvl="0" indent="0" rtl="0">
              <a:lnSpc>
                <a:spcPct val="90000"/>
              </a:lnSpc>
              <a:spcBef>
                <a:spcPts val="0"/>
              </a:spcBef>
              <a:spcAft>
                <a:spcPts val="0"/>
              </a:spcAft>
              <a:buNone/>
            </a:pPr>
            <a:r>
              <a:rPr lang="en-US" sz="3700"/>
              <a:t>Stroke Prediction Using Machine Learning</a:t>
            </a:r>
          </a:p>
        </p:txBody>
      </p:sp>
      <p:sp>
        <p:nvSpPr>
          <p:cNvPr id="55" name="Google Shape;55;p13"/>
          <p:cNvSpPr txBox="1">
            <a:spLocks noGrp="1"/>
          </p:cNvSpPr>
          <p:nvPr>
            <p:ph type="subTitle" idx="1"/>
          </p:nvPr>
        </p:nvSpPr>
        <p:spPr>
          <a:prstGeom prst="rect">
            <a:avLst/>
          </a:prstGeom>
        </p:spPr>
        <p:txBody>
          <a:bodyPr spcFirstLastPara="1" lIns="91425" tIns="91425" rIns="91425" bIns="91425" anchorCtr="0">
            <a:normAutofit/>
          </a:bodyPr>
          <a:lstStyle/>
          <a:p>
            <a:pPr marL="0" lvl="0" indent="0" rtl="0">
              <a:spcBef>
                <a:spcPts val="0"/>
              </a:spcBef>
              <a:spcAft>
                <a:spcPts val="0"/>
              </a:spcAft>
              <a:buNone/>
            </a:pPr>
            <a:endParaRPr lang="en-US">
              <a:solidFill>
                <a:schemeClr val="tx1"/>
              </a:solidFill>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7"/>
        <p:cNvGrpSpPr/>
        <p:nvPr/>
      </p:nvGrpSpPr>
      <p:grpSpPr>
        <a:xfrm>
          <a:off x="0" y="0"/>
          <a:ext cx="0" cy="0"/>
          <a:chOff x="0" y="0"/>
          <a:chExt cx="0" cy="0"/>
        </a:xfrm>
      </p:grpSpPr>
      <p:grpSp>
        <p:nvGrpSpPr>
          <p:cNvPr id="129" name="Group 115">
            <a:extLst>
              <a:ext uri="{FF2B5EF4-FFF2-40B4-BE49-F238E27FC236}">
                <a16:creationId xmlns:a16="http://schemas.microsoft.com/office/drawing/2014/main" id="{EBE86EA4-C4F1-4465-B306-7A2BC2285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17" name="Straight Connector 116">
              <a:extLst>
                <a:ext uri="{FF2B5EF4-FFF2-40B4-BE49-F238E27FC236}">
                  <a16:creationId xmlns:a16="http://schemas.microsoft.com/office/drawing/2014/main" id="{A8279268-DB29-43BE-B57C-14977EACFD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C8FA53C0-C1EF-4611-BAB3-65EEB16AA3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9" name="Rectangle 23">
              <a:extLst>
                <a:ext uri="{FF2B5EF4-FFF2-40B4-BE49-F238E27FC236}">
                  <a16:creationId xmlns:a16="http://schemas.microsoft.com/office/drawing/2014/main" id="{81CDACFC-DD8A-4CC0-B7FC-6030FC353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25">
              <a:extLst>
                <a:ext uri="{FF2B5EF4-FFF2-40B4-BE49-F238E27FC236}">
                  <a16:creationId xmlns:a16="http://schemas.microsoft.com/office/drawing/2014/main" id="{0269F267-73D4-4CC3-BEC7-73335654D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1" name="Isosceles Triangle 120">
              <a:extLst>
                <a:ext uri="{FF2B5EF4-FFF2-40B4-BE49-F238E27FC236}">
                  <a16:creationId xmlns:a16="http://schemas.microsoft.com/office/drawing/2014/main" id="{DC48F13D-B2D7-4EB8-9CA7-59243637C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2" name="Rectangle 27">
              <a:extLst>
                <a:ext uri="{FF2B5EF4-FFF2-40B4-BE49-F238E27FC236}">
                  <a16:creationId xmlns:a16="http://schemas.microsoft.com/office/drawing/2014/main" id="{A82405B3-5A67-4DA2-8EDA-7AB65A8B4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3" name="Rectangle 28">
              <a:extLst>
                <a:ext uri="{FF2B5EF4-FFF2-40B4-BE49-F238E27FC236}">
                  <a16:creationId xmlns:a16="http://schemas.microsoft.com/office/drawing/2014/main" id="{7508BC7B-3BD2-4D96-A46E-82988222A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9">
              <a:extLst>
                <a:ext uri="{FF2B5EF4-FFF2-40B4-BE49-F238E27FC236}">
                  <a16:creationId xmlns:a16="http://schemas.microsoft.com/office/drawing/2014/main" id="{4298D07C-2287-4B93-9041-935144D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Isosceles Triangle 124">
              <a:extLst>
                <a:ext uri="{FF2B5EF4-FFF2-40B4-BE49-F238E27FC236}">
                  <a16:creationId xmlns:a16="http://schemas.microsoft.com/office/drawing/2014/main" id="{0F6BC886-C125-4903-8C2A-6FB68740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C9D0B38F-2E02-4E85-99EE-73595E7C8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40" name="Rectangle 127">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9144000" cy="17145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42" name="Group 129">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68955" y="-6350"/>
            <a:ext cx="3575053" cy="5149849"/>
            <a:chOff x="7425267" y="-8467"/>
            <a:chExt cx="4766733" cy="6866467"/>
          </a:xfrm>
        </p:grpSpPr>
        <p:cxnSp>
          <p:nvCxnSpPr>
            <p:cNvPr id="131" name="Straight Connector 130">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33"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5" name="Isosceles Triangle 134">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6"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7"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Isosceles Triangle 138">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8" name="Google Shape;108;p22"/>
          <p:cNvSpPr txBox="1">
            <a:spLocks noGrp="1"/>
          </p:cNvSpPr>
          <p:nvPr>
            <p:ph type="title"/>
          </p:nvPr>
        </p:nvSpPr>
        <p:spPr>
          <a:xfrm>
            <a:off x="573832" y="3568958"/>
            <a:ext cx="6381670" cy="768311"/>
          </a:xfrm>
          <a:prstGeom prst="rect">
            <a:avLst/>
          </a:prstGeom>
        </p:spPr>
        <p:txBody>
          <a:bodyPr spcFirstLastPara="1" vert="horz" lIns="91440" tIns="45720" rIns="91440" bIns="45720" rtlCol="0" anchor="b" anchorCtr="0">
            <a:normAutofit/>
          </a:bodyPr>
          <a:lstStyle/>
          <a:p>
            <a:pPr marL="0" lvl="0" indent="0" algn="r" defTabSz="457200">
              <a:lnSpc>
                <a:spcPct val="90000"/>
              </a:lnSpc>
              <a:spcBef>
                <a:spcPct val="0"/>
              </a:spcBef>
              <a:spcAft>
                <a:spcPts val="0"/>
              </a:spcAft>
            </a:pPr>
            <a:r>
              <a:rPr lang="en-US" sz="4600"/>
              <a:t>Results</a:t>
            </a:r>
          </a:p>
        </p:txBody>
      </p:sp>
      <p:sp>
        <p:nvSpPr>
          <p:cNvPr id="143" name="Rectangle 140">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3429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Google Shape;109;p22"/>
          <p:cNvPicPr preferRelativeResize="0"/>
          <p:nvPr/>
        </p:nvPicPr>
        <p:blipFill>
          <a:blip r:embed="rId3"/>
          <a:stretch>
            <a:fillRect/>
          </a:stretch>
        </p:blipFill>
        <p:spPr>
          <a:xfrm>
            <a:off x="482599" y="926606"/>
            <a:ext cx="2570028" cy="1702643"/>
          </a:xfrm>
          <a:prstGeom prst="rect">
            <a:avLst/>
          </a:prstGeom>
          <a:noFill/>
        </p:spPr>
      </p:pic>
      <p:pic>
        <p:nvPicPr>
          <p:cNvPr id="110" name="Google Shape;110;p22"/>
          <p:cNvPicPr preferRelativeResize="0"/>
          <p:nvPr/>
        </p:nvPicPr>
        <p:blipFill rotWithShape="1">
          <a:blip r:embed="rId4"/>
          <a:srcRect l="22758" r="23233" b="3325"/>
          <a:stretch/>
        </p:blipFill>
        <p:spPr>
          <a:xfrm>
            <a:off x="3488925" y="571428"/>
            <a:ext cx="2156897" cy="2413000"/>
          </a:xfrm>
          <a:prstGeom prst="rect">
            <a:avLst/>
          </a:prstGeom>
          <a:noFill/>
        </p:spPr>
      </p:pic>
      <p:pic>
        <p:nvPicPr>
          <p:cNvPr id="111" name="Google Shape;111;p22"/>
          <p:cNvPicPr preferRelativeResize="0"/>
          <p:nvPr/>
        </p:nvPicPr>
        <p:blipFill rotWithShape="1">
          <a:blip r:embed="rId5"/>
          <a:srcRect l="22917" r="22595" b="3493"/>
          <a:stretch/>
        </p:blipFill>
        <p:spPr>
          <a:xfrm>
            <a:off x="6282911" y="571428"/>
            <a:ext cx="2179814" cy="24130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508000" y="457200"/>
            <a:ext cx="6447501" cy="990600"/>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a:t>References</a:t>
            </a:r>
          </a:p>
        </p:txBody>
      </p:sp>
      <p:sp>
        <p:nvSpPr>
          <p:cNvPr id="117" name="Google Shape;117;p23"/>
          <p:cNvSpPr txBox="1">
            <a:spLocks noGrp="1"/>
          </p:cNvSpPr>
          <p:nvPr>
            <p:ph type="body" idx="1"/>
          </p:nvPr>
        </p:nvSpPr>
        <p:spPr>
          <a:xfrm>
            <a:off x="508000" y="1620441"/>
            <a:ext cx="6447501" cy="2910580"/>
          </a:xfrm>
          <a:prstGeom prst="rect">
            <a:avLst/>
          </a:prstGeom>
        </p:spPr>
        <p:txBody>
          <a:bodyPr spcFirstLastPara="1" vert="horz" lIns="91440" tIns="45720" rIns="91440" bIns="45720" rtlCol="0" anchorCtr="0">
            <a:normAutofit/>
          </a:bodyPr>
          <a:lstStyle/>
          <a:p>
            <a:pPr marL="457200" lvl="0" indent="-300037" defTabSz="457200">
              <a:lnSpc>
                <a:spcPct val="90000"/>
              </a:lnSpc>
              <a:spcBef>
                <a:spcPts val="1000"/>
              </a:spcBef>
              <a:buSzPct val="80000"/>
              <a:buFont typeface="Wingdings 3" charset="2"/>
              <a:buChar char=""/>
            </a:pPr>
            <a:r>
              <a:rPr lang="en-US" sz="900"/>
              <a:t>T. Liu, W. Fan, and C. Wu, “A hybrid machine learning approach to cerebral stroke prediction based on imbalanced medical dataset,” Artif. Intell. Med., vol. 101, no. September, p. 101723, 2019, doi:10.1016/j.artmed.2019.101723.</a:t>
            </a:r>
          </a:p>
          <a:p>
            <a:pPr marL="457200" lvl="0" indent="-300037" defTabSz="457200">
              <a:lnSpc>
                <a:spcPct val="90000"/>
              </a:lnSpc>
              <a:spcBef>
                <a:spcPts val="1000"/>
              </a:spcBef>
              <a:buSzPct val="80000"/>
              <a:buFont typeface="Wingdings 3" charset="2"/>
              <a:buChar char=""/>
            </a:pPr>
            <a:r>
              <a:rPr lang="en-US" sz="900"/>
              <a:t>J. K. Kim, Y. J. Choo, and M. C. Chang, “Prediction of Motor Function in Stroke Patients Using Machine Learning Algorithm: Development of Practical Models,” J. Stroke Cerebrovasc. Dis., vol.30, no. 8, p. 105856, 2021, doi:10.1016/j.jstrokecerebrovasdis.2021.105856.</a:t>
            </a:r>
          </a:p>
          <a:p>
            <a:pPr marL="457200" lvl="0" indent="-300037" defTabSz="457200">
              <a:lnSpc>
                <a:spcPct val="90000"/>
              </a:lnSpc>
              <a:spcBef>
                <a:spcPts val="1000"/>
              </a:spcBef>
              <a:buSzPct val="80000"/>
              <a:buFont typeface="Wingdings 3" charset="2"/>
              <a:buChar char=""/>
            </a:pPr>
            <a:r>
              <a:rPr lang="en-US" sz="900"/>
              <a:t>Y. Hbid, M. Fahey, C. D. A. Wolfe, M. Obaid, and A. Douiri, “Risk Prediction of Cognitive Decline after Stroke,” J. Stroke Cerebrovasc. Dis., vol. 30, no. 8, p. 105849, 2021, doi:10.1016/j.jstrokecerebrovasdis.2021.105849.</a:t>
            </a:r>
          </a:p>
          <a:p>
            <a:pPr marL="457200" lvl="0" indent="-300037" defTabSz="457200">
              <a:lnSpc>
                <a:spcPct val="90000"/>
              </a:lnSpc>
              <a:spcBef>
                <a:spcPts val="1000"/>
              </a:spcBef>
              <a:buSzPct val="80000"/>
              <a:buFont typeface="Wingdings 3" charset="2"/>
              <a:buChar char=""/>
            </a:pPr>
            <a:r>
              <a:rPr lang="en-US" sz="900"/>
              <a:t>A. Dey, “Machine Learning Algorithms: A Review,” Int. J. Comput. Sci. Inf. Technol., vol. 7, no. 3, pp. 1174–1179, 2016,</a:t>
            </a:r>
          </a:p>
          <a:p>
            <a:pPr marL="457200" lvl="0" indent="-300037" defTabSz="457200">
              <a:lnSpc>
                <a:spcPct val="90000"/>
              </a:lnSpc>
              <a:spcBef>
                <a:spcPts val="1000"/>
              </a:spcBef>
              <a:buSzPct val="80000"/>
              <a:buFont typeface="Wingdings 3" charset="2"/>
              <a:buChar char=""/>
            </a:pPr>
            <a:r>
              <a:rPr lang="en-US" sz="900"/>
              <a:t>S. B. Kotsiantis, I. D. Zaharakis, and P. E. Pintelas, “Machine learning: a review of classification and combining techniques,” Artif. Intell. Rev., vol. 26, no. 3, pp. 159–190, 2006, doi: 10.1007/s10462-007-9052-3.</a:t>
            </a:r>
          </a:p>
          <a:p>
            <a:pPr marL="457200" lvl="0" indent="-300037" defTabSz="457200">
              <a:lnSpc>
                <a:spcPct val="90000"/>
              </a:lnSpc>
              <a:spcBef>
                <a:spcPts val="1000"/>
              </a:spcBef>
              <a:buSzPct val="80000"/>
              <a:buFont typeface="Wingdings 3" charset="2"/>
              <a:buChar char=""/>
            </a:pPr>
            <a:r>
              <a:rPr lang="en-US" sz="900"/>
              <a:t>Z. Usmani, “What is Kaggle, Why I Participate, What is the Impact? | Data Science and Machine Learning,” p. 44916, 2017, Accessed: Jun. 06, 2021.</a:t>
            </a:r>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508000" y="457200"/>
            <a:ext cx="6447501" cy="990600"/>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a:t>Group Member Information</a:t>
            </a:r>
          </a:p>
        </p:txBody>
      </p:sp>
      <p:sp>
        <p:nvSpPr>
          <p:cNvPr id="61" name="Google Shape;61;p14"/>
          <p:cNvSpPr txBox="1">
            <a:spLocks noGrp="1"/>
          </p:cNvSpPr>
          <p:nvPr>
            <p:ph type="body" idx="1"/>
          </p:nvPr>
        </p:nvSpPr>
        <p:spPr>
          <a:xfrm>
            <a:off x="508000" y="1620441"/>
            <a:ext cx="6447501" cy="2910580"/>
          </a:xfrm>
          <a:prstGeom prst="rect">
            <a:avLst/>
          </a:prstGeom>
        </p:spPr>
        <p:txBody>
          <a:bodyPr spcFirstLastPara="1" vert="horz" lIns="91440" tIns="45720" rIns="91440" bIns="45720" rtlCol="0" anchorCtr="0">
            <a:normAutofit/>
          </a:bodyPr>
          <a:lstStyle/>
          <a:p>
            <a:pPr marL="0" lvl="0" indent="0" defTabSz="457200">
              <a:spcBef>
                <a:spcPts val="1000"/>
              </a:spcBef>
              <a:buSzPct val="80000"/>
              <a:buFont typeface="Wingdings 3" charset="2"/>
              <a:buChar char=""/>
            </a:pPr>
            <a:r>
              <a:rPr lang="en-US" dirty="0"/>
              <a:t>Thota Sri Satya Sai Abhilash - 700741123</a:t>
            </a:r>
            <a:endParaRPr lang="en-US"/>
          </a:p>
          <a:p>
            <a:pPr marL="0" lvl="0" indent="0" defTabSz="457200">
              <a:spcBef>
                <a:spcPts val="1000"/>
              </a:spcBef>
              <a:buSzPct val="80000"/>
              <a:buFont typeface="Wingdings 3" charset="2"/>
              <a:buChar char=""/>
            </a:pPr>
            <a:r>
              <a:rPr lang="en-US" dirty="0"/>
              <a:t>Kasi Viswanath Sunkara - 700743275</a:t>
            </a:r>
            <a:endParaRPr lang="en-US"/>
          </a:p>
          <a:p>
            <a:pPr marL="0" lvl="0" indent="0" defTabSz="457200">
              <a:spcBef>
                <a:spcPts val="1000"/>
              </a:spcBef>
              <a:buSzPct val="80000"/>
              <a:buFont typeface="Wingdings 3" charset="2"/>
              <a:buChar char=""/>
            </a:pPr>
            <a:r>
              <a:rPr lang="en-US" dirty="0"/>
              <a:t>Venkata Naga Pavan Kumar Chivukula - 700747559</a:t>
            </a:r>
            <a:endParaRPr lang="en-US"/>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739476" y="3415284"/>
            <a:ext cx="6216024" cy="822237"/>
          </a:xfrm>
          <a:prstGeom prst="rect">
            <a:avLst/>
          </a:prstGeom>
        </p:spPr>
        <p:txBody>
          <a:bodyPr spcFirstLastPara="1" vert="horz" lIns="91440" tIns="45720" rIns="91440" bIns="45720" rtlCol="0" anchor="b" anchorCtr="0">
            <a:normAutofit/>
          </a:bodyPr>
          <a:lstStyle/>
          <a:p>
            <a:pPr marL="0" lvl="0" indent="0" algn="ctr" defTabSz="457200">
              <a:spcBef>
                <a:spcPct val="0"/>
              </a:spcBef>
              <a:spcAft>
                <a:spcPts val="0"/>
              </a:spcAft>
            </a:pPr>
            <a:r>
              <a:rPr lang="en-US" sz="3600" kern="1200">
                <a:solidFill>
                  <a:schemeClr val="accent1"/>
                </a:solidFill>
                <a:latin typeface="+mj-lt"/>
                <a:ea typeface="+mj-ea"/>
                <a:cs typeface="+mj-cs"/>
              </a:rPr>
              <a:t>Roles &amp; Responsibility</a:t>
            </a:r>
          </a:p>
        </p:txBody>
      </p:sp>
      <p:graphicFrame>
        <p:nvGraphicFramePr>
          <p:cNvPr id="67" name="Google Shape;67;p15"/>
          <p:cNvGraphicFramePr/>
          <p:nvPr>
            <p:extLst>
              <p:ext uri="{D42A27DB-BD31-4B8C-83A1-F6EECF244321}">
                <p14:modId xmlns:p14="http://schemas.microsoft.com/office/powerpoint/2010/main" val="1024745089"/>
              </p:ext>
            </p:extLst>
          </p:nvPr>
        </p:nvGraphicFramePr>
        <p:xfrm>
          <a:off x="739476" y="963407"/>
          <a:ext cx="6216025" cy="1949108"/>
        </p:xfrm>
        <a:graphic>
          <a:graphicData uri="http://schemas.openxmlformats.org/drawingml/2006/table">
            <a:tbl>
              <a:tblPr firstRow="1" bandRow="1">
                <a:tableStyleId>{69012ECD-51FC-41F1-AA8D-1B2483CD663E}</a:tableStyleId>
              </a:tblPr>
              <a:tblGrid>
                <a:gridCol w="2493568">
                  <a:extLst>
                    <a:ext uri="{9D8B030D-6E8A-4147-A177-3AD203B41FA5}">
                      <a16:colId xmlns:a16="http://schemas.microsoft.com/office/drawing/2014/main" val="20000"/>
                    </a:ext>
                  </a:extLst>
                </a:gridCol>
                <a:gridCol w="1370413">
                  <a:extLst>
                    <a:ext uri="{9D8B030D-6E8A-4147-A177-3AD203B41FA5}">
                      <a16:colId xmlns:a16="http://schemas.microsoft.com/office/drawing/2014/main" val="20001"/>
                    </a:ext>
                  </a:extLst>
                </a:gridCol>
                <a:gridCol w="1321045">
                  <a:extLst>
                    <a:ext uri="{9D8B030D-6E8A-4147-A177-3AD203B41FA5}">
                      <a16:colId xmlns:a16="http://schemas.microsoft.com/office/drawing/2014/main" val="20002"/>
                    </a:ext>
                  </a:extLst>
                </a:gridCol>
                <a:gridCol w="1030999">
                  <a:extLst>
                    <a:ext uri="{9D8B030D-6E8A-4147-A177-3AD203B41FA5}">
                      <a16:colId xmlns:a16="http://schemas.microsoft.com/office/drawing/2014/main" val="20003"/>
                    </a:ext>
                  </a:extLst>
                </a:gridCol>
              </a:tblGrid>
              <a:tr h="331763">
                <a:tc>
                  <a:txBody>
                    <a:bodyPr/>
                    <a:lstStyle/>
                    <a:p>
                      <a:pPr marL="0" lvl="0" indent="0" algn="ctr" rtl="0">
                        <a:lnSpc>
                          <a:spcPct val="150000"/>
                        </a:lnSpc>
                        <a:spcBef>
                          <a:spcPts val="0"/>
                        </a:spcBef>
                        <a:spcAft>
                          <a:spcPts val="0"/>
                        </a:spcAft>
                        <a:buNone/>
                      </a:pPr>
                      <a:r>
                        <a:rPr lang="en" sz="1400" b="1">
                          <a:solidFill>
                            <a:schemeClr val="dk1"/>
                          </a:solidFill>
                          <a:sym typeface="Courier New"/>
                        </a:rPr>
                        <a:t>Task Description</a:t>
                      </a:r>
                      <a:endParaRPr sz="1400" b="1">
                        <a:solidFill>
                          <a:schemeClr val="dk1"/>
                        </a:solidFill>
                        <a:latin typeface="Courier New"/>
                        <a:ea typeface="Courier New"/>
                        <a:cs typeface="Courier New"/>
                        <a:sym typeface="Courier New"/>
                      </a:endParaRPr>
                    </a:p>
                  </a:txBody>
                  <a:tcPr marL="0" marR="0" marT="0" marB="0" anchor="b"/>
                </a:tc>
                <a:tc>
                  <a:txBody>
                    <a:bodyPr/>
                    <a:lstStyle/>
                    <a:p>
                      <a:pPr marL="0" lvl="0" indent="0" algn="ctr" rtl="0">
                        <a:lnSpc>
                          <a:spcPct val="150000"/>
                        </a:lnSpc>
                        <a:spcBef>
                          <a:spcPts val="0"/>
                        </a:spcBef>
                        <a:spcAft>
                          <a:spcPts val="0"/>
                        </a:spcAft>
                        <a:buNone/>
                      </a:pPr>
                      <a:r>
                        <a:rPr lang="en" sz="1400" b="1">
                          <a:solidFill>
                            <a:schemeClr val="dk1"/>
                          </a:solidFill>
                          <a:sym typeface="Courier New"/>
                        </a:rPr>
                        <a:t>Responsibility</a:t>
                      </a:r>
                      <a:endParaRPr sz="1400" b="1">
                        <a:solidFill>
                          <a:schemeClr val="dk1"/>
                        </a:solidFill>
                        <a:latin typeface="Courier New"/>
                        <a:ea typeface="Courier New"/>
                        <a:cs typeface="Courier New"/>
                        <a:sym typeface="Courier New"/>
                      </a:endParaRPr>
                    </a:p>
                  </a:txBody>
                  <a:tcPr marL="0" marR="0" marT="0" marB="0" anchor="b"/>
                </a:tc>
                <a:tc>
                  <a:txBody>
                    <a:bodyPr/>
                    <a:lstStyle/>
                    <a:p>
                      <a:pPr marL="0" lvl="0" indent="0" algn="ctr" rtl="0">
                        <a:lnSpc>
                          <a:spcPct val="150000"/>
                        </a:lnSpc>
                        <a:spcBef>
                          <a:spcPts val="0"/>
                        </a:spcBef>
                        <a:spcAft>
                          <a:spcPts val="0"/>
                        </a:spcAft>
                        <a:buNone/>
                      </a:pPr>
                      <a:r>
                        <a:rPr lang="en" sz="1400" b="1">
                          <a:solidFill>
                            <a:schemeClr val="dk1"/>
                          </a:solidFill>
                          <a:sym typeface="Courier New"/>
                        </a:rPr>
                        <a:t>Contributions</a:t>
                      </a:r>
                      <a:endParaRPr sz="1400" b="1">
                        <a:solidFill>
                          <a:schemeClr val="dk1"/>
                        </a:solidFill>
                        <a:latin typeface="Courier New"/>
                        <a:ea typeface="Courier New"/>
                        <a:cs typeface="Courier New"/>
                        <a:sym typeface="Courier New"/>
                      </a:endParaRPr>
                    </a:p>
                  </a:txBody>
                  <a:tcPr marL="0" marR="0" marT="0" marB="0" anchor="b"/>
                </a:tc>
                <a:tc>
                  <a:txBody>
                    <a:bodyPr/>
                    <a:lstStyle/>
                    <a:p>
                      <a:pPr marL="0" lvl="0" indent="0" algn="ctr" rtl="0">
                        <a:lnSpc>
                          <a:spcPct val="150000"/>
                        </a:lnSpc>
                        <a:spcBef>
                          <a:spcPts val="0"/>
                        </a:spcBef>
                        <a:spcAft>
                          <a:spcPts val="0"/>
                        </a:spcAft>
                        <a:buNone/>
                      </a:pPr>
                      <a:r>
                        <a:rPr lang="en" sz="1400" b="1">
                          <a:solidFill>
                            <a:schemeClr val="dk1"/>
                          </a:solidFill>
                          <a:sym typeface="Courier New"/>
                        </a:rPr>
                        <a:t>Status</a:t>
                      </a:r>
                      <a:endParaRPr sz="1400" b="1">
                        <a:solidFill>
                          <a:schemeClr val="dk1"/>
                        </a:solidFill>
                        <a:latin typeface="Courier New"/>
                        <a:ea typeface="Courier New"/>
                        <a:cs typeface="Courier New"/>
                        <a:sym typeface="Courier New"/>
                      </a:endParaRPr>
                    </a:p>
                  </a:txBody>
                  <a:tcPr marL="0" marR="0" marT="0" marB="0" anchor="b"/>
                </a:tc>
                <a:extLst>
                  <a:ext uri="{0D108BD9-81ED-4DB2-BD59-A6C34878D82A}">
                    <a16:rowId xmlns:a16="http://schemas.microsoft.com/office/drawing/2014/main" val="10000"/>
                  </a:ext>
                </a:extLst>
              </a:tr>
              <a:tr h="331763">
                <a:tc>
                  <a:txBody>
                    <a:bodyPr/>
                    <a:lstStyle/>
                    <a:p>
                      <a:pPr marL="0" lvl="0" indent="0" algn="ctr" rtl="0">
                        <a:lnSpc>
                          <a:spcPct val="150000"/>
                        </a:lnSpc>
                        <a:spcBef>
                          <a:spcPts val="0"/>
                        </a:spcBef>
                        <a:spcAft>
                          <a:spcPts val="0"/>
                        </a:spcAft>
                        <a:buNone/>
                      </a:pPr>
                      <a:r>
                        <a:rPr lang="en" sz="1400">
                          <a:solidFill>
                            <a:schemeClr val="dk1"/>
                          </a:solidFill>
                          <a:sym typeface="Courier New"/>
                        </a:rPr>
                        <a:t>Data Collection and Cleaning</a:t>
                      </a:r>
                      <a:endParaRPr sz="1400">
                        <a:solidFill>
                          <a:schemeClr val="dk1"/>
                        </a:solidFill>
                        <a:latin typeface="Courier New"/>
                        <a:ea typeface="Courier New"/>
                        <a:cs typeface="Courier New"/>
                        <a:sym typeface="Courier New"/>
                      </a:endParaRPr>
                    </a:p>
                  </a:txBody>
                  <a:tcPr marL="0" marR="0" marT="0" marB="0" anchor="ctr"/>
                </a:tc>
                <a:tc>
                  <a:txBody>
                    <a:bodyPr/>
                    <a:lstStyle/>
                    <a:p>
                      <a:pPr marL="0" lvl="0" indent="0" algn="ctr" rtl="0">
                        <a:lnSpc>
                          <a:spcPct val="150000"/>
                        </a:lnSpc>
                        <a:spcBef>
                          <a:spcPts val="0"/>
                        </a:spcBef>
                        <a:spcAft>
                          <a:spcPts val="0"/>
                        </a:spcAft>
                        <a:buNone/>
                      </a:pPr>
                      <a:r>
                        <a:rPr lang="en-US" sz="1400">
                          <a:solidFill>
                            <a:schemeClr val="dk1"/>
                          </a:solidFill>
                          <a:sym typeface="Courier New"/>
                        </a:rPr>
                        <a:t>Abhilash</a:t>
                      </a:r>
                      <a:endParaRPr sz="1400">
                        <a:solidFill>
                          <a:schemeClr val="dk1"/>
                        </a:solidFill>
                        <a:latin typeface="Courier New"/>
                        <a:ea typeface="Courier New"/>
                        <a:cs typeface="Courier New"/>
                        <a:sym typeface="Courier New"/>
                      </a:endParaRPr>
                    </a:p>
                  </a:txBody>
                  <a:tcPr marL="0" marR="0" marT="0" marB="0" anchor="ctr"/>
                </a:tc>
                <a:tc>
                  <a:txBody>
                    <a:bodyPr/>
                    <a:lstStyle/>
                    <a:p>
                      <a:pPr marL="0" lvl="0" indent="0" algn="ctr" rtl="0">
                        <a:lnSpc>
                          <a:spcPct val="150000"/>
                        </a:lnSpc>
                        <a:spcBef>
                          <a:spcPts val="0"/>
                        </a:spcBef>
                        <a:spcAft>
                          <a:spcPts val="0"/>
                        </a:spcAft>
                        <a:buNone/>
                      </a:pPr>
                      <a:r>
                        <a:rPr lang="en" sz="1400">
                          <a:solidFill>
                            <a:schemeClr val="dk1"/>
                          </a:solidFill>
                          <a:sym typeface="Courier New"/>
                        </a:rPr>
                        <a:t>25%</a:t>
                      </a:r>
                      <a:endParaRPr sz="1400">
                        <a:solidFill>
                          <a:schemeClr val="dk1"/>
                        </a:solidFill>
                        <a:latin typeface="Courier New"/>
                        <a:ea typeface="Courier New"/>
                        <a:cs typeface="Courier New"/>
                        <a:sym typeface="Courier New"/>
                      </a:endParaRPr>
                    </a:p>
                  </a:txBody>
                  <a:tcPr marL="0" marR="0" marT="0" marB="0" anchor="ctr"/>
                </a:tc>
                <a:tc>
                  <a:txBody>
                    <a:bodyPr/>
                    <a:lstStyle/>
                    <a:p>
                      <a:pPr marL="0" lvl="0" indent="0" algn="ctr" rtl="0">
                        <a:lnSpc>
                          <a:spcPct val="150000"/>
                        </a:lnSpc>
                        <a:spcBef>
                          <a:spcPts val="0"/>
                        </a:spcBef>
                        <a:spcAft>
                          <a:spcPts val="0"/>
                        </a:spcAft>
                        <a:buNone/>
                      </a:pPr>
                      <a:r>
                        <a:rPr lang="en" sz="1400">
                          <a:solidFill>
                            <a:schemeClr val="dk1"/>
                          </a:solidFill>
                          <a:sym typeface="Courier New"/>
                        </a:rPr>
                        <a:t>Completed</a:t>
                      </a:r>
                      <a:endParaRPr sz="1400">
                        <a:solidFill>
                          <a:schemeClr val="dk1"/>
                        </a:solidFill>
                        <a:latin typeface="Courier New"/>
                        <a:ea typeface="Courier New"/>
                        <a:cs typeface="Courier New"/>
                        <a:sym typeface="Courier New"/>
                      </a:endParaRPr>
                    </a:p>
                  </a:txBody>
                  <a:tcPr marL="0" marR="0" marT="0" marB="0" anchor="ctr"/>
                </a:tc>
                <a:extLst>
                  <a:ext uri="{0D108BD9-81ED-4DB2-BD59-A6C34878D82A}">
                    <a16:rowId xmlns:a16="http://schemas.microsoft.com/office/drawing/2014/main" val="10001"/>
                  </a:ext>
                </a:extLst>
              </a:tr>
              <a:tr h="642791">
                <a:tc>
                  <a:txBody>
                    <a:bodyPr/>
                    <a:lstStyle/>
                    <a:p>
                      <a:pPr marL="0" lvl="0" indent="0" algn="ctr" rtl="0">
                        <a:lnSpc>
                          <a:spcPct val="150000"/>
                        </a:lnSpc>
                        <a:spcBef>
                          <a:spcPts val="0"/>
                        </a:spcBef>
                        <a:spcAft>
                          <a:spcPts val="0"/>
                        </a:spcAft>
                        <a:buNone/>
                      </a:pPr>
                      <a:r>
                        <a:rPr lang="en" sz="1400">
                          <a:solidFill>
                            <a:schemeClr val="dk1"/>
                          </a:solidFill>
                          <a:sym typeface="Courier New"/>
                        </a:rPr>
                        <a:t>Preprocessing and Feature Selection</a:t>
                      </a:r>
                      <a:endParaRPr sz="1400">
                        <a:solidFill>
                          <a:schemeClr val="dk1"/>
                        </a:solidFill>
                        <a:latin typeface="Courier New"/>
                        <a:ea typeface="Courier New"/>
                        <a:cs typeface="Courier New"/>
                        <a:sym typeface="Courier New"/>
                      </a:endParaRPr>
                    </a:p>
                  </a:txBody>
                  <a:tcPr marL="0" marR="0" marT="0" marB="0" anchor="ctr"/>
                </a:tc>
                <a:tc>
                  <a:txBody>
                    <a:bodyPr/>
                    <a:lstStyle/>
                    <a:p>
                      <a:pPr marL="0" lvl="0" indent="0" algn="ctr" rtl="0">
                        <a:lnSpc>
                          <a:spcPct val="150000"/>
                        </a:lnSpc>
                        <a:spcBef>
                          <a:spcPts val="0"/>
                        </a:spcBef>
                        <a:spcAft>
                          <a:spcPts val="0"/>
                        </a:spcAft>
                        <a:buNone/>
                      </a:pPr>
                      <a:r>
                        <a:rPr lang="en-US" sz="1400">
                          <a:solidFill>
                            <a:schemeClr val="dk1"/>
                          </a:solidFill>
                          <a:sym typeface="Courier New"/>
                        </a:rPr>
                        <a:t>Pavan</a:t>
                      </a:r>
                      <a:endParaRPr sz="1400">
                        <a:solidFill>
                          <a:schemeClr val="dk1"/>
                        </a:solidFill>
                        <a:latin typeface="Courier New"/>
                        <a:ea typeface="Courier New"/>
                        <a:cs typeface="Courier New"/>
                        <a:sym typeface="Courier New"/>
                      </a:endParaRPr>
                    </a:p>
                  </a:txBody>
                  <a:tcPr marL="0" marR="0" marT="0" marB="0" anchor="ctr"/>
                </a:tc>
                <a:tc>
                  <a:txBody>
                    <a:bodyPr/>
                    <a:lstStyle/>
                    <a:p>
                      <a:pPr marL="0" lvl="0" indent="0" algn="ctr" rtl="0">
                        <a:lnSpc>
                          <a:spcPct val="150000"/>
                        </a:lnSpc>
                        <a:spcBef>
                          <a:spcPts val="0"/>
                        </a:spcBef>
                        <a:spcAft>
                          <a:spcPts val="0"/>
                        </a:spcAft>
                        <a:buNone/>
                      </a:pPr>
                      <a:r>
                        <a:rPr lang="en" sz="1400">
                          <a:solidFill>
                            <a:schemeClr val="dk1"/>
                          </a:solidFill>
                          <a:sym typeface="Courier New"/>
                        </a:rPr>
                        <a:t>35%</a:t>
                      </a:r>
                      <a:endParaRPr sz="1400">
                        <a:solidFill>
                          <a:schemeClr val="dk1"/>
                        </a:solidFill>
                        <a:latin typeface="Courier New"/>
                        <a:ea typeface="Courier New"/>
                        <a:cs typeface="Courier New"/>
                        <a:sym typeface="Courier New"/>
                      </a:endParaRPr>
                    </a:p>
                  </a:txBody>
                  <a:tcPr marL="0" marR="0" marT="0" marB="0" anchor="ctr"/>
                </a:tc>
                <a:tc>
                  <a:txBody>
                    <a:bodyPr/>
                    <a:lstStyle/>
                    <a:p>
                      <a:pPr marL="0" lvl="0" indent="0" algn="ctr" rtl="0">
                        <a:lnSpc>
                          <a:spcPct val="150000"/>
                        </a:lnSpc>
                        <a:spcBef>
                          <a:spcPts val="0"/>
                        </a:spcBef>
                        <a:spcAft>
                          <a:spcPts val="0"/>
                        </a:spcAft>
                        <a:buNone/>
                      </a:pPr>
                      <a:r>
                        <a:rPr lang="en" sz="1400">
                          <a:solidFill>
                            <a:schemeClr val="dk1"/>
                          </a:solidFill>
                          <a:sym typeface="Courier New"/>
                        </a:rPr>
                        <a:t>Completed</a:t>
                      </a:r>
                      <a:endParaRPr sz="1400">
                        <a:solidFill>
                          <a:schemeClr val="dk1"/>
                        </a:solidFill>
                        <a:latin typeface="Courier New"/>
                        <a:ea typeface="Courier New"/>
                        <a:cs typeface="Courier New"/>
                        <a:sym typeface="Courier New"/>
                      </a:endParaRPr>
                    </a:p>
                  </a:txBody>
                  <a:tcPr marL="0" marR="0" marT="0" marB="0" anchor="ctr"/>
                </a:tc>
                <a:extLst>
                  <a:ext uri="{0D108BD9-81ED-4DB2-BD59-A6C34878D82A}">
                    <a16:rowId xmlns:a16="http://schemas.microsoft.com/office/drawing/2014/main" val="10002"/>
                  </a:ext>
                </a:extLst>
              </a:tr>
              <a:tr h="642791">
                <a:tc>
                  <a:txBody>
                    <a:bodyPr/>
                    <a:lstStyle/>
                    <a:p>
                      <a:pPr marL="0" lvl="0" indent="0" algn="ctr" rtl="0">
                        <a:lnSpc>
                          <a:spcPct val="150000"/>
                        </a:lnSpc>
                        <a:spcBef>
                          <a:spcPts val="0"/>
                        </a:spcBef>
                        <a:spcAft>
                          <a:spcPts val="0"/>
                        </a:spcAft>
                        <a:buNone/>
                      </a:pPr>
                      <a:r>
                        <a:rPr lang="en" sz="1400">
                          <a:solidFill>
                            <a:schemeClr val="dk1"/>
                          </a:solidFill>
                          <a:sym typeface="Courier New"/>
                        </a:rPr>
                        <a:t>Model Selection, Optimization,</a:t>
                      </a:r>
                    </a:p>
                    <a:p>
                      <a:pPr marL="0" lvl="0" indent="0" algn="ctr" rtl="0">
                        <a:lnSpc>
                          <a:spcPct val="150000"/>
                        </a:lnSpc>
                        <a:spcBef>
                          <a:spcPts val="0"/>
                        </a:spcBef>
                        <a:spcAft>
                          <a:spcPts val="0"/>
                        </a:spcAft>
                        <a:buNone/>
                      </a:pPr>
                      <a:r>
                        <a:rPr lang="en" sz="1400">
                          <a:solidFill>
                            <a:schemeClr val="dk1"/>
                          </a:solidFill>
                          <a:sym typeface="Courier New"/>
                        </a:rPr>
                        <a:t>Evaluation and Report Writing</a:t>
                      </a:r>
                      <a:endParaRPr sz="1400">
                        <a:solidFill>
                          <a:schemeClr val="dk1"/>
                        </a:solidFill>
                        <a:latin typeface="Courier New"/>
                        <a:cs typeface="Courier New"/>
                        <a:sym typeface="Courier New"/>
                      </a:endParaRPr>
                    </a:p>
                  </a:txBody>
                  <a:tcPr marL="0" marR="0" marT="0" marB="0" anchor="ctr"/>
                </a:tc>
                <a:tc>
                  <a:txBody>
                    <a:bodyPr/>
                    <a:lstStyle/>
                    <a:p>
                      <a:pPr marL="0" lvl="0" indent="0" algn="ctr" rtl="0">
                        <a:lnSpc>
                          <a:spcPct val="150000"/>
                        </a:lnSpc>
                        <a:spcBef>
                          <a:spcPts val="0"/>
                        </a:spcBef>
                        <a:spcAft>
                          <a:spcPts val="0"/>
                        </a:spcAft>
                        <a:buNone/>
                      </a:pPr>
                      <a:r>
                        <a:rPr lang="en-US" sz="1400">
                          <a:solidFill>
                            <a:schemeClr val="dk1"/>
                          </a:solidFill>
                          <a:sym typeface="Courier New"/>
                        </a:rPr>
                        <a:t>Kasi</a:t>
                      </a:r>
                      <a:endParaRPr sz="1400">
                        <a:solidFill>
                          <a:schemeClr val="dk1"/>
                        </a:solidFill>
                        <a:latin typeface="Courier New"/>
                        <a:cs typeface="Courier New"/>
                        <a:sym typeface="Courier New"/>
                      </a:endParaRPr>
                    </a:p>
                  </a:txBody>
                  <a:tcPr marL="0" marR="0" marT="0" marB="0" anchor="ctr"/>
                </a:tc>
                <a:tc>
                  <a:txBody>
                    <a:bodyPr/>
                    <a:lstStyle/>
                    <a:p>
                      <a:pPr marL="0" lvl="0" indent="0" algn="ctr" rtl="0">
                        <a:lnSpc>
                          <a:spcPct val="150000"/>
                        </a:lnSpc>
                        <a:spcBef>
                          <a:spcPts val="0"/>
                        </a:spcBef>
                        <a:spcAft>
                          <a:spcPts val="0"/>
                        </a:spcAft>
                        <a:buNone/>
                      </a:pPr>
                      <a:r>
                        <a:rPr lang="en-US" sz="1400">
                          <a:solidFill>
                            <a:schemeClr val="dk1"/>
                          </a:solidFill>
                          <a:sym typeface="Courier New"/>
                        </a:rPr>
                        <a:t>40%</a:t>
                      </a:r>
                      <a:endParaRPr sz="1400">
                        <a:solidFill>
                          <a:schemeClr val="dk1"/>
                        </a:solidFill>
                        <a:latin typeface="Courier New"/>
                        <a:cs typeface="Courier New"/>
                        <a:sym typeface="Courier New"/>
                      </a:endParaRPr>
                    </a:p>
                  </a:txBody>
                  <a:tcPr marL="0" marR="0" marT="0" marB="0" anchor="ctr"/>
                </a:tc>
                <a:tc>
                  <a:txBody>
                    <a:bodyPr/>
                    <a:lstStyle/>
                    <a:p>
                      <a:pPr marL="0" lvl="0" indent="0" algn="ctr" rtl="0">
                        <a:lnSpc>
                          <a:spcPct val="150000"/>
                        </a:lnSpc>
                        <a:spcBef>
                          <a:spcPts val="0"/>
                        </a:spcBef>
                        <a:spcAft>
                          <a:spcPts val="0"/>
                        </a:spcAft>
                        <a:buClr>
                          <a:schemeClr val="dk1"/>
                        </a:buClr>
                        <a:buSzPts val="1100"/>
                        <a:buFont typeface="Arial"/>
                        <a:buNone/>
                      </a:pPr>
                      <a:r>
                        <a:rPr lang="en" sz="1400" dirty="0">
                          <a:solidFill>
                            <a:schemeClr val="dk1"/>
                          </a:solidFill>
                          <a:sym typeface="Courier New"/>
                        </a:rPr>
                        <a:t>Completed</a:t>
                      </a:r>
                      <a:endParaRPr lang="en" sz="1400" dirty="0">
                        <a:solidFill>
                          <a:schemeClr val="dk1"/>
                        </a:solidFill>
                        <a:latin typeface="Courier New"/>
                        <a:ea typeface="Courier New"/>
                        <a:cs typeface="Courier New"/>
                        <a:sym typeface="Courier New"/>
                      </a:endParaRPr>
                    </a:p>
                  </a:txBody>
                  <a:tcPr marL="0" marR="0" marT="0"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508000" y="457200"/>
            <a:ext cx="6447501" cy="990600"/>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a:t>Motivation</a:t>
            </a:r>
          </a:p>
        </p:txBody>
      </p:sp>
      <p:sp>
        <p:nvSpPr>
          <p:cNvPr id="73" name="Google Shape;73;p16"/>
          <p:cNvSpPr txBox="1">
            <a:spLocks noGrp="1"/>
          </p:cNvSpPr>
          <p:nvPr>
            <p:ph type="body" idx="1"/>
          </p:nvPr>
        </p:nvSpPr>
        <p:spPr>
          <a:xfrm>
            <a:off x="508000" y="1620441"/>
            <a:ext cx="6447501" cy="2910580"/>
          </a:xfrm>
          <a:prstGeom prst="rect">
            <a:avLst/>
          </a:prstGeom>
        </p:spPr>
        <p:txBody>
          <a:bodyPr spcFirstLastPara="1" vert="horz" lIns="91440" tIns="45720" rIns="91440" bIns="45720" rtlCol="0" anchorCtr="0">
            <a:normAutofit/>
          </a:bodyPr>
          <a:lstStyle/>
          <a:p>
            <a:pPr marL="457200" lvl="0" indent="-317182" defTabSz="457200">
              <a:lnSpc>
                <a:spcPct val="90000"/>
              </a:lnSpc>
              <a:spcBef>
                <a:spcPts val="1000"/>
              </a:spcBef>
              <a:buSzPct val="80000"/>
              <a:buFont typeface="Wingdings 3" charset="2"/>
              <a:buChar char=""/>
            </a:pPr>
            <a:r>
              <a:rPr lang="en-US" sz="1100"/>
              <a:t>A stroke can occur when a blood vessel that carries oxygen and nutrients to the brain is blocked by a clot. When this happens, the brain cells in the immediate area begin to die. </a:t>
            </a:r>
          </a:p>
          <a:p>
            <a:pPr marL="457200" lvl="0" indent="-317182" defTabSz="457200">
              <a:lnSpc>
                <a:spcPct val="90000"/>
              </a:lnSpc>
              <a:spcBef>
                <a:spcPts val="1000"/>
              </a:spcBef>
              <a:buSzPct val="80000"/>
              <a:buFont typeface="Wingdings 3" charset="2"/>
              <a:buChar char=""/>
            </a:pPr>
            <a:r>
              <a:rPr lang="en-US" sz="1100"/>
              <a:t>If the blockage is not cleared quickly, the cells in other parts of the brain can also be damaged. </a:t>
            </a:r>
          </a:p>
          <a:p>
            <a:pPr marL="457200" lvl="0" indent="-317182" defTabSz="457200">
              <a:lnSpc>
                <a:spcPct val="90000"/>
              </a:lnSpc>
              <a:spcBef>
                <a:spcPts val="1000"/>
              </a:spcBef>
              <a:buSzPct val="80000"/>
              <a:buFont typeface="Wingdings 3" charset="2"/>
              <a:buChar char=""/>
            </a:pPr>
            <a:r>
              <a:rPr lang="en-US" sz="1100"/>
              <a:t>There are two types of stroke: ischemic, which is caused by a clot, and hemorrhagic, which is caused by a burst blood vessel. </a:t>
            </a:r>
          </a:p>
          <a:p>
            <a:pPr marL="457200" lvl="0" indent="-317182" defTabSz="457200">
              <a:lnSpc>
                <a:spcPct val="90000"/>
              </a:lnSpc>
              <a:spcBef>
                <a:spcPts val="1000"/>
              </a:spcBef>
              <a:buSzPct val="80000"/>
              <a:buFont typeface="Wingdings 3" charset="2"/>
              <a:buChar char=""/>
            </a:pPr>
            <a:r>
              <a:rPr lang="en-US" sz="1100"/>
              <a:t>Ischemic stroke is the most common type. </a:t>
            </a:r>
          </a:p>
          <a:p>
            <a:pPr marL="457200" lvl="0" indent="-317182" defTabSz="457200">
              <a:lnSpc>
                <a:spcPct val="90000"/>
              </a:lnSpc>
              <a:spcBef>
                <a:spcPts val="1000"/>
              </a:spcBef>
              <a:buSzPct val="80000"/>
              <a:buFont typeface="Wingdings 3" charset="2"/>
              <a:buChar char=""/>
            </a:pPr>
            <a:r>
              <a:rPr lang="en-US" sz="1100"/>
              <a:t>It can be caused by a blood clot that forms in the artery supplying blood to the brain or by a blood clot that travels to the brain from another part of the body. </a:t>
            </a:r>
          </a:p>
          <a:p>
            <a:pPr marL="457200" lvl="0" indent="-317182" defTabSz="457200">
              <a:lnSpc>
                <a:spcPct val="90000"/>
              </a:lnSpc>
              <a:spcBef>
                <a:spcPts val="1000"/>
              </a:spcBef>
              <a:buSzPct val="80000"/>
              <a:buFont typeface="Wingdings 3" charset="2"/>
              <a:buChar char=""/>
            </a:pPr>
            <a:r>
              <a:rPr lang="en-US" sz="1100"/>
              <a:t>Hemorrhagic stroke is less common but is more likely to be fatal. </a:t>
            </a:r>
          </a:p>
          <a:p>
            <a:pPr marL="457200" lvl="0" indent="-317182" defTabSz="457200">
              <a:lnSpc>
                <a:spcPct val="90000"/>
              </a:lnSpc>
              <a:spcBef>
                <a:spcPts val="1000"/>
              </a:spcBef>
              <a:buSzPct val="80000"/>
              <a:buFont typeface="Wingdings 3" charset="2"/>
              <a:buChar char=""/>
            </a:pPr>
            <a:r>
              <a:rPr lang="en-US" sz="1100"/>
              <a:t>It can be caused by a burst of blood vessels in the brain or by high blood pressure.</a:t>
            </a: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508000" y="457200"/>
            <a:ext cx="6447501" cy="990600"/>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a:t> Problem statement</a:t>
            </a:r>
          </a:p>
        </p:txBody>
      </p:sp>
      <p:sp>
        <p:nvSpPr>
          <p:cNvPr id="79" name="Google Shape;79;p17"/>
          <p:cNvSpPr txBox="1">
            <a:spLocks noGrp="1"/>
          </p:cNvSpPr>
          <p:nvPr>
            <p:ph type="body" idx="1"/>
          </p:nvPr>
        </p:nvSpPr>
        <p:spPr>
          <a:xfrm>
            <a:off x="508000" y="1620441"/>
            <a:ext cx="6447501" cy="2910580"/>
          </a:xfrm>
          <a:prstGeom prst="rect">
            <a:avLst/>
          </a:prstGeom>
        </p:spPr>
        <p:txBody>
          <a:bodyPr spcFirstLastPara="1" vert="horz" lIns="91440" tIns="45720" rIns="91440" bIns="45720" rtlCol="0" anchorCtr="0">
            <a:normAutofit/>
          </a:bodyPr>
          <a:lstStyle/>
          <a:p>
            <a:pPr marL="457200" lvl="0" indent="-342900" defTabSz="457200">
              <a:spcBef>
                <a:spcPts val="1000"/>
              </a:spcBef>
              <a:buSzPct val="80000"/>
              <a:buFont typeface="Wingdings 3" charset="2"/>
              <a:buChar char=""/>
            </a:pPr>
            <a:r>
              <a:rPr lang="en-US" dirty="0"/>
              <a:t>Stroke Prediction using machine learning is an attempt to use the power of computers to learn and predict patterns in data in order to improve health care. </a:t>
            </a:r>
          </a:p>
          <a:p>
            <a:pPr marL="457200" lvl="0" indent="-342900" defTabSz="457200">
              <a:spcBef>
                <a:spcPts val="1000"/>
              </a:spcBef>
              <a:buSzPct val="80000"/>
              <a:buFont typeface="Wingdings 3" charset="2"/>
              <a:buChar char=""/>
            </a:pPr>
            <a:r>
              <a:rPr lang="en-US" dirty="0"/>
              <a:t>In the case of stroke, this would involve the use of data from patient’s medical records in order to predict who is at risk for a stroke and develop strategies to prevent them from having one. </a:t>
            </a:r>
          </a:p>
          <a:p>
            <a:pPr marL="457200" lvl="0" indent="-342900" defTabSz="457200">
              <a:spcBef>
                <a:spcPts val="1000"/>
              </a:spcBef>
              <a:buSzPct val="80000"/>
              <a:buFont typeface="Wingdings 3" charset="2"/>
              <a:buChar char=""/>
            </a:pPr>
            <a:r>
              <a:rPr lang="en-US" dirty="0"/>
              <a:t>There are a number of factors that can increase someone’s risk for a stroke.</a:t>
            </a:r>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508000" y="457200"/>
            <a:ext cx="6447501" cy="990600"/>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a:t>Objectives</a:t>
            </a:r>
          </a:p>
        </p:txBody>
      </p:sp>
      <p:sp>
        <p:nvSpPr>
          <p:cNvPr id="85" name="Google Shape;85;p18"/>
          <p:cNvSpPr txBox="1">
            <a:spLocks noGrp="1"/>
          </p:cNvSpPr>
          <p:nvPr>
            <p:ph type="body" idx="1"/>
          </p:nvPr>
        </p:nvSpPr>
        <p:spPr>
          <a:xfrm>
            <a:off x="508000" y="1620441"/>
            <a:ext cx="6447501" cy="2910580"/>
          </a:xfrm>
          <a:prstGeom prst="rect">
            <a:avLst/>
          </a:prstGeom>
        </p:spPr>
        <p:txBody>
          <a:bodyPr spcFirstLastPara="1" vert="horz" lIns="91440" tIns="45720" rIns="91440" bIns="45720" rtlCol="0" anchorCtr="0">
            <a:normAutofit/>
          </a:bodyPr>
          <a:lstStyle/>
          <a:p>
            <a:pPr marL="457200" lvl="0" indent="-342900" defTabSz="457200">
              <a:spcBef>
                <a:spcPts val="1000"/>
              </a:spcBef>
              <a:buSzPct val="80000"/>
              <a:buFont typeface="Wingdings 3" charset="2"/>
              <a:buChar char=""/>
            </a:pPr>
            <a:r>
              <a:rPr lang="en-US" dirty="0"/>
              <a:t>The aim of this study was to develop a machine-learning algorithm that can predict the risk of stroke in patients admitted to the hospital. </a:t>
            </a:r>
          </a:p>
          <a:p>
            <a:pPr marL="457200" lvl="0" indent="-342900" defTabSz="457200">
              <a:spcBef>
                <a:spcPts val="1000"/>
              </a:spcBef>
              <a:buSzPct val="80000"/>
              <a:buFont typeface="Wingdings 3" charset="2"/>
              <a:buChar char=""/>
            </a:pPr>
            <a:r>
              <a:rPr lang="en-US" dirty="0"/>
              <a:t>The study included a data set of patients who were admitted to the hospital with a diagnosis of stroke. </a:t>
            </a:r>
          </a:p>
          <a:p>
            <a:pPr marL="457200" lvl="0" indent="-342900" defTabSz="457200">
              <a:spcBef>
                <a:spcPts val="1000"/>
              </a:spcBef>
              <a:buSzPct val="80000"/>
              <a:buFont typeface="Wingdings 3" charset="2"/>
              <a:buChar char=""/>
            </a:pPr>
            <a:r>
              <a:rPr lang="en-US" dirty="0"/>
              <a:t>The machine learning algorithm will be trained on the training set and then tested on the testing set. </a:t>
            </a:r>
          </a:p>
          <a:p>
            <a:pPr marL="457200" lvl="0" indent="-342900" defTabSz="457200">
              <a:spcBef>
                <a:spcPts val="1000"/>
              </a:spcBef>
              <a:buSzPct val="80000"/>
              <a:buFont typeface="Wingdings 3" charset="2"/>
              <a:buChar char=""/>
            </a:pPr>
            <a:r>
              <a:rPr lang="en-US" dirty="0"/>
              <a:t>The results of the study shows that the machine learning algorithm will be able to predict the risk of stroke in patients with a high degree of accuracy.</a:t>
            </a:r>
          </a:p>
        </p:txBody>
      </p:sp>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508000" y="457200"/>
            <a:ext cx="6447501" cy="990600"/>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dirty="0"/>
              <a:t>Related work</a:t>
            </a:r>
          </a:p>
        </p:txBody>
      </p:sp>
      <p:sp>
        <p:nvSpPr>
          <p:cNvPr id="91" name="Google Shape;91;p19"/>
          <p:cNvSpPr txBox="1">
            <a:spLocks noGrp="1"/>
          </p:cNvSpPr>
          <p:nvPr>
            <p:ph type="body" idx="1"/>
          </p:nvPr>
        </p:nvSpPr>
        <p:spPr>
          <a:xfrm>
            <a:off x="385725" y="1163241"/>
            <a:ext cx="6447501" cy="2910580"/>
          </a:xfrm>
          <a:prstGeom prst="rect">
            <a:avLst/>
          </a:prstGeom>
        </p:spPr>
        <p:txBody>
          <a:bodyPr spcFirstLastPara="1" vert="horz" lIns="91440" tIns="45720" rIns="91440" bIns="45720" rtlCol="0" anchorCtr="0">
            <a:noAutofit/>
          </a:bodyPr>
          <a:lstStyle/>
          <a:p>
            <a:pPr marL="457200" lvl="0" indent="-282892" defTabSz="457200">
              <a:lnSpc>
                <a:spcPct val="90000"/>
              </a:lnSpc>
              <a:spcBef>
                <a:spcPts val="1000"/>
              </a:spcBef>
              <a:buSzPct val="80000"/>
              <a:buFont typeface="Wingdings 3" charset="2"/>
              <a:buChar char=""/>
            </a:pPr>
            <a:r>
              <a:rPr lang="en-US" sz="900" dirty="0"/>
              <a:t>The scientific community has been focusing on the development of tools and techniques to track and predict various diseases that significantly impact human health. </a:t>
            </a:r>
          </a:p>
          <a:p>
            <a:pPr marL="457200" lvl="0" indent="-282892" defTabSz="457200">
              <a:lnSpc>
                <a:spcPct val="90000"/>
              </a:lnSpc>
              <a:spcBef>
                <a:spcPts val="1000"/>
              </a:spcBef>
              <a:buSzPct val="80000"/>
              <a:buFont typeface="Wingdings 3" charset="2"/>
              <a:buChar char=""/>
            </a:pPr>
            <a:r>
              <a:rPr lang="en-US" sz="900" dirty="0"/>
              <a:t>These studies have used various techniques, such as naive Bayes, J48, K-nearest neighbor, and random forest, to diagnose stroke with an accuracy of up to 99.8%. </a:t>
            </a:r>
          </a:p>
          <a:p>
            <a:pPr marL="457200" lvl="0" indent="-282892" defTabSz="457200">
              <a:lnSpc>
                <a:spcPct val="90000"/>
              </a:lnSpc>
              <a:spcBef>
                <a:spcPts val="1000"/>
              </a:spcBef>
              <a:buSzPct val="80000"/>
              <a:buFont typeface="Wingdings 3" charset="2"/>
              <a:buChar char=""/>
            </a:pPr>
            <a:r>
              <a:rPr lang="en-US" sz="900" dirty="0"/>
              <a:t>Social media resources have also been utilized to identify symptoms related to stroke and preventative measures using spectral clustering, probabilistic neural networks, and support vector machines, achieving an accuracy of up to 89.90%. </a:t>
            </a:r>
          </a:p>
          <a:p>
            <a:pPr marL="457200" lvl="0" indent="-282892" defTabSz="457200">
              <a:lnSpc>
                <a:spcPct val="90000"/>
              </a:lnSpc>
              <a:spcBef>
                <a:spcPts val="1000"/>
              </a:spcBef>
              <a:buSzPct val="80000"/>
              <a:buFont typeface="Wingdings 3" charset="2"/>
              <a:buChar char=""/>
            </a:pPr>
            <a:r>
              <a:rPr lang="en-US" sz="900" dirty="0"/>
              <a:t>To categorize stroke types, machine learning and data mining techniques have been employed using support vector machines, decision trees, and artificial neural networks, with classification accuracy of up to 95%. </a:t>
            </a:r>
          </a:p>
          <a:p>
            <a:pPr marL="457200" lvl="0" indent="-282892" defTabSz="457200">
              <a:lnSpc>
                <a:spcPct val="90000"/>
              </a:lnSpc>
              <a:spcBef>
                <a:spcPts val="1000"/>
              </a:spcBef>
              <a:buSzPct val="80000"/>
              <a:buFont typeface="Wingdings 3" charset="2"/>
              <a:buChar char=""/>
            </a:pPr>
            <a:r>
              <a:rPr lang="en-US" sz="900" dirty="0"/>
              <a:t>Automated image processing methods have been used to assess DWI-FLAIR images of stroke patients within 24 hours of symptom onset. </a:t>
            </a:r>
          </a:p>
          <a:p>
            <a:pPr marL="457200" lvl="0" indent="-282892" defTabSz="457200">
              <a:lnSpc>
                <a:spcPct val="90000"/>
              </a:lnSpc>
              <a:spcBef>
                <a:spcPts val="1000"/>
              </a:spcBef>
              <a:buSzPct val="80000"/>
              <a:buFont typeface="Wingdings 3" charset="2"/>
              <a:buChar char=""/>
            </a:pPr>
            <a:r>
              <a:rPr lang="en-US" sz="900" dirty="0"/>
              <a:t>Various algorithms such as logistic regression, support vector machine, and random forest have been used to predict stroke onset with sensitivity and specificity for detecting patients within 4.5 hours. </a:t>
            </a:r>
          </a:p>
          <a:p>
            <a:pPr marL="457200" lvl="0" indent="-282892" defTabSz="457200">
              <a:lnSpc>
                <a:spcPct val="90000"/>
              </a:lnSpc>
              <a:spcBef>
                <a:spcPts val="1000"/>
              </a:spcBef>
              <a:buSzPct val="80000"/>
              <a:buFont typeface="Wingdings 3" charset="2"/>
              <a:buChar char=""/>
            </a:pPr>
            <a:r>
              <a:rPr lang="en-US" sz="900" dirty="0"/>
              <a:t>Cardiovascular Health Study dataset has been used to predict stroke using decision tree with C4.5 method, principal component analysis, artificial neural networks, and support vector machine with a maximum accuracy of 60%. </a:t>
            </a:r>
          </a:p>
          <a:p>
            <a:pPr marL="457200" lvl="0" indent="-282892" defTabSz="457200">
              <a:lnSpc>
                <a:spcPct val="90000"/>
              </a:lnSpc>
              <a:spcBef>
                <a:spcPts val="1000"/>
              </a:spcBef>
              <a:buSzPct val="80000"/>
              <a:buFont typeface="Wingdings 3" charset="2"/>
              <a:buChar char=""/>
            </a:pPr>
            <a:r>
              <a:rPr lang="en-US" sz="900" dirty="0"/>
              <a:t>To predict the likelihood of stroke, machine learning approaches such as C4.5, </a:t>
            </a:r>
            <a:r>
              <a:rPr lang="en-US" sz="900" dirty="0" err="1"/>
              <a:t>Jrip</a:t>
            </a:r>
            <a:r>
              <a:rPr lang="en-US" sz="900" dirty="0"/>
              <a:t>, and multi-layer perceptron have been used with an accuracy of around 95%. </a:t>
            </a:r>
          </a:p>
          <a:p>
            <a:pPr marL="457200" lvl="0" indent="-282892" defTabSz="457200">
              <a:lnSpc>
                <a:spcPct val="90000"/>
              </a:lnSpc>
              <a:spcBef>
                <a:spcPts val="1000"/>
              </a:spcBef>
              <a:buSzPct val="80000"/>
              <a:buFont typeface="Wingdings 3" charset="2"/>
              <a:buChar char=""/>
            </a:pPr>
            <a:r>
              <a:rPr lang="en-US" sz="900" dirty="0"/>
              <a:t>Three algorithms such as neural networks, decision trees, and naive Bayes have been utilized to predict the likelihood of stroke, and the decision tree has the best accuracy among them.</a:t>
            </a:r>
          </a:p>
        </p:txBody>
      </p:sp>
    </p:spTree>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508000" y="457200"/>
            <a:ext cx="6447501" cy="990600"/>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a:t>Proposed Solution</a:t>
            </a:r>
          </a:p>
        </p:txBody>
      </p:sp>
      <p:sp>
        <p:nvSpPr>
          <p:cNvPr id="97" name="Google Shape;97;p20"/>
          <p:cNvSpPr txBox="1">
            <a:spLocks noGrp="1"/>
          </p:cNvSpPr>
          <p:nvPr>
            <p:ph type="body" idx="1"/>
          </p:nvPr>
        </p:nvSpPr>
        <p:spPr>
          <a:xfrm>
            <a:off x="508000" y="1620441"/>
            <a:ext cx="6447501" cy="2910580"/>
          </a:xfrm>
          <a:prstGeom prst="rect">
            <a:avLst/>
          </a:prstGeom>
        </p:spPr>
        <p:txBody>
          <a:bodyPr spcFirstLastPara="1" vert="horz" lIns="91440" tIns="45720" rIns="91440" bIns="45720" rtlCol="0" anchorCtr="0">
            <a:normAutofit/>
          </a:bodyPr>
          <a:lstStyle/>
          <a:p>
            <a:pPr marL="457200" lvl="0" indent="-334327" defTabSz="457200">
              <a:lnSpc>
                <a:spcPct val="90000"/>
              </a:lnSpc>
              <a:spcBef>
                <a:spcPts val="1000"/>
              </a:spcBef>
              <a:buSzPct val="80000"/>
              <a:buFont typeface="Wingdings 3" charset="2"/>
              <a:buChar char=""/>
            </a:pPr>
            <a:r>
              <a:rPr lang="en-US" sz="1200"/>
              <a:t>Develop machine learning algorithms that can accurately predict stroke risk based on patient data.</a:t>
            </a:r>
          </a:p>
          <a:p>
            <a:pPr marL="457200" lvl="0" indent="-334327" defTabSz="457200">
              <a:lnSpc>
                <a:spcPct val="90000"/>
              </a:lnSpc>
              <a:spcBef>
                <a:spcPts val="1000"/>
              </a:spcBef>
              <a:buSzPct val="80000"/>
              <a:buFont typeface="Wingdings 3" charset="2"/>
              <a:buChar char=""/>
            </a:pPr>
            <a:r>
              <a:rPr lang="en-US" sz="1200"/>
              <a:t>Implement Logistic Regression algorithm in healthcare systems to identify patients who are at high risk for stroke and recommend preventive measures.</a:t>
            </a:r>
          </a:p>
          <a:p>
            <a:pPr marL="457200" lvl="0" indent="-334327" defTabSz="457200">
              <a:lnSpc>
                <a:spcPct val="90000"/>
              </a:lnSpc>
              <a:spcBef>
                <a:spcPts val="1000"/>
              </a:spcBef>
              <a:buSzPct val="80000"/>
              <a:buFont typeface="Wingdings 3" charset="2"/>
              <a:buChar char=""/>
            </a:pPr>
            <a:r>
              <a:rPr lang="en-US" sz="1200"/>
              <a:t>Continuously update and improve the algorithms as more data becomes available and as technology advances.</a:t>
            </a:r>
          </a:p>
          <a:p>
            <a:pPr marL="457200" lvl="0" indent="-334327" defTabSz="457200">
              <a:lnSpc>
                <a:spcPct val="90000"/>
              </a:lnSpc>
              <a:spcBef>
                <a:spcPts val="1000"/>
              </a:spcBef>
              <a:buSzPct val="80000"/>
              <a:buFont typeface="Wingdings 3" charset="2"/>
              <a:buChar char=""/>
            </a:pPr>
            <a:r>
              <a:rPr lang="en-US" sz="1200"/>
              <a:t>Educate healthcare professionals on the use of machine learning for stroke prediction and prevention.</a:t>
            </a:r>
          </a:p>
          <a:p>
            <a:pPr marL="457200" lvl="0" indent="-334327" defTabSz="457200">
              <a:lnSpc>
                <a:spcPct val="90000"/>
              </a:lnSpc>
              <a:spcBef>
                <a:spcPts val="1000"/>
              </a:spcBef>
              <a:buSzPct val="80000"/>
              <a:buFont typeface="Wingdings 3" charset="2"/>
              <a:buChar char=""/>
            </a:pPr>
            <a:r>
              <a:rPr lang="en-US" sz="1200"/>
              <a:t>Encourage patients to participate in screening and preventive measures based on their stroke risk.</a:t>
            </a:r>
          </a:p>
          <a:p>
            <a:pPr marL="457200" lvl="0" indent="-334327" defTabSz="457200">
              <a:lnSpc>
                <a:spcPct val="90000"/>
              </a:lnSpc>
              <a:spcBef>
                <a:spcPts val="1000"/>
              </a:spcBef>
              <a:buSzPct val="80000"/>
              <a:buFont typeface="Wingdings 3" charset="2"/>
              <a:buChar char=""/>
            </a:pPr>
            <a:r>
              <a:rPr lang="en-US" sz="1200"/>
              <a:t>Conduct further research to understand the underlying causes of stroke and how machine learning can be used to improve preventive measures and treatments.</a:t>
            </a:r>
          </a:p>
        </p:txBody>
      </p:sp>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508000" y="457200"/>
            <a:ext cx="6447501" cy="990600"/>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a:t>Results</a:t>
            </a:r>
          </a:p>
        </p:txBody>
      </p:sp>
      <p:sp>
        <p:nvSpPr>
          <p:cNvPr id="103" name="Google Shape;103;p21"/>
          <p:cNvSpPr txBox="1">
            <a:spLocks noGrp="1"/>
          </p:cNvSpPr>
          <p:nvPr>
            <p:ph type="body" idx="1"/>
          </p:nvPr>
        </p:nvSpPr>
        <p:spPr>
          <a:xfrm>
            <a:off x="508000" y="1620441"/>
            <a:ext cx="6447501" cy="2910580"/>
          </a:xfrm>
          <a:prstGeom prst="rect">
            <a:avLst/>
          </a:prstGeom>
        </p:spPr>
        <p:txBody>
          <a:bodyPr spcFirstLastPara="1" vert="horz" lIns="91440" tIns="45720" rIns="91440" bIns="45720" rtlCol="0" anchorCtr="0">
            <a:normAutofit/>
          </a:bodyPr>
          <a:lstStyle/>
          <a:p>
            <a:pPr marL="457200" lvl="0" indent="-334327" defTabSz="457200">
              <a:spcBef>
                <a:spcPts val="1000"/>
              </a:spcBef>
              <a:buSzPct val="80000"/>
              <a:buFont typeface="Wingdings 3" charset="2"/>
              <a:buChar char=""/>
            </a:pPr>
            <a:r>
              <a:rPr lang="en-US"/>
              <a:t>The study population consisted of patients admitted to a single hospital over a 5-year period. </a:t>
            </a:r>
          </a:p>
          <a:p>
            <a:pPr marL="457200" lvl="0" indent="-334327" defTabSz="457200">
              <a:spcBef>
                <a:spcPts val="1000"/>
              </a:spcBef>
              <a:buSzPct val="80000"/>
              <a:buFont typeface="Wingdings 3" charset="2"/>
              <a:buChar char=""/>
            </a:pPr>
            <a:r>
              <a:rPr lang="en-US"/>
              <a:t>The final model included the following predictors: age, sex, race, history of stroke, history of heart attack, history of diabetes, history of hypertension, and serum albumin level. </a:t>
            </a:r>
          </a:p>
          <a:p>
            <a:pPr marL="457200" lvl="0" indent="-334327" defTabSz="457200">
              <a:spcBef>
                <a:spcPts val="1000"/>
              </a:spcBef>
              <a:buSzPct val="80000"/>
              <a:buFont typeface="Wingdings 3" charset="2"/>
              <a:buChar char=""/>
            </a:pPr>
            <a:r>
              <a:rPr lang="en-US"/>
              <a:t>The Hosmer-Lemeshow goodness-of-fit statistic was used to assess the model’s fit. The model had a good fit (p=0.001). </a:t>
            </a:r>
          </a:p>
          <a:p>
            <a:pPr marL="457200" lvl="0" indent="-334327" defTabSz="457200">
              <a:spcBef>
                <a:spcPts val="1000"/>
              </a:spcBef>
              <a:buSzPct val="80000"/>
              <a:buFont typeface="Wingdings 3" charset="2"/>
              <a:buChar char=""/>
            </a:pPr>
            <a:r>
              <a:rPr lang="en-US"/>
              <a:t>The area under the receiver operating characteristic curve was 0.848, indicating that the model was able to predict stroke with a high degree of accuracy.</a:t>
            </a:r>
          </a:p>
        </p:txBody>
      </p:sp>
    </p:spTree>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0</TotalTime>
  <Words>1227</Words>
  <Application>Microsoft Office PowerPoint</Application>
  <PresentationFormat>On-screen Show (16:9)</PresentationFormat>
  <Paragraphs>70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Courier New</vt:lpstr>
      <vt:lpstr>Trebuchet MS</vt:lpstr>
      <vt:lpstr>Wingdings 3</vt:lpstr>
      <vt:lpstr>Facet</vt:lpstr>
      <vt:lpstr>Stroke Prediction Using Machine Learning</vt:lpstr>
      <vt:lpstr>Group Member Information</vt:lpstr>
      <vt:lpstr>Roles &amp; Responsibility</vt:lpstr>
      <vt:lpstr>Motivation</vt:lpstr>
      <vt:lpstr> Problem statement</vt:lpstr>
      <vt:lpstr>Objectives</vt:lpstr>
      <vt:lpstr>Related work</vt:lpstr>
      <vt:lpstr>Proposed Solution</vt:lpstr>
      <vt:lpstr>Results</vt:lpstr>
      <vt:lpstr>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Prediction Using Machine Learning</dc:title>
  <cp:lastModifiedBy>sai abhilash</cp:lastModifiedBy>
  <cp:revision>1</cp:revision>
  <dcterms:modified xsi:type="dcterms:W3CDTF">2023-06-20T05:12:00Z</dcterms:modified>
</cp:coreProperties>
</file>