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6" r:id="rId7"/>
    <p:sldId id="280" r:id="rId8"/>
    <p:sldId id="277" r:id="rId9"/>
    <p:sldId id="281" r:id="rId10"/>
    <p:sldId id="278" r:id="rId11"/>
    <p:sldId id="282" r:id="rId12"/>
    <p:sldId id="284" r:id="rId13"/>
    <p:sldId id="285" r:id="rId14"/>
    <p:sldId id="287" r:id="rId15"/>
    <p:sldId id="275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42">
          <p15:clr>
            <a:srgbClr val="A4A3A4"/>
          </p15:clr>
        </p15:guide>
        <p15:guide id="2" pos="29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9346" autoAdjust="0"/>
  </p:normalViewPr>
  <p:slideViewPr>
    <p:cSldViewPr snapToObjects="1">
      <p:cViewPr>
        <p:scale>
          <a:sx n="125" d="100"/>
          <a:sy n="125" d="100"/>
        </p:scale>
        <p:origin x="-1200" y="-72"/>
      </p:cViewPr>
      <p:guideLst>
        <p:guide orient="horz" pos="2142"/>
        <p:guide pos="2994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ECBC6FE-1A78-4075-B6DB-20E424A8426E}" type="datetimeFigureOut">
              <a:rPr lang="zh-CN" altLang="en-US"/>
              <a:pPr>
                <a:defRPr/>
              </a:pPr>
              <a:t>2016/11/22</a:t>
            </a:fld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45248D0-F0D0-4BC6-9C86-DB1EDA296B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2869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8B18BA-8471-42A5-BDD5-C56658C200E0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Java 8 </a:t>
            </a:r>
            <a:r>
              <a:rPr lang="zh-CN" altLang="en-US" sz="1200" dirty="0" smtClean="0"/>
              <a:t>引入了流式操作（</a:t>
            </a:r>
            <a:r>
              <a:rPr lang="en-US" altLang="zh-CN" sz="1200" dirty="0" smtClean="0"/>
              <a:t>Stream</a:t>
            </a:r>
            <a:r>
              <a:rPr lang="zh-CN" altLang="en-US" sz="1200" dirty="0" smtClean="0"/>
              <a:t>），通过该操作可以实现对集合（</a:t>
            </a:r>
            <a:r>
              <a:rPr lang="en-US" altLang="zh-CN" sz="1200" dirty="0" smtClean="0"/>
              <a:t>Collection</a:t>
            </a:r>
            <a:r>
              <a:rPr lang="zh-CN" altLang="en-US" sz="1200" dirty="0" smtClean="0"/>
              <a:t>）的并行处理和函数式操作。根据操作返回的结果不同，流式操作分为中间操作和最终操作两种。最终操作返回一特定类型的结果，而中间操作返回流本身，这样就可以将多个操作依次串联起来。根据流的并发性，流又可以分为串行和并行两种。流式操作实现了集合的过滤、排序、映射等功能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Stream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Collection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集合的区别：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Collection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是一种静态的内存数据结构，而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Stream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是有关计算的。前者是主要面向内存，存储在内存中，后者主要是面向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CPU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实现计算。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串行流上的操作是在一个线程中依次完成，而并行流则是在多个线程上同时执行。并行与串行的流可以相互切换：通过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stream.sequential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返回串行的流，通过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stream.parallel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返回并行的流。相比较串行的流，并行的流可以很大程度上提高程序的执行效率。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该操作会保持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stream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处于中间状态，允许做进一步的操作。它返回的还是的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Stream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，允许更多的链式操作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该操作必须是流的最后一个操作，一旦被调用，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Stream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就到了一个终止状态，而且不能再使用了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48D0-F0D0-4BC6-9C86-DB1EDA296B67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986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Java 8 </a:t>
            </a:r>
            <a:r>
              <a:rPr lang="zh-CN" altLang="en-US" sz="1200" dirty="0" smtClean="0"/>
              <a:t>引入了流式操作（</a:t>
            </a:r>
            <a:r>
              <a:rPr lang="en-US" altLang="zh-CN" sz="1200" dirty="0" smtClean="0"/>
              <a:t>Stream</a:t>
            </a:r>
            <a:r>
              <a:rPr lang="zh-CN" altLang="en-US" sz="1200" dirty="0" smtClean="0"/>
              <a:t>），通过该操作可以实现对集合（</a:t>
            </a:r>
            <a:r>
              <a:rPr lang="en-US" altLang="zh-CN" sz="1200" dirty="0" smtClean="0"/>
              <a:t>Collection</a:t>
            </a:r>
            <a:r>
              <a:rPr lang="zh-CN" altLang="en-US" sz="1200" dirty="0" smtClean="0"/>
              <a:t>）的并行处理和函数式操作。根据操作返回的结果不同，流式操作分为中间操作和最终操作两种。最终操作返回一特定类型的结果，而中间操作返回流本身，这样就可以将多个操作依次串联起来。根据流的并发性，流又可以分为串行和并行两种。流式操作实现了集合的过滤、排序、映射等功能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Stream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Collection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集合的区别：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Collection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是一种静态的内存数据结构，而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Stream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是有关计算的。前者是主要面向内存，存储在内存中，后者主要是面向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CPU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实现计算。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串行流上的操作是在一个线程中依次完成，而并行流则是在多个线程上同时执行。并行与串行的流可以相互切换：通过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stream.sequential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返回串行的流，通过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stream.parallel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返回并行的流。相比较串行的流，并行的流可以很大程度上提高程序的执行效率。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该操作会保持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stream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处于中间状态，允许做进一步的操作。它返回的还是的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Stream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，允许更多的链式操作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该操作必须是流的最后一个操作，一旦被调用，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Stream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就到了一个终止状态，而且不能再使用了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48D0-F0D0-4BC6-9C86-DB1EDA296B67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98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1.6</a:t>
            </a:r>
            <a:r>
              <a:rPr lang="zh-CN" altLang="en-US" dirty="0" smtClean="0"/>
              <a:t>中只能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是整型或者可以转换为整型的数值类型，比如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byte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short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char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、还有枚举。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1.7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增加了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String.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若看编译后的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文件知道，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其实实现上，非常简单。通过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hashCode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把其转为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</a:t>
            </a:r>
            <a:r>
              <a:rPr lang="zh-CN" altLang="en-US" sz="1200" dirty="0" smtClean="0"/>
              <a:t>包括</a:t>
            </a:r>
            <a:r>
              <a:rPr lang="en-US" altLang="zh-CN" sz="1200" dirty="0" smtClean="0"/>
              <a:t>byte, short,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, long</a:t>
            </a:r>
          </a:p>
          <a:p>
            <a:r>
              <a:rPr lang="en-US" altLang="zh-CN" dirty="0" smtClean="0"/>
              <a:t>4.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你可以在数值类型的变量里添加下滑线，除了以下的几个地方不能添加：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  数字的开头和结尾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  小数点前后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前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5.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smtClean="0">
                <a:effectLst/>
              </a:rPr>
              <a:t>// JDK1.7</a:t>
            </a:r>
            <a:r>
              <a:rPr lang="zh-CN" altLang="en-US" dirty="0" smtClean="0">
                <a:effectLst/>
              </a:rPr>
              <a:t>中已经不需要手工关闭这些资源了，</a:t>
            </a:r>
            <a:r>
              <a:rPr lang="en-US" altLang="zh-CN" dirty="0" smtClean="0">
                <a:effectLst/>
              </a:rPr>
              <a:t>JRE</a:t>
            </a:r>
            <a:r>
              <a:rPr lang="zh-CN" altLang="en-US" dirty="0" smtClean="0">
                <a:effectLst/>
              </a:rPr>
              <a:t>自动关闭这些资源。 </a:t>
            </a:r>
            <a:r>
              <a:rPr lang="en-US" altLang="zh-CN" dirty="0" smtClean="0">
                <a:effectLst/>
              </a:rPr>
              <a:t>// </a:t>
            </a:r>
            <a:r>
              <a:rPr lang="zh-CN" altLang="en-US" dirty="0" smtClean="0">
                <a:effectLst/>
              </a:rPr>
              <a:t>一个对象实现了</a:t>
            </a:r>
            <a:r>
              <a:rPr lang="en-US" altLang="zh-CN" dirty="0" err="1" smtClean="0">
                <a:effectLst/>
              </a:rPr>
              <a:t>java.lang.AutoCloseable</a:t>
            </a:r>
            <a:r>
              <a:rPr lang="zh-CN" altLang="en-US" dirty="0" smtClean="0">
                <a:effectLst/>
              </a:rPr>
              <a:t>接口，或者是包含的所有对象实现了</a:t>
            </a:r>
            <a:r>
              <a:rPr lang="en-US" altLang="zh-CN" dirty="0" err="1" smtClean="0">
                <a:effectLst/>
              </a:rPr>
              <a:t>java.io.Closeable</a:t>
            </a:r>
            <a:r>
              <a:rPr lang="zh-CN" altLang="en-US" dirty="0" smtClean="0">
                <a:effectLst/>
              </a:rPr>
              <a:t>接口，即可以作为一个资源来使用。</a:t>
            </a:r>
            <a:endParaRPr lang="en-US" altLang="zh-CN" dirty="0" smtClean="0">
              <a:effectLst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 try-with-resources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是一个定义了一个或多个资源的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声明，这个资源是指程序处理完它之后需要关闭它的对象。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try-with-resources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确保每一个资源在处理完成后都会被关闭。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另外，一个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try-with-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resourcse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声明了可以包含多个对象的声明，用分号隔开，和声明一个对象相同，会在结束后自动调用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close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方法，调用顺序和生命顺序相反。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此外，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try-with-resources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可以跟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finally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finally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try-with-resources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里声明的对象关闭之后才执行的。 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48D0-F0D0-4BC6-9C86-DB1EDA296B67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986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@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FunctionalInterface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这个注解就是函数式接口。有这个注解后，该接口只能有一个抽象方法，否则报错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函数式接口可以使用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lambda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实例化他们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接口最终有确定的类实现， 而类的最终父类是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。 因此函数式接口可以定义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public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方法。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默认方法可以被子类继承及重写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默认方法最好简单些。官方文档说，因为在层级很复杂的情况下很容易引起模糊不清甚至变异错误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48D0-F0D0-4BC6-9C86-DB1EDA296B67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98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@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FunctionalInterface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这个注解就是函数式编程。有这个注解后，该接口只能有一个抽象方法，否则报错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函数式接口可以使用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lambda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实例化他们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接口最终有确定的类实现， 而类的最终父类是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。 因此函数式接口可以定义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public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48D0-F0D0-4BC6-9C86-DB1EDA296B67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98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@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FunctionalInterface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这个注解就是函数式编程。有这个注解后，该接口只能有一个抽象方法，否则报错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函数式接口可以使用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lambda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实例化他们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Lambda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表达式让你能够将函数作为方法参数，或者将代码作为数据对待。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48D0-F0D0-4BC6-9C86-DB1EDA296B67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98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Lambda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表达式应用局部变量时，要求必须是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final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类型。所以基本不能修改局部变量。需要修改值时，转为类属性，或是类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48D0-F0D0-4BC6-9C86-DB1EDA296B67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98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构造方法，</a:t>
            </a:r>
            <a:r>
              <a:rPr lang="en-US" altLang="zh-CN" dirty="0" smtClean="0"/>
              <a:t>Class::new.</a:t>
            </a:r>
            <a:r>
              <a:rPr lang="zh-CN" altLang="en-US" dirty="0" smtClean="0"/>
              <a:t>这种构造函数里面不能有参数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Class::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static_method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请注意这个静态方法只支持一个类型为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的参数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Class::method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请注意方法没有参数。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dirty="0" err="1" smtClean="0"/>
              <a:t>objectName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instanceMethod</a:t>
            </a:r>
            <a:r>
              <a:rPr lang="zh-CN" altLang="en-US" sz="1200" dirty="0" smtClean="0"/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请注意只接受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类型的一个参数。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48D0-F0D0-4BC6-9C86-DB1EDA296B67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986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要使用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Lambda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表达式，需要定义一个函数式接口，这样往往会让程序充斥着过量的仅为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Lambda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表达式服务的函数式接口。为了减少这样过量的函数式接口，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 8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java.util.function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中增加了不少新的函数式通用接口。例如：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就是定义好一些名字，这样在写方法时，就可以都用这个统一的名字，但是你可以传入不同的实现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48D0-F0D0-4BC6-9C86-DB1EDA296B67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98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Java 8 </a:t>
            </a:r>
            <a:r>
              <a:rPr lang="zh-CN" altLang="en-US" sz="1200" dirty="0" smtClean="0"/>
              <a:t>引入了流式操作（</a:t>
            </a:r>
            <a:r>
              <a:rPr lang="en-US" altLang="zh-CN" sz="1200" dirty="0" smtClean="0"/>
              <a:t>Stream</a:t>
            </a:r>
            <a:r>
              <a:rPr lang="zh-CN" altLang="en-US" sz="1200" dirty="0" smtClean="0"/>
              <a:t>），通过该操作可以实现对集合（</a:t>
            </a:r>
            <a:r>
              <a:rPr lang="en-US" altLang="zh-CN" sz="1200" dirty="0" smtClean="0"/>
              <a:t>Collection</a:t>
            </a:r>
            <a:r>
              <a:rPr lang="zh-CN" altLang="en-US" sz="1200" dirty="0" smtClean="0"/>
              <a:t>）的并行处理和函数式操作。根据操作返回的结果不同，流式操作分为中间操作和最终操作两种。最终操作返回一特定类型的结果，而中间操作返回流本身，这样就可以将多个操作依次串联起来。根据流的并发性，流又可以分为串行和并行两种。流式操作实现了集合的过滤、排序、映射等功能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Stream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Collection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集合的区别：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Collection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是一种静态的内存数据结构，而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Stream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是有关计算的。前者是主要面向内存，存储在内存中，后者主要是面向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CPU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实现计算。主要利用了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JDK7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Fork/Join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框架来拆分任务和加速处理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串行流上的操作是在一个线程中依次完成，而并行流则是在多个线程上同时执行。并行与串行的流可以相互切换：通过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stream.sequential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返回串行的流，通过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stream.parallel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返回并行的流。相比较串行的流，并行的流可以很大程度上提高程序的执行效率。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248D0-F0D0-4BC6-9C86-DB1EDA296B67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98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2A2F5-E921-4F18-9892-AE15C33406BE}" type="datetime1">
              <a:rPr lang="zh-CN" altLang="en-US"/>
              <a:pPr>
                <a:defRPr/>
              </a:pPr>
              <a:t>2016/11/22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F8D1C-0E0D-41A9-B87D-F36F9CD66F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9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83A8A-F323-4675-8747-141B673A9867}" type="datetime1">
              <a:rPr lang="zh-CN" altLang="en-US"/>
              <a:pPr>
                <a:defRPr/>
              </a:pPr>
              <a:t>2016/11/22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E43B8-621E-4DF1-9818-B778C40B1D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93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7770A-4ABA-4C4C-B41A-C46A7CC73EF7}" type="datetime1">
              <a:rPr lang="zh-CN" altLang="en-US"/>
              <a:pPr>
                <a:defRPr/>
              </a:pPr>
              <a:t>2016/11/22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5CA8C-4439-47C1-8F91-EA9C655B2A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51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8865B-6D77-424D-95AE-63B8590AE0B4}" type="datetime1">
              <a:rPr lang="zh-CN" altLang="en-US"/>
              <a:pPr>
                <a:defRPr/>
              </a:pPr>
              <a:t>2016/11/22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F7D4B-B595-406C-846F-B5D7A0E653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19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ADA2D-DF3B-4FAF-8DE3-1814C2AEEFDA}" type="datetime1">
              <a:rPr lang="zh-CN" altLang="en-US"/>
              <a:pPr>
                <a:defRPr/>
              </a:pPr>
              <a:t>2016/11/22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2C346-F036-4777-AAFC-947211AB6C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88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977BE-B579-4834-A8A4-899F6CEADD39}" type="datetime1">
              <a:rPr lang="zh-CN" altLang="en-US"/>
              <a:pPr>
                <a:defRPr/>
              </a:pPr>
              <a:t>2016/11/22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E0138-69FE-4B58-8E24-1CDA5B4C5B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24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EDE4D-C36A-45D3-A55C-68ACEF0CFFAC}" type="datetime1">
              <a:rPr lang="zh-CN" altLang="en-US"/>
              <a:pPr>
                <a:defRPr/>
              </a:pPr>
              <a:t>2016/11/22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F7274-FDD6-4010-A990-AA422DD463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09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34973-4C7B-49BB-8474-584FADBEC885}" type="datetime1">
              <a:rPr lang="zh-CN" altLang="en-US"/>
              <a:pPr>
                <a:defRPr/>
              </a:pPr>
              <a:t>2016/11/22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6230F-9544-4178-9541-A708E3AD8C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11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9050A-6040-4845-9909-0BE7D6A3A6A8}" type="datetime1">
              <a:rPr lang="zh-CN" altLang="en-US"/>
              <a:pPr>
                <a:defRPr/>
              </a:pPr>
              <a:t>2016/11/22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31F13-6583-40B5-9B94-3F19DBC2D8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7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78728-E579-435F-A01C-AC446F403ED2}" type="datetime1">
              <a:rPr lang="zh-CN" altLang="en-US"/>
              <a:pPr>
                <a:defRPr/>
              </a:pPr>
              <a:t>2016/11/22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82C39-8FFD-466D-92A0-A8CD246A8D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02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0A768-19DE-40EF-9E68-B1FD3422B069}" type="datetime1">
              <a:rPr lang="zh-CN" altLang="en-US"/>
              <a:pPr>
                <a:defRPr/>
              </a:pPr>
              <a:t>2016/11/22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F77A8-4FC4-4242-92D7-2A1E6B64B4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39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B7750CA5-1C9C-4A5F-B02B-CAB26D5B6F73}" type="datetime1">
              <a:rPr lang="zh-CN" altLang="en-US"/>
              <a:pPr>
                <a:defRPr/>
              </a:pPr>
              <a:t>2016/11/22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029EDC64-FF31-48D5-BBF9-E5592D230D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 descr="白版封面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28088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24200" y="1974850"/>
            <a:ext cx="4472136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Jdk1</a:t>
            </a:r>
            <a:r>
              <a:rPr lang="en-US" altLang="zh-CN" b="1" dirty="0" smtClean="0">
                <a:solidFill>
                  <a:srgbClr val="FF3300"/>
                </a:solidFill>
              </a:rPr>
              <a:t>.7</a:t>
            </a:r>
            <a:r>
              <a:rPr lang="zh-CN" altLang="en-US" b="1" dirty="0" smtClean="0">
                <a:solidFill>
                  <a:srgbClr val="FF3300"/>
                </a:solidFill>
              </a:rPr>
              <a:t>及</a:t>
            </a:r>
            <a:r>
              <a:rPr lang="en-US" altLang="zh-CN" b="1" dirty="0" smtClean="0">
                <a:solidFill>
                  <a:srgbClr val="FF3300"/>
                </a:solidFill>
              </a:rPr>
              <a:t>1.8</a:t>
            </a:r>
            <a:r>
              <a:rPr lang="zh-CN" altLang="en-US" b="1" dirty="0" smtClean="0">
                <a:solidFill>
                  <a:srgbClr val="FF3300"/>
                </a:solidFill>
              </a:rPr>
              <a:t>新特性介绍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3077" name="TextBox 4"/>
          <p:cNvSpPr>
            <a:spLocks noChangeArrowheads="1"/>
          </p:cNvSpPr>
          <p:nvPr/>
        </p:nvSpPr>
        <p:spPr bwMode="auto">
          <a:xfrm>
            <a:off x="5508625" y="2781300"/>
            <a:ext cx="23034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zh-CN" altLang="en-US" sz="18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池</a:t>
            </a:r>
            <a:r>
              <a:rPr lang="zh-CN" altLang="en-US" sz="180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万泱</a:t>
            </a:r>
            <a:endParaRPr lang="zh-CN" altLang="en-US" sz="1800" dirty="0"/>
          </a:p>
        </p:txBody>
      </p:sp>
      <p:sp>
        <p:nvSpPr>
          <p:cNvPr id="3078" name="矩形 5"/>
          <p:cNvSpPr>
            <a:spLocks noChangeArrowheads="1"/>
          </p:cNvSpPr>
          <p:nvPr/>
        </p:nvSpPr>
        <p:spPr bwMode="auto">
          <a:xfrm>
            <a:off x="6156176" y="3204535"/>
            <a:ext cx="188076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</a:t>
            </a:r>
            <a:r>
              <a:rPr lang="en-US" altLang="zh-CN" sz="1800" dirty="0" smtClean="0">
                <a:solidFill>
                  <a:srgbClr val="000000"/>
                </a:solidFill>
                <a:sym typeface="Arial" panose="020B0604020202020204" pitchFamily="34" charset="0"/>
              </a:rPr>
              <a:t>6</a:t>
            </a:r>
            <a:r>
              <a:rPr lang="en-US" altLang="zh-CN" sz="18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en-US" altLang="zh-CN" sz="1800" dirty="0" smtClean="0">
                <a:solidFill>
                  <a:srgbClr val="000000"/>
                </a:solidFill>
                <a:sym typeface="Arial" panose="020B0604020202020204" pitchFamily="34" charset="0"/>
              </a:rPr>
              <a:t>11</a:t>
            </a:r>
            <a:r>
              <a:rPr lang="en-US" altLang="zh-CN" sz="18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en-US" altLang="zh-CN" sz="1800" dirty="0" smtClean="0">
                <a:solidFill>
                  <a:srgbClr val="000000"/>
                </a:solidFill>
                <a:sym typeface="Arial" panose="020B0604020202020204" pitchFamily="34" charset="0"/>
              </a:rPr>
              <a:t>20</a:t>
            </a:r>
            <a:endParaRPr lang="zh-CN" altLang="en-US" sz="1800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5175" y="260350"/>
            <a:ext cx="76962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rgbClr val="71BEC4"/>
                </a:solidFill>
              </a:rPr>
              <a:t>1.8</a:t>
            </a:r>
            <a:r>
              <a:rPr lang="zh-CN" altLang="en-US" sz="2400" b="1" dirty="0" smtClean="0">
                <a:solidFill>
                  <a:srgbClr val="71BEC4"/>
                </a:solidFill>
              </a:rPr>
              <a:t>新特性介绍</a:t>
            </a:r>
            <a:endParaRPr lang="zh-CN" altLang="en-US" sz="2400" b="1" dirty="0">
              <a:solidFill>
                <a:srgbClr val="71BEC4"/>
              </a:solidFill>
            </a:endParaRPr>
          </a:p>
        </p:txBody>
      </p:sp>
      <p:sp>
        <p:nvSpPr>
          <p:cNvPr id="7171" name="矩形 77"/>
          <p:cNvSpPr>
            <a:spLocks noChangeArrowheads="1"/>
          </p:cNvSpPr>
          <p:nvPr/>
        </p:nvSpPr>
        <p:spPr bwMode="auto">
          <a:xfrm>
            <a:off x="611188" y="404664"/>
            <a:ext cx="8034337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zh-CN" altLang="en-US" sz="1400" b="1" dirty="0">
              <a:solidFill>
                <a:srgbClr val="FF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800" b="1" dirty="0" smtClean="0"/>
              <a:t>Lambda</a:t>
            </a:r>
            <a:r>
              <a:rPr lang="zh-CN" altLang="en-US" sz="2800" b="1" dirty="0" smtClean="0"/>
              <a:t>表达式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800" dirty="0"/>
              <a:t>	</a:t>
            </a:r>
            <a:endParaRPr lang="zh-CN" altLang="en-US" sz="1800" dirty="0"/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971600" y="1484784"/>
            <a:ext cx="727280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 smtClean="0"/>
              <a:t>在某些情况下可以简写</a:t>
            </a:r>
            <a:endParaRPr lang="en-US" altLang="zh-CN" sz="2800" dirty="0" smtClean="0"/>
          </a:p>
          <a:p>
            <a:r>
              <a:rPr lang="en-US" altLang="zh-CN" sz="2800" dirty="0" err="1" smtClean="0"/>
              <a:t>objectName</a:t>
            </a:r>
            <a:r>
              <a:rPr lang="en-US" altLang="zh-CN" sz="2800" dirty="0"/>
              <a:t>::</a:t>
            </a:r>
            <a:r>
              <a:rPr lang="en-US" altLang="zh-CN" sz="2800" dirty="0" err="1"/>
              <a:t>instanceMethod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ClassName</a:t>
            </a:r>
            <a:r>
              <a:rPr lang="en-US" altLang="zh-CN" sz="2800" dirty="0"/>
              <a:t>::</a:t>
            </a:r>
            <a:r>
              <a:rPr lang="en-US" altLang="zh-CN" sz="2800" dirty="0" err="1"/>
              <a:t>staticMethod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ClassName</a:t>
            </a:r>
            <a:r>
              <a:rPr lang="en-US" altLang="zh-CN" sz="2800" dirty="0"/>
              <a:t>::</a:t>
            </a:r>
            <a:r>
              <a:rPr lang="en-US" altLang="zh-CN" sz="2800" dirty="0" err="1"/>
              <a:t>instanceMethod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344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5175" y="260350"/>
            <a:ext cx="76962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rgbClr val="71BEC4"/>
                </a:solidFill>
              </a:rPr>
              <a:t>1.8</a:t>
            </a:r>
            <a:r>
              <a:rPr lang="zh-CN" altLang="en-US" sz="2400" b="1" dirty="0" smtClean="0">
                <a:solidFill>
                  <a:srgbClr val="71BEC4"/>
                </a:solidFill>
              </a:rPr>
              <a:t>新特性介绍</a:t>
            </a:r>
            <a:endParaRPr lang="zh-CN" altLang="en-US" sz="2400" b="1" dirty="0">
              <a:solidFill>
                <a:srgbClr val="71BEC4"/>
              </a:solidFill>
            </a:endParaRPr>
          </a:p>
        </p:txBody>
      </p:sp>
      <p:sp>
        <p:nvSpPr>
          <p:cNvPr id="7171" name="矩形 77"/>
          <p:cNvSpPr>
            <a:spLocks noChangeArrowheads="1"/>
          </p:cNvSpPr>
          <p:nvPr/>
        </p:nvSpPr>
        <p:spPr bwMode="auto">
          <a:xfrm>
            <a:off x="611188" y="404664"/>
            <a:ext cx="8034337" cy="82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zh-CN" altLang="en-US" sz="1400" b="1" dirty="0">
              <a:solidFill>
                <a:srgbClr val="FF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800" b="1" dirty="0"/>
              <a:t>Lambda</a:t>
            </a:r>
            <a:r>
              <a:rPr lang="zh-CN" altLang="en-US" sz="2800" b="1" dirty="0"/>
              <a:t>表达式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899592" y="1484784"/>
            <a:ext cx="7272808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/>
              <a:t>Predicate--</a:t>
            </a:r>
            <a:r>
              <a:rPr lang="zh-CN" altLang="en-US" sz="1600" dirty="0" smtClean="0"/>
              <a:t>传入</a:t>
            </a:r>
            <a:r>
              <a:rPr lang="zh-CN" altLang="en-US" sz="1600" dirty="0"/>
              <a:t>一个参数，返回一个</a:t>
            </a:r>
            <a:r>
              <a:rPr lang="en-US" altLang="zh-CN" sz="1600" dirty="0" err="1"/>
              <a:t>bool</a:t>
            </a:r>
            <a:r>
              <a:rPr lang="zh-CN" altLang="en-US" sz="1600" dirty="0"/>
              <a:t>结果</a:t>
            </a:r>
            <a:r>
              <a:rPr lang="zh-CN" altLang="en-US" sz="1600" dirty="0" smtClean="0"/>
              <a:t>，方法</a:t>
            </a:r>
            <a:r>
              <a:rPr lang="zh-CN" altLang="en-US" sz="1600" dirty="0"/>
              <a:t>为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test(T t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Consumer--</a:t>
            </a:r>
            <a:r>
              <a:rPr lang="zh-CN" altLang="en-US" sz="1600" dirty="0" smtClean="0"/>
              <a:t>传入</a:t>
            </a:r>
            <a:r>
              <a:rPr lang="zh-CN" altLang="en-US" sz="1600" dirty="0"/>
              <a:t>一个参数，无返回值，纯消费。 方法为</a:t>
            </a:r>
            <a:r>
              <a:rPr lang="en-US" altLang="zh-CN" sz="1600" dirty="0"/>
              <a:t>void accept(T t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/>
              <a:t>Function -- </a:t>
            </a:r>
            <a:r>
              <a:rPr lang="zh-CN" altLang="en-US" sz="1600" dirty="0"/>
              <a:t>传入一个参数，返回一个结果，方法为</a:t>
            </a:r>
            <a:r>
              <a:rPr lang="en-US" altLang="zh-CN" sz="1600" dirty="0"/>
              <a:t>R apply(T t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/>
              <a:t>Supplier -- </a:t>
            </a:r>
            <a:r>
              <a:rPr lang="zh-CN" altLang="en-US" sz="1600" dirty="0"/>
              <a:t>无参数传入，返回一个结果，方法为</a:t>
            </a:r>
            <a:r>
              <a:rPr lang="en-US" altLang="zh-CN" sz="1600" dirty="0"/>
              <a:t>T get</a:t>
            </a:r>
            <a:r>
              <a:rPr lang="en-US" altLang="zh-CN" sz="1600" dirty="0" smtClean="0"/>
              <a:t>()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UnaryOperator</a:t>
            </a:r>
            <a:r>
              <a:rPr lang="en-US" altLang="zh-CN" sz="1600" dirty="0"/>
              <a:t> -- </a:t>
            </a:r>
            <a:r>
              <a:rPr lang="zh-CN" altLang="en-US" sz="1600" dirty="0"/>
              <a:t>一元操作符， 继承</a:t>
            </a:r>
            <a:r>
              <a:rPr lang="en-US" altLang="zh-CN" sz="1600" dirty="0"/>
              <a:t>Function,</a:t>
            </a:r>
            <a:r>
              <a:rPr lang="zh-CN" altLang="en-US" sz="1600" dirty="0"/>
              <a:t>传入参数的类型和返回类型</a:t>
            </a:r>
            <a:r>
              <a:rPr lang="zh-CN" altLang="en-US" sz="1600" dirty="0" smtClean="0"/>
              <a:t>相同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 err="1"/>
              <a:t>BinaryOperator</a:t>
            </a:r>
            <a:r>
              <a:rPr lang="en-US" altLang="zh-CN" sz="1600" dirty="0"/>
              <a:t> -- </a:t>
            </a:r>
            <a:r>
              <a:rPr lang="zh-CN" altLang="en-US" sz="1600" dirty="0"/>
              <a:t>二元操作符</a:t>
            </a:r>
            <a:r>
              <a:rPr lang="zh-CN" altLang="en-US" sz="1600" dirty="0" smtClean="0"/>
              <a:t>，传入</a:t>
            </a:r>
            <a:r>
              <a:rPr lang="zh-CN" altLang="en-US" sz="1600" dirty="0"/>
              <a:t>的两个参数的类型和返回类型相同</a:t>
            </a:r>
            <a:r>
              <a:rPr lang="zh-CN" altLang="en-US" sz="1600" dirty="0" smtClean="0"/>
              <a:t>，继承</a:t>
            </a:r>
            <a:r>
              <a:rPr lang="en-US" altLang="zh-CN" sz="1600" dirty="0" err="1" smtClean="0"/>
              <a:t>BiFunction</a:t>
            </a:r>
            <a:endParaRPr lang="en-US" altLang="zh-CN" sz="1600" dirty="0"/>
          </a:p>
          <a:p>
            <a:r>
              <a:rPr lang="en-US" altLang="zh-CN" sz="1600" dirty="0" err="1" smtClean="0"/>
              <a:t>DoubleFunction</a:t>
            </a:r>
            <a:r>
              <a:rPr lang="en-US" altLang="zh-CN" sz="1600" dirty="0" smtClean="0"/>
              <a:t>&lt;R</a:t>
            </a:r>
            <a:r>
              <a:rPr lang="en-US" altLang="zh-CN" sz="1600" dirty="0"/>
              <a:t>&gt;</a:t>
            </a:r>
            <a:r>
              <a:rPr lang="zh-CN" altLang="en-US" sz="1600" dirty="0"/>
              <a:t>，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DoubleToLong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FunctionDoubleToIntFunction</a:t>
            </a:r>
            <a:r>
              <a:rPr lang="zh-CN" altLang="en-US" sz="1600" dirty="0" smtClean="0"/>
              <a:t>等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64118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5175" y="260350"/>
            <a:ext cx="76962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rgbClr val="71BEC4"/>
                </a:solidFill>
              </a:rPr>
              <a:t>1.8</a:t>
            </a:r>
            <a:r>
              <a:rPr lang="zh-CN" altLang="en-US" sz="2400" b="1" dirty="0" smtClean="0">
                <a:solidFill>
                  <a:srgbClr val="71BEC4"/>
                </a:solidFill>
              </a:rPr>
              <a:t>新特性介绍</a:t>
            </a:r>
            <a:endParaRPr lang="zh-CN" altLang="en-US" sz="2400" b="1" dirty="0">
              <a:solidFill>
                <a:srgbClr val="71BEC4"/>
              </a:solidFill>
            </a:endParaRPr>
          </a:p>
        </p:txBody>
      </p:sp>
      <p:sp>
        <p:nvSpPr>
          <p:cNvPr id="7171" name="矩形 77"/>
          <p:cNvSpPr>
            <a:spLocks noChangeArrowheads="1"/>
          </p:cNvSpPr>
          <p:nvPr/>
        </p:nvSpPr>
        <p:spPr bwMode="auto">
          <a:xfrm>
            <a:off x="611188" y="404664"/>
            <a:ext cx="8034337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zh-CN" altLang="en-US" sz="1400" b="1" dirty="0">
              <a:solidFill>
                <a:srgbClr val="FF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800" b="1" dirty="0"/>
              <a:t>集合之流式操作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800" dirty="0"/>
              <a:t>	</a:t>
            </a:r>
            <a:endParaRPr lang="zh-CN" altLang="en-US" sz="1800" dirty="0"/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624900" y="1484784"/>
            <a:ext cx="727280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Java 8 </a:t>
            </a:r>
            <a:r>
              <a:rPr lang="zh-CN" altLang="en-US" sz="1600" dirty="0"/>
              <a:t>引入了流式操作（</a:t>
            </a:r>
            <a:r>
              <a:rPr lang="en-US" altLang="zh-CN" sz="1600" dirty="0"/>
              <a:t>Stream</a:t>
            </a:r>
            <a:r>
              <a:rPr lang="zh-CN" altLang="en-US" sz="1600" dirty="0" smtClean="0"/>
              <a:t>）。</a:t>
            </a:r>
            <a:endParaRPr lang="en-US" altLang="zh-CN" sz="1600" dirty="0" smtClean="0"/>
          </a:p>
          <a:p>
            <a:r>
              <a:rPr lang="zh-CN" altLang="en-US" sz="1600" dirty="0" smtClean="0"/>
              <a:t>流操作类型：</a:t>
            </a:r>
            <a:endParaRPr lang="en-US" altLang="zh-CN" sz="1600" dirty="0" smtClean="0"/>
          </a:p>
          <a:p>
            <a:r>
              <a:rPr lang="zh-CN" altLang="en-US" sz="1600" dirty="0" smtClean="0"/>
              <a:t>根据返回结果区分：</a:t>
            </a:r>
            <a:r>
              <a:rPr lang="en-US" altLang="zh-CN" sz="1600" dirty="0" smtClean="0"/>
              <a:t>1.</a:t>
            </a:r>
            <a:r>
              <a:rPr lang="zh-CN" altLang="en-US" sz="1600" dirty="0" smtClean="0"/>
              <a:t>中间操作</a:t>
            </a:r>
            <a:r>
              <a:rPr lang="en-US" altLang="zh-CN" sz="1600" dirty="0" smtClean="0"/>
              <a:t>—</a:t>
            </a:r>
            <a:r>
              <a:rPr lang="zh-CN" altLang="en-US" sz="1600" dirty="0" smtClean="0"/>
              <a:t>返回流本身；</a:t>
            </a:r>
            <a:r>
              <a:rPr lang="en-US" altLang="zh-CN" sz="1600" dirty="0" smtClean="0"/>
              <a:t> 2.</a:t>
            </a:r>
            <a:r>
              <a:rPr lang="zh-CN" altLang="en-US" sz="1600" dirty="0" smtClean="0"/>
              <a:t>最终操作</a:t>
            </a:r>
            <a:r>
              <a:rPr lang="en-US" altLang="zh-CN" sz="1600" dirty="0" smtClean="0"/>
              <a:t>—</a:t>
            </a:r>
            <a:r>
              <a:rPr lang="zh-CN" altLang="en-US" sz="1600" dirty="0"/>
              <a:t>返</a:t>
            </a:r>
            <a:r>
              <a:rPr lang="zh-CN" altLang="en-US" sz="1600" dirty="0" smtClean="0"/>
              <a:t>回特定类型结果</a:t>
            </a:r>
            <a:endParaRPr lang="en-US" altLang="zh-CN" sz="1600" dirty="0" smtClean="0"/>
          </a:p>
          <a:p>
            <a:r>
              <a:rPr lang="zh-CN" altLang="en-US" sz="1600" dirty="0" smtClean="0"/>
              <a:t>根据并发性：串行，并行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Stream</a:t>
            </a:r>
            <a:r>
              <a:rPr lang="zh-CN" altLang="en-US" sz="1600" dirty="0" smtClean="0"/>
              <a:t>是懒加载的，在量很大的时候，并不是一次性读入内存，而是读一部分，执行完成后，再读一部分。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342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5175" y="260350"/>
            <a:ext cx="76962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rgbClr val="71BEC4"/>
                </a:solidFill>
              </a:rPr>
              <a:t>1.8</a:t>
            </a:r>
            <a:r>
              <a:rPr lang="zh-CN" altLang="en-US" sz="2400" b="1" dirty="0" smtClean="0">
                <a:solidFill>
                  <a:srgbClr val="71BEC4"/>
                </a:solidFill>
              </a:rPr>
              <a:t>新特性介绍</a:t>
            </a:r>
            <a:endParaRPr lang="zh-CN" altLang="en-US" sz="2400" b="1" dirty="0">
              <a:solidFill>
                <a:srgbClr val="71BEC4"/>
              </a:solidFill>
            </a:endParaRPr>
          </a:p>
        </p:txBody>
      </p:sp>
      <p:sp>
        <p:nvSpPr>
          <p:cNvPr id="7171" name="矩形 77"/>
          <p:cNvSpPr>
            <a:spLocks noChangeArrowheads="1"/>
          </p:cNvSpPr>
          <p:nvPr/>
        </p:nvSpPr>
        <p:spPr bwMode="auto">
          <a:xfrm>
            <a:off x="611188" y="404664"/>
            <a:ext cx="8034337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zh-CN" altLang="en-US" sz="1400" b="1" dirty="0">
              <a:solidFill>
                <a:srgbClr val="FF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800" b="1" dirty="0"/>
              <a:t>集合之流式操作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800" dirty="0"/>
              <a:t>	</a:t>
            </a:r>
            <a:endParaRPr lang="zh-CN" altLang="en-US" sz="1800" dirty="0"/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624900" y="1484784"/>
            <a:ext cx="727280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/>
              <a:t>常见的中间操作：</a:t>
            </a:r>
            <a:endParaRPr lang="en-US" altLang="zh-CN" sz="1600" dirty="0" smtClean="0"/>
          </a:p>
          <a:p>
            <a:r>
              <a:rPr lang="en-US" altLang="zh-CN" sz="1600" dirty="0"/>
              <a:t>filter()</a:t>
            </a:r>
            <a:r>
              <a:rPr lang="zh-CN" altLang="en-US" sz="1600" dirty="0"/>
              <a:t>：对元素进行过滤；</a:t>
            </a:r>
          </a:p>
          <a:p>
            <a:r>
              <a:rPr lang="en-US" altLang="zh-CN" sz="1600" dirty="0"/>
              <a:t>sorted()</a:t>
            </a:r>
            <a:r>
              <a:rPr lang="zh-CN" altLang="en-US" sz="1600" dirty="0"/>
              <a:t>：对元素排序；</a:t>
            </a:r>
          </a:p>
          <a:p>
            <a:r>
              <a:rPr lang="en-US" altLang="zh-CN" sz="1600" dirty="0"/>
              <a:t>map()</a:t>
            </a:r>
            <a:r>
              <a:rPr lang="zh-CN" altLang="en-US" sz="1600" dirty="0"/>
              <a:t>：元素的映射；</a:t>
            </a:r>
          </a:p>
          <a:p>
            <a:r>
              <a:rPr lang="en-US" altLang="zh-CN" sz="1600" dirty="0"/>
              <a:t>distinct()</a:t>
            </a:r>
            <a:r>
              <a:rPr lang="zh-CN" altLang="en-US" sz="1600" dirty="0"/>
              <a:t>：去除重复</a:t>
            </a:r>
            <a:r>
              <a:rPr lang="zh-CN" altLang="en-US" sz="1600" dirty="0" smtClean="0"/>
              <a:t>元素。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624900" y="2996952"/>
            <a:ext cx="7272808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/>
              <a:t>常见的</a:t>
            </a:r>
            <a:r>
              <a:rPr lang="zh-CN" altLang="en-US" sz="1600" dirty="0"/>
              <a:t>终止</a:t>
            </a:r>
            <a:r>
              <a:rPr lang="zh-CN" altLang="en-US" sz="1600" dirty="0" smtClean="0"/>
              <a:t>操作：</a:t>
            </a:r>
            <a:endParaRPr lang="en-US" altLang="zh-CN" sz="1600" dirty="0" smtClean="0"/>
          </a:p>
          <a:p>
            <a:r>
              <a:rPr lang="en-US" altLang="zh-CN" sz="1600" dirty="0" err="1"/>
              <a:t>forEach</a:t>
            </a:r>
            <a:r>
              <a:rPr lang="en-US" altLang="zh-CN" sz="1600" dirty="0"/>
              <a:t>()</a:t>
            </a:r>
            <a:r>
              <a:rPr lang="zh-CN" altLang="en-US" sz="1600" dirty="0"/>
              <a:t>：对每个元素做处理；</a:t>
            </a:r>
          </a:p>
          <a:p>
            <a:r>
              <a:rPr lang="en-US" altLang="zh-CN" sz="1600" dirty="0" err="1"/>
              <a:t>toArray</a:t>
            </a:r>
            <a:r>
              <a:rPr lang="en-US" altLang="zh-CN" sz="1600" dirty="0"/>
              <a:t>()</a:t>
            </a:r>
            <a:r>
              <a:rPr lang="zh-CN" altLang="en-US" sz="1600" dirty="0"/>
              <a:t>：把元素导出到数组；</a:t>
            </a:r>
          </a:p>
          <a:p>
            <a:r>
              <a:rPr lang="en-US" altLang="zh-CN" sz="1600" dirty="0" err="1"/>
              <a:t>findFirst</a:t>
            </a:r>
            <a:r>
              <a:rPr lang="en-US" altLang="zh-CN" sz="1600" dirty="0"/>
              <a:t>()</a:t>
            </a:r>
            <a:r>
              <a:rPr lang="zh-CN" altLang="en-US" sz="1600" dirty="0"/>
              <a:t>：返回第一个匹配的元素；</a:t>
            </a:r>
          </a:p>
          <a:p>
            <a:r>
              <a:rPr lang="en-US" altLang="zh-CN" sz="1600" dirty="0" err="1"/>
              <a:t>anyMatch</a:t>
            </a:r>
            <a:r>
              <a:rPr lang="en-US" altLang="zh-CN" sz="1600" dirty="0"/>
              <a:t>()</a:t>
            </a:r>
            <a:r>
              <a:rPr lang="zh-CN" altLang="en-US" sz="1600" dirty="0"/>
              <a:t>：是否有匹配的元素等。</a:t>
            </a:r>
          </a:p>
          <a:p>
            <a:endParaRPr lang="en-US" altLang="zh-CN" sz="1600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1159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5175" y="260350"/>
            <a:ext cx="76962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rgbClr val="71BEC4"/>
                </a:solidFill>
              </a:rPr>
              <a:t>1.8</a:t>
            </a:r>
            <a:r>
              <a:rPr lang="zh-CN" altLang="en-US" sz="2400" b="1" dirty="0" smtClean="0">
                <a:solidFill>
                  <a:srgbClr val="71BEC4"/>
                </a:solidFill>
              </a:rPr>
              <a:t>新特性介绍</a:t>
            </a:r>
            <a:endParaRPr lang="zh-CN" altLang="en-US" sz="2400" b="1" dirty="0">
              <a:solidFill>
                <a:srgbClr val="71BEC4"/>
              </a:solidFill>
            </a:endParaRPr>
          </a:p>
        </p:txBody>
      </p:sp>
      <p:sp>
        <p:nvSpPr>
          <p:cNvPr id="7171" name="矩形 77"/>
          <p:cNvSpPr>
            <a:spLocks noChangeArrowheads="1"/>
          </p:cNvSpPr>
          <p:nvPr/>
        </p:nvSpPr>
        <p:spPr bwMode="auto">
          <a:xfrm>
            <a:off x="611188" y="404664"/>
            <a:ext cx="8034337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zh-CN" altLang="en-US" sz="1400" b="1" dirty="0">
              <a:solidFill>
                <a:srgbClr val="FF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800" dirty="0" smtClean="0"/>
              <a:t>Base64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800" dirty="0" smtClean="0"/>
              <a:t>Optional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dirty="0"/>
              <a:t>支持并行的数组</a:t>
            </a:r>
            <a:r>
              <a:rPr lang="zh-CN" altLang="en-US" sz="1800" dirty="0" smtClean="0"/>
              <a:t>处理</a:t>
            </a:r>
            <a:r>
              <a:rPr lang="en-US" altLang="zh-CN" sz="1800" dirty="0" smtClean="0"/>
              <a:t>,</a:t>
            </a:r>
            <a:r>
              <a:rPr lang="en-US" altLang="zh-CN" sz="1800" dirty="0" err="1" smtClean="0"/>
              <a:t>Arrays.para</a:t>
            </a:r>
            <a:r>
              <a:rPr lang="en-US" altLang="zh-CN" sz="1800" smtClean="0"/>
              <a:t>…</a:t>
            </a:r>
            <a:r>
              <a:rPr lang="en-US" altLang="zh-CN" sz="1800" dirty="0"/>
              <a:t>	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755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71550" y="2420938"/>
            <a:ext cx="7561263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9600">
                <a:solidFill>
                  <a:schemeClr val="accent1"/>
                </a:solidFill>
                <a:ea typeface="微软雅黑" panose="020B0503020204020204" pitchFamily="34" charset="-122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7863"/>
            <a:ext cx="14763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652463" y="1698625"/>
            <a:ext cx="774541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分享内容</a:t>
            </a:r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概要</a:t>
            </a:r>
            <a:endParaRPr lang="en-US" altLang="zh-CN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61844" y="2492375"/>
            <a:ext cx="43434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预备知识</a:t>
            </a:r>
            <a:endParaRPr lang="en-US" altLang="zh-CN" sz="2400" b="1" dirty="0">
              <a:solidFill>
                <a:srgbClr val="FF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1.7</a:t>
            </a:r>
            <a:r>
              <a:rPr lang="zh-CN" altLang="en-US" sz="24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新特性</a:t>
            </a:r>
            <a:endParaRPr lang="en-US" altLang="zh-CN" sz="2400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1.8</a:t>
            </a:r>
            <a:r>
              <a:rPr lang="zh-CN" altLang="en-US" sz="24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新特性</a:t>
            </a:r>
            <a:endParaRPr lang="en-US" altLang="zh-CN" sz="2400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5175" y="260350"/>
            <a:ext cx="76962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预备知识</a:t>
            </a:r>
            <a:endParaRPr lang="en-US" altLang="zh-CN" sz="2400" b="1" dirty="0">
              <a:solidFill>
                <a:srgbClr val="71BEC4"/>
              </a:solidFill>
            </a:endParaRPr>
          </a:p>
        </p:txBody>
      </p:sp>
      <p:sp>
        <p:nvSpPr>
          <p:cNvPr id="5123" name="矩形 77"/>
          <p:cNvSpPr>
            <a:spLocks noChangeArrowheads="1"/>
          </p:cNvSpPr>
          <p:nvPr/>
        </p:nvSpPr>
        <p:spPr bwMode="auto">
          <a:xfrm>
            <a:off x="761288" y="2420888"/>
            <a:ext cx="8034338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7863"/>
            <a:ext cx="14763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652463" y="1698625"/>
            <a:ext cx="7745412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24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分享</a:t>
            </a:r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内容</a:t>
            </a:r>
            <a:r>
              <a:rPr lang="zh-CN" altLang="en-US" sz="24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概要</a:t>
            </a:r>
            <a:endParaRPr lang="en-US" altLang="zh-CN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92200" y="2492375"/>
            <a:ext cx="43434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预备知识</a:t>
            </a:r>
            <a:endParaRPr lang="en-US" altLang="zh-CN" sz="2400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1.7</a:t>
            </a:r>
            <a:r>
              <a:rPr lang="zh-CN" altLang="en-US" sz="2400" b="1" dirty="0">
                <a:solidFill>
                  <a:srgbClr val="FF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新特性</a:t>
            </a:r>
            <a:endParaRPr lang="en-US" altLang="zh-CN" sz="2400" b="1" dirty="0">
              <a:solidFill>
                <a:srgbClr val="FF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1.8</a:t>
            </a:r>
            <a:r>
              <a:rPr lang="zh-CN" altLang="en-US" sz="240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新特性</a:t>
            </a:r>
            <a:endParaRPr lang="en-US" altLang="zh-CN" sz="2400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5175" y="260350"/>
            <a:ext cx="76962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rgbClr val="71BEC4"/>
                </a:solidFill>
              </a:rPr>
              <a:t>1.7</a:t>
            </a:r>
            <a:r>
              <a:rPr lang="zh-CN" altLang="en-US" sz="2400" b="1" dirty="0" smtClean="0">
                <a:solidFill>
                  <a:srgbClr val="71BEC4"/>
                </a:solidFill>
              </a:rPr>
              <a:t>新特性介绍</a:t>
            </a:r>
            <a:endParaRPr lang="zh-CN" altLang="en-US" sz="2400" b="1" dirty="0">
              <a:solidFill>
                <a:srgbClr val="71BEC4"/>
              </a:solidFill>
            </a:endParaRPr>
          </a:p>
        </p:txBody>
      </p:sp>
      <p:sp>
        <p:nvSpPr>
          <p:cNvPr id="7171" name="矩形 77"/>
          <p:cNvSpPr>
            <a:spLocks noChangeArrowheads="1"/>
          </p:cNvSpPr>
          <p:nvPr/>
        </p:nvSpPr>
        <p:spPr bwMode="auto">
          <a:xfrm>
            <a:off x="611188" y="692150"/>
            <a:ext cx="8034337" cy="582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zh-CN" altLang="en-US" sz="1400" b="1" dirty="0">
              <a:solidFill>
                <a:srgbClr val="FF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/>
              <a:t>Switch</a:t>
            </a:r>
            <a:r>
              <a:rPr lang="zh-CN" altLang="en-US" sz="2800" dirty="0"/>
              <a:t>中可以使用</a:t>
            </a:r>
            <a:r>
              <a:rPr lang="en-US" altLang="zh-CN" sz="2800" dirty="0"/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泛型实例化类型自动</a:t>
            </a:r>
            <a:r>
              <a:rPr lang="zh-CN" altLang="en-US" sz="2800" dirty="0"/>
              <a:t>推断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可以用二进制表达数字（加前缀</a:t>
            </a:r>
            <a:r>
              <a:rPr lang="en-US" altLang="zh-CN" sz="2800" dirty="0"/>
              <a:t>0b/0B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可以</a:t>
            </a:r>
            <a:r>
              <a:rPr lang="zh-CN" altLang="en-US" sz="2800" dirty="0"/>
              <a:t>对数字加</a:t>
            </a:r>
            <a:r>
              <a:rPr lang="zh-CN" altLang="en-US" sz="2800" dirty="0"/>
              <a:t>下划线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try-with-resources </a:t>
            </a:r>
            <a:r>
              <a:rPr lang="zh-CN" altLang="en-US" sz="2800" dirty="0"/>
              <a:t>声明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Throws</a:t>
            </a:r>
            <a:r>
              <a:rPr lang="zh-CN" altLang="en-US" sz="2800" dirty="0"/>
              <a:t>能抛出详细的</a:t>
            </a:r>
            <a:r>
              <a:rPr lang="en-US" altLang="zh-CN" sz="2800" dirty="0"/>
              <a:t>exception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800" dirty="0"/>
              <a:t>	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5175" y="260350"/>
            <a:ext cx="76962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rgbClr val="71BEC4"/>
                </a:solidFill>
              </a:rPr>
              <a:t>1.8</a:t>
            </a:r>
            <a:r>
              <a:rPr lang="zh-CN" altLang="en-US" sz="2400" b="1" dirty="0" smtClean="0">
                <a:solidFill>
                  <a:srgbClr val="71BEC4"/>
                </a:solidFill>
              </a:rPr>
              <a:t>新特性介绍</a:t>
            </a:r>
            <a:endParaRPr lang="zh-CN" altLang="en-US" sz="2400" b="1" dirty="0">
              <a:solidFill>
                <a:srgbClr val="71BEC4"/>
              </a:solidFill>
            </a:endParaRPr>
          </a:p>
        </p:txBody>
      </p:sp>
      <p:sp>
        <p:nvSpPr>
          <p:cNvPr id="7171" name="矩形 77"/>
          <p:cNvSpPr>
            <a:spLocks noChangeArrowheads="1"/>
          </p:cNvSpPr>
          <p:nvPr/>
        </p:nvSpPr>
        <p:spPr bwMode="auto">
          <a:xfrm>
            <a:off x="611188" y="692150"/>
            <a:ext cx="8034337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zh-CN" altLang="en-US" sz="1400" b="1" dirty="0">
              <a:solidFill>
                <a:srgbClr val="FF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800" b="1" dirty="0"/>
              <a:t>函数式</a:t>
            </a:r>
            <a:r>
              <a:rPr lang="zh-CN" altLang="en-US" sz="2800" b="1" dirty="0" smtClean="0"/>
              <a:t>接口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800" dirty="0"/>
              <a:t>	</a:t>
            </a:r>
            <a:endParaRPr lang="zh-CN" altLang="en-US" sz="1800" dirty="0"/>
          </a:p>
        </p:txBody>
      </p:sp>
      <p:sp>
        <p:nvSpPr>
          <p:cNvPr id="4" name="矩形 77"/>
          <p:cNvSpPr>
            <a:spLocks noChangeArrowheads="1"/>
          </p:cNvSpPr>
          <p:nvPr/>
        </p:nvSpPr>
        <p:spPr bwMode="auto">
          <a:xfrm>
            <a:off x="611188" y="1772816"/>
            <a:ext cx="8034337" cy="185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zh-CN" altLang="en-US" sz="1400" b="1" dirty="0">
              <a:solidFill>
                <a:srgbClr val="FF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800" dirty="0" smtClean="0"/>
              <a:t>1.</a:t>
            </a:r>
            <a:r>
              <a:rPr lang="zh-CN" altLang="en-US" sz="1800" dirty="0" smtClean="0"/>
              <a:t>接口中特殊的一种，只有一个抽象方法</a:t>
            </a:r>
            <a:endParaRPr lang="en-US" altLang="zh-CN" sz="1800" dirty="0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800" dirty="0" smtClean="0"/>
              <a:t>2.</a:t>
            </a:r>
            <a:r>
              <a:rPr lang="zh-CN" altLang="en-US" sz="1800" dirty="0" smtClean="0"/>
              <a:t>异常操作必须和函数式接口一致</a:t>
            </a:r>
            <a:endParaRPr lang="en-US" altLang="zh-CN" sz="1800" dirty="0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800" dirty="0" smtClean="0"/>
              <a:t>3.</a:t>
            </a:r>
            <a:r>
              <a:rPr lang="zh-CN" altLang="en-US" sz="1800" dirty="0" smtClean="0"/>
              <a:t>可以包含静态方法</a:t>
            </a:r>
            <a:endParaRPr lang="en-US" altLang="zh-CN" sz="1800" dirty="0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800" dirty="0" smtClean="0"/>
              <a:t>4.</a:t>
            </a:r>
            <a:r>
              <a:rPr lang="zh-CN" altLang="en-US" sz="1800" dirty="0" smtClean="0"/>
              <a:t>可以包含默认方法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5294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5175" y="260350"/>
            <a:ext cx="76962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rgbClr val="71BEC4"/>
                </a:solidFill>
              </a:rPr>
              <a:t>1.8</a:t>
            </a:r>
            <a:r>
              <a:rPr lang="zh-CN" altLang="en-US" sz="2400" b="1" dirty="0" smtClean="0">
                <a:solidFill>
                  <a:srgbClr val="71BEC4"/>
                </a:solidFill>
              </a:rPr>
              <a:t>新特性介绍</a:t>
            </a:r>
            <a:endParaRPr lang="zh-CN" altLang="en-US" sz="2400" b="1" dirty="0">
              <a:solidFill>
                <a:srgbClr val="71BEC4"/>
              </a:solidFill>
            </a:endParaRPr>
          </a:p>
        </p:txBody>
      </p:sp>
      <p:sp>
        <p:nvSpPr>
          <p:cNvPr id="7171" name="矩形 77"/>
          <p:cNvSpPr>
            <a:spLocks noChangeArrowheads="1"/>
          </p:cNvSpPr>
          <p:nvPr/>
        </p:nvSpPr>
        <p:spPr bwMode="auto">
          <a:xfrm>
            <a:off x="611188" y="692150"/>
            <a:ext cx="8034337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zh-CN" altLang="en-US" sz="1400" b="1" dirty="0">
              <a:solidFill>
                <a:srgbClr val="FF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800" b="1" dirty="0" smtClean="0"/>
              <a:t>函数式接口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800" dirty="0"/>
              <a:t>	</a:t>
            </a:r>
            <a:endParaRPr lang="zh-CN" altLang="en-US" sz="1800" dirty="0"/>
          </a:p>
        </p:txBody>
      </p:sp>
      <p:sp>
        <p:nvSpPr>
          <p:cNvPr id="4" name="矩形 77"/>
          <p:cNvSpPr>
            <a:spLocks noChangeArrowheads="1"/>
          </p:cNvSpPr>
          <p:nvPr/>
        </p:nvSpPr>
        <p:spPr bwMode="auto">
          <a:xfrm>
            <a:off x="611188" y="1772816"/>
            <a:ext cx="8034337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b="1" dirty="0" smtClean="0"/>
              <a:t>继承关系</a:t>
            </a:r>
            <a:r>
              <a:rPr lang="zh-CN" altLang="en-US" sz="1800" b="1" dirty="0" smtClean="0"/>
              <a:t>，需满足以下条件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dirty="0" smtClean="0"/>
              <a:t>1.</a:t>
            </a:r>
            <a:r>
              <a:rPr lang="zh-CN" altLang="en-US" sz="1800" dirty="0" smtClean="0"/>
              <a:t>子接口的方法签名是父接口中</a:t>
            </a:r>
            <a:r>
              <a:rPr lang="zh-CN" altLang="en-US" sz="1800" dirty="0"/>
              <a:t>每一个方法签名的子</a:t>
            </a:r>
            <a:r>
              <a:rPr lang="zh-CN" altLang="en-US" sz="1800" dirty="0" smtClean="0"/>
              <a:t>签名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2.</a:t>
            </a:r>
            <a:r>
              <a:rPr lang="zh-CN" altLang="en-US" sz="1800" dirty="0"/>
              <a:t>子</a:t>
            </a:r>
            <a:r>
              <a:rPr lang="zh-CN" altLang="en-US" sz="1800" dirty="0" smtClean="0"/>
              <a:t>接口的</a:t>
            </a:r>
            <a:r>
              <a:rPr lang="zh-CN" altLang="en-US" sz="1800" dirty="0"/>
              <a:t>返回值类型</a:t>
            </a:r>
            <a:r>
              <a:rPr lang="zh-CN" altLang="en-US" sz="1800" dirty="0" smtClean="0"/>
              <a:t>是</a:t>
            </a:r>
            <a:r>
              <a:rPr lang="zh-CN" altLang="en-US" sz="1800" dirty="0"/>
              <a:t>父接口</a:t>
            </a:r>
            <a:r>
              <a:rPr lang="zh-CN" altLang="en-US" sz="1800" dirty="0" smtClean="0"/>
              <a:t>中</a:t>
            </a:r>
            <a:r>
              <a:rPr lang="zh-CN" altLang="en-US" sz="1800" dirty="0"/>
              <a:t>的每一个方法的返回值类型的替代类型</a:t>
            </a:r>
            <a:r>
              <a:rPr lang="zh-CN" altLang="en-US" sz="1800" dirty="0" smtClean="0"/>
              <a:t>（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756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5175" y="260350"/>
            <a:ext cx="76962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rgbClr val="71BEC4"/>
                </a:solidFill>
              </a:rPr>
              <a:t>1.8</a:t>
            </a:r>
            <a:r>
              <a:rPr lang="zh-CN" altLang="en-US" sz="2400" b="1" dirty="0" smtClean="0">
                <a:solidFill>
                  <a:srgbClr val="71BEC4"/>
                </a:solidFill>
              </a:rPr>
              <a:t>新特性介绍</a:t>
            </a:r>
            <a:endParaRPr lang="zh-CN" altLang="en-US" sz="2400" b="1" dirty="0">
              <a:solidFill>
                <a:srgbClr val="71BEC4"/>
              </a:solidFill>
            </a:endParaRPr>
          </a:p>
        </p:txBody>
      </p:sp>
      <p:sp>
        <p:nvSpPr>
          <p:cNvPr id="7171" name="矩形 77"/>
          <p:cNvSpPr>
            <a:spLocks noChangeArrowheads="1"/>
          </p:cNvSpPr>
          <p:nvPr/>
        </p:nvSpPr>
        <p:spPr bwMode="auto">
          <a:xfrm>
            <a:off x="611188" y="692150"/>
            <a:ext cx="8034337" cy="1557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zh-CN" altLang="en-US" sz="1400" b="1" dirty="0">
              <a:solidFill>
                <a:srgbClr val="FF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800" b="1" dirty="0" smtClean="0"/>
              <a:t>Lambda</a:t>
            </a:r>
            <a:r>
              <a:rPr lang="zh-CN" altLang="en-US" sz="2800" b="1" dirty="0" smtClean="0"/>
              <a:t>表达式</a:t>
            </a:r>
            <a:endParaRPr lang="zh-CN" altLang="en-US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三</a:t>
            </a:r>
            <a:r>
              <a:rPr lang="zh-CN" altLang="en-US" sz="2800" b="1" dirty="0" smtClean="0"/>
              <a:t>部分组成：</a:t>
            </a:r>
            <a:r>
              <a:rPr lang="en-US" altLang="zh-CN" sz="1800" dirty="0"/>
              <a:t>	</a:t>
            </a:r>
            <a:endParaRPr lang="zh-CN" altLang="en-US" sz="1800" dirty="0"/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827584" y="2009776"/>
            <a:ext cx="631983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>
              <a:buAutoNum type="arabicPeriod"/>
            </a:pPr>
            <a:r>
              <a:rPr lang="zh-CN" altLang="en-US" sz="2800" dirty="0" smtClean="0"/>
              <a:t>一</a:t>
            </a:r>
            <a:r>
              <a:rPr lang="zh-CN" altLang="en-US" sz="2800" dirty="0"/>
              <a:t>个括号内用逗号分隔的形式参数，参数是函数式接口里面方法的</a:t>
            </a:r>
            <a:r>
              <a:rPr lang="zh-CN" altLang="en-US" sz="2800" dirty="0" smtClean="0"/>
              <a:t>参数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zh-CN" altLang="en-US" sz="2800" dirty="0" smtClean="0"/>
              <a:t>一</a:t>
            </a:r>
            <a:r>
              <a:rPr lang="zh-CN" altLang="en-US" sz="2800" dirty="0"/>
              <a:t>个箭头符号：</a:t>
            </a:r>
            <a:r>
              <a:rPr lang="en-US" altLang="zh-CN" sz="2800" dirty="0"/>
              <a:t>-&gt;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zh-CN" altLang="en-US" sz="2800" dirty="0" smtClean="0"/>
              <a:t>方法</a:t>
            </a:r>
            <a:r>
              <a:rPr lang="zh-CN" altLang="en-US" sz="2800" dirty="0"/>
              <a:t>体，可以是表达式和代码块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518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5175" y="260350"/>
            <a:ext cx="76962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rgbClr val="71BEC4"/>
                </a:solidFill>
              </a:rPr>
              <a:t>1.8</a:t>
            </a:r>
            <a:r>
              <a:rPr lang="zh-CN" altLang="en-US" sz="2400" b="1" dirty="0" smtClean="0">
                <a:solidFill>
                  <a:srgbClr val="71BEC4"/>
                </a:solidFill>
              </a:rPr>
              <a:t>新特性介绍</a:t>
            </a:r>
            <a:endParaRPr lang="zh-CN" altLang="en-US" sz="2400" b="1" dirty="0">
              <a:solidFill>
                <a:srgbClr val="71BEC4"/>
              </a:solidFill>
            </a:endParaRPr>
          </a:p>
        </p:txBody>
      </p:sp>
      <p:sp>
        <p:nvSpPr>
          <p:cNvPr id="7171" name="矩形 77"/>
          <p:cNvSpPr>
            <a:spLocks noChangeArrowheads="1"/>
          </p:cNvSpPr>
          <p:nvPr/>
        </p:nvSpPr>
        <p:spPr bwMode="auto">
          <a:xfrm>
            <a:off x="611188" y="692150"/>
            <a:ext cx="8034337" cy="82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zh-CN" altLang="en-US" sz="1400" b="1" dirty="0">
              <a:solidFill>
                <a:srgbClr val="FF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800" b="1" dirty="0" smtClean="0"/>
              <a:t>Lambda</a:t>
            </a:r>
            <a:r>
              <a:rPr lang="zh-CN" altLang="en-US" sz="2800" b="1" dirty="0" smtClean="0"/>
              <a:t>表达式</a:t>
            </a:r>
            <a:r>
              <a:rPr lang="en-US" altLang="zh-CN" sz="1800" dirty="0"/>
              <a:t>	</a:t>
            </a:r>
            <a:endParaRPr lang="zh-CN" altLang="en-US" sz="1800" dirty="0"/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395536" y="1916832"/>
            <a:ext cx="6319837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/>
              <a:t>表达式：</a:t>
            </a:r>
            <a:endParaRPr lang="en-US" altLang="zh-CN" sz="2400" b="1" dirty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dirty="0" smtClean="0"/>
              <a:t>方法</a:t>
            </a:r>
            <a:r>
              <a:rPr lang="zh-CN" altLang="en-US" dirty="0"/>
              <a:t>体为表达式，该表达式的值作为返回值返回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2400" b="1" dirty="0"/>
              <a:t>代码</a:t>
            </a:r>
            <a:r>
              <a:rPr lang="zh-CN" altLang="en-US" sz="2400" b="1" dirty="0" smtClean="0"/>
              <a:t>块</a:t>
            </a:r>
            <a:r>
              <a:rPr lang="en-US" altLang="zh-CN" sz="2400" b="1" dirty="0" smtClean="0"/>
              <a:t>:</a:t>
            </a:r>
          </a:p>
          <a:p>
            <a:r>
              <a:rPr lang="zh-CN" altLang="en-US" dirty="0" smtClean="0"/>
              <a:t>           方法</a:t>
            </a:r>
            <a:r>
              <a:rPr lang="zh-CN" altLang="en-US" dirty="0"/>
              <a:t>体为代码块，必须用 </a:t>
            </a:r>
            <a:r>
              <a:rPr lang="en-US" altLang="zh-CN" dirty="0"/>
              <a:t>{} </a:t>
            </a:r>
            <a:r>
              <a:rPr lang="zh-CN" altLang="en-US" dirty="0"/>
              <a:t>来包裹起来，且需要一个 </a:t>
            </a:r>
            <a:r>
              <a:rPr lang="en-US" altLang="zh-CN" dirty="0"/>
              <a:t>return </a:t>
            </a:r>
            <a:r>
              <a:rPr lang="zh-CN" altLang="en-US" dirty="0"/>
              <a:t>返回值，但若函数式接口里面方法返回值是 </a:t>
            </a:r>
            <a:r>
              <a:rPr lang="en-US" altLang="zh-CN" dirty="0"/>
              <a:t>void</a:t>
            </a:r>
            <a:r>
              <a:rPr lang="zh-CN" altLang="en-US" dirty="0"/>
              <a:t>，则无需返回值</a:t>
            </a:r>
          </a:p>
        </p:txBody>
      </p:sp>
    </p:spTree>
    <p:extLst>
      <p:ext uri="{BB962C8B-B14F-4D97-AF65-F5344CB8AC3E}">
        <p14:creationId xmlns:p14="http://schemas.microsoft.com/office/powerpoint/2010/main" val="184061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27181</TotalTime>
  <Pages>0</Pages>
  <Words>1771</Words>
  <Characters>0</Characters>
  <Application>Microsoft Office PowerPoint</Application>
  <DocSecurity>0</DocSecurity>
  <PresentationFormat>全屏显示(4:3)</PresentationFormat>
  <Lines>0</Lines>
  <Paragraphs>166</Paragraphs>
  <Slides>15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默认设计模板</vt:lpstr>
      <vt:lpstr>PowerPoint 演示文稿</vt:lpstr>
      <vt:lpstr>PowerPoint 演示文稿</vt:lpstr>
      <vt:lpstr>预备知识</vt:lpstr>
      <vt:lpstr>PowerPoint 演示文稿</vt:lpstr>
      <vt:lpstr>1.7新特性介绍</vt:lpstr>
      <vt:lpstr>1.8新特性介绍</vt:lpstr>
      <vt:lpstr>1.8新特性介绍</vt:lpstr>
      <vt:lpstr>1.8新特性介绍</vt:lpstr>
      <vt:lpstr>1.8新特性介绍</vt:lpstr>
      <vt:lpstr>1.8新特性介绍</vt:lpstr>
      <vt:lpstr>1.8新特性介绍</vt:lpstr>
      <vt:lpstr>1.8新特性介绍</vt:lpstr>
      <vt:lpstr>1.8新特性介绍</vt:lpstr>
      <vt:lpstr>1.8新特性介绍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池万泱(研五 福州)</dc:creator>
  <cp:keywords/>
  <dc:description/>
  <cp:lastModifiedBy>win10</cp:lastModifiedBy>
  <cp:revision>354</cp:revision>
  <dcterms:created xsi:type="dcterms:W3CDTF">2013-01-25T01:44:32Z</dcterms:created>
  <dcterms:modified xsi:type="dcterms:W3CDTF">2016-11-27T15:12:57Z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2052-9.1.0.4180</vt:lpwstr>
  </property>
</Properties>
</file>