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282" r:id="rId3"/>
    <p:sldId id="285" r:id="rId4"/>
    <p:sldId id="283" r:id="rId5"/>
    <p:sldId id="286" r:id="rId6"/>
    <p:sldId id="284" r:id="rId7"/>
    <p:sldId id="287" r:id="rId8"/>
    <p:sldId id="288" r:id="rId9"/>
    <p:sldId id="289" r:id="rId10"/>
    <p:sldId id="290" r:id="rId11"/>
    <p:sldId id="292" r:id="rId12"/>
    <p:sldId id="291" r:id="rId13"/>
    <p:sldId id="268" r:id="rId14"/>
    <p:sldId id="293" r:id="rId15"/>
    <p:sldId id="294" r:id="rId16"/>
    <p:sldId id="295" r:id="rId17"/>
    <p:sldId id="296" r:id="rId18"/>
    <p:sldId id="297" r:id="rId19"/>
    <p:sldId id="298" r:id="rId20"/>
    <p:sldId id="300" r:id="rId21"/>
    <p:sldId id="301" r:id="rId22"/>
    <p:sldId id="302" r:id="rId23"/>
    <p:sldId id="303" r:id="rId24"/>
    <p:sldId id="30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05" autoAdjust="0"/>
  </p:normalViewPr>
  <p:slideViewPr>
    <p:cSldViewPr>
      <p:cViewPr varScale="1">
        <p:scale>
          <a:sx n="72" d="100"/>
          <a:sy n="72" d="100"/>
        </p:scale>
        <p:origin x="17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0F383-84C1-44BF-BA71-EBDA0C6DDF97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A0346-A882-48AA-9D82-B4BE24AD1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9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469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runoob.com/nodejs/nodejs-install-setup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4.2 Node.js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07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 smtClean="0"/>
              <a:t>使用一个模块：将下列代码另存为</a:t>
            </a:r>
            <a:r>
              <a:rPr lang="en-US" altLang="zh-CN" dirty="0" smtClean="0"/>
              <a:t>4.3.js</a:t>
            </a:r>
            <a:r>
              <a:rPr lang="zh-CN" altLang="en-US" dirty="0" smtClean="0"/>
              <a:t>，运行</a:t>
            </a:r>
            <a:r>
              <a:rPr lang="en-US" altLang="zh-CN" dirty="0" smtClean="0"/>
              <a:t>4.3.js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4.2</a:t>
            </a:r>
            <a:r>
              <a:rPr lang="zh-CN" altLang="en-US" dirty="0" smtClean="0"/>
              <a:t>这个模块。</a:t>
            </a:r>
            <a:endParaRPr lang="en-US" altLang="zh-C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C5322E1-2CEC-FB42-A62A-B9A9014434D7}"/>
              </a:ext>
            </a:extLst>
          </p:cNvPr>
          <p:cNvSpPr/>
          <p:nvPr/>
        </p:nvSpPr>
        <p:spPr>
          <a:xfrm>
            <a:off x="5076056" y="2636912"/>
            <a:ext cx="1954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引入当前文件夹的</a:t>
            </a:r>
            <a:r>
              <a:rPr lang="en-US" altLang="zh-CN" sz="2000" dirty="0" smtClean="0"/>
              <a:t>4.2.js</a:t>
            </a:r>
            <a:r>
              <a:rPr lang="zh-CN" altLang="en-US" sz="2000" dirty="0" smtClean="0"/>
              <a:t>模块</a:t>
            </a:r>
            <a:endParaRPr lang="en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64904"/>
            <a:ext cx="3825513" cy="2304256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C5322E1-2CEC-FB42-A62A-B9A9014434D7}"/>
              </a:ext>
            </a:extLst>
          </p:cNvPr>
          <p:cNvSpPr/>
          <p:nvPr/>
        </p:nvSpPr>
        <p:spPr>
          <a:xfrm>
            <a:off x="5004048" y="4027567"/>
            <a:ext cx="2088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调用</a:t>
            </a:r>
            <a:r>
              <a:rPr lang="en-US" altLang="zh-CN" sz="2000" dirty="0" smtClean="0"/>
              <a:t>4.2.js</a:t>
            </a:r>
            <a:r>
              <a:rPr lang="zh-CN" altLang="en-US" sz="2000" dirty="0" smtClean="0"/>
              <a:t>模块的</a:t>
            </a:r>
            <a:r>
              <a:rPr lang="en-US" altLang="zh-CN" sz="2000" dirty="0" smtClean="0"/>
              <a:t>greet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函数</a:t>
            </a:r>
            <a:endParaRPr lang="en-CN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5340"/>
            <a:ext cx="5227773" cy="1493649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9C5322E1-2CEC-FB42-A62A-B9A9014434D7}"/>
              </a:ext>
            </a:extLst>
          </p:cNvPr>
          <p:cNvSpPr/>
          <p:nvPr/>
        </p:nvSpPr>
        <p:spPr>
          <a:xfrm>
            <a:off x="5986450" y="5418277"/>
            <a:ext cx="16098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调用的结果</a:t>
            </a:r>
            <a:endParaRPr lang="en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53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模块库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内置了很多模块，比如：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fs</a:t>
            </a:r>
            <a:r>
              <a:rPr lang="zh-CN" altLang="en-US" dirty="0"/>
              <a:t>模块，提供一组类似 </a:t>
            </a:r>
            <a:r>
              <a:rPr lang="en-US" altLang="zh-CN" dirty="0"/>
              <a:t>UNIX</a:t>
            </a:r>
            <a:r>
              <a:rPr lang="zh-CN" altLang="en-US" dirty="0"/>
              <a:t>（</a:t>
            </a:r>
            <a:r>
              <a:rPr lang="en-US" altLang="zh-CN" dirty="0"/>
              <a:t>POSIX</a:t>
            </a:r>
            <a:r>
              <a:rPr lang="zh-CN" altLang="en-US" dirty="0"/>
              <a:t>）标准的文件操作</a:t>
            </a:r>
            <a:r>
              <a:rPr lang="en-US" altLang="zh-CN" dirty="0" smtClean="0"/>
              <a:t>API</a:t>
            </a:r>
          </a:p>
          <a:p>
            <a:pPr lvl="1"/>
            <a:r>
              <a:rPr lang="en-US" altLang="zh-CN" dirty="0" err="1" smtClean="0"/>
              <a:t>os</a:t>
            </a:r>
            <a:r>
              <a:rPr lang="zh-CN" altLang="en-US" dirty="0" smtClean="0"/>
              <a:t>模块，</a:t>
            </a:r>
            <a:r>
              <a:rPr lang="zh-CN" altLang="en-US" dirty="0"/>
              <a:t>提供基本的系统操作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net</a:t>
            </a:r>
            <a:r>
              <a:rPr lang="zh-CN" altLang="en-US" dirty="0" smtClean="0"/>
              <a:t>模块，</a:t>
            </a:r>
            <a:r>
              <a:rPr lang="zh-CN" altLang="en-US" dirty="0"/>
              <a:t>用于底层的网络</a:t>
            </a:r>
            <a:r>
              <a:rPr lang="zh-CN" altLang="en-US" dirty="0" smtClean="0"/>
              <a:t>通信，提供</a:t>
            </a:r>
            <a:r>
              <a:rPr lang="zh-CN" altLang="en-US" dirty="0"/>
              <a:t>了服务端和客户端的的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模块，实现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协议各类操作，实现</a:t>
            </a:r>
            <a:r>
              <a:rPr lang="en-US" altLang="zh-CN" dirty="0" smtClean="0"/>
              <a:t>http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80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360" y="1556792"/>
            <a:ext cx="8435280" cy="4525963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266700" algn="l"/>
                <a:tab pos="393700" algn="l"/>
                <a:tab pos="939800" algn="l"/>
                <a:tab pos="1206500" algn="l"/>
              </a:tabLst>
            </a:pPr>
            <a:r>
              <a:rPr lang="en-US" altLang="zh-CN" sz="2400" dirty="0" err="1">
                <a:solidFill>
                  <a:srgbClr val="000000"/>
                </a:solidFill>
                <a:latin typeface="+mn-ea"/>
                <a:cs typeface="微软雅黑" pitchFamily="18" charset="0"/>
              </a:rPr>
              <a:t>包是在模块基础上更深一步的抽象，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Node.js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ea"/>
                <a:cs typeface="微软雅黑" pitchFamily="18" charset="0"/>
              </a:rPr>
              <a:t>的包类似于</a:t>
            </a:r>
            <a:r>
              <a:rPr lang="en-US" altLang="zh-CN" sz="2400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C/C++</a:t>
            </a:r>
            <a:r>
              <a:rPr lang="en-US" altLang="zh-CN" sz="2400" dirty="0">
                <a:latin typeface="+mn-ea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cs typeface="微软雅黑" pitchFamily="18" charset="0"/>
              </a:rPr>
              <a:t>的函数库或者</a:t>
            </a:r>
            <a:r>
              <a:rPr lang="en-US" altLang="zh-CN" sz="2400" dirty="0">
                <a:latin typeface="+mn-ea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Java/.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Net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ea"/>
                <a:cs typeface="微软雅黑" pitchFamily="18" charset="0"/>
              </a:rPr>
              <a:t>的类库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cs typeface="微软雅黑" pitchFamily="18" charset="0"/>
              </a:rPr>
              <a:t>。它将某个独立的功能封装起来，用于发布、更新、依赖管理和版本控制。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Node.js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ea"/>
                <a:cs typeface="微软雅黑" pitchFamily="18" charset="0"/>
              </a:rPr>
              <a:t>根据</a:t>
            </a:r>
            <a:r>
              <a:rPr lang="en-US" altLang="zh-CN" sz="2400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CommonJS</a:t>
            </a:r>
            <a:r>
              <a:rPr lang="en-US" altLang="zh-CN" sz="2400" dirty="0">
                <a:latin typeface="+mn-ea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cs typeface="微软雅黑" pitchFamily="18" charset="0"/>
              </a:rPr>
              <a:t>规范实现了包机制，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cs typeface="微软雅黑" pitchFamily="18" charset="0"/>
              </a:rPr>
              <a:t>开发了NPM来解决包的发布和获取需求。N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ode.js</a:t>
            </a:r>
            <a:r>
              <a:rPr lang="en-US" altLang="zh-CN" sz="2400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cs typeface="微软雅黑" pitchFamily="18" charset="0"/>
              </a:rPr>
              <a:t>的包是一个目录，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ea"/>
                <a:cs typeface="微软雅黑" pitchFamily="18" charset="0"/>
              </a:rPr>
              <a:t>其中包含一个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JSON</a:t>
            </a:r>
            <a:r>
              <a:rPr lang="en-US" altLang="zh-CN" sz="2400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ea"/>
                <a:cs typeface="微软雅黑" pitchFamily="18" charset="0"/>
              </a:rPr>
              <a:t>格式的包说明文件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package.json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cs typeface="微软雅黑" pitchFamily="18" charset="0"/>
              </a:rPr>
              <a:t>。</a:t>
            </a:r>
          </a:p>
          <a:p>
            <a:pPr latinLnBrk="1"/>
            <a:r>
              <a:rPr lang="en-US" altLang="zh-CN" sz="2400" dirty="0" smtClean="0">
                <a:latin typeface="+mn-ea"/>
              </a:rPr>
              <a:t>NPM</a:t>
            </a:r>
            <a:r>
              <a:rPr lang="zh-CN" altLang="en-US" sz="2400" dirty="0" smtClean="0">
                <a:latin typeface="+mn-ea"/>
              </a:rPr>
              <a:t>是</a:t>
            </a:r>
            <a:r>
              <a:rPr lang="zh-CN" altLang="en-US" sz="2400" dirty="0">
                <a:latin typeface="+mn-ea"/>
              </a:rPr>
              <a:t>随同</a:t>
            </a:r>
            <a:r>
              <a:rPr lang="en-US" altLang="zh-CN" sz="2400" dirty="0" err="1">
                <a:latin typeface="+mn-ea"/>
              </a:rPr>
              <a:t>NodeJS</a:t>
            </a:r>
            <a:r>
              <a:rPr lang="zh-CN" altLang="en-US" sz="2400" dirty="0">
                <a:latin typeface="+mn-ea"/>
              </a:rPr>
              <a:t>一起安装的包管理工具，能解决</a:t>
            </a:r>
            <a:r>
              <a:rPr lang="en-US" altLang="zh-CN" sz="2400" dirty="0" err="1">
                <a:latin typeface="+mn-ea"/>
              </a:rPr>
              <a:t>NodeJS</a:t>
            </a:r>
            <a:r>
              <a:rPr lang="zh-CN" altLang="en-US" sz="2400" dirty="0">
                <a:latin typeface="+mn-ea"/>
              </a:rPr>
              <a:t>代码部署上的很多问题，常见的使用场景有以下几种：</a:t>
            </a:r>
          </a:p>
          <a:p>
            <a:pPr lvl="1" latinLnBrk="1"/>
            <a:r>
              <a:rPr lang="zh-CN" altLang="en-US" sz="2400" dirty="0">
                <a:latin typeface="+mn-ea"/>
              </a:rPr>
              <a:t>允许用户从</a:t>
            </a:r>
            <a:r>
              <a:rPr lang="en-US" altLang="zh-CN" sz="2400" dirty="0">
                <a:latin typeface="+mn-ea"/>
              </a:rPr>
              <a:t>NPM</a:t>
            </a:r>
            <a:r>
              <a:rPr lang="zh-CN" altLang="en-US" sz="2400" dirty="0">
                <a:latin typeface="+mn-ea"/>
              </a:rPr>
              <a:t>服务器下载别人编写的第三方包到本地使用。</a:t>
            </a:r>
          </a:p>
          <a:p>
            <a:pPr lvl="1" latinLnBrk="1"/>
            <a:r>
              <a:rPr lang="zh-CN" altLang="en-US" sz="2400" dirty="0">
                <a:latin typeface="+mn-ea"/>
              </a:rPr>
              <a:t>允许用户从</a:t>
            </a:r>
            <a:r>
              <a:rPr lang="en-US" altLang="zh-CN" sz="2400" dirty="0">
                <a:latin typeface="+mn-ea"/>
              </a:rPr>
              <a:t>NPM</a:t>
            </a:r>
            <a:r>
              <a:rPr lang="zh-CN" altLang="en-US" sz="2400" dirty="0">
                <a:latin typeface="+mn-ea"/>
              </a:rPr>
              <a:t>服务器下载并安装别人编写的命令行程序到本地使用。</a:t>
            </a:r>
          </a:p>
          <a:p>
            <a:pPr lvl="1" latinLnBrk="1"/>
            <a:r>
              <a:rPr lang="zh-CN" altLang="en-US" sz="2400" dirty="0">
                <a:latin typeface="+mn-ea"/>
              </a:rPr>
              <a:t>允许用户将自己编写的包或命令行程序上传到</a:t>
            </a:r>
            <a:r>
              <a:rPr lang="en-US" altLang="zh-CN" sz="2400" dirty="0">
                <a:latin typeface="+mn-ea"/>
              </a:rPr>
              <a:t>NPM</a:t>
            </a:r>
            <a:r>
              <a:rPr lang="zh-CN" altLang="en-US" sz="2400" dirty="0">
                <a:latin typeface="+mn-ea"/>
              </a:rPr>
              <a:t>服务器供别人使用。</a:t>
            </a:r>
          </a:p>
          <a:p>
            <a:pPr>
              <a:tabLst>
                <a:tab pos="266700" algn="l"/>
                <a:tab pos="393700" algn="l"/>
                <a:tab pos="939800" algn="l"/>
                <a:tab pos="1206500" algn="l"/>
              </a:tabLst>
            </a:pP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4142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NPM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928662" y="1000108"/>
            <a:ext cx="8215338" cy="5357834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Clr>
                <a:srgbClr val="A72127"/>
              </a:buClr>
              <a:buFont typeface="Wingdings" pitchFamily="2" charset="2"/>
              <a:buChar char="n"/>
            </a:pPr>
            <a:r>
              <a:rPr lang="en-US" altLang="zh-CN" sz="2000" b="1" kern="0" dirty="0" err="1" smtClean="0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2000" b="1" kern="0" dirty="0" smtClean="0">
                <a:latin typeface="微软雅黑" pitchFamily="34" charset="-122"/>
                <a:ea typeface="微软雅黑" pitchFamily="34" charset="-122"/>
              </a:rPr>
              <a:t> install express</a:t>
            </a: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Clr>
                <a:srgbClr val="A72127"/>
              </a:buClr>
              <a:buFont typeface="Wingdings" pitchFamily="2" charset="2"/>
              <a:buChar char="n"/>
            </a:pPr>
            <a:r>
              <a:rPr lang="en-US" altLang="zh-CN" sz="2000" b="1" kern="0" dirty="0" err="1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2000" b="1" kern="0" dirty="0">
                <a:latin typeface="微软雅黑" pitchFamily="34" charset="-122"/>
                <a:ea typeface="微软雅黑" pitchFamily="34" charset="-122"/>
              </a:rPr>
              <a:t> install </a:t>
            </a:r>
            <a:r>
              <a:rPr lang="en-US" altLang="zh-CN" sz="2000" b="1" kern="0" dirty="0" err="1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Clr>
                <a:srgbClr val="A72127"/>
              </a:buClr>
              <a:buFont typeface="Wingdings" pitchFamily="2" charset="2"/>
              <a:buChar char="n"/>
            </a:pP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2564904"/>
            <a:ext cx="6908653" cy="358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665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802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自定义</a:t>
            </a:r>
            <a:r>
              <a:rPr lang="en-US" altLang="zh-CN" sz="2000" dirty="0" smtClean="0"/>
              <a:t>Package</a:t>
            </a:r>
            <a:r>
              <a:rPr lang="zh-CN" altLang="en-US" sz="2000" dirty="0" smtClean="0"/>
              <a:t>需要创建一个文件夹，并编辑新建一个</a:t>
            </a:r>
            <a:r>
              <a:rPr lang="en-US" altLang="zh-CN" sz="2000" dirty="0" err="1" smtClean="0"/>
              <a:t>package.json</a:t>
            </a:r>
            <a:r>
              <a:rPr lang="zh-CN" altLang="en-US" sz="2000" dirty="0" smtClean="0"/>
              <a:t>文件，将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文件放在</a:t>
            </a:r>
            <a:r>
              <a:rPr lang="en-US" altLang="zh-CN" sz="2000" dirty="0" smtClean="0"/>
              <a:t>lib</a:t>
            </a:r>
            <a:r>
              <a:rPr lang="zh-CN" altLang="en-US" sz="2000" dirty="0" smtClean="0"/>
              <a:t>文件夹下。</a:t>
            </a:r>
            <a:endParaRPr lang="en-US" altLang="zh-CN" sz="2000" dirty="0" smtClean="0"/>
          </a:p>
          <a:p>
            <a:r>
              <a:rPr lang="zh-CN" altLang="en-US" sz="2000" dirty="0" smtClean="0"/>
              <a:t>比如创建</a:t>
            </a:r>
            <a:r>
              <a:rPr lang="zh-CN" altLang="en-US" sz="2000" dirty="0"/>
              <a:t>一个文件夹</a:t>
            </a:r>
            <a:r>
              <a:rPr lang="en-US" altLang="zh-CN" sz="2000" dirty="0"/>
              <a:t>package1</a:t>
            </a:r>
            <a:r>
              <a:rPr lang="zh-CN" altLang="en-US" sz="2000" dirty="0"/>
              <a:t>，在文件夹中创建一个</a:t>
            </a:r>
            <a:r>
              <a:rPr lang="en-US" altLang="zh-CN" sz="2000" dirty="0"/>
              <a:t>lib</a:t>
            </a:r>
            <a:r>
              <a:rPr lang="zh-CN" altLang="en-US" sz="2000" dirty="0"/>
              <a:t>子文件夹，并将</a:t>
            </a:r>
            <a:r>
              <a:rPr lang="en-US" altLang="zh-CN" sz="2000" dirty="0"/>
              <a:t>4.2.js</a:t>
            </a:r>
            <a:r>
              <a:rPr lang="zh-CN" altLang="en-US" sz="2000" dirty="0"/>
              <a:t>放在</a:t>
            </a:r>
            <a:r>
              <a:rPr lang="en-US" altLang="zh-CN" sz="2000" dirty="0"/>
              <a:t>lib</a:t>
            </a:r>
            <a:r>
              <a:rPr lang="zh-CN" altLang="en-US" sz="2000" dirty="0"/>
              <a:t>文件夹里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编辑新建一个</a:t>
            </a:r>
            <a:r>
              <a:rPr lang="en-US" altLang="zh-CN" sz="2000" dirty="0" err="1"/>
              <a:t>package.json</a:t>
            </a:r>
            <a:r>
              <a:rPr lang="zh-CN" altLang="en-US" sz="2000" dirty="0" smtClean="0"/>
              <a:t>文件，内容如下：</a:t>
            </a:r>
            <a:endParaRPr lang="zh-CN" altLang="en-US" sz="2000" dirty="0"/>
          </a:p>
        </p:txBody>
      </p:sp>
      <p:pic>
        <p:nvPicPr>
          <p:cNvPr id="2050" name="Picture 2" descr="å¨è¿éæå¥å¾çæè¿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3" y="3068960"/>
            <a:ext cx="550461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532" y="2924944"/>
            <a:ext cx="2736304" cy="1787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32" y="4927686"/>
            <a:ext cx="3135145" cy="13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7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7638"/>
            <a:ext cx="8460432" cy="5179714"/>
          </a:xfrm>
        </p:spPr>
        <p:txBody>
          <a:bodyPr>
            <a:normAutofit fontScale="92500"/>
          </a:bodyPr>
          <a:lstStyle/>
          <a:p>
            <a:r>
              <a:rPr lang="zh-CN" altLang="en-US" sz="2800" dirty="0" smtClean="0"/>
              <a:t>创建一个</a:t>
            </a:r>
            <a:r>
              <a:rPr lang="en-US" altLang="zh-CN" sz="2800" dirty="0" smtClean="0"/>
              <a:t>4.4.js</a:t>
            </a:r>
            <a:r>
              <a:rPr lang="zh-CN" altLang="en-US" sz="2800" dirty="0" smtClean="0"/>
              <a:t>，代码如下，即可调用</a:t>
            </a:r>
            <a:r>
              <a:rPr lang="en-US" altLang="zh-CN" sz="2800" dirty="0" smtClean="0"/>
              <a:t>package1</a:t>
            </a:r>
            <a:r>
              <a:rPr lang="zh-CN" altLang="en-US" sz="2800" dirty="0" smtClean="0"/>
              <a:t>包。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如果需要将自定义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nodejs</a:t>
            </a:r>
            <a:r>
              <a:rPr lang="zh-CN" altLang="en-US" sz="2800" dirty="0"/>
              <a:t>模块发布到</a:t>
            </a:r>
            <a:r>
              <a:rPr lang="en-US" altLang="zh-CN" sz="2800" dirty="0" err="1" smtClean="0"/>
              <a:t>npm</a:t>
            </a:r>
            <a:r>
              <a:rPr lang="zh-CN" altLang="en-US" sz="2800" dirty="0" smtClean="0"/>
              <a:t>，就需要一个</a:t>
            </a:r>
            <a:r>
              <a:rPr lang="en-US" altLang="zh-CN" sz="2800" dirty="0" err="1"/>
              <a:t>npm</a:t>
            </a:r>
            <a:r>
              <a:rPr lang="en-US" altLang="zh-CN" sz="2800" dirty="0"/>
              <a:t> 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账号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可以在</a:t>
            </a:r>
            <a:r>
              <a:rPr lang="zh-CN" altLang="en-US" sz="2800" dirty="0"/>
              <a:t> </a:t>
            </a:r>
            <a:r>
              <a:rPr lang="en-US" altLang="zh-CN" sz="2800" dirty="0">
                <a:hlinkClick r:id="rId2"/>
              </a:rPr>
              <a:t>https://www.npmjs.com/</a:t>
            </a:r>
            <a:r>
              <a:rPr lang="en-US" altLang="zh-CN" sz="2800" dirty="0"/>
              <a:t> </a:t>
            </a:r>
            <a:r>
              <a:rPr lang="zh-CN" altLang="en-US" sz="2800" dirty="0"/>
              <a:t>网上注册</a:t>
            </a:r>
            <a:r>
              <a:rPr lang="en-US" altLang="zh-CN" sz="2800" dirty="0"/>
              <a:t>, </a:t>
            </a:r>
            <a:r>
              <a:rPr lang="zh-CN" altLang="en-US" sz="2800" dirty="0"/>
              <a:t>或者 </a:t>
            </a:r>
            <a:r>
              <a:rPr lang="en-US" altLang="zh-CN" sz="2800" dirty="0" err="1"/>
              <a:t>npm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adduser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然后</a:t>
            </a:r>
            <a:r>
              <a:rPr lang="en-US" altLang="zh-CN" sz="2800" dirty="0" err="1" smtClean="0"/>
              <a:t>npm</a:t>
            </a:r>
            <a:r>
              <a:rPr lang="en-US" altLang="zh-CN" sz="2800" dirty="0" smtClean="0"/>
              <a:t> publish</a:t>
            </a:r>
            <a:r>
              <a:rPr lang="zh-CN" altLang="en-US" sz="2800" dirty="0" smtClean="0"/>
              <a:t>，更新时修改</a:t>
            </a:r>
            <a:r>
              <a:rPr lang="en-US" altLang="zh-CN" sz="2800" dirty="0" err="1" smtClean="0"/>
              <a:t>package.json</a:t>
            </a:r>
            <a:r>
              <a:rPr lang="zh-CN" altLang="en-US" sz="2800" dirty="0" smtClean="0"/>
              <a:t>中的</a:t>
            </a:r>
            <a:r>
              <a:rPr lang="en-US" altLang="zh-CN" sz="2800" dirty="0" smtClean="0"/>
              <a:t>version</a:t>
            </a:r>
            <a:r>
              <a:rPr lang="zh-CN" altLang="en-US" sz="2800" dirty="0" smtClean="0"/>
              <a:t>重新发布即可。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19" y="2051562"/>
            <a:ext cx="4127060" cy="20975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08920"/>
            <a:ext cx="5174428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2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/>
          </a:bodyPr>
          <a:lstStyle/>
          <a:p>
            <a:pPr latinLnBrk="1"/>
            <a:r>
              <a:rPr lang="en-US" altLang="zh-CN" dirty="0"/>
              <a:t>Node.js </a:t>
            </a:r>
            <a:r>
              <a:rPr lang="zh-CN" altLang="en-US" dirty="0"/>
              <a:t>异步编程的直接体现就是回调</a:t>
            </a:r>
            <a:r>
              <a:rPr lang="zh-CN" altLang="en-US" dirty="0" smtClean="0"/>
              <a:t>。异步</a:t>
            </a:r>
            <a:r>
              <a:rPr lang="zh-CN" altLang="en-US" dirty="0"/>
              <a:t>编程依托于回调来</a:t>
            </a:r>
            <a:r>
              <a:rPr lang="zh-CN" altLang="en-US" dirty="0" smtClean="0"/>
              <a:t>实现，</a:t>
            </a:r>
            <a:r>
              <a:rPr lang="zh-CN" altLang="en-US" dirty="0"/>
              <a:t>回调函数在完成任务后就会被</a:t>
            </a:r>
            <a:r>
              <a:rPr lang="zh-CN" altLang="en-US" dirty="0" smtClean="0"/>
              <a:t>调用。</a:t>
            </a:r>
            <a:r>
              <a:rPr lang="zh-CN" altLang="en-US" dirty="0"/>
              <a:t>例如，我们可以一边读取文件，一边执行其他命令，在文件读取完成后，我们将文件内容作为回调函数的参数返回。这样在执行代码时就没有阻塞或等待文件 </a:t>
            </a:r>
            <a:r>
              <a:rPr lang="en-US" altLang="zh-CN" dirty="0"/>
              <a:t>I/O </a:t>
            </a:r>
            <a:r>
              <a:rPr lang="zh-CN" altLang="en-US" dirty="0"/>
              <a:t>操作。这就大大提高了 </a:t>
            </a:r>
            <a:r>
              <a:rPr lang="en-US" altLang="zh-CN" dirty="0"/>
              <a:t>Node.js </a:t>
            </a:r>
            <a:r>
              <a:rPr lang="zh-CN" altLang="en-US" dirty="0"/>
              <a:t>的性能，可以处理大量的并发请求。</a:t>
            </a:r>
          </a:p>
          <a:p>
            <a:r>
              <a:rPr lang="zh-CN" altLang="en-US" dirty="0"/>
              <a:t>回调函数一般作为函数的最后一个参数出现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589240"/>
            <a:ext cx="6695665" cy="11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2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阻塞代码</a:t>
            </a:r>
            <a:r>
              <a:rPr lang="zh-CN" altLang="en-US" b="1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1.txt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2.txt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3.txt</a:t>
            </a:r>
            <a:r>
              <a:rPr lang="zh-CN" altLang="en-US" dirty="0" smtClean="0"/>
              <a:t>，在其中放入不等长的字符串。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4.5.js</a:t>
            </a:r>
            <a:r>
              <a:rPr lang="zh-CN" altLang="en-US" dirty="0" smtClean="0"/>
              <a:t>读取这三个文本，代码如下：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8" y="3426218"/>
            <a:ext cx="4341148" cy="24482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695" y="3501008"/>
            <a:ext cx="4238648" cy="216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0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非阻塞代码</a:t>
            </a:r>
            <a:r>
              <a:rPr lang="zh-CN" altLang="en-US" b="1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4.6.js</a:t>
            </a:r>
            <a:r>
              <a:rPr lang="zh-CN" altLang="en-US" dirty="0" smtClean="0"/>
              <a:t>，以异步非阻塞模式读取文件。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00" y="2348880"/>
            <a:ext cx="4392488" cy="41463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22" y="3284984"/>
            <a:ext cx="357197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8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回调陷阱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如果我们希望保证操作的执行返回次序，那么就需要采用嵌套回调的方式，见</a:t>
            </a:r>
            <a:r>
              <a:rPr lang="en-US" altLang="zh-CN" dirty="0" smtClean="0"/>
              <a:t>4.7.js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4852143" cy="39682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43" y="3573016"/>
            <a:ext cx="3633962" cy="16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Node.js</a:t>
            </a:r>
            <a:r>
              <a:rPr lang="zh-CN" altLang="en-US" dirty="0" smtClean="0">
                <a:latin typeface="+mj-ea"/>
              </a:rPr>
              <a:t>安装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u="sng" dirty="0" smtClean="0"/>
              <a:t>https</a:t>
            </a:r>
            <a:r>
              <a:rPr lang="en-US" altLang="zh-CN" u="sng" dirty="0"/>
              <a:t>://nodejs.org</a:t>
            </a:r>
            <a:r>
              <a:rPr lang="en-US" altLang="zh-CN" u="sng" dirty="0" smtClean="0"/>
              <a:t>/  </a:t>
            </a:r>
            <a:r>
              <a:rPr lang="zh-CN" altLang="en-US" dirty="0" smtClean="0"/>
              <a:t>官网下载安装最新的</a:t>
            </a:r>
            <a:r>
              <a:rPr lang="en-US" altLang="zh-CN" dirty="0" smtClean="0"/>
              <a:t>LTS</a:t>
            </a:r>
            <a:r>
              <a:rPr lang="zh-CN" altLang="en-US" dirty="0" smtClean="0"/>
              <a:t>版本。</a:t>
            </a:r>
            <a:endParaRPr lang="en-US" altLang="zh-CN" dirty="0" smtClean="0"/>
          </a:p>
          <a:p>
            <a:r>
              <a:rPr lang="en-US" altLang="zh-CN" dirty="0" smtClean="0"/>
              <a:t>MAC OS</a:t>
            </a:r>
            <a:r>
              <a:rPr lang="zh-CN" altLang="en-US" dirty="0" smtClean="0"/>
              <a:t>下载相应的</a:t>
            </a:r>
            <a:r>
              <a:rPr lang="en-US" altLang="zh-CN" dirty="0" err="1" smtClean="0"/>
              <a:t>pkg</a:t>
            </a:r>
            <a:r>
              <a:rPr lang="zh-CN" altLang="en-US" dirty="0" smtClean="0"/>
              <a:t>包安装。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tar.gz</a:t>
            </a:r>
            <a:r>
              <a:rPr lang="zh-CN" altLang="en-US" dirty="0" smtClean="0"/>
              <a:t>包解压运行。</a:t>
            </a:r>
            <a:endParaRPr lang="en-US" altLang="zh-CN" dirty="0" smtClean="0"/>
          </a:p>
          <a:p>
            <a:r>
              <a:rPr lang="zh-CN" altLang="en-US" dirty="0" smtClean="0"/>
              <a:t>特殊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版本或者嵌入式系统（比如树莓派系统）可下载源码编译。</a:t>
            </a:r>
            <a:endParaRPr lang="en-US" altLang="zh-CN" dirty="0" smtClean="0"/>
          </a:p>
          <a:p>
            <a:r>
              <a:rPr lang="zh-CN" altLang="en-US" dirty="0" smtClean="0"/>
              <a:t>具体安装例子见：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://www.runoob.com/nodejs/nodejs-install-setup.html</a:t>
            </a:r>
            <a:endParaRPr lang="zh-CN" altLang="en-US" dirty="0"/>
          </a:p>
        </p:txBody>
      </p:sp>
      <p:pic>
        <p:nvPicPr>
          <p:cNvPr id="4" name="Picture 2" descr="https://bkimg.cdn.bcebos.com/pic/9825bc315c6034a81358c82ac1134954082376e6?x-bce-process=image/resize,m_lfit,w_268,limit_1/format,f_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04864"/>
            <a:ext cx="2044655" cy="115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676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回调陷阱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233" y="1202023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还有一种情况，多次调用一个函数时，容易产生回调陷阱，如</a:t>
            </a:r>
            <a:r>
              <a:rPr lang="en-US" altLang="zh-CN" dirty="0" smtClean="0"/>
              <a:t>4.9.js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9" y="2492896"/>
            <a:ext cx="5687845" cy="35283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61" y="3356992"/>
            <a:ext cx="304872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2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避免回调陷阱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524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Promise</a:t>
            </a:r>
            <a:r>
              <a:rPr lang="zh-CN" altLang="en-US" b="1" dirty="0"/>
              <a:t>对象进行异步控制</a:t>
            </a:r>
            <a:r>
              <a:rPr lang="zh-CN" altLang="en-US" b="1" dirty="0" smtClean="0"/>
              <a:t>处理，</a:t>
            </a:r>
            <a:r>
              <a:rPr lang="en-US" altLang="zh-CN" b="1" dirty="0" smtClean="0"/>
              <a:t>4.10.js</a:t>
            </a:r>
            <a:endParaRPr lang="zh-CN" altLang="en-US" b="1" dirty="0"/>
          </a:p>
          <a:p>
            <a:r>
              <a:rPr lang="en-US" altLang="zh-CN" sz="2800" dirty="0" smtClean="0"/>
              <a:t>Promise </a:t>
            </a:r>
            <a:r>
              <a:rPr lang="zh-CN" altLang="en-US" sz="2800" dirty="0"/>
              <a:t>实例</a:t>
            </a:r>
            <a:r>
              <a:rPr lang="zh-CN" altLang="en-US" sz="2800" dirty="0" smtClean="0"/>
              <a:t>生成</a:t>
            </a:r>
            <a:r>
              <a:rPr lang="zh-CN" altLang="en-US" sz="2800" dirty="0"/>
              <a:t>以后，可以用</a:t>
            </a:r>
            <a:r>
              <a:rPr lang="en-US" altLang="zh-CN" sz="2800" dirty="0"/>
              <a:t>then </a:t>
            </a:r>
            <a:r>
              <a:rPr lang="zh-CN" altLang="en-US" sz="2800" dirty="0"/>
              <a:t>方法分别指定</a:t>
            </a:r>
            <a:r>
              <a:rPr lang="en-US" altLang="zh-CN" sz="2800" dirty="0"/>
              <a:t>resolved</a:t>
            </a:r>
            <a:r>
              <a:rPr lang="zh-CN" altLang="en-US" sz="2800" dirty="0"/>
              <a:t>状态和</a:t>
            </a:r>
            <a:r>
              <a:rPr lang="en-US" altLang="zh-CN" sz="2800" dirty="0"/>
              <a:t>rejected</a:t>
            </a:r>
            <a:r>
              <a:rPr lang="zh-CN" altLang="en-US" sz="2800" dirty="0"/>
              <a:t>状态的回调函数。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68960"/>
            <a:ext cx="4532850" cy="3633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26" y="3861048"/>
            <a:ext cx="373663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3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避免回调陷阱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4525963"/>
          </a:xfrm>
        </p:spPr>
        <p:txBody>
          <a:bodyPr/>
          <a:lstStyle/>
          <a:p>
            <a:r>
              <a:rPr lang="en-US" altLang="zh-CN" b="1" dirty="0" err="1"/>
              <a:t>async</a:t>
            </a:r>
            <a:r>
              <a:rPr lang="en-US" altLang="zh-CN" b="1" dirty="0"/>
              <a:t>/await</a:t>
            </a:r>
            <a:r>
              <a:rPr lang="zh-CN" altLang="en-US" b="1" dirty="0"/>
              <a:t>解决</a:t>
            </a:r>
            <a:r>
              <a:rPr lang="zh-CN" altLang="en-US" b="1" dirty="0" smtClean="0"/>
              <a:t>异步控制，</a:t>
            </a:r>
            <a:r>
              <a:rPr lang="en-US" altLang="zh-CN" b="1" dirty="0" smtClean="0"/>
              <a:t>4.11.js</a:t>
            </a:r>
            <a:endParaRPr lang="zh-CN" altLang="en-US" b="1" dirty="0"/>
          </a:p>
          <a:p>
            <a:r>
              <a:rPr lang="zh-CN" altLang="en-US" dirty="0" smtClean="0"/>
              <a:t>实质是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的语法糖。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3856054" cy="4389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501008"/>
            <a:ext cx="326186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63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</a:t>
            </a:r>
            <a:r>
              <a:rPr lang="zh-CN" altLang="en-US" dirty="0" smtClean="0"/>
              <a:t>读写文件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先写入文件，再读出来。</a:t>
            </a:r>
            <a:r>
              <a:rPr lang="en-US" altLang="zh-CN" dirty="0" smtClean="0"/>
              <a:t>4.13.js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4694327" cy="33607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761" y="2420888"/>
            <a:ext cx="335103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3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读写文件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async</a:t>
            </a:r>
            <a:r>
              <a:rPr lang="en-US" altLang="zh-CN" dirty="0"/>
              <a:t>/</a:t>
            </a:r>
            <a:r>
              <a:rPr lang="en-US" altLang="zh-CN" dirty="0" smtClean="0"/>
              <a:t>await</a:t>
            </a:r>
            <a:r>
              <a:rPr lang="zh-CN" altLang="en-US" dirty="0" smtClean="0"/>
              <a:t>改写</a:t>
            </a:r>
            <a:r>
              <a:rPr lang="en-US" altLang="zh-CN" dirty="0" smtClean="0"/>
              <a:t>4.13.js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4.14.js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48342"/>
            <a:ext cx="5358307" cy="44210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589" y="3356992"/>
            <a:ext cx="2933954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1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Node.js REPL(</a:t>
            </a:r>
            <a:r>
              <a:rPr lang="zh-CN" altLang="en-US" dirty="0">
                <a:latin typeface="+mj-ea"/>
              </a:rPr>
              <a:t>交互式解释器</a:t>
            </a:r>
            <a:r>
              <a:rPr lang="en-US" altLang="zh-CN" dirty="0" smtClean="0">
                <a:latin typeface="+mj-ea"/>
              </a:rPr>
              <a:t>)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352" y="1340768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Read-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eval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-print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），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即输入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—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求值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—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输出循环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类似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mathematica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r>
              <a:rPr lang="en-US" altLang="zh-CN" sz="2800" dirty="0" smtClean="0"/>
              <a:t>Node </a:t>
            </a:r>
            <a:r>
              <a:rPr lang="zh-CN" altLang="en-US" sz="2800" dirty="0"/>
              <a:t>自带</a:t>
            </a:r>
            <a:r>
              <a:rPr lang="zh-CN" altLang="en-US" sz="2800" dirty="0" smtClean="0"/>
              <a:t>了</a:t>
            </a:r>
            <a:r>
              <a:rPr lang="en-US" altLang="zh-CN" sz="2800" dirty="0" smtClean="0"/>
              <a:t>REPL</a:t>
            </a:r>
            <a:r>
              <a:rPr lang="zh-CN" altLang="en-US" sz="2800" dirty="0" smtClean="0"/>
              <a:t>交互式</a:t>
            </a:r>
            <a:r>
              <a:rPr lang="zh-CN" altLang="en-US" sz="2800" dirty="0"/>
              <a:t>解释器，可以执行以下任务</a:t>
            </a:r>
            <a:r>
              <a:rPr lang="zh-CN" altLang="en-US" sz="2800" dirty="0" smtClean="0"/>
              <a:t>：读取、执行、打印、循环。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212976"/>
            <a:ext cx="589976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3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</a:rPr>
              <a:t>helloWorld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40923"/>
            <a:ext cx="8280920" cy="3644262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+mn-ea"/>
              </a:rPr>
              <a:t>console.log('Hello </a:t>
            </a:r>
            <a:r>
              <a:rPr lang="en-US" altLang="zh-CN" sz="2400" dirty="0" smtClean="0">
                <a:latin typeface="+mn-ea"/>
              </a:rPr>
              <a:t>World</a:t>
            </a:r>
            <a:r>
              <a:rPr lang="en-US" altLang="zh-CN" sz="2400" dirty="0">
                <a:latin typeface="+mn-ea"/>
              </a:rPr>
              <a:t>');</a:t>
            </a:r>
          </a:p>
          <a:p>
            <a:r>
              <a:rPr lang="zh-CN" altLang="en-US" sz="2400" dirty="0" smtClean="0">
                <a:latin typeface="+mn-ea"/>
              </a:rPr>
              <a:t>将上述语句另存为</a:t>
            </a:r>
            <a:r>
              <a:rPr lang="en-US" altLang="zh-CN" sz="2400" dirty="0" smtClean="0">
                <a:latin typeface="+mn-ea"/>
              </a:rPr>
              <a:t>4.1.js</a:t>
            </a:r>
            <a:r>
              <a:rPr lang="zh-CN" altLang="en-US" sz="2400" dirty="0" smtClean="0">
                <a:latin typeface="+mn-ea"/>
              </a:rPr>
              <a:t>，当前目录下运行</a:t>
            </a:r>
            <a:r>
              <a:rPr lang="en-US" altLang="zh-CN" sz="2400" dirty="0" smtClean="0">
                <a:latin typeface="+mn-ea"/>
              </a:rPr>
              <a:t>node 4.1.js</a:t>
            </a:r>
            <a:r>
              <a:rPr lang="zh-CN" altLang="en-US" sz="2400" dirty="0" smtClean="0">
                <a:latin typeface="+mn-ea"/>
              </a:rPr>
              <a:t>，得到结果：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Hello World</a:t>
            </a:r>
          </a:p>
          <a:p>
            <a:r>
              <a:rPr lang="en-US" altLang="zh-CN" sz="2400" dirty="0">
                <a:latin typeface="+mn-ea"/>
              </a:rPr>
              <a:t>console </a:t>
            </a:r>
            <a:r>
              <a:rPr lang="zh-CN" altLang="en-US" sz="2400" dirty="0">
                <a:latin typeface="+mn-ea"/>
              </a:rPr>
              <a:t>模块提供了一个简单的调试控制台，类似于 </a:t>
            </a:r>
            <a:r>
              <a:rPr lang="en-US" altLang="zh-CN" sz="2400" dirty="0">
                <a:latin typeface="+mn-ea"/>
              </a:rPr>
              <a:t>Web </a:t>
            </a:r>
            <a:r>
              <a:rPr lang="zh-CN" altLang="en-US" sz="2400" dirty="0">
                <a:latin typeface="+mn-ea"/>
              </a:rPr>
              <a:t>浏览器提供的 </a:t>
            </a:r>
            <a:r>
              <a:rPr lang="en-US" altLang="zh-CN" sz="2400" dirty="0">
                <a:latin typeface="+mn-ea"/>
              </a:rPr>
              <a:t>JavaScript </a:t>
            </a:r>
            <a:r>
              <a:rPr lang="zh-CN" altLang="en-US" sz="2400" dirty="0">
                <a:latin typeface="+mn-ea"/>
              </a:rPr>
              <a:t>控制台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1" y="3740318"/>
            <a:ext cx="4037171" cy="27363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75" y="4149080"/>
            <a:ext cx="4252328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0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VSCode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node.js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526" y="1124744"/>
            <a:ext cx="8208335" cy="453457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Visual Studio Code</a:t>
            </a:r>
            <a:r>
              <a:rPr lang="zh-CN" altLang="en-US" sz="2400" dirty="0">
                <a:latin typeface="+mn-ea"/>
              </a:rPr>
              <a:t>（以下简称</a:t>
            </a:r>
            <a:r>
              <a:rPr lang="en-US" altLang="zh-CN" sz="2400" dirty="0" err="1">
                <a:latin typeface="+mn-ea"/>
              </a:rPr>
              <a:t>vscode</a:t>
            </a:r>
            <a:r>
              <a:rPr lang="zh-CN" altLang="en-US" sz="2400" dirty="0">
                <a:latin typeface="+mn-ea"/>
              </a:rPr>
              <a:t>）是一个</a:t>
            </a:r>
            <a:r>
              <a:rPr lang="zh-CN" altLang="en-US" sz="2400" b="1" dirty="0">
                <a:latin typeface="+mn-ea"/>
              </a:rPr>
              <a:t>轻量且强大的跨平台开源</a:t>
            </a:r>
            <a:r>
              <a:rPr lang="zh-CN" altLang="en-US" sz="2400" dirty="0">
                <a:latin typeface="+mn-ea"/>
              </a:rPr>
              <a:t>代码编辑器（</a:t>
            </a:r>
            <a:r>
              <a:rPr lang="en-US" altLang="zh-CN" sz="2400" dirty="0">
                <a:latin typeface="+mn-ea"/>
              </a:rPr>
              <a:t>IDE</a:t>
            </a:r>
            <a:r>
              <a:rPr lang="zh-CN" altLang="en-US" sz="2400" dirty="0">
                <a:latin typeface="+mn-ea"/>
              </a:rPr>
              <a:t>），支持</a:t>
            </a:r>
            <a:r>
              <a:rPr lang="en-US" altLang="zh-CN" sz="2400" dirty="0">
                <a:latin typeface="+mn-ea"/>
              </a:rPr>
              <a:t>Windows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OS X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Linux</a:t>
            </a:r>
            <a:r>
              <a:rPr lang="zh-CN" altLang="en-US" sz="2400" dirty="0">
                <a:latin typeface="+mn-ea"/>
              </a:rPr>
              <a:t>。内置</a:t>
            </a:r>
            <a:r>
              <a:rPr lang="en-US" altLang="zh-CN" sz="2400" dirty="0">
                <a:latin typeface="+mn-ea"/>
              </a:rPr>
              <a:t>JavaScript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TypeScript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Node.js</a:t>
            </a:r>
            <a:r>
              <a:rPr lang="zh-CN" altLang="en-US" sz="2400" dirty="0">
                <a:latin typeface="+mn-ea"/>
              </a:rPr>
              <a:t>支持，而且拥有丰富的插件生态系统，可通过安装插件来支持</a:t>
            </a:r>
            <a:r>
              <a:rPr lang="en-US" altLang="zh-CN" sz="2400" dirty="0">
                <a:latin typeface="+mn-ea"/>
              </a:rPr>
              <a:t>C++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C#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Python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PHP</a:t>
            </a:r>
            <a:r>
              <a:rPr lang="zh-CN" altLang="en-US" sz="2400" dirty="0">
                <a:latin typeface="+mn-ea"/>
              </a:rPr>
              <a:t>等其他语言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hlinkClick r:id="rId2"/>
              </a:rPr>
              <a:t>https://code.visualstudio.com/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501008"/>
            <a:ext cx="4919095" cy="32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7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VSCode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node.js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081" y="1340768"/>
            <a:ext cx="8208335" cy="453457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Run and Debug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31" y="2304538"/>
            <a:ext cx="3391194" cy="36045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01" y="1340768"/>
            <a:ext cx="4621855" cy="28083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428" y="3946064"/>
            <a:ext cx="4130199" cy="27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3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VSCode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node.js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081" y="1340768"/>
            <a:ext cx="8208335" cy="453457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断点设置和变量查看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6" y="1728007"/>
            <a:ext cx="3254022" cy="51210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128" y="1748282"/>
            <a:ext cx="5033796" cy="24202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117009"/>
            <a:ext cx="4594865" cy="273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8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>
              <a:tabLst>
                <a:tab pos="266700" algn="l"/>
                <a:tab pos="279400" algn="l"/>
              </a:tabLst>
            </a:pP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模块（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）和包（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最重要的支柱。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开发一个具有一定规模的程序不可能只用一个文件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，通常需要把各个功能拆分、封装，然后组合起来，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模块正是为了实现这种方式而诞生的。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提供了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函数来调用其他模块，</a:t>
            </a:r>
            <a:r>
              <a:rPr lang="en-US" altLang="zh-CN" sz="2800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而且模块都是基于文件的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，机制十分简单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</a:p>
          <a:p>
            <a:r>
              <a:rPr lang="zh-CN" altLang="en-US" sz="2800" dirty="0"/>
              <a:t>我们经常把 </a:t>
            </a:r>
            <a:r>
              <a:rPr lang="en-US" altLang="zh-CN" sz="2800" dirty="0"/>
              <a:t>Node.js </a:t>
            </a:r>
            <a:r>
              <a:rPr lang="zh-CN" altLang="en-US" sz="2800" dirty="0"/>
              <a:t>的模块和包相提并论</a:t>
            </a:r>
            <a:r>
              <a:rPr lang="zh-CN" altLang="en-US" sz="2800" dirty="0" smtClean="0"/>
              <a:t>，两</a:t>
            </a:r>
            <a:r>
              <a:rPr lang="zh-CN" altLang="en-US" sz="2800" dirty="0"/>
              <a:t>个</a:t>
            </a:r>
            <a:r>
              <a:rPr lang="zh-CN" altLang="en-US" sz="2800" dirty="0" smtClean="0"/>
              <a:t>概念也</a:t>
            </a:r>
            <a:r>
              <a:rPr lang="zh-CN" altLang="en-US" sz="2800" dirty="0"/>
              <a:t>时常混</a:t>
            </a:r>
            <a:r>
              <a:rPr lang="zh-CN" altLang="en-US" sz="2800" dirty="0" smtClean="0"/>
              <a:t>用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可以</a:t>
            </a:r>
            <a:r>
              <a:rPr lang="zh-CN" altLang="en-US" sz="2800" dirty="0"/>
              <a:t>把包理解成是实现了某个功能模块的集合，用于</a:t>
            </a:r>
            <a:r>
              <a:rPr lang="zh-CN" altLang="en-US" sz="2800" dirty="0" smtClean="0"/>
              <a:t>发布和</a:t>
            </a:r>
            <a:r>
              <a:rPr lang="zh-CN" altLang="en-US" sz="2800" dirty="0"/>
              <a:t>维护。</a:t>
            </a:r>
          </a:p>
        </p:txBody>
      </p:sp>
    </p:spTree>
    <p:extLst>
      <p:ext uri="{BB962C8B-B14F-4D97-AF65-F5344CB8AC3E}">
        <p14:creationId xmlns:p14="http://schemas.microsoft.com/office/powerpoint/2010/main" val="70452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/>
              <a:t>创建一</a:t>
            </a:r>
            <a:r>
              <a:rPr lang="zh-CN" altLang="en-US" dirty="0" smtClean="0"/>
              <a:t>个模块：将下列代码另存为</a:t>
            </a:r>
            <a:r>
              <a:rPr lang="en-US" altLang="zh-CN" dirty="0" smtClean="0"/>
              <a:t>4.2.js</a:t>
            </a:r>
            <a:r>
              <a:rPr lang="zh-CN" altLang="en-US" dirty="0" smtClean="0"/>
              <a:t>，</a:t>
            </a:r>
            <a:r>
              <a:rPr lang="zh-CN" altLang="en-US" dirty="0"/>
              <a:t>这样我们就可以在其他地方调用</a:t>
            </a:r>
            <a:r>
              <a:rPr lang="zh-CN" altLang="en-US" dirty="0" smtClean="0"/>
              <a:t>这个模块。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4904"/>
            <a:ext cx="5472608" cy="405994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C5322E1-2CEC-FB42-A62A-B9A9014434D7}"/>
              </a:ext>
            </a:extLst>
          </p:cNvPr>
          <p:cNvSpPr/>
          <p:nvPr/>
        </p:nvSpPr>
        <p:spPr>
          <a:xfrm>
            <a:off x="6804323" y="4437112"/>
            <a:ext cx="19545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把函数</a:t>
            </a:r>
            <a:r>
              <a:rPr lang="en-US" sz="2000" dirty="0" smtClean="0"/>
              <a:t>greet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作为</a:t>
            </a:r>
            <a:r>
              <a:rPr lang="zh-CN" altLang="en-US" sz="2000" dirty="0"/>
              <a:t>模块的输出暴露出去</a:t>
            </a:r>
            <a:endParaRPr lang="en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976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980</Words>
  <Application>Microsoft Office PowerPoint</Application>
  <PresentationFormat>全屏显示(4:3)</PresentationFormat>
  <Paragraphs>83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4.2 Node.js开发</vt:lpstr>
      <vt:lpstr>Node.js安装</vt:lpstr>
      <vt:lpstr>Node.js REPL(交互式解释器)</vt:lpstr>
      <vt:lpstr>helloWorld</vt:lpstr>
      <vt:lpstr>VSCode调试node.js</vt:lpstr>
      <vt:lpstr>VSCode调试node.js</vt:lpstr>
      <vt:lpstr>VSCode调试node.js</vt:lpstr>
      <vt:lpstr>模块和包</vt:lpstr>
      <vt:lpstr>模块示例</vt:lpstr>
      <vt:lpstr>模块示例</vt:lpstr>
      <vt:lpstr>Node.js模块库</vt:lpstr>
      <vt:lpstr>Node.JS包</vt:lpstr>
      <vt:lpstr>NPM</vt:lpstr>
      <vt:lpstr>自定义包</vt:lpstr>
      <vt:lpstr>自定义包</vt:lpstr>
      <vt:lpstr>Node.js回调函数</vt:lpstr>
      <vt:lpstr>阻塞代码实例</vt:lpstr>
      <vt:lpstr>非阻塞代码实例</vt:lpstr>
      <vt:lpstr>回调陷阱</vt:lpstr>
      <vt:lpstr>回调陷阱</vt:lpstr>
      <vt:lpstr>避免回调陷阱</vt:lpstr>
      <vt:lpstr>避免回调陷阱</vt:lpstr>
      <vt:lpstr>Node.js读写文件</vt:lpstr>
      <vt:lpstr>Node.js读写文件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Node.JS</dc:title>
  <dc:creator>yezi</dc:creator>
  <cp:lastModifiedBy>yezi</cp:lastModifiedBy>
  <cp:revision>73</cp:revision>
  <dcterms:created xsi:type="dcterms:W3CDTF">2020-03-10T01:01:54Z</dcterms:created>
  <dcterms:modified xsi:type="dcterms:W3CDTF">2020-03-16T10:22:59Z</dcterms:modified>
</cp:coreProperties>
</file>