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9" r:id="rId15"/>
    <p:sldId id="318" r:id="rId16"/>
    <p:sldId id="320" r:id="rId17"/>
    <p:sldId id="321" r:id="rId18"/>
    <p:sldId id="322" r:id="rId19"/>
    <p:sldId id="323" r:id="rId20"/>
    <p:sldId id="324" r:id="rId21"/>
    <p:sldId id="32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05" autoAdjust="0"/>
  </p:normalViewPr>
  <p:slideViewPr>
    <p:cSldViewPr>
      <p:cViewPr varScale="1">
        <p:scale>
          <a:sx n="72" d="100"/>
          <a:sy n="72" d="100"/>
        </p:scale>
        <p:origin x="17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0F383-84C1-44BF-BA71-EBDA0C6DDF97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A0346-A882-48AA-9D82-B4BE24AD1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9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A0346-A882-48AA-9D82-B4BE24AD19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4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27.0.0.1:8080/4.1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4.3 </a:t>
            </a:r>
            <a:r>
              <a:rPr lang="en-US" altLang="zh-CN" dirty="0"/>
              <a:t>Node.js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Web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3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Express</a:t>
            </a:r>
            <a:r>
              <a:rPr lang="zh-CN" altLang="en-US" b="1" dirty="0"/>
              <a:t>中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POST</a:t>
            </a:r>
            <a:r>
              <a:rPr lang="zh-CN" altLang="en-US" b="1" dirty="0"/>
              <a:t>请求示例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html form</a:t>
            </a:r>
            <a:r>
              <a:rPr lang="zh-CN" altLang="en-US" dirty="0"/>
              <a:t>表单构建一个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请求，</a:t>
            </a:r>
            <a:r>
              <a:rPr lang="en-US" altLang="zh-CN" dirty="0" smtClean="0"/>
              <a:t>4.21.js</a:t>
            </a:r>
            <a:r>
              <a:rPr lang="zh-CN" altLang="en-US" dirty="0"/>
              <a:t>，</a:t>
            </a:r>
            <a:r>
              <a:rPr lang="en-US" altLang="zh-CN" dirty="0" smtClean="0"/>
              <a:t>4.21.html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12" y="2204864"/>
            <a:ext cx="3878916" cy="20651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" y="2204864"/>
            <a:ext cx="5323640" cy="46531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840" y="4396909"/>
            <a:ext cx="2728196" cy="11812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387" y="5940408"/>
            <a:ext cx="313209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7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Express</a:t>
            </a:r>
            <a:r>
              <a:rPr lang="zh-CN" altLang="en-US" b="1" dirty="0" smtClean="0"/>
              <a:t>实现文件</a:t>
            </a:r>
            <a:r>
              <a:rPr lang="zh-CN" altLang="en-US" b="1" dirty="0"/>
              <a:t>上</a:t>
            </a:r>
            <a:r>
              <a:rPr lang="zh-CN" altLang="en-US" b="1" dirty="0" smtClean="0"/>
              <a:t>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1250" y="908720"/>
            <a:ext cx="4679688" cy="473930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创建一个用于上传文件的表单，使用 </a:t>
            </a:r>
            <a:r>
              <a:rPr lang="en-US" altLang="zh-CN" sz="2800" dirty="0"/>
              <a:t>POST </a:t>
            </a:r>
            <a:r>
              <a:rPr lang="zh-CN" altLang="en-US" sz="2800" dirty="0" smtClean="0"/>
              <a:t>方法，</a:t>
            </a:r>
            <a:r>
              <a:rPr lang="en-US" altLang="zh-CN" sz="2800" dirty="0" smtClean="0"/>
              <a:t>4.22.js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4.22.html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205" y="2204864"/>
            <a:ext cx="3901778" cy="2827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66" y="6240727"/>
            <a:ext cx="3711262" cy="6172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21" y="5091994"/>
            <a:ext cx="2671145" cy="12065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" y="980728"/>
            <a:ext cx="4793395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19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Express</a:t>
            </a:r>
            <a:r>
              <a:rPr lang="zh-CN" altLang="en-US" b="1" dirty="0" smtClean="0"/>
              <a:t>实现</a:t>
            </a:r>
            <a:r>
              <a:rPr lang="en-US" altLang="zh-CN" b="1" dirty="0" smtClean="0"/>
              <a:t>Cookie</a:t>
            </a:r>
            <a:r>
              <a:rPr lang="zh-CN" altLang="en-US" b="1" dirty="0" smtClean="0"/>
              <a:t>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185" y="11967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使用</a:t>
            </a:r>
            <a:r>
              <a:rPr lang="zh-CN" altLang="en-US" sz="2800" dirty="0"/>
              <a:t>中间件向 </a:t>
            </a:r>
            <a:r>
              <a:rPr lang="en-US" altLang="zh-CN" sz="2800" dirty="0"/>
              <a:t>Node.js </a:t>
            </a:r>
            <a:r>
              <a:rPr lang="zh-CN" altLang="en-US" sz="2800" dirty="0"/>
              <a:t>服务器发送 </a:t>
            </a:r>
            <a:r>
              <a:rPr lang="en-US" altLang="zh-CN" sz="2800" dirty="0"/>
              <a:t>cookie </a:t>
            </a:r>
            <a:r>
              <a:rPr lang="zh-CN" altLang="en-US" sz="2800" dirty="0"/>
              <a:t>信息，以下代码输出了客户端发送的 </a:t>
            </a:r>
            <a:r>
              <a:rPr lang="en-US" altLang="zh-CN" sz="2800" dirty="0"/>
              <a:t>cookie </a:t>
            </a:r>
            <a:r>
              <a:rPr lang="zh-CN" altLang="en-US" sz="2800" dirty="0" smtClean="0"/>
              <a:t>信息，</a:t>
            </a:r>
            <a:r>
              <a:rPr lang="en-US" altLang="zh-CN" sz="2800" dirty="0" smtClean="0"/>
              <a:t>4.23.js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70" y="4727781"/>
            <a:ext cx="4473328" cy="19508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42" y="3067269"/>
            <a:ext cx="3261643" cy="784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19" y="2248048"/>
            <a:ext cx="4922947" cy="24233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349" y="4603112"/>
            <a:ext cx="2667231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4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</a:t>
            </a:r>
            <a:r>
              <a:rPr lang="zh-CN" altLang="en-US" dirty="0" smtClean="0"/>
              <a:t>脚手架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所谓项目的“脚手架”是一个比喻，实际是一个规范化项目的前期准备，类似于模版，比如像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项目的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-cli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项目的</a:t>
            </a:r>
            <a:r>
              <a:rPr lang="en-US" altLang="zh-CN" dirty="0" smtClean="0"/>
              <a:t>angular-cli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项目的</a:t>
            </a:r>
            <a:r>
              <a:rPr lang="en-US" altLang="zh-CN" dirty="0" smtClean="0"/>
              <a:t>archetype</a:t>
            </a:r>
            <a:r>
              <a:rPr lang="zh-CN" altLang="en-US" dirty="0" smtClean="0"/>
              <a:t>等等。我们也可以开发自己用的顺手的“脚手架”，比如用</a:t>
            </a:r>
            <a:r>
              <a:rPr lang="en-US" altLang="zh-CN" dirty="0" smtClean="0"/>
              <a:t>Yeoman</a:t>
            </a:r>
            <a:r>
              <a:rPr lang="zh-CN" altLang="en-US" dirty="0" smtClean="0"/>
              <a:t>工具来开发前端脚手架。</a:t>
            </a:r>
            <a:endParaRPr lang="en-US" altLang="zh-CN" dirty="0" smtClean="0"/>
          </a:p>
          <a:p>
            <a:r>
              <a:rPr lang="en-US" altLang="zh-CN" dirty="0" smtClean="0"/>
              <a:t>Express</a:t>
            </a:r>
            <a:r>
              <a:rPr lang="zh-CN" altLang="en-US" dirty="0" smtClean="0"/>
              <a:t>也提供了一个开发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网站的</a:t>
            </a:r>
            <a:r>
              <a:rPr lang="zh-CN" altLang="en-US" dirty="0"/>
              <a:t>脚手架</a:t>
            </a:r>
            <a:r>
              <a:rPr lang="zh-CN" altLang="en-US" dirty="0" smtClean="0"/>
              <a:t>。运行</a:t>
            </a:r>
            <a:r>
              <a:rPr lang="en-US" altLang="zh-CN" dirty="0" err="1"/>
              <a:t>npm</a:t>
            </a:r>
            <a:r>
              <a:rPr lang="en-US" altLang="zh-CN" dirty="0"/>
              <a:t> install -g </a:t>
            </a:r>
            <a:r>
              <a:rPr lang="en-US" altLang="zh-CN" dirty="0" smtClean="0"/>
              <a:t>express-generator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在命令行模式下再运行</a:t>
            </a:r>
            <a:r>
              <a:rPr lang="en-US" altLang="zh-CN" dirty="0" smtClean="0"/>
              <a:t>express eps_1</a:t>
            </a:r>
            <a:r>
              <a:rPr lang="zh-CN" altLang="en-US" dirty="0" smtClean="0"/>
              <a:t>，即可生成一个项目</a:t>
            </a:r>
            <a:r>
              <a:rPr lang="en-US" altLang="zh-CN" dirty="0" smtClean="0"/>
              <a:t>eps_1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eps_1</a:t>
            </a:r>
            <a:r>
              <a:rPr lang="zh-CN" altLang="en-US" dirty="0" smtClean="0"/>
              <a:t>文件夹）</a:t>
            </a:r>
            <a:endParaRPr lang="en-US" altLang="zh-CN" dirty="0" smtClean="0"/>
          </a:p>
          <a:p>
            <a:r>
              <a:rPr lang="zh-CN" altLang="en-US" dirty="0" smtClean="0"/>
              <a:t>或者先创建</a:t>
            </a:r>
            <a:r>
              <a:rPr lang="en-US" altLang="zh-CN" dirty="0" smtClean="0"/>
              <a:t>eps_1</a:t>
            </a:r>
            <a:r>
              <a:rPr lang="zh-CN" altLang="en-US" dirty="0" smtClean="0"/>
              <a:t>文件夹，命令行模式进入文件夹中执行</a:t>
            </a:r>
            <a:r>
              <a:rPr lang="en-US" altLang="zh-CN" dirty="0" smtClean="0"/>
              <a:t>express –e</a:t>
            </a:r>
            <a:r>
              <a:rPr lang="zh-CN" altLang="en-US" dirty="0" smtClean="0"/>
              <a:t>，也可以产生相同的效果。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199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</a:t>
            </a:r>
            <a:r>
              <a:rPr lang="zh-CN" altLang="en-US" dirty="0"/>
              <a:t>脚手架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执行脚手架创建的</a:t>
            </a:r>
            <a:r>
              <a:rPr lang="en-US" altLang="zh-CN" dirty="0" smtClean="0"/>
              <a:t>eps_1</a:t>
            </a:r>
            <a:r>
              <a:rPr lang="zh-CN" altLang="en-US" dirty="0" smtClean="0"/>
              <a:t>项目：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eps_1</a:t>
            </a:r>
            <a:r>
              <a:rPr lang="zh-CN" altLang="en-US" dirty="0" smtClean="0"/>
              <a:t>目录下命令行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</a:t>
            </a:r>
            <a:r>
              <a:rPr lang="zh-CN" altLang="en-US" dirty="0" smtClean="0"/>
              <a:t>安装依赖项。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eps_1</a:t>
            </a:r>
            <a:r>
              <a:rPr lang="zh-CN" altLang="en-US" dirty="0"/>
              <a:t>目录下</a:t>
            </a:r>
            <a:r>
              <a:rPr lang="zh-CN" altLang="en-US" dirty="0" smtClean="0"/>
              <a:t>命令行运行</a:t>
            </a:r>
            <a:r>
              <a:rPr lang="en-US" altLang="zh-CN" dirty="0" smtClean="0"/>
              <a:t>node bin/www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http://127.0.0.1:3000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5157192"/>
            <a:ext cx="2376264" cy="1652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728901"/>
            <a:ext cx="2546625" cy="27454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25" y="3728901"/>
            <a:ext cx="4982907" cy="129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</a:t>
            </a:r>
            <a:r>
              <a:rPr lang="zh-CN" altLang="en-US" dirty="0" smtClean="0"/>
              <a:t>脚手架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356" y="1268760"/>
            <a:ext cx="8507288" cy="49251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eps_1</a:t>
            </a:r>
            <a:r>
              <a:rPr lang="zh-CN" altLang="en-US" dirty="0" smtClean="0"/>
              <a:t>的文件夹目录</a:t>
            </a:r>
            <a:endParaRPr lang="en-US" altLang="zh-CN" dirty="0" smtClean="0"/>
          </a:p>
          <a:p>
            <a:pPr lvl="1"/>
            <a:r>
              <a:rPr lang="en-US" altLang="zh-CN" sz="2400" dirty="0" err="1"/>
              <a:t>package.json</a:t>
            </a:r>
            <a:r>
              <a:rPr lang="zh-CN" altLang="en-US" sz="2400" dirty="0"/>
              <a:t>应用的配置文件，文件内包含程序的基础信息、启动脚本和依赖包等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708920"/>
            <a:ext cx="3024336" cy="39602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98" y="2996952"/>
            <a:ext cx="2546625" cy="274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30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</a:t>
            </a:r>
            <a:r>
              <a:rPr lang="zh-CN" altLang="en-US" dirty="0" smtClean="0"/>
              <a:t>脚手架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356" y="1268760"/>
            <a:ext cx="8507288" cy="49251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eps_1</a:t>
            </a:r>
            <a:r>
              <a:rPr lang="zh-CN" altLang="en-US" dirty="0" smtClean="0"/>
              <a:t>的文件夹目录</a:t>
            </a:r>
            <a:endParaRPr lang="en-US" altLang="zh-CN" dirty="0" smtClean="0"/>
          </a:p>
          <a:p>
            <a:pPr lvl="1"/>
            <a:r>
              <a:rPr lang="en-US" altLang="zh-CN" sz="2400" dirty="0"/>
              <a:t>app.js</a:t>
            </a:r>
            <a:r>
              <a:rPr lang="zh-CN" altLang="en-US" sz="2400" dirty="0"/>
              <a:t>应用的初始化文件，包括引入应用程序的基础依赖项、设置视图即</a:t>
            </a:r>
            <a:r>
              <a:rPr lang="en-US" altLang="zh-CN" sz="2400" dirty="0"/>
              <a:t>view</a:t>
            </a:r>
            <a:r>
              <a:rPr lang="zh-CN" altLang="en-US" sz="2400" dirty="0"/>
              <a:t>的引擎目录以及模板、设置静态资源路径、配置通用的中间件、引入路由和一些错误处理中间件等。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113584"/>
            <a:ext cx="3954998" cy="37444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731332"/>
            <a:ext cx="2546625" cy="274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5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</a:t>
            </a:r>
            <a:r>
              <a:rPr lang="zh-CN" altLang="en-US" dirty="0" smtClean="0"/>
              <a:t>脚手架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356" y="1268760"/>
            <a:ext cx="8507288" cy="49251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eps_1</a:t>
            </a:r>
            <a:r>
              <a:rPr lang="zh-CN" altLang="en-US" dirty="0" smtClean="0"/>
              <a:t>的文件夹目录</a:t>
            </a:r>
            <a:endParaRPr lang="en-US" altLang="zh-CN" dirty="0" smtClean="0"/>
          </a:p>
          <a:p>
            <a:pPr lvl="1"/>
            <a:r>
              <a:rPr lang="en-US" altLang="zh-CN" dirty="0"/>
              <a:t>bin/www</a:t>
            </a:r>
            <a:r>
              <a:rPr lang="zh-CN" altLang="en-US" dirty="0"/>
              <a:t>应用的启动文件，文件内包含引用要启动的应用、设置应用监听的端口和启动</a:t>
            </a:r>
            <a:r>
              <a:rPr lang="en-US" altLang="zh-CN" dirty="0"/>
              <a:t>http</a:t>
            </a:r>
            <a:r>
              <a:rPr lang="zh-CN" altLang="en-US" dirty="0"/>
              <a:t>服务等。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2" y="3068960"/>
            <a:ext cx="2546625" cy="27454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30" y="2802416"/>
            <a:ext cx="4392488" cy="40601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78" y="3980964"/>
            <a:ext cx="1943268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71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</a:t>
            </a:r>
            <a:r>
              <a:rPr lang="zh-CN" altLang="en-US" dirty="0" smtClean="0"/>
              <a:t>脚手架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356" y="1268760"/>
            <a:ext cx="8507288" cy="49251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eps_1</a:t>
            </a:r>
            <a:r>
              <a:rPr lang="zh-CN" altLang="en-US" dirty="0" smtClean="0"/>
              <a:t>的文件夹目录</a:t>
            </a:r>
            <a:endParaRPr lang="en-US" altLang="zh-CN" dirty="0" smtClean="0"/>
          </a:p>
          <a:p>
            <a:pPr lvl="1"/>
            <a:r>
              <a:rPr lang="en-US" altLang="zh-CN" dirty="0"/>
              <a:t>public/**</a:t>
            </a:r>
            <a:r>
              <a:rPr lang="zh-CN" altLang="en-US" dirty="0"/>
              <a:t>应用的静态资源文件目录，该目录下的文件资源不需要经过文件映射就可以直接访问。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008181"/>
            <a:ext cx="3191934" cy="34411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35" y="3040191"/>
            <a:ext cx="3677857" cy="249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2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</a:t>
            </a:r>
            <a:r>
              <a:rPr lang="zh-CN" altLang="en-US" dirty="0" smtClean="0"/>
              <a:t>脚手架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639" y="1185366"/>
            <a:ext cx="8507288" cy="49251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eps_1</a:t>
            </a:r>
            <a:r>
              <a:rPr lang="zh-CN" altLang="en-US" dirty="0" smtClean="0"/>
              <a:t>的文件夹目录</a:t>
            </a:r>
            <a:endParaRPr lang="en-US" altLang="zh-CN" dirty="0" smtClean="0"/>
          </a:p>
          <a:p>
            <a:pPr lvl="1"/>
            <a:r>
              <a:rPr lang="en-US" altLang="zh-CN" sz="2400" dirty="0"/>
              <a:t>routes/**</a:t>
            </a:r>
            <a:r>
              <a:rPr lang="zh-CN" altLang="en-US" sz="2400" dirty="0"/>
              <a:t>应用的路由文件，这些路由文件中设置的接口最终会以指定的</a:t>
            </a:r>
            <a:r>
              <a:rPr lang="en-US" altLang="zh-CN" sz="2400" dirty="0"/>
              <a:t>HTTP</a:t>
            </a:r>
            <a:r>
              <a:rPr lang="zh-CN" altLang="en-US" sz="2400" dirty="0"/>
              <a:t>请求方式暴露给用户，并在用户请求之后将结果返回。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0" y="2911099"/>
            <a:ext cx="2755375" cy="29704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38" y="3314106"/>
            <a:ext cx="1973751" cy="14022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79" y="2904267"/>
            <a:ext cx="3661462" cy="18267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59" y="4859328"/>
            <a:ext cx="3718882" cy="172226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25" y="6059790"/>
            <a:ext cx="2941575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0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Web </a:t>
            </a:r>
            <a:r>
              <a:rPr lang="zh-CN" altLang="en-US" b="1" dirty="0"/>
              <a:t>应用</a:t>
            </a:r>
            <a:r>
              <a:rPr lang="zh-CN" altLang="en-US" b="1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应用架构</a:t>
            </a:r>
            <a:endParaRPr lang="zh-CN" altLang="en-US" dirty="0"/>
          </a:p>
        </p:txBody>
      </p:sp>
      <p:pic>
        <p:nvPicPr>
          <p:cNvPr id="1026" name="Picture 2" descr="https://www.runoob.com/wp-content/uploads/2015/09/web_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741068" cy="378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57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</a:t>
            </a:r>
            <a:r>
              <a:rPr lang="zh-CN" altLang="en-US" dirty="0" smtClean="0"/>
              <a:t>脚手架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639" y="1185366"/>
            <a:ext cx="8507288" cy="49251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eps_1</a:t>
            </a:r>
            <a:r>
              <a:rPr lang="zh-CN" altLang="en-US" dirty="0" smtClean="0"/>
              <a:t>的文件夹目录</a:t>
            </a:r>
            <a:endParaRPr lang="en-US" altLang="zh-CN" dirty="0" smtClean="0"/>
          </a:p>
          <a:p>
            <a:pPr lvl="1"/>
            <a:r>
              <a:rPr lang="en-US" altLang="zh-CN" sz="2400" dirty="0"/>
              <a:t>views</a:t>
            </a:r>
            <a:r>
              <a:rPr lang="zh-CN" altLang="en-US" sz="2400" dirty="0"/>
              <a:t>应用的视图文件，在</a:t>
            </a:r>
            <a:r>
              <a:rPr lang="en-US" altLang="zh-CN" sz="2400" dirty="0"/>
              <a:t>app.js</a:t>
            </a:r>
            <a:r>
              <a:rPr lang="zh-CN" altLang="en-US" sz="2400" dirty="0"/>
              <a:t>中设置好视图引擎和模板之后，该目录即为应用视图的根目录，然后路由文件就会根据</a:t>
            </a:r>
            <a:r>
              <a:rPr lang="en-US" altLang="zh-CN" sz="2400" dirty="0"/>
              <a:t>app.js</a:t>
            </a:r>
            <a:r>
              <a:rPr lang="zh-CN" altLang="en-US" sz="2400" dirty="0"/>
              <a:t>中的设置加载并渲染该目录下的视图文件。</a:t>
            </a:r>
          </a:p>
          <a:p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0" y="2911099"/>
            <a:ext cx="2755375" cy="29704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44" y="2911099"/>
            <a:ext cx="2080440" cy="1501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962" y="2911099"/>
            <a:ext cx="4427604" cy="21337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50" y="5239726"/>
            <a:ext cx="2932229" cy="8707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54" y="4464854"/>
            <a:ext cx="2228008" cy="141672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36" y="5164911"/>
            <a:ext cx="1978432" cy="16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7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</a:t>
            </a:r>
            <a:r>
              <a:rPr lang="zh-CN" altLang="en-US" dirty="0"/>
              <a:t>脚手架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3568" y="1433223"/>
            <a:ext cx="813360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基本脚手架的缺点：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实际开发中，项目的路由文件的数目会因项目复杂度而不同，当项目足够复杂时，我们需要引入的路由文件和需要注册的路由就会更多，同时除了应用本身的404和错误处理中间件之外，还可能根据实际需求新增我们自定义的中间件，如果这些初始化的代码都放置于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app.js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中，无疑，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app.js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文件会越来越大越来越臃肿，这并不是一个很好的选择。同时路由和路由对应的处理函数在一个文件中，这样的处理不够优雅，不便于维护，所以进行路由分离显得很有必要性。当然，这个应用只是生成器工具初始化的一个简单脚手架，并不是最终的样子。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5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Node </a:t>
            </a:r>
            <a:r>
              <a:rPr lang="zh-CN" altLang="en-US" b="1" dirty="0"/>
              <a:t>创建 </a:t>
            </a:r>
            <a:r>
              <a:rPr lang="en-US" altLang="zh-CN" b="1" dirty="0"/>
              <a:t>Web </a:t>
            </a:r>
            <a:r>
              <a:rPr lang="zh-CN" altLang="en-US" b="1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573" y="90872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Node.js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http </a:t>
            </a:r>
            <a:r>
              <a:rPr lang="zh-CN" altLang="en-US" sz="2000" dirty="0"/>
              <a:t>模块主要用于搭建 </a:t>
            </a:r>
            <a:r>
              <a:rPr lang="en-US" altLang="zh-CN" sz="2000" dirty="0"/>
              <a:t>HTTP </a:t>
            </a:r>
            <a:r>
              <a:rPr lang="zh-CN" altLang="en-US" sz="2000" dirty="0"/>
              <a:t>服务端和</a:t>
            </a:r>
            <a:r>
              <a:rPr lang="zh-CN" altLang="en-US" sz="2000" dirty="0" smtClean="0"/>
              <a:t>客户端。</a:t>
            </a:r>
            <a:endParaRPr lang="en-US" altLang="zh-CN" sz="2000" dirty="0" smtClean="0"/>
          </a:p>
          <a:p>
            <a:r>
              <a:rPr lang="zh-CN" altLang="en-US" sz="2000" dirty="0" smtClean="0"/>
              <a:t>代码另存为</a:t>
            </a:r>
            <a:r>
              <a:rPr lang="en-US" altLang="zh-CN" sz="2000" dirty="0" smtClean="0"/>
              <a:t>4.15.js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4.15.html</a:t>
            </a:r>
            <a:r>
              <a:rPr lang="zh-CN" altLang="en-US" sz="2000" dirty="0" smtClean="0"/>
              <a:t>。打开浏览器访问</a:t>
            </a:r>
            <a:r>
              <a:rPr lang="en-US" altLang="zh-CN" sz="2000" dirty="0">
                <a:hlinkClick r:id="rId2"/>
              </a:rPr>
              <a:t>http://127.0.0.1:8080/4.15.html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49363"/>
            <a:ext cx="5250635" cy="48086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776" y="2049363"/>
            <a:ext cx="2960786" cy="2819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787" y="5229200"/>
            <a:ext cx="2666307" cy="144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09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Node </a:t>
            </a:r>
            <a:r>
              <a:rPr lang="zh-CN" altLang="en-US" b="1" dirty="0"/>
              <a:t>创建 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另存为</a:t>
            </a:r>
            <a:r>
              <a:rPr lang="en-US" altLang="zh-CN" dirty="0" smtClean="0"/>
              <a:t>4.16.js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node 4.16.js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3820660" cy="47525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03" y="2764043"/>
            <a:ext cx="431611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03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Node.js Express </a:t>
            </a:r>
            <a:r>
              <a:rPr lang="zh-CN" altLang="en-US" b="1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7638"/>
            <a:ext cx="8229600" cy="4525963"/>
          </a:xfrm>
        </p:spPr>
        <p:txBody>
          <a:bodyPr>
            <a:normAutofit/>
          </a:bodyPr>
          <a:lstStyle/>
          <a:p>
            <a:pPr latinLnBrk="1"/>
            <a:r>
              <a:rPr lang="en-US" altLang="zh-CN" sz="2800" dirty="0"/>
              <a:t>Express </a:t>
            </a:r>
            <a:r>
              <a:rPr lang="zh-CN" altLang="en-US" sz="2800" dirty="0"/>
              <a:t>是一个简洁而灵活的 </a:t>
            </a:r>
            <a:r>
              <a:rPr lang="en-US" altLang="zh-CN" sz="2800" dirty="0"/>
              <a:t>node.js Web</a:t>
            </a:r>
            <a:r>
              <a:rPr lang="zh-CN" altLang="en-US" sz="2800" dirty="0"/>
              <a:t>应用框架</a:t>
            </a:r>
            <a:r>
              <a:rPr lang="en-US" altLang="zh-CN" sz="2800" dirty="0"/>
              <a:t>, </a:t>
            </a:r>
            <a:r>
              <a:rPr lang="zh-CN" altLang="en-US" sz="2800" dirty="0"/>
              <a:t>提供</a:t>
            </a:r>
            <a:r>
              <a:rPr lang="zh-CN" altLang="en-US" sz="2800" dirty="0" smtClean="0"/>
              <a:t>了丰富</a:t>
            </a:r>
            <a:r>
              <a:rPr lang="zh-CN" altLang="en-US" sz="2800" dirty="0"/>
              <a:t>的 </a:t>
            </a:r>
            <a:r>
              <a:rPr lang="en-US" altLang="zh-CN" sz="2800" dirty="0"/>
              <a:t>HTTP </a:t>
            </a:r>
            <a:r>
              <a:rPr lang="zh-CN" altLang="en-US" sz="2800" dirty="0" smtClean="0"/>
              <a:t>工具，使用 </a:t>
            </a:r>
            <a:r>
              <a:rPr lang="en-US" altLang="zh-CN" sz="2800" dirty="0"/>
              <a:t>Express </a:t>
            </a:r>
            <a:r>
              <a:rPr lang="zh-CN" altLang="en-US" sz="2800" dirty="0"/>
              <a:t>可以快速地搭建一个完整功能的网站。</a:t>
            </a:r>
          </a:p>
          <a:p>
            <a:pPr latinLnBrk="1"/>
            <a:r>
              <a:rPr lang="en-US" altLang="zh-CN" dirty="0"/>
              <a:t>Express </a:t>
            </a:r>
            <a:r>
              <a:rPr lang="zh-CN" altLang="en-US" dirty="0"/>
              <a:t>框架核心特性：</a:t>
            </a:r>
          </a:p>
          <a:p>
            <a:pPr lvl="1" latinLnBrk="1"/>
            <a:r>
              <a:rPr lang="zh-CN" altLang="en-US" dirty="0"/>
              <a:t>可以设置中间件来响应 </a:t>
            </a:r>
            <a:r>
              <a:rPr lang="en-US" altLang="zh-CN" dirty="0"/>
              <a:t>HTTP </a:t>
            </a:r>
            <a:r>
              <a:rPr lang="zh-CN" altLang="en-US" dirty="0"/>
              <a:t>请求。</a:t>
            </a:r>
          </a:p>
          <a:p>
            <a:pPr lvl="1" latinLnBrk="1"/>
            <a:r>
              <a:rPr lang="zh-CN" altLang="en-US" dirty="0"/>
              <a:t>定义了路由表用于执行不同的 </a:t>
            </a:r>
            <a:r>
              <a:rPr lang="en-US" altLang="zh-CN" dirty="0"/>
              <a:t>HTTP </a:t>
            </a:r>
            <a:r>
              <a:rPr lang="zh-CN" altLang="en-US" dirty="0"/>
              <a:t>请求动作。</a:t>
            </a:r>
          </a:p>
          <a:p>
            <a:pPr lvl="1" latinLnBrk="1"/>
            <a:r>
              <a:rPr lang="zh-CN" altLang="en-US" dirty="0"/>
              <a:t>可以通过向模板传递参数来动态渲染 </a:t>
            </a:r>
            <a:r>
              <a:rPr lang="en-US" altLang="zh-CN" dirty="0"/>
              <a:t>HTML </a:t>
            </a:r>
            <a:r>
              <a:rPr lang="zh-CN" altLang="en-US" dirty="0"/>
              <a:t>页面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安装</a:t>
            </a:r>
            <a:r>
              <a:rPr lang="en-US" altLang="zh-CN" dirty="0" smtClean="0"/>
              <a:t>Express: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express</a:t>
            </a:r>
            <a:endParaRPr lang="zh-CN" altLang="en-US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67067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第一个 </a:t>
            </a:r>
            <a:r>
              <a:rPr lang="en-US" altLang="zh-CN" b="1" dirty="0"/>
              <a:t>Express </a:t>
            </a:r>
            <a:r>
              <a:rPr lang="zh-CN" altLang="en-US" b="1" dirty="0"/>
              <a:t>框架</a:t>
            </a:r>
            <a:r>
              <a:rPr lang="zh-CN" altLang="en-US" b="1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express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服务器，</a:t>
            </a:r>
            <a:r>
              <a:rPr lang="en-US" altLang="zh-CN" dirty="0" smtClean="0"/>
              <a:t>4.17.js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45483"/>
            <a:ext cx="5106899" cy="34806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451665"/>
            <a:ext cx="2331922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9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</a:t>
            </a:r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981" y="1124744"/>
            <a:ext cx="8507288" cy="4525963"/>
          </a:xfrm>
        </p:spPr>
        <p:txBody>
          <a:bodyPr/>
          <a:lstStyle/>
          <a:p>
            <a:r>
              <a:rPr lang="zh-CN" altLang="en-US" dirty="0" smtClean="0"/>
              <a:t>路由</a:t>
            </a:r>
            <a:r>
              <a:rPr lang="zh-CN" altLang="en-US" dirty="0"/>
              <a:t>决定了由谁</a:t>
            </a:r>
            <a:r>
              <a:rPr lang="en-US" altLang="zh-CN" dirty="0"/>
              <a:t>(</a:t>
            </a:r>
            <a:r>
              <a:rPr lang="zh-CN" altLang="en-US" dirty="0"/>
              <a:t>指定脚本</a:t>
            </a:r>
            <a:r>
              <a:rPr lang="en-US" altLang="zh-CN" dirty="0"/>
              <a:t>)</a:t>
            </a:r>
            <a:r>
              <a:rPr lang="zh-CN" altLang="en-US" dirty="0"/>
              <a:t>去响应客户端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, 4.18.js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81" y="2118028"/>
            <a:ext cx="4805189" cy="45513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45" y="2118028"/>
            <a:ext cx="2362405" cy="693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50" y="2913128"/>
            <a:ext cx="2949196" cy="8154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45" y="3879694"/>
            <a:ext cx="2667231" cy="7163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45" y="4967830"/>
            <a:ext cx="2606266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67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</a:t>
            </a:r>
            <a:r>
              <a:rPr lang="zh-CN" altLang="en-US" dirty="0" smtClean="0"/>
              <a:t>处理静态文件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Express </a:t>
            </a:r>
            <a:r>
              <a:rPr lang="zh-CN" altLang="en-US" sz="2800" dirty="0"/>
              <a:t>提供了内置的中间件</a:t>
            </a:r>
            <a:r>
              <a:rPr lang="zh-CN" altLang="en-US" sz="2800" b="1" dirty="0"/>
              <a:t> </a:t>
            </a:r>
            <a:r>
              <a:rPr lang="en-US" altLang="zh-CN" sz="2800" b="1" dirty="0" err="1"/>
              <a:t>express.static</a:t>
            </a:r>
            <a:r>
              <a:rPr lang="en-US" altLang="zh-CN" sz="2800" b="1" dirty="0"/>
              <a:t> </a:t>
            </a:r>
            <a:r>
              <a:rPr lang="zh-CN" altLang="en-US" sz="2800" dirty="0"/>
              <a:t>来设置静态文件如：图片， </a:t>
            </a:r>
            <a:r>
              <a:rPr lang="en-US" altLang="zh-CN" sz="2800" dirty="0"/>
              <a:t>CSS, JavaScript </a:t>
            </a:r>
            <a:r>
              <a:rPr lang="zh-CN" altLang="en-US" sz="2800" dirty="0" smtClean="0"/>
              <a:t>等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一般放在</a:t>
            </a:r>
            <a:r>
              <a:rPr lang="en-US" altLang="zh-CN" sz="2800" dirty="0" smtClean="0"/>
              <a:t>public</a:t>
            </a:r>
            <a:r>
              <a:rPr lang="zh-CN" altLang="en-US" sz="2800" dirty="0" smtClean="0"/>
              <a:t>文件夹下。（以</a:t>
            </a:r>
            <a:r>
              <a:rPr lang="en-US" altLang="zh-CN" sz="2800" dirty="0" smtClean="0"/>
              <a:t>4.19.js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4.15.html</a:t>
            </a:r>
            <a:r>
              <a:rPr lang="zh-CN" altLang="en-US" sz="2800" dirty="0" smtClean="0"/>
              <a:t>为例）</a:t>
            </a:r>
            <a:endParaRPr lang="en-US" altLang="zh-CN" sz="2800" dirty="0" smtClean="0"/>
          </a:p>
          <a:p>
            <a:r>
              <a:rPr lang="en-US" altLang="zh-CN" sz="2800" dirty="0" err="1"/>
              <a:t>app.use</a:t>
            </a:r>
            <a:r>
              <a:rPr lang="en-US" altLang="zh-CN" sz="2800" dirty="0"/>
              <a:t>('/public', </a:t>
            </a:r>
            <a:r>
              <a:rPr lang="en-US" altLang="zh-CN" sz="2800" dirty="0" err="1"/>
              <a:t>express.static</a:t>
            </a:r>
            <a:r>
              <a:rPr lang="en-US" altLang="zh-CN" sz="2800" dirty="0"/>
              <a:t>('public'));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29000"/>
            <a:ext cx="4322236" cy="33123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52" y="3429000"/>
            <a:ext cx="3452159" cy="15088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197" y="5462395"/>
            <a:ext cx="3017782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32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Express</a:t>
            </a:r>
            <a:r>
              <a:rPr lang="zh-CN" altLang="en-US" b="1" dirty="0" smtClean="0"/>
              <a:t>中的</a:t>
            </a:r>
            <a:r>
              <a:rPr lang="en-US" altLang="zh-CN" b="1" dirty="0" smtClean="0"/>
              <a:t>GET</a:t>
            </a:r>
            <a:r>
              <a:rPr lang="zh-CN" altLang="en-US" b="1" dirty="0" smtClean="0"/>
              <a:t>请求示例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268" y="125255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用</a:t>
            </a:r>
            <a:r>
              <a:rPr lang="en-US" altLang="zh-CN" sz="2800" dirty="0" smtClean="0"/>
              <a:t>html form</a:t>
            </a:r>
            <a:r>
              <a:rPr lang="zh-CN" altLang="en-US" sz="2800" dirty="0" smtClean="0"/>
              <a:t>表单构建一个查询</a:t>
            </a:r>
            <a:r>
              <a:rPr lang="en-US" altLang="zh-CN" sz="2800" dirty="0" smtClean="0"/>
              <a:t>GET</a:t>
            </a:r>
            <a:r>
              <a:rPr lang="zh-CN" altLang="en-US" sz="2800" dirty="0" smtClean="0"/>
              <a:t>请求，</a:t>
            </a:r>
            <a:r>
              <a:rPr lang="en-US" altLang="zh-CN" sz="2800" dirty="0" smtClean="0"/>
              <a:t>4.20.js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4.20.html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8" y="2142155"/>
            <a:ext cx="4956937" cy="43472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77" y="2142156"/>
            <a:ext cx="3696020" cy="21109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21" y="4315786"/>
            <a:ext cx="3149347" cy="13436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9181" y="5897650"/>
            <a:ext cx="3950883" cy="8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50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3929</TotalTime>
  <Words>858</Words>
  <Application>Microsoft Office PowerPoint</Application>
  <PresentationFormat>全屏显示(4:3)</PresentationFormat>
  <Paragraphs>63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Arial Unicode MS</vt:lpstr>
      <vt:lpstr>等线</vt:lpstr>
      <vt:lpstr>宋体</vt:lpstr>
      <vt:lpstr>Arial</vt:lpstr>
      <vt:lpstr>Calibri</vt:lpstr>
      <vt:lpstr>Office 主题</vt:lpstr>
      <vt:lpstr>4.3 Node.js开发Web</vt:lpstr>
      <vt:lpstr>Web 应用架构</vt:lpstr>
      <vt:lpstr>Node 创建 Web 服务器</vt:lpstr>
      <vt:lpstr>Node 创建 Web客户端</vt:lpstr>
      <vt:lpstr>Node.js Express 框架</vt:lpstr>
      <vt:lpstr>第一个 Express 框架实例</vt:lpstr>
      <vt:lpstr>Express路由</vt:lpstr>
      <vt:lpstr>Express处理静态文件</vt:lpstr>
      <vt:lpstr>Express中的GET请求示例</vt:lpstr>
      <vt:lpstr>Express中的POST请求示例</vt:lpstr>
      <vt:lpstr>Express实现文件上传</vt:lpstr>
      <vt:lpstr>Express实现Cookie管理</vt:lpstr>
      <vt:lpstr>Express脚手架</vt:lpstr>
      <vt:lpstr>Express脚手架</vt:lpstr>
      <vt:lpstr>Express脚手架</vt:lpstr>
      <vt:lpstr>Express脚手架</vt:lpstr>
      <vt:lpstr>Express脚手架</vt:lpstr>
      <vt:lpstr>Express脚手架</vt:lpstr>
      <vt:lpstr>Express脚手架</vt:lpstr>
      <vt:lpstr>Express脚手架</vt:lpstr>
      <vt:lpstr>Express脚手架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Node.JS</dc:title>
  <dc:creator>yezi</dc:creator>
  <cp:lastModifiedBy>yezi</cp:lastModifiedBy>
  <cp:revision>111</cp:revision>
  <dcterms:created xsi:type="dcterms:W3CDTF">2020-03-10T01:01:54Z</dcterms:created>
  <dcterms:modified xsi:type="dcterms:W3CDTF">2020-03-23T01:03:36Z</dcterms:modified>
</cp:coreProperties>
</file>