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71"/>
  </p:normalViewPr>
  <p:slideViewPr>
    <p:cSldViewPr snapToGrid="0" snapToObjects="1" showGuides="1">
      <p:cViewPr varScale="1">
        <p:scale>
          <a:sx n="91" d="100"/>
          <a:sy n="91" d="100"/>
        </p:scale>
        <p:origin x="10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/>
              <a:t>区块链系统与分享型数据库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实验一 区块链系统简单实现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0" y="6070791"/>
            <a:ext cx="140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江南</a:t>
            </a:r>
            <a:endParaRPr kumimoji="1" lang="en-US" altLang="zh-CN" sz="1600" dirty="0"/>
          </a:p>
          <a:p>
            <a:r>
              <a:rPr kumimoji="1" lang="en-US" altLang="zh-CN" sz="1600" dirty="0"/>
              <a:t>2021-03-04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2.</a:t>
            </a:r>
            <a:r>
              <a:rPr kumimoji="1" lang="zh-CN" altLang="en-US" sz="6000" dirty="0"/>
              <a:t> 实验介绍</a:t>
            </a:r>
            <a:endParaRPr kumimoji="1" lang="zh-CN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实验介绍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24433" y="1690688"/>
            <a:ext cx="840835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本实验将参考比特币中的区块结构，使用</a:t>
            </a:r>
            <a:r>
              <a:rPr lang="en-US" altLang="zh-CN" dirty="0"/>
              <a:t>Java</a:t>
            </a:r>
            <a:r>
              <a:rPr lang="zh-CN" altLang="zh-CN" dirty="0"/>
              <a:t>实现一个简单的区块链系统，以更好地理解区块链的概念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本实验所实现的简易区块链系统名为</a:t>
            </a:r>
            <a:r>
              <a:rPr lang="en-US" altLang="zh-CN" dirty="0"/>
              <a:t>minichain</a:t>
            </a:r>
            <a:r>
              <a:rPr lang="zh-CN" altLang="zh-CN" dirty="0"/>
              <a:t>，该系统模拟比特币的挖矿过程，</a:t>
            </a:r>
            <a:r>
              <a:rPr lang="zh-CN" altLang="zh-CN" dirty="0">
                <a:highlight>
                  <a:srgbClr val="FFFF00"/>
                </a:highlight>
              </a:rPr>
              <a:t>使用一个工作线程进行交易的打包、</a:t>
            </a:r>
            <a:r>
              <a:rPr lang="en-US" altLang="zh-CN" dirty="0">
                <a:highlight>
                  <a:srgbClr val="FFFF00"/>
                </a:highlight>
              </a:rPr>
              <a:t>Merkle</a:t>
            </a:r>
            <a:r>
              <a:rPr lang="zh-CN" altLang="zh-CN" dirty="0">
                <a:highlight>
                  <a:srgbClr val="FFFF00"/>
                </a:highlight>
              </a:rPr>
              <a:t>树根哈希值的计算以及相应的挖矿过程（随机替换</a:t>
            </a:r>
            <a:r>
              <a:rPr lang="en-US" altLang="zh-CN" dirty="0">
                <a:highlight>
                  <a:srgbClr val="FFFF00"/>
                </a:highlight>
              </a:rPr>
              <a:t>nonce</a:t>
            </a:r>
            <a:r>
              <a:rPr lang="zh-CN" altLang="zh-CN" dirty="0">
                <a:highlight>
                  <a:srgbClr val="FFFF00"/>
                </a:highlight>
              </a:rPr>
              <a:t>值，计算出满足难度条件的区块哈希值）</a:t>
            </a:r>
            <a:r>
              <a:rPr lang="zh-CN" altLang="en-US" dirty="0">
                <a:highlight>
                  <a:srgbClr val="FFFF00"/>
                </a:highlight>
              </a:rPr>
              <a:t>；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在正确补全相应的功能函数后，运行主程序你将会看到新的区块的产生</a:t>
            </a:r>
            <a:r>
              <a:rPr lang="zh-CN" altLang="zh-CN" dirty="0">
                <a:effectLst/>
              </a:rPr>
              <a:t> </a:t>
            </a:r>
            <a:r>
              <a:rPr kumimoji="1" lang="zh-CN" altLang="en-US" dirty="0"/>
              <a:t>。</a:t>
            </a:r>
            <a:endParaRPr kumimoji="1" lang="en-US" altLang="zh-CN" sz="2400" dirty="0"/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4065" y="3021907"/>
            <a:ext cx="6263869" cy="1460715"/>
          </a:xfrm>
        </p:spPr>
        <p:txBody>
          <a:bodyPr>
            <a:normAutofit fontScale="92500"/>
          </a:bodyPr>
          <a:lstStyle/>
          <a:p>
            <a:r>
              <a:rPr kumimoji="1" lang="en-US" altLang="zh-CN" sz="6000" dirty="0"/>
              <a:t>3.</a:t>
            </a:r>
            <a:r>
              <a:rPr kumimoji="1" lang="zh-CN" altLang="en-US" sz="6000" dirty="0"/>
              <a:t> 实验内容及要求</a:t>
            </a:r>
            <a:endParaRPr kumimoji="1" lang="zh-CN" altLang="en-US" sz="6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4409" y="1391926"/>
            <a:ext cx="840835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IDEA</a:t>
            </a:r>
            <a:r>
              <a:rPr lang="zh-CN" altLang="en-US" dirty="0"/>
              <a:t>导入</a:t>
            </a:r>
            <a:r>
              <a:rPr lang="zh-CN" altLang="zh-CN" dirty="0"/>
              <a:t>项目文件夹，等待加载完成，代码整体结构如下图所示：</a:t>
            </a:r>
            <a:endParaRPr kumimoji="1" lang="zh-CN" alt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59936" y="2197605"/>
            <a:ext cx="4381682" cy="40725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8213" y="2197605"/>
            <a:ext cx="3348319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utils</a:t>
            </a:r>
            <a:r>
              <a:rPr lang="zh-CN" altLang="en-US" dirty="0"/>
              <a:t>包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56920" y="1690688"/>
            <a:ext cx="8408355" cy="35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这里已经实现了整体的系统框架，关于类的代码抽象、交易池实现、</a:t>
            </a:r>
            <a:r>
              <a:rPr lang="zh-CN" altLang="en-US" dirty="0"/>
              <a:t>多</a:t>
            </a:r>
            <a:r>
              <a:rPr lang="zh-CN" altLang="zh-CN" dirty="0"/>
              <a:t>线程以及工具类等均已实现，主要是对</a:t>
            </a:r>
            <a:r>
              <a:rPr lang="en-US" altLang="zh-CN" dirty="0" err="1"/>
              <a:t>MinerNode</a:t>
            </a:r>
            <a:r>
              <a:rPr lang="zh-CN" altLang="zh-CN" dirty="0"/>
              <a:t>中的几个功能函数进行了留空，需要你正确补全后系统才能完整的运行起来</a:t>
            </a:r>
            <a:r>
              <a:rPr lang="zh-CN" altLang="en-US" dirty="0"/>
              <a:t>：</a:t>
            </a:r>
            <a:endParaRPr kumimoji="1" lang="en-US" altLang="zh-CN" sz="2400" b="1" dirty="0"/>
          </a:p>
          <a:p>
            <a:pPr lvl="1"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 err="1"/>
              <a:t>getBlockBody</a:t>
            </a:r>
            <a:r>
              <a:rPr lang="zh-CN" altLang="zh-CN" dirty="0"/>
              <a:t>函数</a:t>
            </a:r>
            <a:r>
              <a:rPr lang="zh-CN" altLang="en-US" dirty="0">
                <a:effectLst/>
              </a:rPr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/>
              <a:t>mine</a:t>
            </a:r>
            <a:r>
              <a:rPr lang="zh-CN" altLang="zh-CN" dirty="0"/>
              <a:t>函数</a:t>
            </a:r>
            <a:r>
              <a:rPr lang="zh-CN" altLang="en-US" dirty="0">
                <a:effectLst/>
              </a:rPr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en-US" altLang="zh-CN" dirty="0" err="1"/>
              <a:t>getBlock</a:t>
            </a:r>
            <a:r>
              <a:rPr lang="zh-CN" altLang="zh-CN" dirty="0"/>
              <a:t>函数</a:t>
            </a:r>
            <a:r>
              <a:rPr lang="zh-CN" altLang="en-US" dirty="0"/>
              <a:t>。</a:t>
            </a:r>
            <a:r>
              <a:rPr lang="zh-CN" altLang="zh-CN" dirty="0">
                <a:effectLst/>
              </a:rPr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3795" y="2206327"/>
            <a:ext cx="8408355" cy="19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针对</a:t>
            </a:r>
            <a:r>
              <a:rPr lang="en-US" altLang="zh-CN" dirty="0" err="1"/>
              <a:t>getBlockBody</a:t>
            </a:r>
            <a:r>
              <a:rPr lang="zh-CN" altLang="zh-CN" dirty="0"/>
              <a:t>函数提供了一个单元测试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在补全该函数之后，可以运行</a:t>
            </a:r>
            <a:r>
              <a:rPr lang="en-US" altLang="zh-CN" dirty="0" err="1"/>
              <a:t>test.java.unit</a:t>
            </a:r>
            <a:r>
              <a:rPr lang="zh-CN" altLang="zh-CN" dirty="0"/>
              <a:t>中</a:t>
            </a:r>
            <a:r>
              <a:rPr lang="en-US" altLang="zh-CN" dirty="0"/>
              <a:t>Test</a:t>
            </a:r>
            <a:r>
              <a:rPr lang="zh-CN" altLang="zh-CN" dirty="0"/>
              <a:t>类里的测试方法，测试</a:t>
            </a:r>
            <a:r>
              <a:rPr lang="zh-CN" altLang="en-US" dirty="0"/>
              <a:t>通过说明你的实现是正确的。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运行效果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380" y="1759439"/>
            <a:ext cx="8943162" cy="38025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76306" y="1690688"/>
            <a:ext cx="84083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en-US" dirty="0"/>
              <a:t>代</a:t>
            </a:r>
            <a:r>
              <a:rPr lang="zh-CN" altLang="zh-CN" dirty="0"/>
              <a:t>码中，针对一个对象（区块、交易等）的哈希值计算，均通过</a:t>
            </a:r>
            <a:r>
              <a:rPr lang="en-US" altLang="zh-CN" dirty="0"/>
              <a:t>SHA256Util.sha256Digest(</a:t>
            </a:r>
            <a:r>
              <a:rPr lang="en-US" altLang="zh-CN" dirty="0" err="1"/>
              <a:t>Object.toString</a:t>
            </a:r>
            <a:r>
              <a:rPr lang="en-US" altLang="zh-CN" dirty="0"/>
              <a:t>())</a:t>
            </a:r>
            <a:r>
              <a:rPr lang="zh-CN" altLang="zh-CN" dirty="0"/>
              <a:t>完成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zh-CN" dirty="0"/>
              <a:t>本代码已经在每一个数据结构的类实现中重写了 </a:t>
            </a:r>
            <a:r>
              <a:rPr lang="en-US" altLang="zh-CN" dirty="0" err="1"/>
              <a:t>toString</a:t>
            </a:r>
            <a:r>
              <a:rPr lang="zh-CN" altLang="zh-CN" dirty="0"/>
              <a:t>方法，因此涉及对象的</a:t>
            </a:r>
            <a:r>
              <a:rPr lang="en-US" altLang="zh-CN" dirty="0"/>
              <a:t>SHA256</a:t>
            </a:r>
            <a:r>
              <a:rPr lang="zh-CN" altLang="zh-CN" dirty="0"/>
              <a:t>哈希值计算时，参数请使用相应对象的</a:t>
            </a:r>
            <a:r>
              <a:rPr lang="en-US" altLang="zh-CN" dirty="0" err="1"/>
              <a:t>toString</a:t>
            </a:r>
            <a:r>
              <a:rPr lang="zh-CN" altLang="zh-CN" dirty="0"/>
              <a:t>方法获取，这样才能顺利通过单元测试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。</a:t>
            </a:r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76306" y="1690688"/>
            <a:ext cx="8408355" cy="101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en-US" dirty="0"/>
              <a:t>另外，本次实验的</a:t>
            </a:r>
            <a:r>
              <a:rPr lang="en-US" altLang="zh-CN" dirty="0"/>
              <a:t>Java</a:t>
            </a:r>
            <a:r>
              <a:rPr lang="zh-CN" altLang="en-US" dirty="0"/>
              <a:t>环境以及</a:t>
            </a:r>
            <a:r>
              <a:rPr lang="en-US" altLang="zh-CN" dirty="0"/>
              <a:t>IDEA</a:t>
            </a:r>
            <a:r>
              <a:rPr lang="zh-CN" altLang="en-US" dirty="0"/>
              <a:t>已经在虚拟机环境中进行了配置，运行系统后，即可看到</a:t>
            </a:r>
            <a:r>
              <a:rPr lang="en-US" altLang="zh-CN" dirty="0"/>
              <a:t>IDEA</a:t>
            </a:r>
            <a:r>
              <a:rPr lang="zh-CN" altLang="en-US" dirty="0"/>
              <a:t>，运行</a:t>
            </a:r>
            <a:r>
              <a:rPr lang="en-US" altLang="zh-CN" dirty="0"/>
              <a:t>IDEA</a:t>
            </a:r>
            <a:r>
              <a:rPr lang="zh-CN" altLang="en-US" dirty="0"/>
              <a:t>即可看到本次项目代码。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63886" y="2735715"/>
            <a:ext cx="4338244" cy="121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400" dirty="0"/>
              <a:t>Thanks</a:t>
            </a:r>
            <a:r>
              <a:rPr kumimoji="1" lang="zh-CN" altLang="en-US" sz="5400" dirty="0"/>
              <a:t>！</a:t>
            </a:r>
            <a:endParaRPr kumimoji="1"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56" y="0"/>
            <a:ext cx="1650045" cy="1325563"/>
          </a:xfrm>
        </p:spPr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1.</a:t>
            </a:r>
            <a:r>
              <a:rPr kumimoji="1" lang="zh-CN" altLang="en-US" sz="3200" dirty="0"/>
              <a:t> 背景介绍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2.</a:t>
            </a:r>
            <a:r>
              <a:rPr kumimoji="1" lang="zh-CN" altLang="en-US" sz="3200" dirty="0"/>
              <a:t> 实验介绍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3.</a:t>
            </a:r>
            <a:r>
              <a:rPr kumimoji="1" lang="zh-CN" altLang="en-US" sz="3200" dirty="0"/>
              <a:t> 实验内容及要求</a:t>
            </a:r>
            <a:endParaRPr kumimoji="1"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1.</a:t>
            </a:r>
            <a:r>
              <a:rPr kumimoji="1" lang="zh-CN" altLang="en-US" sz="6000" dirty="0"/>
              <a:t> 背景介绍</a:t>
            </a:r>
            <a:endParaRPr kumimoji="1" lang="zh-CN" alt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比特币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交易流程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959" y="1892852"/>
            <a:ext cx="6786634" cy="403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区块链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分布式账本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39423" y="2061949"/>
            <a:ext cx="84083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kumimoji="1" lang="zh-CN" altLang="en-US" dirty="0"/>
              <a:t>比特币网络设计了区块链，其独特的</a:t>
            </a:r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去中心化</a:t>
            </a:r>
            <a:r>
              <a:rPr kumimoji="1" lang="zh-CN" altLang="en-US" dirty="0"/>
              <a:t>交易等应用需求催生了区块链，区块链提供了可靠、无法被篡改的数据货币账本功能；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·</a:t>
            </a:r>
            <a:r>
              <a:rPr kumimoji="1" lang="zh-CN" altLang="en-US" sz="3200" b="1" dirty="0"/>
              <a:t> </a:t>
            </a:r>
            <a:r>
              <a:rPr kumimoji="1" lang="zh-CN" altLang="en-US" dirty="0"/>
              <a:t>比特币网络的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各个参与方均能自由访问该账本</a:t>
            </a:r>
            <a:r>
              <a:rPr kumimoji="1" lang="zh-CN" altLang="en-US" dirty="0"/>
              <a:t>，进行全副本的本地存储，但是任何个体都无法对已经记录的交易数据进行篡改。</a:t>
            </a:r>
            <a:endParaRPr kumimoji="1" lang="en-US" altLang="zh-CN" dirty="0"/>
          </a:p>
          <a:p>
            <a:endParaRPr kumimoji="1" lang="en-US" altLang="zh-CN" sz="2400" dirty="0"/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区块链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分布式账本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86929" y="2316562"/>
            <a:ext cx="840835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en-US" dirty="0"/>
              <a:t>比特币本质上就是一个去中心化的账本，每个区块记录交易记录信息。而区块链解决的主要问题并不是单点问题， 而是第三方信任问题。每一个加入系统的节点都要保存一份完整的账本，比特币采用竞争记账的方式解决去中心化记账系统的一致性问题，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也就是共识问题</a:t>
            </a:r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交易验证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3179" y="2075699"/>
            <a:ext cx="840835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/>
              <a:t>·</a:t>
            </a:r>
            <a:r>
              <a:rPr kumimoji="1" lang="zh-CN" altLang="en-US" sz="2400" b="1" dirty="0"/>
              <a:t> </a:t>
            </a:r>
            <a:r>
              <a:rPr lang="zh-CN" altLang="en-US" dirty="0"/>
              <a:t>如何判定竞争的结果，就需要通过一个称为“工作量证明（</a:t>
            </a:r>
            <a:r>
              <a:rPr lang="en-GB" altLang="zh-CN" dirty="0"/>
              <a:t>Proof of Work, </a:t>
            </a:r>
            <a:r>
              <a:rPr lang="en-GB" altLang="zh-CN" dirty="0" err="1"/>
              <a:t>PoW</a:t>
            </a:r>
            <a:r>
              <a:rPr lang="zh-CN" altLang="en-GB" dirty="0"/>
              <a:t>）”</a:t>
            </a:r>
            <a:r>
              <a:rPr lang="zh-CN" altLang="en-US" dirty="0"/>
              <a:t>的机制完成，工作端需要做一定难度的工作得出一个结果， 即消耗大量的算力，而验证方很容易通过结果来检查工作端是否做了相应的工作。比特币的工作量证明俗称“挖矿” </a:t>
            </a:r>
            <a:r>
              <a:rPr kumimoji="1" lang="zh-CN" altLang="en-US" dirty="0"/>
              <a:t>。</a:t>
            </a:r>
            <a:endParaRPr kumimoji="1" lang="en-US" altLang="zh-CN" sz="2400" dirty="0"/>
          </a:p>
          <a:p>
            <a:endParaRPr kumimoji="1" lang="zh-CN" altLang="en-US" sz="32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交易验证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65684" y="1690688"/>
            <a:ext cx="8408355" cy="36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·</a:t>
            </a:r>
            <a:r>
              <a:rPr lang="zh-CN" altLang="en-US" sz="2400" b="1" dirty="0"/>
              <a:t> </a:t>
            </a:r>
            <a:r>
              <a:rPr lang="en-GB" altLang="zh-CN" dirty="0" err="1"/>
              <a:t>PoW</a:t>
            </a:r>
            <a:r>
              <a:rPr lang="zh-CN" altLang="en-US" dirty="0"/>
              <a:t>的三个关键要素是：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 工作量</a:t>
            </a:r>
            <a:r>
              <a:rPr lang="zh-CN" altLang="en-US" dirty="0">
                <a:highlight>
                  <a:srgbClr val="FFFF00"/>
                </a:highlight>
              </a:rPr>
              <a:t>证明函数</a:t>
            </a:r>
            <a:endParaRPr lang="zh-CN" altLang="en-US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 区块</a:t>
            </a:r>
            <a:endParaRPr lang="zh-CN" altLang="en-US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zh-CN" altLang="en-US" dirty="0">
                <a:highlight>
                  <a:srgbClr val="FFFF00"/>
                </a:highlight>
              </a:rPr>
              <a:t>难度值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·</a:t>
            </a:r>
            <a:r>
              <a:rPr lang="zh-CN" altLang="en-US" dirty="0"/>
              <a:t> 比特币系统中使用的工作量证明函数是</a:t>
            </a:r>
            <a:r>
              <a:rPr lang="en-GB" altLang="zh-CN" dirty="0"/>
              <a:t>SHA-256</a:t>
            </a:r>
            <a:r>
              <a:rPr lang="zh-CN" altLang="en-US" dirty="0"/>
              <a:t>；而区块由区块头及该区块所包含的交易列表组成；难度值由区块哈希值的前导</a:t>
            </a:r>
            <a:r>
              <a:rPr lang="en-US" altLang="zh-CN" dirty="0"/>
              <a:t>0</a:t>
            </a:r>
            <a:r>
              <a:rPr lang="zh-CN" altLang="en-US" dirty="0"/>
              <a:t>个数决定，要求前导</a:t>
            </a:r>
            <a:r>
              <a:rPr lang="en-US" altLang="zh-CN" dirty="0"/>
              <a:t>0</a:t>
            </a:r>
            <a:r>
              <a:rPr lang="zh-CN" altLang="en-US" dirty="0"/>
              <a:t>的个数越多代表难度值越大。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比特币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区块结构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207" y="1571648"/>
            <a:ext cx="6368681" cy="46057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63995" y="692785"/>
            <a:ext cx="20186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对每一次的交易</a:t>
            </a:r>
            <a:r>
              <a:rPr lang="zh-CN" altLang="en-US">
                <a:highlight>
                  <a:srgbClr val="FFFF00"/>
                </a:highlight>
              </a:rPr>
              <a:t>算哈希  树 </a:t>
            </a:r>
            <a:r>
              <a:rPr lang="en-US" altLang="zh-CN">
                <a:highlight>
                  <a:srgbClr val="FFFF00"/>
                </a:highlight>
              </a:rPr>
              <a:t>c.f. </a:t>
            </a:r>
            <a:r>
              <a:rPr lang="zh-CN" altLang="en-US">
                <a:highlight>
                  <a:srgbClr val="FFFF00"/>
                </a:highlight>
              </a:rPr>
              <a:t>二叉树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一个区块里有很多笔交易</a:t>
            </a:r>
            <a:r>
              <a:rPr lang="en-US" altLang="zh-CN">
                <a:highlight>
                  <a:srgbClr val="FFFF00"/>
                </a:highlight>
              </a:rPr>
              <a:t>=64</a:t>
            </a:r>
            <a:r>
              <a:rPr lang="zh-CN" altLang="en-US">
                <a:highlight>
                  <a:srgbClr val="FFFF00"/>
                </a:highlight>
              </a:rPr>
              <a:t>，以区块为单位。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打包：</a:t>
            </a:r>
            <a:r>
              <a:rPr lang="en-US" altLang="zh-CN">
                <a:highlight>
                  <a:srgbClr val="FFFF00"/>
                </a:highlight>
              </a:rPr>
              <a:t>config</a:t>
            </a:r>
            <a:r>
              <a:rPr lang="zh-CN" altLang="en-US">
                <a:highlight>
                  <a:srgbClr val="FFFF00"/>
                </a:highlight>
              </a:rPr>
              <a:t>包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0970" y="3843020"/>
            <a:ext cx="2414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用树是用来判断是否有数据被篡改过了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表格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区块链系统与分享型数据库</vt:lpstr>
      <vt:lpstr>目录</vt:lpstr>
      <vt:lpstr>PowerPoint 演示文稿</vt:lpstr>
      <vt:lpstr>比特币 – 交易流程</vt:lpstr>
      <vt:lpstr>区块链 – 分布式账本</vt:lpstr>
      <vt:lpstr>区块链 – 分布式账本</vt:lpstr>
      <vt:lpstr>交易验证 – POW</vt:lpstr>
      <vt:lpstr>交易验证 – POW</vt:lpstr>
      <vt:lpstr>比特币 – 区块结构</vt:lpstr>
      <vt:lpstr>PowerPoint 演示文稿</vt:lpstr>
      <vt:lpstr>实验介绍</vt:lpstr>
      <vt:lpstr>PowerPoint 演示文稿</vt:lpstr>
      <vt:lpstr>实验内容</vt:lpstr>
      <vt:lpstr>代码实现</vt:lpstr>
      <vt:lpstr>单元测试</vt:lpstr>
      <vt:lpstr>运行效果</vt:lpstr>
      <vt:lpstr>注意</vt:lpstr>
      <vt:lpstr>注意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chixinning</cp:lastModifiedBy>
  <cp:revision>126</cp:revision>
  <dcterms:created xsi:type="dcterms:W3CDTF">2021-03-04T07:02:56Z</dcterms:created>
  <dcterms:modified xsi:type="dcterms:W3CDTF">2021-03-04T07:02:56Z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