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9" r:id="rId5"/>
    <p:sldId id="261" r:id="rId6"/>
    <p:sldId id="267" r:id="rId7"/>
    <p:sldId id="25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7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9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8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4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4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9ADB-0876-443D-B44C-253457767D7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4AED-0B02-4E6C-8435-FDF19C6B97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blockchain.cn/2019/04/09/easy-ev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blockchain.cn/2019/04/09/easy-ev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209086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ianshu.com/p/5f1bc0d39d79" TargetMode="External"/><Relationship Id="rId5" Type="http://schemas.openxmlformats.org/officeDocument/2006/relationships/hyperlink" Target="https://learnblockchain.cn/2019/04/09/easy-evm/" TargetMode="External"/><Relationship Id="rId4" Type="http://schemas.openxmlformats.org/officeDocument/2006/relationships/hyperlink" Target="https://blog.csdn.net/qq_32090861/category_7781179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2090861/article/details/8093738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ianshu.com/p/5f1bc0d39d7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blockchain.cn/2019/04/09/easy-ev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blockchain.cn/2019/04/09/easy-ev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blockchain.cn/2019/04/09/easy-ev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11170" y="630534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以太坊</a:t>
            </a:r>
            <a:endParaRPr lang="zh-CN" alt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93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9093" y="270226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Helvetica Neue"/>
              </a:rPr>
              <a:t>以太坊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虚拟机（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  <a:hlinkClick r:id="rId2"/>
              </a:rPr>
              <a:t>https://learnblockchain.cn/2019/04/09/easy-evm</a:t>
            </a:r>
            <a:r>
              <a:rPr lang="en-US" altLang="zh-CN" b="1" dirty="0" smtClean="0">
                <a:solidFill>
                  <a:srgbClr val="24292E"/>
                </a:solidFill>
                <a:latin typeface="Helvetica Neue"/>
                <a:hlinkClick r:id="rId2"/>
              </a:rPr>
              <a:t>/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）</a:t>
            </a:r>
            <a:endParaRPr lang="zh-CN" altLang="en-US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4" y="1575590"/>
            <a:ext cx="5901916" cy="172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168" y="796576"/>
            <a:ext cx="3968515" cy="2630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97" y="3692712"/>
            <a:ext cx="3882386" cy="2690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88" y="3990107"/>
            <a:ext cx="6851128" cy="15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6921" y="307172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Helvetica Neue"/>
              </a:rPr>
              <a:t>以太坊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虚拟机（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  <a:hlinkClick r:id="rId2"/>
              </a:rPr>
              <a:t>https://learnblockchain.cn/2019/04/09/easy-evm</a:t>
            </a:r>
            <a:r>
              <a:rPr lang="en-US" altLang="zh-CN" b="1" dirty="0" smtClean="0">
                <a:solidFill>
                  <a:srgbClr val="24292E"/>
                </a:solidFill>
                <a:latin typeface="Helvetica Neue"/>
                <a:hlinkClick r:id="rId2"/>
              </a:rPr>
              <a:t>/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）</a:t>
            </a:r>
            <a:endParaRPr lang="zh-CN" altLang="en-US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59" y="895630"/>
            <a:ext cx="6272582" cy="41658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71" y="3673881"/>
            <a:ext cx="6821106" cy="259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6238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51566" y="2281380"/>
            <a:ext cx="82205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本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参考资料及信息来源：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400" dirty="0" smtClean="0">
                <a:hlinkClick r:id="rId3" tooltip="Burning_ice"/>
              </a:rPr>
              <a:t>智能</a:t>
            </a:r>
            <a:r>
              <a:rPr lang="zh-CN" altLang="en-US" sz="1400" dirty="0">
                <a:hlinkClick r:id="rId3" tooltip="Burning_ice"/>
              </a:rPr>
              <a:t>合约编写之</a:t>
            </a:r>
            <a:r>
              <a:rPr lang="en-US" altLang="zh-CN" sz="1400" dirty="0">
                <a:hlinkClick r:id="rId3" tooltip="Burning_ice"/>
              </a:rPr>
              <a:t>Solidity</a:t>
            </a:r>
            <a:r>
              <a:rPr lang="zh-CN" altLang="en-US" sz="1400" dirty="0">
                <a:hlinkClick r:id="rId3" tooltip="Burning_ice"/>
              </a:rPr>
              <a:t>的基础</a:t>
            </a:r>
            <a:r>
              <a:rPr lang="zh-CN" altLang="en-US" sz="1400" dirty="0" smtClean="0">
                <a:hlinkClick r:id="rId3" tooltip="Burning_ice"/>
              </a:rPr>
              <a:t>特性</a:t>
            </a:r>
            <a:r>
              <a:rPr lang="en-US" altLang="zh-CN" sz="1400" dirty="0">
                <a:hlinkClick r:id="rId3" tooltip="Burning_ice"/>
              </a:rPr>
              <a:t/>
            </a:r>
            <a:br>
              <a:rPr lang="en-US" altLang="zh-CN" sz="1400" dirty="0">
                <a:hlinkClick r:id="rId3" tooltip="Burning_ice"/>
              </a:rPr>
            </a:br>
            <a:r>
              <a:rPr lang="en-US" altLang="zh-CN" sz="1400" dirty="0" err="1" smtClean="0">
                <a:hlinkClick r:id="rId3" tooltip="Burning_ice"/>
              </a:rPr>
              <a:t>Burning_ice</a:t>
            </a:r>
            <a:r>
              <a:rPr lang="en-US" altLang="zh-CN" sz="1400" dirty="0" smtClean="0"/>
              <a:t>-</a:t>
            </a:r>
            <a:r>
              <a:rPr lang="en-US" altLang="zh-CN" sz="1400" b="1" dirty="0" smtClean="0"/>
              <a:t>solidity</a:t>
            </a:r>
            <a:r>
              <a:rPr lang="zh-CN" altLang="en-US" sz="1400" b="1" dirty="0" smtClean="0"/>
              <a:t>系列博客</a:t>
            </a:r>
            <a:r>
              <a:rPr lang="zh-CN" altLang="en-US" sz="1400" dirty="0" smtClean="0"/>
              <a:t>（</a:t>
            </a:r>
            <a:r>
              <a:rPr lang="en-US" altLang="zh-CN" sz="1400" dirty="0" smtClean="0">
                <a:hlinkClick r:id="rId4"/>
              </a:rPr>
              <a:t>https</a:t>
            </a:r>
            <a:r>
              <a:rPr lang="en-US" altLang="zh-CN" sz="1400" dirty="0">
                <a:hlinkClick r:id="rId4"/>
              </a:rPr>
              <a:t>://</a:t>
            </a:r>
            <a:r>
              <a:rPr lang="en-US" altLang="zh-CN" sz="1400" dirty="0" smtClean="0">
                <a:hlinkClick r:id="rId4"/>
              </a:rPr>
              <a:t>blog.csdn.net/qq_32090861/category_7781179.html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r>
              <a:rPr lang="zh-CN" altLang="en-US" sz="1400" dirty="0"/>
              <a:t>以太坊 </a:t>
            </a:r>
            <a:r>
              <a:rPr lang="en-US" altLang="zh-CN" sz="1400" dirty="0"/>
              <a:t>- </a:t>
            </a:r>
            <a:r>
              <a:rPr lang="zh-CN" altLang="en-US" sz="1400" dirty="0"/>
              <a:t>深入浅出虚拟机（</a:t>
            </a:r>
            <a:r>
              <a:rPr lang="en-US" altLang="zh-CN" sz="1400" dirty="0">
                <a:hlinkClick r:id="rId5"/>
              </a:rPr>
              <a:t>https://learnblockchain.cn/2019/04/09/easy-evm/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sz="1400" dirty="0"/>
              <a:t>【</a:t>
            </a:r>
            <a:r>
              <a:rPr lang="zh-CN" altLang="en-US" sz="1400" dirty="0"/>
              <a:t>易错概念</a:t>
            </a:r>
            <a:r>
              <a:rPr lang="en-US" altLang="zh-CN" sz="1400" dirty="0"/>
              <a:t>】Solidity</a:t>
            </a:r>
            <a:r>
              <a:rPr lang="zh-CN" altLang="en-US" sz="1400" dirty="0"/>
              <a:t>语法</a:t>
            </a:r>
            <a:r>
              <a:rPr lang="en-US" altLang="zh-CN" sz="1400" dirty="0"/>
              <a:t>constant/view/pure</a:t>
            </a:r>
            <a:r>
              <a:rPr lang="zh-CN" altLang="en-US" sz="1400" dirty="0"/>
              <a:t>关键字</a:t>
            </a:r>
            <a:r>
              <a:rPr lang="zh-CN" altLang="en-US" sz="1400" dirty="0" smtClean="0"/>
              <a:t>定义（</a:t>
            </a:r>
            <a:r>
              <a:rPr lang="en-US" altLang="zh-CN" sz="1400" dirty="0"/>
              <a:t> </a:t>
            </a:r>
            <a:r>
              <a:rPr lang="en-US" altLang="zh-CN" sz="1400" dirty="0">
                <a:hlinkClick r:id="rId6"/>
              </a:rPr>
              <a:t>https://</a:t>
            </a:r>
            <a:r>
              <a:rPr lang="en-US" altLang="zh-CN" sz="1400" dirty="0" smtClean="0">
                <a:hlinkClick r:id="rId6"/>
              </a:rPr>
              <a:t>www.jianshu.com/p/5f1bc0d39d79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24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94" y="219085"/>
            <a:ext cx="6919560" cy="6401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3" y="1671939"/>
            <a:ext cx="4179968" cy="19279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6674" y="743778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Roboto Slab"/>
              </a:rPr>
              <a:t>Solidity</a:t>
            </a:r>
            <a:r>
              <a:rPr lang="zh-CN" altLang="en-US" b="1" dirty="0" smtClean="0">
                <a:solidFill>
                  <a:srgbClr val="404040"/>
                </a:solidFill>
                <a:latin typeface="Roboto Slab"/>
              </a:rPr>
              <a:t>智能</a:t>
            </a:r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>合约代码结构</a:t>
            </a:r>
            <a:endParaRPr lang="zh-CN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23" y="4158671"/>
            <a:ext cx="5033571" cy="12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8659" y="517589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Roboto Slab"/>
              </a:rPr>
              <a:t>Solidity</a:t>
            </a:r>
            <a:r>
              <a:rPr lang="zh-CN" altLang="en-US" b="1" dirty="0" smtClean="0">
                <a:solidFill>
                  <a:srgbClr val="404040"/>
                </a:solidFill>
                <a:latin typeface="Roboto Slab"/>
              </a:rPr>
              <a:t>变量存储位置关键字</a:t>
            </a:r>
            <a:endParaRPr lang="zh-CN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59" y="1384606"/>
            <a:ext cx="8847587" cy="15165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19273" y="3879228"/>
            <a:ext cx="36294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1400" b="1" dirty="0" smtClean="0">
                <a:solidFill>
                  <a:srgbClr val="222226"/>
                </a:solidFill>
                <a:latin typeface="PingFang SC"/>
              </a:rPr>
              <a:t>相关博客：</a:t>
            </a:r>
            <a:r>
              <a:rPr lang="en-US" altLang="zh-CN" sz="1400" b="1" dirty="0" smtClean="0">
                <a:solidFill>
                  <a:srgbClr val="222226"/>
                </a:solidFill>
                <a:latin typeface="PingFang SC"/>
              </a:rPr>
              <a:t>Solidity</a:t>
            </a:r>
            <a:r>
              <a:rPr lang="zh-CN" altLang="en-US" sz="1400" b="1" dirty="0">
                <a:solidFill>
                  <a:srgbClr val="222226"/>
                </a:solidFill>
                <a:latin typeface="PingFang SC"/>
              </a:rPr>
              <a:t>基础（</a:t>
            </a:r>
            <a:r>
              <a:rPr lang="en-US" altLang="zh-CN" sz="1400" b="1" dirty="0">
                <a:solidFill>
                  <a:srgbClr val="222226"/>
                </a:solidFill>
                <a:latin typeface="PingFang SC"/>
              </a:rPr>
              <a:t>5</a:t>
            </a:r>
            <a:r>
              <a:rPr lang="zh-CN" altLang="en-US" sz="1400" b="1" dirty="0">
                <a:solidFill>
                  <a:srgbClr val="222226"/>
                </a:solidFill>
                <a:latin typeface="PingFang SC"/>
              </a:rPr>
              <a:t>）</a:t>
            </a:r>
            <a:r>
              <a:rPr lang="en-US" altLang="zh-CN" sz="1400" b="1" dirty="0">
                <a:solidFill>
                  <a:srgbClr val="222226"/>
                </a:solidFill>
                <a:latin typeface="PingFang SC"/>
              </a:rPr>
              <a:t>--</a:t>
            </a:r>
            <a:r>
              <a:rPr lang="zh-CN" altLang="en-US" sz="1400" b="1" dirty="0">
                <a:solidFill>
                  <a:srgbClr val="222226"/>
                </a:solidFill>
                <a:latin typeface="PingFang SC"/>
              </a:rPr>
              <a:t>数据地址（</a:t>
            </a:r>
            <a:r>
              <a:rPr lang="en-US" altLang="zh-CN" sz="1400" b="1" dirty="0">
                <a:solidFill>
                  <a:srgbClr val="222226"/>
                </a:solidFill>
                <a:latin typeface="PingFang SC"/>
              </a:rPr>
              <a:t>memory</a:t>
            </a:r>
            <a:r>
              <a:rPr lang="zh-CN" altLang="en-US" sz="1400" b="1" dirty="0">
                <a:solidFill>
                  <a:srgbClr val="222226"/>
                </a:solidFill>
                <a:latin typeface="PingFang SC"/>
              </a:rPr>
              <a:t>，</a:t>
            </a:r>
            <a:r>
              <a:rPr lang="en-US" altLang="zh-CN" sz="1400" b="1" dirty="0">
                <a:solidFill>
                  <a:srgbClr val="222226"/>
                </a:solidFill>
                <a:latin typeface="PingFang SC"/>
              </a:rPr>
              <a:t>storage</a:t>
            </a:r>
            <a:r>
              <a:rPr lang="zh-CN" altLang="en-US" sz="1400" b="1" dirty="0">
                <a:solidFill>
                  <a:srgbClr val="222226"/>
                </a:solidFill>
                <a:latin typeface="PingFang SC"/>
              </a:rPr>
              <a:t>，</a:t>
            </a:r>
            <a:r>
              <a:rPr lang="en-US" altLang="zh-CN" sz="1400" b="1" dirty="0" err="1">
                <a:solidFill>
                  <a:srgbClr val="222226"/>
                </a:solidFill>
                <a:latin typeface="PingFang SC"/>
              </a:rPr>
              <a:t>calldata</a:t>
            </a:r>
            <a:r>
              <a:rPr lang="zh-CN" altLang="en-US" sz="1400" b="1" dirty="0" smtClean="0">
                <a:solidFill>
                  <a:srgbClr val="222226"/>
                </a:solidFill>
                <a:latin typeface="PingFang SC"/>
              </a:rPr>
              <a:t>）（</a:t>
            </a:r>
            <a:r>
              <a:rPr lang="en-US" altLang="zh-CN" sz="1400" b="1" dirty="0">
                <a:solidFill>
                  <a:srgbClr val="222226"/>
                </a:solidFill>
                <a:latin typeface="PingFang SC"/>
                <a:hlinkClick r:id="rId3"/>
              </a:rPr>
              <a:t>https://</a:t>
            </a:r>
            <a:r>
              <a:rPr lang="en-US" altLang="zh-CN" sz="1400" b="1" dirty="0" smtClean="0">
                <a:solidFill>
                  <a:srgbClr val="222226"/>
                </a:solidFill>
                <a:latin typeface="PingFang SC"/>
                <a:hlinkClick r:id="rId3"/>
              </a:rPr>
              <a:t>blog.csdn.net/qq_32090861/article/details/80937388</a:t>
            </a:r>
            <a:r>
              <a:rPr lang="zh-CN" altLang="en-US" sz="1400" b="1" dirty="0" smtClean="0">
                <a:solidFill>
                  <a:srgbClr val="222226"/>
                </a:solidFill>
                <a:latin typeface="PingFang SC"/>
              </a:rPr>
              <a:t>）</a:t>
            </a:r>
            <a:endParaRPr lang="zh-CN" altLang="en-US" sz="14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9" y="3340102"/>
            <a:ext cx="466384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976" y="750576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Roboto Slab"/>
              </a:rPr>
              <a:t>Solidity</a:t>
            </a:r>
            <a:r>
              <a:rPr lang="zh-CN" altLang="en-US" b="1" dirty="0" smtClean="0">
                <a:solidFill>
                  <a:srgbClr val="404040"/>
                </a:solidFill>
                <a:latin typeface="Roboto Slab"/>
              </a:rPr>
              <a:t>函数读写权限限制关键字</a:t>
            </a:r>
            <a:endParaRPr lang="zh-CN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8" y="1894828"/>
            <a:ext cx="4880979" cy="41826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75" y="3311165"/>
            <a:ext cx="6500423" cy="16765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42557" y="21165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【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易错概念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】Solidity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语法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constant/view/pure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关键字</a:t>
            </a:r>
            <a:r>
              <a:rPr lang="zh-CN" altLang="en-US" b="1" dirty="0" smtClean="0">
                <a:solidFill>
                  <a:srgbClr val="404040"/>
                </a:solidFill>
                <a:latin typeface="-apple-system"/>
              </a:rPr>
              <a:t>定义（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  <a:hlinkClick r:id="rId4"/>
              </a:rPr>
              <a:t>https://</a:t>
            </a:r>
            <a:r>
              <a:rPr lang="en-US" altLang="zh-CN" b="1" dirty="0" smtClean="0">
                <a:solidFill>
                  <a:srgbClr val="404040"/>
                </a:solidFill>
                <a:latin typeface="-apple-system"/>
                <a:hlinkClick r:id="rId4"/>
              </a:rPr>
              <a:t>www.jianshu.com/p/5f1bc0d39d79</a:t>
            </a:r>
            <a:r>
              <a:rPr lang="zh-CN" altLang="en-US" b="1" dirty="0" smtClean="0">
                <a:solidFill>
                  <a:srgbClr val="404040"/>
                </a:solidFill>
                <a:latin typeface="-apple-system"/>
              </a:rPr>
              <a:t>）</a:t>
            </a:r>
            <a:endParaRPr lang="zh-CN" altLang="en-US" b="1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756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2" y="1407735"/>
            <a:ext cx="4160881" cy="53725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65" y="1407735"/>
            <a:ext cx="4351397" cy="36807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9632" y="55661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404040"/>
                </a:solidFill>
                <a:latin typeface="Roboto Slab"/>
              </a:rPr>
              <a:t>Solidity</a:t>
            </a:r>
            <a:r>
              <a:rPr lang="zh-CN" altLang="en-US" b="1" dirty="0" smtClean="0">
                <a:solidFill>
                  <a:srgbClr val="404040"/>
                </a:solidFill>
                <a:latin typeface="Roboto Slab"/>
              </a:rPr>
              <a:t>变量</a:t>
            </a:r>
            <a:r>
              <a:rPr lang="zh-CN" altLang="en-US" b="1" dirty="0">
                <a:solidFill>
                  <a:srgbClr val="404040"/>
                </a:solidFill>
                <a:latin typeface="Roboto Slab"/>
              </a:rPr>
              <a:t>类型</a:t>
            </a:r>
            <a:endParaRPr lang="zh-CN" altLang="en-US" b="1" i="0" dirty="0">
              <a:solidFill>
                <a:srgbClr val="404040"/>
              </a:solidFill>
              <a:effectLst/>
              <a:latin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735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6" y="1606261"/>
            <a:ext cx="7917866" cy="39779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59976" y="805935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Helvetica Neue"/>
              </a:rPr>
              <a:t>以太坊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虚拟机（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  <a:hlinkClick r:id="rId3"/>
              </a:rPr>
              <a:t>https://learnblockchain.cn/2019/04/09/easy-evm</a:t>
            </a:r>
            <a:r>
              <a:rPr lang="en-US" altLang="zh-CN" b="1" dirty="0" smtClean="0">
                <a:solidFill>
                  <a:srgbClr val="24292E"/>
                </a:solidFill>
                <a:latin typeface="Helvetica Neue"/>
                <a:hlinkClick r:id="rId3"/>
              </a:rPr>
              <a:t>/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）</a:t>
            </a:r>
            <a:endParaRPr lang="zh-CN" altLang="en-US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3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6" y="1971596"/>
            <a:ext cx="8230313" cy="31549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59976" y="805935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Helvetica Neue"/>
              </a:rPr>
              <a:t>以太坊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虚拟机（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  <a:hlinkClick r:id="rId3"/>
              </a:rPr>
              <a:t>https://learnblockchain.cn/2019/04/09/easy-evm</a:t>
            </a:r>
            <a:r>
              <a:rPr lang="en-US" altLang="zh-CN" b="1" dirty="0" smtClean="0">
                <a:solidFill>
                  <a:srgbClr val="24292E"/>
                </a:solidFill>
                <a:latin typeface="Helvetica Neue"/>
                <a:hlinkClick r:id="rId3"/>
              </a:rPr>
              <a:t>/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）</a:t>
            </a:r>
            <a:endParaRPr lang="zh-CN" altLang="en-US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841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9976" y="805935"/>
            <a:ext cx="764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Helvetica Neue"/>
              </a:rPr>
              <a:t>以太坊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虚拟机（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</a:rPr>
              <a:t> </a:t>
            </a:r>
            <a:r>
              <a:rPr lang="en-US" altLang="zh-CN" b="1" dirty="0">
                <a:solidFill>
                  <a:srgbClr val="24292E"/>
                </a:solidFill>
                <a:latin typeface="Helvetica Neue"/>
                <a:hlinkClick r:id="rId2"/>
              </a:rPr>
              <a:t>https://learnblockchain.cn/2019/04/09/easy-evm</a:t>
            </a:r>
            <a:r>
              <a:rPr lang="en-US" altLang="zh-CN" b="1" dirty="0" smtClean="0">
                <a:solidFill>
                  <a:srgbClr val="24292E"/>
                </a:solidFill>
                <a:latin typeface="Helvetica Neue"/>
                <a:hlinkClick r:id="rId2"/>
              </a:rPr>
              <a:t>/</a:t>
            </a:r>
            <a:r>
              <a:rPr lang="zh-CN" altLang="en-US" b="1" dirty="0" smtClean="0">
                <a:solidFill>
                  <a:srgbClr val="24292E"/>
                </a:solidFill>
                <a:latin typeface="Helvetica Neue"/>
              </a:rPr>
              <a:t>）</a:t>
            </a:r>
            <a:endParaRPr lang="zh-CN" altLang="en-US" b="1" i="0" dirty="0">
              <a:solidFill>
                <a:srgbClr val="24292E"/>
              </a:solidFill>
              <a:effectLst/>
              <a:latin typeface="Helvetica Neu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29" y="1511678"/>
            <a:ext cx="7559695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115</Words>
  <Application>Microsoft Office PowerPoint</Application>
  <PresentationFormat>宽屏</PresentationFormat>
  <Paragraphs>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Helvetica Neue</vt:lpstr>
      <vt:lpstr>PingFang SC</vt:lpstr>
      <vt:lpstr>Roboto Slab</vt:lpstr>
      <vt:lpstr>等线</vt:lpstr>
      <vt:lpstr>等线 Light</vt:lpstr>
      <vt:lpstr>华文彩云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范 维</dc:creator>
  <cp:lastModifiedBy>范 维</cp:lastModifiedBy>
  <cp:revision>14</cp:revision>
  <dcterms:created xsi:type="dcterms:W3CDTF">2021-03-31T00:49:36Z</dcterms:created>
  <dcterms:modified xsi:type="dcterms:W3CDTF">2021-03-31T14:13:26Z</dcterms:modified>
</cp:coreProperties>
</file>