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87" r:id="rId6"/>
    <p:sldId id="296" r:id="rId7"/>
    <p:sldId id="295" r:id="rId8"/>
    <p:sldId id="300" r:id="rId9"/>
    <p:sldId id="297" r:id="rId10"/>
    <p:sldId id="298" r:id="rId11"/>
    <p:sldId id="293" r:id="rId12"/>
    <p:sldId id="288" r:id="rId13"/>
    <p:sldId id="301" r:id="rId14"/>
    <p:sldId id="30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C8"/>
    <a:srgbClr val="FF9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/>
    <p:restoredTop sz="63424" autoAdjust="0"/>
  </p:normalViewPr>
  <p:slideViewPr>
    <p:cSldViewPr snapToGrid="0" snapToObjects="1">
      <p:cViewPr varScale="1">
        <p:scale>
          <a:sx n="73" d="100"/>
          <a:sy n="73" d="100"/>
        </p:scale>
        <p:origin x="22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FB5A5-61CE-8F40-A0AE-25E922554B41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9BC-7566-964E-A174-5EB0FB7ED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7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第二章我们介绍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055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XHTML</a:t>
            </a:r>
            <a:r>
              <a:rPr lang="zh-CN" altLang="en-US" dirty="0" smtClean="0"/>
              <a:t>编写规范和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主要有以下的区别：</a:t>
            </a:r>
            <a:endParaRPr lang="en-US" altLang="zh-CN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元素必须被正确嵌套</a:t>
            </a:r>
          </a:p>
          <a:p>
            <a:r>
              <a:rPr lang="en-US" altLang="zh-CN" sz="1200" dirty="0" smtClean="0"/>
              <a:t>XHTML</a:t>
            </a:r>
            <a:r>
              <a:rPr lang="zh-CN" altLang="en-US" sz="1200" dirty="0" smtClean="0"/>
              <a:t>元素必须被关闭 </a:t>
            </a:r>
            <a:r>
              <a:rPr lang="en-US" altLang="zh-CN" sz="1200" dirty="0" smtClean="0"/>
              <a:t>&lt;tag&gt;&lt;/tag&gt;; &lt;tag/&gt;</a:t>
            </a:r>
            <a:endParaRPr lang="zh-CN" altLang="en-US" sz="1200" dirty="0" smtClean="0"/>
          </a:p>
          <a:p>
            <a:r>
              <a:rPr lang="en-US" altLang="zh-CN" sz="1200" dirty="0" smtClean="0"/>
              <a:t>XHTML</a:t>
            </a:r>
            <a:r>
              <a:rPr lang="zh-CN" altLang="en-US" sz="1200" dirty="0" smtClean="0"/>
              <a:t>元素必须小写</a:t>
            </a:r>
          </a:p>
          <a:p>
            <a:r>
              <a:rPr lang="en-US" altLang="zh-CN" sz="1200" dirty="0" smtClean="0"/>
              <a:t>XHTML</a:t>
            </a:r>
            <a:r>
              <a:rPr lang="zh-CN" altLang="en-US" sz="1200" dirty="0" smtClean="0"/>
              <a:t>文档必须拥有一个根元素</a:t>
            </a:r>
          </a:p>
          <a:p>
            <a:r>
              <a:rPr lang="en-US" altLang="zh-CN" sz="1200" dirty="0" smtClean="0"/>
              <a:t>XHTML</a:t>
            </a:r>
            <a:r>
              <a:rPr lang="zh-CN" altLang="en-US" sz="1200" dirty="0" smtClean="0"/>
              <a:t>属性名必须小写</a:t>
            </a:r>
          </a:p>
          <a:p>
            <a:r>
              <a:rPr lang="en-US" altLang="zh-CN" sz="1200" dirty="0" smtClean="0"/>
              <a:t>XHTML</a:t>
            </a:r>
            <a:r>
              <a:rPr lang="zh-CN" altLang="en-US" sz="1200" dirty="0" smtClean="0"/>
              <a:t>属性值必须加引号</a:t>
            </a:r>
          </a:p>
          <a:p>
            <a:r>
              <a:rPr lang="en-US" altLang="zh-CN" sz="1200" dirty="0" smtClean="0"/>
              <a:t>XHTML</a:t>
            </a:r>
            <a:r>
              <a:rPr lang="zh-CN" altLang="en-US" sz="1200" dirty="0" smtClean="0"/>
              <a:t>属性不能简写：如</a:t>
            </a:r>
            <a:r>
              <a:rPr lang="en-US" altLang="zh-CN" sz="1200" dirty="0" smtClean="0"/>
              <a:t>checked</a:t>
            </a:r>
            <a:r>
              <a:rPr lang="zh-CN" altLang="en-US" sz="1200" dirty="0" smtClean="0"/>
              <a:t>必须写成</a:t>
            </a:r>
            <a:r>
              <a:rPr lang="en-US" altLang="zh-CN" sz="1200" dirty="0" smtClean="0"/>
              <a:t>checked=“checked”</a:t>
            </a:r>
            <a:endParaRPr lang="zh-CN" altLang="en-US" sz="1200" dirty="0" smtClean="0"/>
          </a:p>
          <a:p>
            <a:r>
              <a:rPr lang="zh-CN" altLang="en-US" sz="1200" dirty="0" smtClean="0"/>
              <a:t>用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属性代码</a:t>
            </a:r>
            <a:r>
              <a:rPr lang="en-US" altLang="zh-CN" sz="1200" dirty="0" smtClean="0"/>
              <a:t>name</a:t>
            </a:r>
            <a:r>
              <a:rPr lang="zh-CN" altLang="en-US" sz="1200" dirty="0" smtClean="0"/>
              <a:t>属性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除表单外</a:t>
            </a:r>
            <a:r>
              <a:rPr lang="en-US" altLang="zh-CN" sz="1200" dirty="0" smtClean="0"/>
              <a:t>)</a:t>
            </a:r>
            <a:endParaRPr lang="zh-CN" altLang="en-US" sz="1200" dirty="0" smtClean="0"/>
          </a:p>
          <a:p>
            <a:r>
              <a:rPr lang="en-US" altLang="zh-CN" sz="1200" dirty="0" smtClean="0"/>
              <a:t>XHTML</a:t>
            </a:r>
            <a:r>
              <a:rPr lang="zh-CN" altLang="en-US" sz="1200" dirty="0" smtClean="0"/>
              <a:t>文件必须有</a:t>
            </a:r>
            <a:r>
              <a:rPr lang="en-US" altLang="zh-CN" sz="1200" dirty="0" smtClean="0"/>
              <a:t>DTD</a:t>
            </a:r>
            <a:r>
              <a:rPr lang="zh-CN" altLang="en-US" sz="1200" dirty="0" smtClean="0"/>
              <a:t>文档类型定义</a:t>
            </a:r>
            <a:endParaRPr lang="zh-CN" altLang="en-US" sz="16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557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我们来看一个实例，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过渡到</a:t>
            </a:r>
            <a:r>
              <a:rPr lang="en-US" altLang="zh-CN" dirty="0" smtClean="0"/>
              <a:t>XHTML</a:t>
            </a:r>
            <a:r>
              <a:rPr lang="zh-CN" altLang="en-US" dirty="0" smtClean="0"/>
              <a:t>需要修改的内容：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、要增加文档类型定义，指明</a:t>
            </a:r>
            <a:r>
              <a:rPr lang="en-US" altLang="zh-CN" dirty="0" smtClean="0"/>
              <a:t>DTD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、把所有的元素关闭，对于不成对的元素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必须加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、把所有的属性值加双引号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、把简写的属性改成：属性</a:t>
            </a:r>
            <a:r>
              <a:rPr lang="en-US" altLang="zh-CN" dirty="0" smtClean="0"/>
              <a:t>=</a:t>
            </a:r>
            <a:r>
              <a:rPr lang="zh-CN" altLang="en-US" dirty="0" smtClean="0"/>
              <a:t>“属性值” 的形式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939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我们再回顾一下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的发展史，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自从 </a:t>
            </a:r>
            <a:r>
              <a:rPr lang="en-US" altLang="zh-CN" dirty="0" smtClean="0"/>
              <a:t>HTML4.01 </a:t>
            </a:r>
            <a:r>
              <a:rPr lang="zh-CN" altLang="en-US" dirty="0" smtClean="0"/>
              <a:t>版本之后，掌握着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规范的万维网联盟（</a:t>
            </a:r>
            <a:r>
              <a:rPr lang="en-US" altLang="zh-CN" dirty="0" smtClean="0"/>
              <a:t>W3C</a:t>
            </a:r>
            <a:r>
              <a:rPr lang="zh-CN" altLang="en-US" dirty="0" smtClean="0"/>
              <a:t>）组织没有再发布新的标准，而是围绕着 </a:t>
            </a:r>
            <a:r>
              <a:rPr lang="en-US" altLang="zh-CN" dirty="0" smtClean="0"/>
              <a:t>XHTML1.0 </a:t>
            </a:r>
            <a:r>
              <a:rPr lang="zh-CN" altLang="en-US" dirty="0" smtClean="0"/>
              <a:t>以及之后的 </a:t>
            </a:r>
            <a:r>
              <a:rPr lang="en-US" altLang="zh-CN" dirty="0" smtClean="0"/>
              <a:t>XHTML1.1 </a:t>
            </a:r>
            <a:r>
              <a:rPr lang="zh-CN" altLang="en-US" dirty="0" smtClean="0"/>
              <a:t>展开工作。</a:t>
            </a:r>
            <a:r>
              <a:rPr lang="en-US" altLang="zh-CN" dirty="0" smtClean="0"/>
              <a:t>XHTML </a:t>
            </a:r>
            <a:r>
              <a:rPr lang="zh-CN" altLang="en-US" dirty="0" smtClean="0"/>
              <a:t>是加严格并且统一的编码规范的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版本，解决之前 </a:t>
            </a:r>
            <a:r>
              <a:rPr lang="en-US" altLang="zh-CN" dirty="0" smtClean="0"/>
              <a:t>HTML4.01 </a:t>
            </a:r>
            <a:r>
              <a:rPr lang="zh-CN" altLang="en-US" dirty="0" smtClean="0"/>
              <a:t>版本时，由于编码不规范导致浏览器的各种古怪行为。所以，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开发者对 </a:t>
            </a:r>
            <a:r>
              <a:rPr lang="en-US" altLang="zh-CN" dirty="0" smtClean="0"/>
              <a:t>XHTML </a:t>
            </a:r>
            <a:r>
              <a:rPr lang="zh-CN" altLang="en-US" dirty="0" smtClean="0"/>
              <a:t>非常的拥护。</a:t>
            </a:r>
            <a:r>
              <a:rPr lang="en-US" altLang="zh-CN" dirty="0" smtClean="0"/>
              <a:t>XHTML </a:t>
            </a:r>
            <a:r>
              <a:rPr lang="zh-CN" altLang="en-US" dirty="0" smtClean="0"/>
              <a:t>极大的好处，就是强迫开发者养成良好的编码习惯，放弃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的凌乱写法，最终降低了浏览器解析页面的难度，方便移植到更多平台。因此</a:t>
            </a:r>
            <a:r>
              <a:rPr lang="en-US" altLang="zh-CN" dirty="0" smtClean="0"/>
              <a:t>XHTML1.0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XHTML1.1</a:t>
            </a:r>
            <a:r>
              <a:rPr lang="zh-CN" altLang="en-US" dirty="0" smtClean="0"/>
              <a:t>取得了成功。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可是，越是想往好的方面发展，往往可能是带来的却是毁灭性的灾难，世间万物就是如此。</a:t>
            </a:r>
            <a:r>
              <a:rPr lang="en-US" altLang="zh-CN" dirty="0" smtClean="0"/>
              <a:t>W3C</a:t>
            </a:r>
            <a:r>
              <a:rPr lang="zh-CN" altLang="en-US" dirty="0" smtClean="0"/>
              <a:t>后来推出的</a:t>
            </a:r>
            <a:r>
              <a:rPr lang="en-US" altLang="zh-CN" dirty="0" smtClean="0"/>
              <a:t>XHTML2.0 </a:t>
            </a:r>
            <a:r>
              <a:rPr lang="zh-CN" altLang="en-US" dirty="0" smtClean="0"/>
              <a:t>规范了更严格的错误处理规则，强制要求浏览器拒绝无效的 </a:t>
            </a:r>
            <a:r>
              <a:rPr lang="en-US" altLang="zh-CN" dirty="0" smtClean="0"/>
              <a:t>XHTML2 </a:t>
            </a:r>
            <a:r>
              <a:rPr lang="zh-CN" altLang="en-US" dirty="0" smtClean="0"/>
              <a:t>页面，强制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开发者写出绝对正确规范的代码，同时不得向下兼容，摒弃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遗留的怪异行为和编码习惯。按理说，取其精华、舍其糟粕应该是好事。但是，这样的话，数亿的页面将无法兼容，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开发者的难度又被加大，并且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标准永远是掌握在浏览器厂家手里的，事实上，</a:t>
            </a:r>
            <a:r>
              <a:rPr lang="en-US" altLang="zh-CN" dirty="0" smtClean="0"/>
              <a:t>IE</a:t>
            </a:r>
            <a:r>
              <a:rPr lang="zh-CN" altLang="en-US" dirty="0" smtClean="0"/>
              <a:t>的市场份额只是被别的浏览器蚕食了而已，市场标准只是从一个寡头手里到了其他寡头手里。一意孤行的</a:t>
            </a:r>
            <a:r>
              <a:rPr lang="en-US" altLang="zh-CN" dirty="0" smtClean="0"/>
              <a:t>XHTML 2.0</a:t>
            </a:r>
            <a:r>
              <a:rPr lang="zh-CN" altLang="en-US" dirty="0" smtClean="0"/>
              <a:t>竟然大胆的与原先的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不再兼容，浏览器厂商终于怒了，</a:t>
            </a:r>
            <a:r>
              <a:rPr lang="en-US" altLang="zh-CN" dirty="0" smtClean="0"/>
              <a:t>Mozilla</a:t>
            </a:r>
            <a:r>
              <a:rPr lang="zh-CN" altLang="en-US" dirty="0" smtClean="0"/>
              <a:t>和苹果牵头，</a:t>
            </a:r>
            <a:r>
              <a:rPr lang="en-US" altLang="zh-CN" dirty="0" smtClean="0"/>
              <a:t>WHATWG</a:t>
            </a:r>
            <a:r>
              <a:rPr lang="zh-CN" altLang="en-US" dirty="0" smtClean="0"/>
              <a:t>小组成立。失去了厂商支持的</a:t>
            </a:r>
            <a:r>
              <a:rPr lang="en-US" altLang="zh-CN" dirty="0" smtClean="0"/>
              <a:t>W3C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XHTML2</a:t>
            </a:r>
            <a:r>
              <a:rPr lang="zh-CN" altLang="en-US" dirty="0" smtClean="0"/>
              <a:t>标准很快就成为了一个笑话。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WHATWG2004</a:t>
            </a:r>
            <a:r>
              <a:rPr lang="zh-CN" altLang="en-US" dirty="0" smtClean="0"/>
              <a:t>年推出的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很快受到各大厂商的支持，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是向后兼容的，包含了</a:t>
            </a:r>
            <a:r>
              <a:rPr lang="en-US" altLang="zh-CN" dirty="0" smtClean="0"/>
              <a:t>HTML4.0.1</a:t>
            </a:r>
            <a:r>
              <a:rPr lang="zh-CN" altLang="en-US" dirty="0" smtClean="0"/>
              <a:t>的全部特性。当前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的实际标准就是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，所以本课程之后的讲解主要基于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来进行。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742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那我们来看一下</a:t>
            </a:r>
            <a:r>
              <a:rPr lang="en-US" altLang="zh-CN" dirty="0" smtClean="0"/>
              <a:t>HTML5: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HTML5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HTML(Hyper Text Mark-up Language)</a:t>
            </a:r>
            <a:r>
              <a:rPr lang="zh-CN" altLang="en-US" dirty="0" smtClean="0"/>
              <a:t>即超文本标记语言或超文本链接标示语言的第五个版本</a:t>
            </a:r>
            <a:r>
              <a:rPr lang="en-US" altLang="zh-CN" dirty="0" smtClean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HTML5</a:t>
            </a:r>
            <a:r>
              <a:rPr lang="zh-CN" altLang="en-US" dirty="0" smtClean="0"/>
              <a:t>草案的前身名为</a:t>
            </a:r>
            <a:r>
              <a:rPr lang="en-US" altLang="zh-CN" dirty="0" smtClean="0"/>
              <a:t>Web Applications 1.0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2004</a:t>
            </a:r>
            <a:r>
              <a:rPr lang="zh-CN" altLang="en-US" dirty="0" smtClean="0"/>
              <a:t>年被</a:t>
            </a:r>
            <a:r>
              <a:rPr lang="en-US" altLang="zh-CN" dirty="0" smtClean="0"/>
              <a:t>WHATWG (Web Hypertext Application Technology Working Group) </a:t>
            </a:r>
            <a:r>
              <a:rPr lang="zh-CN" altLang="en-US" dirty="0" smtClean="0"/>
              <a:t>提出</a:t>
            </a:r>
            <a:r>
              <a:rPr lang="en-US" altLang="zh-CN" dirty="0" smtClean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2007</a:t>
            </a:r>
            <a:r>
              <a:rPr lang="zh-CN" altLang="en-US" dirty="0" smtClean="0"/>
              <a:t>年被</a:t>
            </a:r>
            <a:r>
              <a:rPr lang="en-US" altLang="zh-CN" dirty="0" smtClean="0"/>
              <a:t>W3C(World Wide Web Consortium )</a:t>
            </a:r>
            <a:r>
              <a:rPr lang="zh-CN" altLang="en-US" dirty="0" smtClean="0"/>
              <a:t>接纳，并成立了新的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工作团队。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日，第一份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正式草案公布，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月正式发布。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014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US" altLang="zh-CN" dirty="0" smtClean="0"/>
              <a:t>HTML5</a:t>
            </a:r>
            <a:r>
              <a:rPr lang="zh-CN" altLang="en-US" smtClean="0"/>
              <a:t>特点我们专门有一节介绍，这里不赘述了</a:t>
            </a:r>
            <a:endParaRPr lang="en-US" altLang="zh-CN" dirty="0" smtClean="0"/>
          </a:p>
          <a:p>
            <a:pPr>
              <a:buClr>
                <a:schemeClr val="tx1"/>
              </a:buClr>
              <a:buFontTx/>
              <a:buNone/>
            </a:pPr>
            <a:endParaRPr lang="en-US" altLang="zh-CN" dirty="0" smtClean="0"/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dirty="0" smtClean="0"/>
              <a:t>首先，强化了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网页的表现性能。除了可描绘二维图形外，还准备了用于播放视频和音频的标签。</a:t>
            </a:r>
            <a:endParaRPr lang="en-US" altLang="zh-CN" dirty="0" smtClean="0"/>
          </a:p>
          <a:p>
            <a:pPr>
              <a:buClr>
                <a:schemeClr val="tx1"/>
              </a:buClr>
              <a:buFontTx/>
              <a:buNone/>
            </a:pPr>
            <a:endParaRPr lang="zh-CN" alt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其次，追加了本地数据库等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应用的功能。</a:t>
            </a:r>
            <a:r>
              <a:rPr lang="en-US" altLang="zh-CN" dirty="0" smtClean="0"/>
              <a:t>HTML 5 </a:t>
            </a:r>
            <a:r>
              <a:rPr lang="zh-CN" altLang="en-US" dirty="0" smtClean="0"/>
              <a:t>并非仅仅用来表示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内容，它的使命是将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带入一个成熟的应用平台，在这个平台上，视频，音频，图象，动画，以及同电脑的交互都被标准化。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HTML</a:t>
            </a:r>
            <a:r>
              <a:rPr lang="zh-CN" altLang="en-US" dirty="0" smtClean="0"/>
              <a:t>语言的例子很好找，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请试着在任一浏览器打开的网页上点击鼠标右键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查看源代码，你看到了什么？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我们可以看到这个页面的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代码，是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格式的。 那么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到底是怎样的一种语言，我们本章将会做详细的介绍。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76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本章介绍的内容分为四个部分，分别是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简介、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基础、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元素和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的新特性。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383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首先来做一个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52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 Hyper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Markup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Language 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作为万维网的基本规则之一，最初于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1989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年由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Tim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Berners-Lee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发明；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基于标准通用标记语言（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SGML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）的定义，并简化了其中的语言元素，很早得到了各个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浏览器厂商的支持；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是标准通用标记语言（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SGML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）下的一个应用，也是一种规范，一种标准；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一种用于描述网页的标记语言，它通过标记符号来描述网页中的各个部分；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文档（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网页）是一种文本文件，它包含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标记符和文本内容；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标记符告诉浏览器如何显示文本内容（如：文字如何处理，画面如何安排，图片如何显示等）；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浏览器按顺序阅读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文件，根据标记符解释和显示文本内容。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8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我们来看和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相关的一些概念，比如</a:t>
            </a:r>
            <a:r>
              <a:rPr lang="en-US" altLang="zh-CN" dirty="0" smtClean="0"/>
              <a:t>SGML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XHTML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6308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 smtClean="0"/>
              <a:t>SGML</a:t>
            </a:r>
            <a:r>
              <a:rPr lang="zh-CN" altLang="en-US" b="1" dirty="0" smtClean="0"/>
              <a:t>语言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标准通用标记语言，（全称</a:t>
            </a:r>
            <a:r>
              <a:rPr lang="en-US" altLang="zh-CN" sz="2000" dirty="0" smtClean="0"/>
              <a:t>Standard Generalized Markup Language</a:t>
            </a:r>
            <a:r>
              <a:rPr lang="zh-CN" altLang="en-US" sz="2000" dirty="0" smtClean="0"/>
              <a:t>、简称</a:t>
            </a:r>
            <a:r>
              <a:rPr lang="en-US" altLang="zh-CN" sz="2000" dirty="0" smtClean="0"/>
              <a:t>SGML</a:t>
            </a:r>
            <a:r>
              <a:rPr lang="zh-CN" altLang="en-US" sz="2000" dirty="0" smtClean="0"/>
              <a:t>），是一种定义电子文档结构和描述其内容的国际标准语言，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是所有电子文档标记语言的起源</a:t>
            </a:r>
            <a:r>
              <a:rPr lang="zh-CN" altLang="en-US" sz="2000" dirty="0" smtClean="0"/>
              <a:t>，为语法置标提供了异常强大的工具，同时具有非常好的扩展性，因此在数据分类和索引中非常有用。早在万维网发明之前标准通用标记语言就已存在。 </a:t>
            </a:r>
            <a:r>
              <a:rPr lang="en-US" altLang="zh-CN" sz="2000" dirty="0" err="1" smtClean="0"/>
              <a:t>TimBernersLee</a:t>
            </a:r>
            <a:r>
              <a:rPr lang="zh-CN" altLang="en-US" sz="2000" dirty="0" smtClean="0"/>
              <a:t>也是受到</a:t>
            </a:r>
            <a:r>
              <a:rPr lang="en-US" altLang="zh-CN" sz="2000" dirty="0" smtClean="0"/>
              <a:t>SGML</a:t>
            </a:r>
            <a:r>
              <a:rPr lang="zh-CN" altLang="en-US" sz="2000" dirty="0" smtClean="0"/>
              <a:t>启发，才发明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的。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SGML</a:t>
            </a:r>
            <a:r>
              <a:rPr lang="zh-CN" altLang="en-US" b="1" dirty="0" smtClean="0"/>
              <a:t>的特点</a:t>
            </a:r>
          </a:p>
          <a:p>
            <a:pPr lvl="1"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dirty="0" smtClean="0"/>
              <a:t>SGML</a:t>
            </a:r>
            <a:r>
              <a:rPr lang="zh-CN" altLang="en-US" sz="2000" dirty="0" smtClean="0"/>
              <a:t>是一种非常严谨的文件描述法，导致过于</a:t>
            </a:r>
            <a:r>
              <a:rPr lang="zh-CN" altLang="en-US" sz="2000" dirty="0" smtClean="0">
                <a:solidFill>
                  <a:srgbClr val="0000FF"/>
                </a:solidFill>
              </a:rPr>
              <a:t>庞大复杂</a:t>
            </a:r>
            <a:r>
              <a:rPr lang="zh-CN" altLang="en-US" sz="2000" dirty="0" smtClean="0"/>
              <a:t>（标准手册就有</a:t>
            </a:r>
            <a:r>
              <a:rPr lang="en-US" altLang="zh-CN" sz="2000" dirty="0" smtClean="0"/>
              <a:t>500</a:t>
            </a:r>
            <a:r>
              <a:rPr lang="zh-CN" altLang="en-US" sz="2000" dirty="0" smtClean="0"/>
              <a:t>多页），</a:t>
            </a:r>
            <a:r>
              <a:rPr lang="zh-CN" altLang="en-US" sz="2000" dirty="0" smtClean="0">
                <a:solidFill>
                  <a:srgbClr val="0000FF"/>
                </a:solidFill>
              </a:rPr>
              <a:t>难以学习和理解</a:t>
            </a:r>
            <a:r>
              <a:rPr lang="zh-CN" altLang="en-US" sz="2000" dirty="0" smtClean="0"/>
              <a:t>，进而</a:t>
            </a:r>
            <a:r>
              <a:rPr lang="zh-CN" altLang="en-US" sz="2000" dirty="0" smtClean="0">
                <a:solidFill>
                  <a:srgbClr val="0000FF"/>
                </a:solidFill>
              </a:rPr>
              <a:t>影响其推广</a:t>
            </a:r>
            <a:r>
              <a:rPr lang="zh-CN" altLang="en-US" sz="2000" dirty="0" smtClean="0"/>
              <a:t>与应用。</a:t>
            </a:r>
            <a:endParaRPr lang="zh-CN" altLang="en-US" sz="3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800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另一个概念是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，可扩展标记语言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eXtended</a:t>
            </a:r>
            <a:r>
              <a:rPr lang="en-US" altLang="zh-CN" sz="1200" dirty="0" smtClean="0"/>
              <a:t> Markup Language</a:t>
            </a:r>
            <a:r>
              <a:rPr lang="zh-CN" altLang="en-US" sz="1200" dirty="0" smtClean="0"/>
              <a:t>）也是标准通用标记语言</a:t>
            </a:r>
            <a:r>
              <a:rPr lang="en-US" altLang="zh-CN" sz="1200" dirty="0" smtClean="0"/>
              <a:t>SGML</a:t>
            </a:r>
            <a:r>
              <a:rPr lang="zh-CN" altLang="en-US" sz="1200" dirty="0" smtClean="0"/>
              <a:t>的一个子集。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是一种用于标记电子文件使其具有结构性的标记语言。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我们知道早期的</a:t>
            </a:r>
            <a:r>
              <a:rPr lang="en-US" altLang="zh-CN" sz="1200" dirty="0" smtClean="0"/>
              <a:t>HTML</a:t>
            </a:r>
            <a:r>
              <a:rPr lang="zh-CN" altLang="en-US" sz="1200" dirty="0" smtClean="0"/>
              <a:t>无法描述数据、可读性差，因此开发者重新从</a:t>
            </a:r>
            <a:r>
              <a:rPr lang="en-US" altLang="zh-CN" sz="1200" dirty="0" smtClean="0"/>
              <a:t>SGML</a:t>
            </a:r>
            <a:r>
              <a:rPr lang="zh-CN" altLang="en-US" sz="1200" dirty="0" smtClean="0"/>
              <a:t>出发，定义了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 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可以从</a:t>
            </a:r>
            <a:r>
              <a:rPr lang="en-US" altLang="zh-CN" sz="1200" dirty="0" smtClean="0"/>
              <a:t>HTML</a:t>
            </a:r>
            <a:r>
              <a:rPr lang="zh-CN" altLang="en-US" sz="1200" dirty="0" smtClean="0"/>
              <a:t>中分离数据，即能够在</a:t>
            </a:r>
            <a:r>
              <a:rPr lang="en-US" altLang="zh-CN" sz="1200" dirty="0" smtClean="0"/>
              <a:t>HTML</a:t>
            </a:r>
            <a:r>
              <a:rPr lang="zh-CN" altLang="en-US" sz="1200" dirty="0" smtClean="0"/>
              <a:t>文件之外将数据存储在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文档中。 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可用于交换数据，基于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可以在不兼容的系统之间交换数据。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30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我们再看</a:t>
            </a:r>
            <a:r>
              <a:rPr lang="en-US" altLang="zh-CN" b="1" dirty="0" smtClean="0"/>
              <a:t>XHTML</a:t>
            </a:r>
            <a:r>
              <a:rPr lang="zh-CN" altLang="en-US" b="1" dirty="0" smtClean="0"/>
              <a:t>是什么</a:t>
            </a:r>
          </a:p>
          <a:p>
            <a:pPr lvl="1"/>
            <a:r>
              <a:rPr lang="en-US" altLang="zh-CN" sz="2800" dirty="0" smtClean="0"/>
              <a:t>XHTML </a:t>
            </a:r>
            <a:r>
              <a:rPr lang="zh-CN" altLang="en-US" sz="2800" dirty="0" smtClean="0"/>
              <a:t>指可扩展超文本标注语言（</a:t>
            </a:r>
            <a:r>
              <a:rPr lang="en-US" altLang="zh-CN" sz="2800" dirty="0" err="1" smtClean="0"/>
              <a:t>EXtensible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HyperText</a:t>
            </a:r>
            <a:r>
              <a:rPr lang="en-US" altLang="zh-CN" sz="2800" dirty="0" smtClean="0"/>
              <a:t> Markup Language</a:t>
            </a:r>
            <a:r>
              <a:rPr lang="zh-CN" altLang="en-US" sz="2800" dirty="0" smtClean="0"/>
              <a:t>）。</a:t>
            </a:r>
          </a:p>
          <a:p>
            <a:pPr lvl="1"/>
            <a:r>
              <a:rPr lang="en-US" altLang="zh-CN" sz="2800" dirty="0" smtClean="0"/>
              <a:t>XHTML</a:t>
            </a:r>
            <a:r>
              <a:rPr lang="zh-CN" altLang="en-US" sz="2800" dirty="0" smtClean="0"/>
              <a:t>是基于可扩展标记语言（</a:t>
            </a:r>
            <a:r>
              <a:rPr lang="en-US" altLang="zh-CN" sz="2800" dirty="0" smtClean="0"/>
              <a:t>XML</a:t>
            </a:r>
            <a:r>
              <a:rPr lang="zh-CN" altLang="en-US" sz="2800" dirty="0" smtClean="0"/>
              <a:t>）的，</a:t>
            </a:r>
            <a:r>
              <a:rPr lang="en-US" altLang="zh-CN" sz="2800" dirty="0" smtClean="0"/>
              <a:t>XHTML </a:t>
            </a:r>
            <a:r>
              <a:rPr lang="zh-CN" altLang="en-US" sz="2800" dirty="0" smtClean="0"/>
              <a:t>的目标是取代 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。</a:t>
            </a:r>
          </a:p>
          <a:p>
            <a:pPr lvl="1"/>
            <a:r>
              <a:rPr lang="en-US" altLang="zh-CN" sz="2800" dirty="0" smtClean="0"/>
              <a:t>XHTML </a:t>
            </a:r>
            <a:r>
              <a:rPr lang="zh-CN" altLang="en-US" sz="2800" dirty="0" smtClean="0"/>
              <a:t>与 </a:t>
            </a:r>
            <a:r>
              <a:rPr lang="en-US" altLang="zh-CN" sz="2800" dirty="0" smtClean="0"/>
              <a:t>HTML 4.01 </a:t>
            </a:r>
            <a:r>
              <a:rPr lang="zh-CN" altLang="en-US" sz="2800" dirty="0" smtClean="0"/>
              <a:t>几乎是相同的，是更严格更纯净的 </a:t>
            </a:r>
            <a:r>
              <a:rPr lang="en-US" altLang="zh-CN" sz="2800" dirty="0" smtClean="0"/>
              <a:t>HTML </a:t>
            </a:r>
            <a:r>
              <a:rPr lang="zh-CN" altLang="en-US" sz="2800" dirty="0" smtClean="0"/>
              <a:t>版本。</a:t>
            </a:r>
          </a:p>
          <a:p>
            <a:pPr lvl="1"/>
            <a:r>
              <a:rPr lang="en-US" altLang="zh-CN" sz="2800" dirty="0" smtClean="0"/>
              <a:t>XHTML1.0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1.1</a:t>
            </a:r>
            <a:r>
              <a:rPr lang="zh-CN" altLang="en-US" sz="2800" dirty="0" smtClean="0"/>
              <a:t>都是 </a:t>
            </a:r>
            <a:r>
              <a:rPr lang="en-US" altLang="zh-CN" sz="2800" dirty="0" smtClean="0"/>
              <a:t>W3C </a:t>
            </a:r>
            <a:r>
              <a:rPr lang="zh-CN" altLang="en-US" sz="2800" dirty="0" smtClean="0"/>
              <a:t>的标准。</a:t>
            </a:r>
          </a:p>
          <a:p>
            <a:pPr lvl="1"/>
            <a:endParaRPr lang="zh-CN" altLang="en-US" sz="2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67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F21B6-BAAB-4B47-8DC9-5A6EC5E5D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88FFB-110F-0746-AEE4-0F99C0C2F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E67B8-DE4C-AE4E-8667-83160BF9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61149-089E-EE4E-ACB4-C269C9EB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5B7C9-A0A3-B74B-B2EF-CEAEBC35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69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92979-B5CA-CA4E-8288-F844B46D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6EBFC-5E23-6C48-9E8C-11C3D0B8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67A86-F96B-1947-96BF-9706136D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A9EC5-6DAF-344D-A0D7-EE66A63D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1E59E-46E6-EF47-9FCC-5F6F44F6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71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D5E5DF-BCDC-644E-B23B-0A5DD2BED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00793E-9144-BF46-8A1E-62C3BF648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5B904-FA73-B243-A2FC-1C21E184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3C9AE-4117-0D49-A6C9-43FD7ECD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05A6C-0EF6-514D-A32E-FA010E64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44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33376"/>
            <a:ext cx="10261600" cy="14398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16000" y="6391275"/>
            <a:ext cx="27432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91440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812529F-1DC6-4158-AD5B-8D5A62BBF3FA}" type="slidenum">
              <a:rPr lang="zh-CN" altLang="en-US"/>
              <a:pPr/>
              <a:t>‹#›</a:t>
            </a:fld>
            <a:endParaRPr lang="en-US" altLang="zh-CN" sz="1800" b="1">
              <a:solidFill>
                <a:schemeClr val="tx1"/>
              </a:solidFill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79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91079-FEDB-8245-B313-1BD13080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1C43A-288C-D04E-A4C1-5CBD5EEF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11D76-1AD7-F848-AA04-6452A741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AD1FA-9E0B-284E-AA7D-30662EC1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32DF3-6DD9-D74E-AD89-5E7A1B39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2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CDD4-45D6-944A-8321-1EF0117F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823E0-CED4-984B-B17B-6F3D67D5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F48C2-F292-2141-8FB4-969B8ABC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36BE0-04C4-664F-8A30-4DE8BD1C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83391-089E-A842-9B81-4E25323D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6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87C8E-0A27-3F42-81D4-87A79CD1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7FD49-2F7C-B949-B870-7E626E602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560DD-58C2-9448-BF89-AA1C48778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31075-60E1-ED45-8C3C-3076D1E2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9B958-1947-1546-B116-60C67DE4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2BB76-0EFE-AD4D-A0D3-63E539A4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00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2A3DD-84C4-FE42-B3F6-A9637701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D0277-F37A-2941-857D-EBEA9E9A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B3624-FFA1-2946-9E1D-CC8CCABB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0822C0-1FE4-FC40-B745-56689BDAC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D5847C-FE2C-2B4C-B5BD-0DC79F91D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A10186-32A0-C14A-997D-BD77616B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2FFDD8-FB0F-1C42-A621-0B2BA273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EC5B51-EDD2-7E4F-95D4-ED8CB34F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92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9F7F5-4E80-5B4F-95B2-CD5009F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D8F724-A7E3-3F48-B0EE-79077F45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5C2B21-9A03-2445-A38A-C00E9972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D7A6C8-870A-E544-B26C-D4088AF3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57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476C0-22A9-7142-913A-9034C77A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C7AF6C-C88C-6B4E-BC75-BB7FE114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6461-B7D1-4740-9BF5-77AD84EA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F065-6AB3-6F4F-AECD-10F5C54D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B9C04-1DF2-B247-8394-D6C367E5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5AF1B-97B2-EE4C-AFD1-FDB3F8360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26B03-3757-B04D-A6D5-8573B683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95829C-E0D8-AE4C-A2A8-ABF17A92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7CEAC-DF10-1445-83B4-5155237E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6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9AC63-FB7C-3445-9355-58571118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94022-6105-BC40-9CCE-E01651727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EB9EFC-CA8F-854D-9D03-CBCBC26F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44FA85-D973-994B-9A2B-8A7BEC77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A0981-0FA0-1147-BFCF-CAE1DFED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E88A8-A9D3-D34F-A527-B6E4AEE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32ECEB-9735-9B48-8B13-4530A9E2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164C9-A4C7-6847-B9BC-61B5D33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33FFE-04D7-A040-BD6F-313363311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F73F-44B0-A441-B93E-8ABEDF8068DB}" type="datetimeFigureOut">
              <a:rPr kumimoji="1" lang="zh-CN" altLang="en-US" smtClean="0"/>
              <a:t>2021/3/12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98BDE-8145-CE4F-887F-2A0529273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464D-52D3-D041-9FE1-75B03394A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302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24418-9C70-8245-8235-980324287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第二章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语言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CAC07-0DDD-C148-B83A-C603BEE2C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9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XHTML</a:t>
            </a:r>
            <a:r>
              <a:rPr lang="zh-CN" altLang="en-US" dirty="0"/>
              <a:t>编写规范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696720" y="1725297"/>
            <a:ext cx="9093200" cy="46869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sz="2400" dirty="0"/>
              <a:t>元素必须被正确嵌套</a:t>
            </a:r>
          </a:p>
          <a:p>
            <a:r>
              <a:rPr lang="en-US" altLang="zh-CN" sz="2400" dirty="0"/>
              <a:t>XHTML</a:t>
            </a:r>
            <a:r>
              <a:rPr lang="zh-CN" altLang="en-US" sz="2400" dirty="0"/>
              <a:t>元素必须被</a:t>
            </a:r>
            <a:r>
              <a:rPr lang="zh-CN" altLang="en-US" sz="2400" dirty="0" smtClean="0"/>
              <a:t>关闭 </a:t>
            </a:r>
            <a:r>
              <a:rPr lang="en-US" altLang="zh-CN" sz="2400" dirty="0" smtClean="0"/>
              <a:t>&lt;tag&gt;&lt;/tag&gt;; &lt;tag/&gt;</a:t>
            </a:r>
            <a:endParaRPr lang="zh-CN" altLang="en-US" sz="2400" dirty="0"/>
          </a:p>
          <a:p>
            <a:r>
              <a:rPr lang="en-US" altLang="zh-CN" sz="2400" dirty="0"/>
              <a:t>XHTML</a:t>
            </a:r>
            <a:r>
              <a:rPr lang="zh-CN" altLang="en-US" sz="2400" dirty="0"/>
              <a:t>元素必须小写</a:t>
            </a:r>
          </a:p>
          <a:p>
            <a:r>
              <a:rPr lang="en-US" altLang="zh-CN" sz="2400" dirty="0"/>
              <a:t>XHTML</a:t>
            </a:r>
            <a:r>
              <a:rPr lang="zh-CN" altLang="en-US" sz="2400" dirty="0"/>
              <a:t>文档必须拥有一个根元素</a:t>
            </a:r>
          </a:p>
          <a:p>
            <a:r>
              <a:rPr lang="en-US" altLang="zh-CN" sz="2400" dirty="0"/>
              <a:t>XHTML</a:t>
            </a:r>
            <a:r>
              <a:rPr lang="zh-CN" altLang="en-US" sz="2400" dirty="0"/>
              <a:t>属性名必须小写</a:t>
            </a:r>
          </a:p>
          <a:p>
            <a:r>
              <a:rPr lang="en-US" altLang="zh-CN" sz="2400" dirty="0"/>
              <a:t>XHTML</a:t>
            </a:r>
            <a:r>
              <a:rPr lang="zh-CN" altLang="en-US" sz="2400" dirty="0"/>
              <a:t>属性值必须加引号</a:t>
            </a:r>
          </a:p>
          <a:p>
            <a:r>
              <a:rPr lang="en-US" altLang="zh-CN" sz="2400" dirty="0"/>
              <a:t>XHTML</a:t>
            </a:r>
            <a:r>
              <a:rPr lang="zh-CN" altLang="en-US" sz="2400" dirty="0"/>
              <a:t>属性不能简写：如</a:t>
            </a:r>
            <a:r>
              <a:rPr lang="en-US" altLang="zh-CN" sz="2400" dirty="0"/>
              <a:t>checked</a:t>
            </a:r>
            <a:r>
              <a:rPr lang="zh-CN" altLang="en-US" sz="2400" dirty="0"/>
              <a:t>必须写成</a:t>
            </a:r>
            <a:r>
              <a:rPr lang="en-US" altLang="zh-CN" sz="2400" dirty="0"/>
              <a:t>checked=“checked”</a:t>
            </a:r>
            <a:endParaRPr lang="zh-CN" altLang="en-US" sz="2400" dirty="0"/>
          </a:p>
          <a:p>
            <a:r>
              <a:rPr lang="zh-CN" altLang="en-US" sz="2400" dirty="0"/>
              <a:t>用</a:t>
            </a:r>
            <a:r>
              <a:rPr lang="en-US" altLang="zh-CN" sz="2400" dirty="0"/>
              <a:t>ID</a:t>
            </a:r>
            <a:r>
              <a:rPr lang="zh-CN" altLang="en-US" sz="2400" dirty="0"/>
              <a:t>属性代码</a:t>
            </a:r>
            <a:r>
              <a:rPr lang="en-US" altLang="zh-CN" sz="2400" dirty="0"/>
              <a:t>name</a:t>
            </a:r>
            <a:r>
              <a:rPr lang="zh-CN" altLang="en-US" sz="2400" dirty="0"/>
              <a:t>属性</a:t>
            </a:r>
            <a:r>
              <a:rPr lang="en-US" altLang="zh-CN" sz="2400" dirty="0"/>
              <a:t>(</a:t>
            </a:r>
            <a:r>
              <a:rPr lang="zh-CN" altLang="en-US" sz="2400" dirty="0"/>
              <a:t>除表单外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r>
              <a:rPr lang="en-US" altLang="zh-CN" sz="2400" dirty="0"/>
              <a:t>XHTML</a:t>
            </a:r>
            <a:r>
              <a:rPr lang="zh-CN" altLang="en-US" sz="2400" dirty="0"/>
              <a:t>文件必须有</a:t>
            </a:r>
            <a:r>
              <a:rPr lang="en-US" altLang="zh-CN" sz="2400" dirty="0"/>
              <a:t>DTD</a:t>
            </a:r>
            <a:r>
              <a:rPr lang="zh-CN" altLang="en-US" sz="2400" dirty="0"/>
              <a:t>文档类型定义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64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实例</a:t>
            </a:r>
            <a:r>
              <a:rPr lang="en-US" altLang="zh-CN"/>
              <a:t>——HTML</a:t>
            </a:r>
            <a:r>
              <a:rPr lang="zh-CN" altLang="en-US"/>
              <a:t>过渡到</a:t>
            </a:r>
            <a:r>
              <a:rPr lang="en-US" altLang="zh-CN"/>
              <a:t>XHTML</a:t>
            </a:r>
            <a:endParaRPr lang="zh-CN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79650" y="1989139"/>
            <a:ext cx="7696200" cy="4098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989138"/>
            <a:ext cx="8135937" cy="31686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4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发展历史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93" y="1746091"/>
            <a:ext cx="10691813" cy="1112105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HTML——》XHMTL--》HTML5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C991C59-633A-8646-8CF5-A4B391F4E917}"/>
              </a:ext>
            </a:extLst>
          </p:cNvPr>
          <p:cNvSpPr/>
          <p:nvPr/>
        </p:nvSpPr>
        <p:spPr>
          <a:xfrm>
            <a:off x="1906512" y="2799496"/>
            <a:ext cx="1965401" cy="8414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1993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1.0</a:t>
            </a:r>
          </a:p>
          <a:p>
            <a:pPr algn="ctr"/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IETF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发布草案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AD400DF-F019-EF44-8196-88671EFC9010}"/>
              </a:ext>
            </a:extLst>
          </p:cNvPr>
          <p:cNvSpPr/>
          <p:nvPr/>
        </p:nvSpPr>
        <p:spPr>
          <a:xfrm>
            <a:off x="5009281" y="2799496"/>
            <a:ext cx="1965401" cy="8414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1995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2.0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272D6CE-6E28-9E41-8629-FD95AF230200}"/>
              </a:ext>
            </a:extLst>
          </p:cNvPr>
          <p:cNvSpPr/>
          <p:nvPr/>
        </p:nvSpPr>
        <p:spPr>
          <a:xfrm>
            <a:off x="8112049" y="2799496"/>
            <a:ext cx="1965401" cy="8414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1997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3.2</a:t>
            </a:r>
          </a:p>
          <a:p>
            <a:pPr algn="ctr"/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W3C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推荐标准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ED33D4E-24EC-2242-99B4-C3EB50D4C044}"/>
              </a:ext>
            </a:extLst>
          </p:cNvPr>
          <p:cNvSpPr/>
          <p:nvPr/>
        </p:nvSpPr>
        <p:spPr>
          <a:xfrm>
            <a:off x="8112049" y="4089180"/>
            <a:ext cx="1965401" cy="8414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1999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4.0.1</a:t>
            </a:r>
          </a:p>
          <a:p>
            <a:pPr algn="ctr"/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W3C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推荐标准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8DC5A76F-5A92-A944-853D-14E08C607343}"/>
              </a:ext>
            </a:extLst>
          </p:cNvPr>
          <p:cNvSpPr/>
          <p:nvPr/>
        </p:nvSpPr>
        <p:spPr>
          <a:xfrm>
            <a:off x="8112049" y="5384067"/>
            <a:ext cx="1965401" cy="8414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2014</a:t>
            </a:r>
            <a:r>
              <a:rPr kumimoji="1" lang="zh-CN" altLang="en-US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5</a:t>
            </a:r>
          </a:p>
          <a:p>
            <a:pPr algn="ctr"/>
            <a:r>
              <a:rPr kumimoji="1" lang="en-US" altLang="zh-CN" sz="14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W3C</a:t>
            </a:r>
            <a:r>
              <a:rPr kumimoji="1" lang="zh-CN" altLang="en-US" sz="14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标准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6C3B44E-75D3-4146-AA2F-401655117E2A}"/>
              </a:ext>
            </a:extLst>
          </p:cNvPr>
          <p:cNvSpPr/>
          <p:nvPr/>
        </p:nvSpPr>
        <p:spPr>
          <a:xfrm>
            <a:off x="5009281" y="4089180"/>
            <a:ext cx="1965401" cy="8414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2000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XHTML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1.0</a:t>
            </a:r>
          </a:p>
          <a:p>
            <a:pPr algn="ctr"/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W3C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推荐标准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DFD49945-492C-D54B-A47A-30C3C8943FEC}"/>
              </a:ext>
            </a:extLst>
          </p:cNvPr>
          <p:cNvSpPr/>
          <p:nvPr/>
        </p:nvSpPr>
        <p:spPr>
          <a:xfrm>
            <a:off x="1906512" y="4089180"/>
            <a:ext cx="1965401" cy="8414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2001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XHTML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1.1</a:t>
            </a:r>
          </a:p>
          <a:p>
            <a:pPr algn="ctr"/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W3C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推荐标准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CDF4FAB-A1D5-F345-BF2B-BE37565488A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71913" y="3220228"/>
            <a:ext cx="11373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A6E667A-3DAF-AB4D-98C6-33D267CB350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974682" y="3220228"/>
            <a:ext cx="11373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CEBBCE5-151F-4A47-A356-A57AC7583234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871913" y="4509912"/>
            <a:ext cx="1137368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473BB0D8-7065-434A-B8C8-705A015C5731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6974682" y="4509912"/>
            <a:ext cx="1137367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8164DF7-5586-F94C-AABE-5A17E10664B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094749" y="3640960"/>
            <a:ext cx="1" cy="448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67AB1DEE-EEB9-6944-B993-7F71761FCD0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094750" y="4930644"/>
            <a:ext cx="0" cy="4534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DFD49945-492C-D54B-A47A-30C3C8943FEC}"/>
              </a:ext>
            </a:extLst>
          </p:cNvPr>
          <p:cNvSpPr/>
          <p:nvPr/>
        </p:nvSpPr>
        <p:spPr>
          <a:xfrm>
            <a:off x="1906511" y="5374236"/>
            <a:ext cx="1965401" cy="8414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XHTML</a:t>
            </a:r>
            <a:r>
              <a:rPr kumimoji="1" lang="zh-CN" altLang="en-US" dirty="0" smtClean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2.0</a:t>
            </a:r>
            <a:endParaRPr kumimoji="1" lang="en-US" altLang="zh-CN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algn="ctr"/>
            <a:r>
              <a:rPr kumimoji="1" lang="zh-CN" altLang="en-US" sz="1400" dirty="0" smtClean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失败</a:t>
            </a:r>
            <a:endParaRPr kumimoji="1" lang="en-US" altLang="zh-CN" sz="1400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cxnSp>
        <p:nvCxnSpPr>
          <p:cNvPr id="19" name="直线箭头连接符 23">
            <a:extLst>
              <a:ext uri="{FF2B5EF4-FFF2-40B4-BE49-F238E27FC236}">
                <a16:creationId xmlns:a16="http://schemas.microsoft.com/office/drawing/2014/main" id="{68164DF7-5586-F94C-AABE-5A17E10664B2}"/>
              </a:ext>
            </a:extLst>
          </p:cNvPr>
          <p:cNvCxnSpPr>
            <a:cxnSpLocks/>
          </p:cNvCxnSpPr>
          <p:nvPr/>
        </p:nvCxnSpPr>
        <p:spPr>
          <a:xfrm flipH="1">
            <a:off x="2857779" y="4936360"/>
            <a:ext cx="1" cy="448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20">
            <a:extLst>
              <a:ext uri="{FF2B5EF4-FFF2-40B4-BE49-F238E27FC236}">
                <a16:creationId xmlns:a16="http://schemas.microsoft.com/office/drawing/2014/main" id="{473BB0D8-7065-434A-B8C8-705A015C5731}"/>
              </a:ext>
            </a:extLst>
          </p:cNvPr>
          <p:cNvCxnSpPr>
            <a:cxnSpLocks/>
            <a:stCxn id="9" idx="1"/>
            <a:endCxn id="11" idx="2"/>
          </p:cNvCxnSpPr>
          <p:nvPr/>
        </p:nvCxnSpPr>
        <p:spPr>
          <a:xfrm flipH="1" flipV="1">
            <a:off x="2889213" y="4930644"/>
            <a:ext cx="5222836" cy="874155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1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HTML5</a:t>
            </a:r>
            <a:r>
              <a:rPr lang="zh-CN" altLang="en-US"/>
              <a:t>简介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HTML5</a:t>
            </a:r>
            <a:r>
              <a:rPr lang="zh-CN" altLang="en-US" dirty="0"/>
              <a:t>是</a:t>
            </a:r>
            <a:r>
              <a:rPr lang="en-US" altLang="zh-CN" dirty="0"/>
              <a:t>HTML(Hyper Text Mark-up Language)</a:t>
            </a:r>
            <a:r>
              <a:rPr lang="zh-CN" altLang="en-US" dirty="0"/>
              <a:t>即超文本标记语言或超文本链接标示语言的第五个版本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HTML5</a:t>
            </a:r>
            <a:r>
              <a:rPr lang="zh-CN" altLang="en-US" dirty="0"/>
              <a:t>草案的前身名为</a:t>
            </a:r>
            <a:r>
              <a:rPr lang="en-US" altLang="zh-CN" dirty="0"/>
              <a:t>Web Applications </a:t>
            </a:r>
            <a:r>
              <a:rPr lang="en-US" altLang="zh-CN" dirty="0" smtClean="0"/>
              <a:t>1.0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2004</a:t>
            </a:r>
            <a:r>
              <a:rPr lang="zh-CN" altLang="en-US" dirty="0"/>
              <a:t>年被</a:t>
            </a:r>
            <a:r>
              <a:rPr lang="en-US" altLang="zh-CN" dirty="0"/>
              <a:t>WHATWG (Web Hypertext Application Technology Working Group) </a:t>
            </a:r>
            <a:r>
              <a:rPr lang="zh-CN" altLang="en-US" dirty="0"/>
              <a:t>提出</a:t>
            </a:r>
            <a:r>
              <a:rPr lang="en-US" altLang="zh-CN" dirty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2007</a:t>
            </a:r>
            <a:r>
              <a:rPr lang="zh-CN" altLang="en-US" dirty="0"/>
              <a:t>年被</a:t>
            </a:r>
            <a:r>
              <a:rPr lang="en-US" altLang="zh-CN" dirty="0"/>
              <a:t>W3C(World Wide Web Consortium )</a:t>
            </a:r>
            <a:r>
              <a:rPr lang="zh-CN" altLang="en-US" dirty="0"/>
              <a:t>接纳，并成立了新的</a:t>
            </a:r>
            <a:r>
              <a:rPr lang="en-US" altLang="zh-CN" dirty="0"/>
              <a:t>HTML</a:t>
            </a:r>
            <a:r>
              <a:rPr lang="zh-CN" altLang="en-US" dirty="0"/>
              <a:t>工作团队。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日，第一份正式草案</a:t>
            </a:r>
            <a:r>
              <a:rPr lang="zh-CN" altLang="en-US" dirty="0" smtClean="0"/>
              <a:t>公布，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月正式发布。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17569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特点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zh-CN" altLang="en-US" dirty="0"/>
              <a:t>首先，强化了</a:t>
            </a:r>
            <a:r>
              <a:rPr lang="en-US" altLang="zh-CN" dirty="0"/>
              <a:t>Web</a:t>
            </a:r>
            <a:r>
              <a:rPr lang="zh-CN" altLang="en-US" dirty="0"/>
              <a:t>网页的表现性能。除了可描绘二维图形外，还准备了用于播放视频和音频的标签。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其次，追加了本地数据库等</a:t>
            </a:r>
            <a:r>
              <a:rPr lang="en-US" altLang="zh-CN" dirty="0"/>
              <a:t>Web</a:t>
            </a:r>
            <a:r>
              <a:rPr lang="zh-CN" altLang="en-US" dirty="0"/>
              <a:t>应用的功能。</a:t>
            </a:r>
            <a:r>
              <a:rPr lang="en-US" altLang="zh-CN" dirty="0"/>
              <a:t>HTML 5 </a:t>
            </a:r>
            <a:r>
              <a:rPr lang="zh-CN" altLang="en-US" dirty="0"/>
              <a:t>并非仅仅用来表示 </a:t>
            </a:r>
            <a:r>
              <a:rPr lang="en-US" altLang="zh-CN" dirty="0"/>
              <a:t>Web </a:t>
            </a:r>
            <a:r>
              <a:rPr lang="zh-CN" altLang="en-US" dirty="0"/>
              <a:t>内容，它的使命是将 </a:t>
            </a:r>
            <a:r>
              <a:rPr lang="en-US" altLang="zh-CN" dirty="0"/>
              <a:t>Web </a:t>
            </a:r>
            <a:r>
              <a:rPr lang="zh-CN" altLang="en-US" dirty="0"/>
              <a:t>带入一个成熟的应用平台，在这个平台上，视频，音频，图象，动画，以及同电脑的交互都被标准化。 </a:t>
            </a:r>
          </a:p>
        </p:txBody>
      </p:sp>
    </p:spTree>
    <p:extLst>
      <p:ext uri="{BB962C8B-B14F-4D97-AF65-F5344CB8AC3E}">
        <p14:creationId xmlns:p14="http://schemas.microsoft.com/office/powerpoint/2010/main" val="306227648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C77D4FB-C59B-3A40-9C0F-E77E41563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31" y="704473"/>
            <a:ext cx="10813027" cy="2724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请试着在任一浏览器打开的网页上点击鼠标右键</a:t>
            </a:r>
            <a:r>
              <a:rPr kumimoji="1"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查看源代码，你看到了什么？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38F4EE-DAD5-E84B-9A92-597B860E1A6F}"/>
              </a:ext>
            </a:extLst>
          </p:cNvPr>
          <p:cNvSpPr/>
          <p:nvPr/>
        </p:nvSpPr>
        <p:spPr>
          <a:xfrm>
            <a:off x="1419307" y="1347167"/>
            <a:ext cx="9060873" cy="492529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875"/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E07584-C7F5-1E49-B682-A9AF91244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414" y="2022526"/>
            <a:ext cx="8680657" cy="48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4EBF4CA-D9D9-8C4C-A48A-442F4E4A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B18B57B-8489-E241-842B-3FAE36C49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itchFamily="2" charset="2"/>
              <a:buChar char="p"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SzPct val="100000"/>
              <a:buFont typeface="Wingdings" pitchFamily="2" charset="2"/>
              <a:buChar char="p"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SzPct val="100000"/>
              <a:buFont typeface="Wingdings" pitchFamily="2" charset="2"/>
              <a:buChar char="p"/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SzPct val="100000"/>
              <a:buFont typeface="Wingdings" pitchFamily="2" charset="2"/>
              <a:buChar char="p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HTML5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新特性</a:t>
            </a:r>
          </a:p>
        </p:txBody>
      </p:sp>
    </p:spTree>
    <p:extLst>
      <p:ext uri="{BB962C8B-B14F-4D97-AF65-F5344CB8AC3E}">
        <p14:creationId xmlns:p14="http://schemas.microsoft.com/office/powerpoint/2010/main" val="169601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990BDBF-C189-A548-BEDB-75C11FEFE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2.1</a:t>
            </a:r>
            <a:r>
              <a:rPr kumimoji="1"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kumimoji="1"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E431F8E-9B83-A948-8B15-F8D175A77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536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Hyper</a:t>
            </a:r>
            <a:r>
              <a:rPr kumimoji="1"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1"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Markup</a:t>
            </a:r>
            <a:r>
              <a:rPr kumimoji="1"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Language</a:t>
            </a:r>
            <a:r>
              <a:rPr kumimoji="1"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73932"/>
            <a:ext cx="9391650" cy="4446807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作为万维网的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基本规则之一，最初于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1989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年由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Tim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Berners-Lee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发明；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基于标准通用标记语言（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SGML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）的定义，并简化了其中的语言元素，很早得到了各个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浏览器厂商的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标准通用标记语言（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SGML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）下的一个应用，也是一种规范，一种标准；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一种用于描述网页的标记语言，它通过标记符号来描述网页中的各个部分；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文档（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网页）是一种文本文件，它包含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标记符和文本内容；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标记符告诉浏览器如何显示文本内容（如：文字如何处理，画面如何安排，图片如何显示等）；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浏览器按顺序阅读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文件，根据标记符解释和显示文本内容。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454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SGML HTML </a:t>
            </a:r>
            <a:r>
              <a:rPr lang="en-US" altLang="zh-CN" dirty="0" smtClean="0"/>
              <a:t>XHTML</a:t>
            </a:r>
            <a:endParaRPr lang="zh-CN" altLang="en-US" dirty="0"/>
          </a:p>
        </p:txBody>
      </p:sp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898651"/>
            <a:ext cx="61245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14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SGML</a:t>
            </a:r>
            <a:r>
              <a:rPr lang="zh-CN" altLang="en-US"/>
              <a:t>标准通用标注语言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605280" y="1874839"/>
            <a:ext cx="8407400" cy="45373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SGML</a:t>
            </a:r>
            <a:r>
              <a:rPr lang="zh-CN" altLang="en-US" b="1" dirty="0"/>
              <a:t>语言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标准通用标记语言，（外语全称</a:t>
            </a:r>
            <a:r>
              <a:rPr lang="en-US" altLang="zh-CN" sz="2000" dirty="0"/>
              <a:t>Standard Generalized Markup Language</a:t>
            </a:r>
            <a:r>
              <a:rPr lang="zh-CN" altLang="en-US" sz="2000" dirty="0" smtClean="0"/>
              <a:t>、简称</a:t>
            </a:r>
            <a:r>
              <a:rPr lang="en-US" altLang="zh-CN" sz="2000" dirty="0"/>
              <a:t>SGML</a:t>
            </a:r>
            <a:r>
              <a:rPr lang="zh-CN" altLang="en-US" sz="2000" dirty="0"/>
              <a:t>），是一种定义电子文档结构和描述其内容的国际标准语言，</a:t>
            </a:r>
            <a:r>
              <a:rPr lang="zh-CN" altLang="en-US" sz="2000" b="1" dirty="0">
                <a:solidFill>
                  <a:srgbClr val="FF0000"/>
                </a:solidFill>
              </a:rPr>
              <a:t>是所有电子文档标记语言的起源</a:t>
            </a:r>
            <a:r>
              <a:rPr lang="zh-CN" altLang="en-US" sz="2000" dirty="0"/>
              <a:t>，为语法置标提供了异常强大的工具，同时具有极好的扩展性，因此在数据分类和索引中非常有用。早在万维网发明之前标准通用标记语言就已存在。 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SGML</a:t>
            </a:r>
            <a:r>
              <a:rPr lang="zh-CN" altLang="en-US" b="1" dirty="0"/>
              <a:t>的特点</a:t>
            </a:r>
          </a:p>
          <a:p>
            <a:pPr lvl="1"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dirty="0"/>
              <a:t>SGML</a:t>
            </a:r>
            <a:r>
              <a:rPr lang="zh-CN" altLang="en-US" sz="2000" dirty="0"/>
              <a:t>是一种非常严谨的文件描述法，导致过于</a:t>
            </a:r>
            <a:r>
              <a:rPr lang="zh-CN" altLang="en-US" sz="2000" dirty="0">
                <a:solidFill>
                  <a:srgbClr val="0000FF"/>
                </a:solidFill>
              </a:rPr>
              <a:t>庞大复杂</a:t>
            </a:r>
            <a:r>
              <a:rPr lang="zh-CN" altLang="en-US" sz="2000" dirty="0"/>
              <a:t>（标准手册就有</a:t>
            </a:r>
            <a:r>
              <a:rPr lang="en-US" altLang="zh-CN" sz="2000" dirty="0"/>
              <a:t>500</a:t>
            </a:r>
            <a:r>
              <a:rPr lang="zh-CN" altLang="en-US" sz="2000" dirty="0"/>
              <a:t>多页），</a:t>
            </a:r>
            <a:r>
              <a:rPr lang="zh-CN" altLang="en-US" sz="2000" dirty="0">
                <a:solidFill>
                  <a:srgbClr val="0000FF"/>
                </a:solidFill>
              </a:rPr>
              <a:t>难以学习和理解</a:t>
            </a:r>
            <a:r>
              <a:rPr lang="zh-CN" altLang="en-US" sz="2000" dirty="0"/>
              <a:t>，进而</a:t>
            </a:r>
            <a:r>
              <a:rPr lang="zh-CN" altLang="en-US" sz="2000" dirty="0">
                <a:solidFill>
                  <a:srgbClr val="0000FF"/>
                </a:solidFill>
              </a:rPr>
              <a:t>影响其推广</a:t>
            </a:r>
            <a:r>
              <a:rPr lang="zh-CN" altLang="en-US" sz="2000" dirty="0"/>
              <a:t>与应用。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1795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可扩展标记语言</a:t>
            </a:r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9637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可扩展标记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eXtended</a:t>
            </a:r>
            <a:r>
              <a:rPr lang="en-US" altLang="zh-CN" sz="2400" dirty="0" smtClean="0"/>
              <a:t> Markup Language</a:t>
            </a:r>
            <a:r>
              <a:rPr lang="zh-CN" altLang="en-US" sz="2400" dirty="0" smtClean="0"/>
              <a:t>）是标准</a:t>
            </a:r>
            <a:r>
              <a:rPr lang="zh-CN" altLang="en-US" sz="2400" dirty="0"/>
              <a:t>通用标记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SGML</a:t>
            </a:r>
            <a:r>
              <a:rPr lang="zh-CN" altLang="en-US" sz="2400" dirty="0" smtClean="0"/>
              <a:t>的子集。</a:t>
            </a:r>
            <a:r>
              <a:rPr lang="zh-CN" altLang="en-US" sz="2400" dirty="0"/>
              <a:t>是一种</a:t>
            </a:r>
            <a:r>
              <a:rPr lang="zh-CN" altLang="en-US" sz="2400" dirty="0" smtClean="0"/>
              <a:t>用于标记</a:t>
            </a:r>
            <a:r>
              <a:rPr lang="zh-CN" altLang="en-US" sz="2400" dirty="0"/>
              <a:t>电子文件使其具有结构性的标记语言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早期的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无法</a:t>
            </a:r>
            <a:r>
              <a:rPr lang="zh-CN" altLang="en-US" sz="2400" dirty="0"/>
              <a:t>描述数据、可读性</a:t>
            </a:r>
            <a:r>
              <a:rPr lang="zh-CN" altLang="en-US" sz="2400" dirty="0" smtClean="0"/>
              <a:t>差，因此开发者重新从</a:t>
            </a:r>
            <a:r>
              <a:rPr lang="en-US" altLang="zh-CN" sz="2400" dirty="0" smtClean="0"/>
              <a:t>SGML</a:t>
            </a:r>
            <a:r>
              <a:rPr lang="zh-CN" altLang="en-US" sz="2400" dirty="0" smtClean="0"/>
              <a:t>出发，定义了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 </a:t>
            </a:r>
            <a:r>
              <a:rPr lang="en-US" altLang="zh-CN" sz="2400" dirty="0"/>
              <a:t>XML</a:t>
            </a:r>
            <a:r>
              <a:rPr lang="zh-CN" altLang="en-US" sz="2400" dirty="0"/>
              <a:t>可以从</a:t>
            </a:r>
            <a:r>
              <a:rPr lang="en-US" altLang="zh-CN" sz="2400" dirty="0"/>
              <a:t>HTML</a:t>
            </a:r>
            <a:r>
              <a:rPr lang="zh-CN" altLang="en-US" sz="2400" dirty="0"/>
              <a:t>中分离</a:t>
            </a:r>
            <a:r>
              <a:rPr lang="zh-CN" altLang="en-US" sz="2400" dirty="0" smtClean="0"/>
              <a:t>数据，即</a:t>
            </a:r>
            <a:r>
              <a:rPr lang="zh-CN" altLang="en-US" sz="2400" dirty="0"/>
              <a:t>能够在</a:t>
            </a:r>
            <a:r>
              <a:rPr lang="en-US" altLang="zh-CN" sz="2400" dirty="0"/>
              <a:t>HTML</a:t>
            </a:r>
            <a:r>
              <a:rPr lang="zh-CN" altLang="en-US" sz="2400" dirty="0"/>
              <a:t>文件之外将数据存储在</a:t>
            </a:r>
            <a:r>
              <a:rPr lang="en-US" altLang="zh-CN" sz="2400" dirty="0"/>
              <a:t>XML</a:t>
            </a:r>
            <a:r>
              <a:rPr lang="zh-CN" altLang="en-US" sz="2400" dirty="0"/>
              <a:t>文档</a:t>
            </a:r>
            <a:r>
              <a:rPr lang="zh-CN" altLang="en-US" sz="2400" dirty="0" smtClean="0"/>
              <a:t>中。</a:t>
            </a:r>
            <a:r>
              <a:rPr lang="zh-CN" altLang="en-US" sz="2400" dirty="0"/>
              <a:t> </a:t>
            </a:r>
            <a:r>
              <a:rPr lang="en-US" altLang="zh-CN" sz="2400" dirty="0"/>
              <a:t>XML</a:t>
            </a:r>
            <a:r>
              <a:rPr lang="zh-CN" altLang="en-US" sz="2400" dirty="0"/>
              <a:t>可用于交换</a:t>
            </a:r>
            <a:r>
              <a:rPr lang="zh-CN" altLang="en-US" sz="2400" dirty="0" smtClean="0"/>
              <a:t>数据，基于</a:t>
            </a:r>
            <a:r>
              <a:rPr lang="en-US" altLang="zh-CN" sz="2400" dirty="0"/>
              <a:t>XML</a:t>
            </a:r>
            <a:r>
              <a:rPr lang="zh-CN" altLang="en-US" sz="2400" dirty="0"/>
              <a:t>可以在不兼容的系统之间交换</a:t>
            </a:r>
            <a:r>
              <a:rPr lang="zh-CN" altLang="en-US" sz="2400" dirty="0" smtClean="0"/>
              <a:t>数据。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115" y="3795294"/>
            <a:ext cx="6229394" cy="29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1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XHTML——</a:t>
            </a:r>
            <a:r>
              <a:rPr lang="zh-CN" altLang="en-US"/>
              <a:t>可扩展</a:t>
            </a:r>
            <a:r>
              <a:rPr lang="en-US" altLang="zh-CN"/>
              <a:t>HTML</a:t>
            </a:r>
            <a:r>
              <a:rPr lang="zh-CN" altLang="en-US"/>
              <a:t>语言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628140" y="1829119"/>
            <a:ext cx="8601710" cy="44345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zh-CN" b="1" dirty="0"/>
              <a:t>XHTML</a:t>
            </a:r>
            <a:r>
              <a:rPr lang="zh-CN" altLang="en-US" b="1" dirty="0"/>
              <a:t>是什么</a:t>
            </a:r>
          </a:p>
          <a:p>
            <a:pPr lvl="1"/>
            <a:r>
              <a:rPr lang="en-US" altLang="zh-CN" sz="2800" dirty="0"/>
              <a:t>XHTML </a:t>
            </a:r>
            <a:r>
              <a:rPr lang="zh-CN" altLang="en-US" sz="2800" dirty="0"/>
              <a:t>指可扩展超文本标注语言（</a:t>
            </a:r>
            <a:r>
              <a:rPr lang="en-US" altLang="zh-CN" sz="2800" dirty="0" err="1"/>
              <a:t>EXtensible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HyperText</a:t>
            </a:r>
            <a:r>
              <a:rPr lang="en-US" altLang="zh-CN" sz="2800" dirty="0"/>
              <a:t> Markup Language</a:t>
            </a:r>
            <a:r>
              <a:rPr lang="zh-CN" altLang="en-US" sz="2800" dirty="0"/>
              <a:t>）。</a:t>
            </a:r>
          </a:p>
          <a:p>
            <a:pPr lvl="1"/>
            <a:r>
              <a:rPr lang="en-US" altLang="zh-CN" sz="2800" dirty="0" smtClean="0"/>
              <a:t>XHTML</a:t>
            </a:r>
            <a:r>
              <a:rPr lang="zh-CN" altLang="en-US" sz="2800" dirty="0" smtClean="0"/>
              <a:t>基于</a:t>
            </a:r>
            <a:r>
              <a:rPr lang="zh-CN" altLang="en-US" sz="2800" dirty="0"/>
              <a:t>可扩展标记语言（</a:t>
            </a:r>
            <a:r>
              <a:rPr lang="en-US" altLang="zh-CN" sz="2800" dirty="0"/>
              <a:t>XML</a:t>
            </a:r>
            <a:r>
              <a:rPr lang="zh-CN" altLang="en-US" sz="2800" dirty="0" smtClean="0"/>
              <a:t>），</a:t>
            </a:r>
            <a:r>
              <a:rPr lang="en-US" altLang="zh-CN" sz="2800" dirty="0" smtClean="0"/>
              <a:t>XHTML </a:t>
            </a:r>
            <a:r>
              <a:rPr lang="zh-CN" altLang="en-US" sz="2800" dirty="0"/>
              <a:t>的目标是取代 </a:t>
            </a:r>
            <a:r>
              <a:rPr lang="en-US" altLang="zh-CN" sz="2800" dirty="0"/>
              <a:t>HTML</a:t>
            </a:r>
            <a:r>
              <a:rPr lang="zh-CN" altLang="en-US" sz="2800" dirty="0"/>
              <a:t>。</a:t>
            </a:r>
          </a:p>
          <a:p>
            <a:pPr lvl="1"/>
            <a:r>
              <a:rPr lang="en-US" altLang="zh-CN" sz="2800" dirty="0"/>
              <a:t>XHTML </a:t>
            </a:r>
            <a:r>
              <a:rPr lang="zh-CN" altLang="en-US" sz="2800" dirty="0"/>
              <a:t>与 </a:t>
            </a:r>
            <a:r>
              <a:rPr lang="en-US" altLang="zh-CN" sz="2800" dirty="0"/>
              <a:t>HTML 4.01 </a:t>
            </a:r>
            <a:r>
              <a:rPr lang="zh-CN" altLang="en-US" sz="2800" dirty="0"/>
              <a:t>几乎是相同的。</a:t>
            </a:r>
          </a:p>
          <a:p>
            <a:pPr lvl="1"/>
            <a:r>
              <a:rPr lang="en-US" altLang="zh-CN" sz="2800" dirty="0"/>
              <a:t>XHTML </a:t>
            </a:r>
            <a:r>
              <a:rPr lang="zh-CN" altLang="en-US" sz="2800" dirty="0"/>
              <a:t>是更严格更纯净的 </a:t>
            </a:r>
            <a:r>
              <a:rPr lang="en-US" altLang="zh-CN" sz="2800" dirty="0"/>
              <a:t>HTML </a:t>
            </a:r>
            <a:r>
              <a:rPr lang="zh-CN" altLang="en-US" sz="2800" dirty="0"/>
              <a:t>版本。</a:t>
            </a:r>
          </a:p>
          <a:p>
            <a:pPr lvl="1"/>
            <a:r>
              <a:rPr lang="en-US" altLang="zh-CN" sz="2800" dirty="0"/>
              <a:t>XHTML </a:t>
            </a:r>
            <a:r>
              <a:rPr lang="zh-CN" altLang="en-US" sz="2800" dirty="0"/>
              <a:t>是一个 </a:t>
            </a:r>
            <a:r>
              <a:rPr lang="en-US" altLang="zh-CN" sz="2800" dirty="0"/>
              <a:t>W3C </a:t>
            </a:r>
            <a:r>
              <a:rPr lang="zh-CN" altLang="en-US" sz="2800" dirty="0"/>
              <a:t>标准。</a:t>
            </a:r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043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1935</Words>
  <Application>Microsoft Office PowerPoint</Application>
  <PresentationFormat>宽屏</PresentationFormat>
  <Paragraphs>146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Songti SC</vt:lpstr>
      <vt:lpstr>等线</vt:lpstr>
      <vt:lpstr>等线 Light</vt:lpstr>
      <vt:lpstr>楷体</vt:lpstr>
      <vt:lpstr>宋体</vt:lpstr>
      <vt:lpstr>Arial</vt:lpstr>
      <vt:lpstr>Wingdings</vt:lpstr>
      <vt:lpstr>Office 主题​​</vt:lpstr>
      <vt:lpstr>第二章 HTML语言</vt:lpstr>
      <vt:lpstr>PowerPoint 演示文稿</vt:lpstr>
      <vt:lpstr>目录</vt:lpstr>
      <vt:lpstr>2.1 HTML简介</vt:lpstr>
      <vt:lpstr>HTML（Hyper Text Markup Language）</vt:lpstr>
      <vt:lpstr>SGML HTML XHTML</vt:lpstr>
      <vt:lpstr>SGML标准通用标注语言</vt:lpstr>
      <vt:lpstr>可扩展标记语言XML</vt:lpstr>
      <vt:lpstr>XHTML——可扩展HTML语言</vt:lpstr>
      <vt:lpstr>XHTML编写规范</vt:lpstr>
      <vt:lpstr>实例——HTML过渡到XHTML</vt:lpstr>
      <vt:lpstr>HTML发展历史</vt:lpstr>
      <vt:lpstr>HTML5简介</vt:lpstr>
      <vt:lpstr>HTML5特点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Web编程简介</dc:title>
  <dc:creator>Microsoft Office User</dc:creator>
  <cp:lastModifiedBy>wy</cp:lastModifiedBy>
  <cp:revision>558</cp:revision>
  <dcterms:created xsi:type="dcterms:W3CDTF">2020-02-08T09:17:17Z</dcterms:created>
  <dcterms:modified xsi:type="dcterms:W3CDTF">2021-03-12T00:44:34Z</dcterms:modified>
</cp:coreProperties>
</file>