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87" r:id="rId6"/>
    <p:sldId id="288" r:id="rId7"/>
    <p:sldId id="407" r:id="rId8"/>
    <p:sldId id="410" r:id="rId9"/>
    <p:sldId id="409" r:id="rId10"/>
    <p:sldId id="411" r:id="rId11"/>
    <p:sldId id="408" r:id="rId12"/>
    <p:sldId id="336" r:id="rId13"/>
    <p:sldId id="337" r:id="rId14"/>
    <p:sldId id="338" r:id="rId15"/>
    <p:sldId id="339" r:id="rId16"/>
    <p:sldId id="34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C8"/>
    <a:srgbClr val="FF9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06"/>
    <p:restoredTop sz="91549"/>
  </p:normalViewPr>
  <p:slideViewPr>
    <p:cSldViewPr snapToGrid="0" snapToObjects="1">
      <p:cViewPr varScale="1">
        <p:scale>
          <a:sx n="80" d="100"/>
          <a:sy n="80" d="100"/>
        </p:scale>
        <p:origin x="97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FB5A5-61CE-8F40-A0AE-25E922554B41}" type="datetimeFigureOut">
              <a:rPr kumimoji="1" lang="zh-CN" altLang="en-US" smtClean="0"/>
              <a:t>2020/3/16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159BC-7566-964E-A174-5EB0FB7EDED6}" type="slidenum">
              <a:rPr kumimoji="1" lang="zh-CN" altLang="en-US" smtClean="0"/>
              <a:t>‹#›</a:t>
            </a:fld>
            <a:endParaRPr kumimoji="1" lang="zh-CN" altLang="en-US"/>
          </a:p>
        </p:txBody>
      </p:sp>
    </p:spTree>
    <p:extLst>
      <p:ext uri="{BB962C8B-B14F-4D97-AF65-F5344CB8AC3E}">
        <p14:creationId xmlns:p14="http://schemas.microsoft.com/office/powerpoint/2010/main" val="426357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尽量让</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负责内容，</a:t>
            </a:r>
            <a:r>
              <a:rPr lang="en-US" altLang="zh-CN" sz="1200" b="0" i="0" kern="1200" dirty="0" smtClean="0">
                <a:solidFill>
                  <a:schemeClr val="tx1"/>
                </a:solidFill>
                <a:effectLst/>
                <a:latin typeface="+mn-lt"/>
                <a:ea typeface="+mn-ea"/>
                <a:cs typeface="+mn-cs"/>
              </a:rPr>
              <a:t>CSS</a:t>
            </a:r>
            <a:r>
              <a:rPr lang="zh-CN" altLang="en-US" sz="1200" b="0" i="0" kern="1200" dirty="0" smtClean="0">
                <a:solidFill>
                  <a:schemeClr val="tx1"/>
                </a:solidFill>
                <a:effectLst/>
                <a:latin typeface="+mn-lt"/>
                <a:ea typeface="+mn-ea"/>
                <a:cs typeface="+mn-cs"/>
              </a:rPr>
              <a:t>负责样式，</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负责行为</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a:t>
            </a:fld>
            <a:endParaRPr kumimoji="1" lang="zh-CN" altLang="en-US"/>
          </a:p>
        </p:txBody>
      </p:sp>
    </p:spTree>
    <p:extLst>
      <p:ext uri="{BB962C8B-B14F-4D97-AF65-F5344CB8AC3E}">
        <p14:creationId xmlns:p14="http://schemas.microsoft.com/office/powerpoint/2010/main" val="278106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F21B6-BAAB-4B47-8DC9-5A6EC5E5DA8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BF88FFB-110F-0746-AEE4-0F99C0C2FE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4EE67B8-DE4C-AE4E-8667-83160BF946A1}"/>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5" name="页脚占位符 4">
            <a:extLst>
              <a:ext uri="{FF2B5EF4-FFF2-40B4-BE49-F238E27FC236}">
                <a16:creationId xmlns:a16="http://schemas.microsoft.com/office/drawing/2014/main" id="{9A661149-089E-EE4E-ACB4-C269C9EB9F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135B7C9-A0A3-B74B-B2EF-CEAEBC35A682}"/>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93769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92979-B5CA-CA4E-8288-F844B46DCD5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666EBFC-5E23-6C48-9E8C-11C3D0B8F2A8}"/>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9267A86-F96B-1947-96BF-9706136D320C}"/>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5" name="页脚占位符 4">
            <a:extLst>
              <a:ext uri="{FF2B5EF4-FFF2-40B4-BE49-F238E27FC236}">
                <a16:creationId xmlns:a16="http://schemas.microsoft.com/office/drawing/2014/main" id="{49FA9EC5-6DAF-344D-A0D7-EE66A63DCF1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91E59E-46E6-EF47-9FCC-5F6F44F6A9C6}"/>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51071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D5E5DF-BCDC-644E-B23B-0A5DD2BED7C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300793E-9144-BF46-8A1E-62C3BF64810B}"/>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DE5B904-FA73-B243-A2FC-1C21E184C469}"/>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5" name="页脚占位符 4">
            <a:extLst>
              <a:ext uri="{FF2B5EF4-FFF2-40B4-BE49-F238E27FC236}">
                <a16:creationId xmlns:a16="http://schemas.microsoft.com/office/drawing/2014/main" id="{8AA3C9AE-4117-0D49-A6C9-43FD7ECD90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4E05A6C-0EF6-514D-A32E-FA010E64C276}"/>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0264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91079-FEDB-8245-B313-1BD130808C0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371C43A-288C-D04E-A4C1-5CBD5EEF3558}"/>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8711D76-1AD7-F848-AA04-6452A7413559}"/>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5" name="页脚占位符 4">
            <a:extLst>
              <a:ext uri="{FF2B5EF4-FFF2-40B4-BE49-F238E27FC236}">
                <a16:creationId xmlns:a16="http://schemas.microsoft.com/office/drawing/2014/main" id="{06EAD1FA-9E0B-284E-AA7D-30662EC1851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7A32DF3-6DD9-D74E-AD89-5E7A1B394375}"/>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337426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DCDD4-45D6-944A-8321-1EF0117F7B9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3C823E0-CED4-984B-B17B-6F3D67D51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08F48C2-F292-2141-8FB4-969B8ABCB28F}"/>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5" name="页脚占位符 4">
            <a:extLst>
              <a:ext uri="{FF2B5EF4-FFF2-40B4-BE49-F238E27FC236}">
                <a16:creationId xmlns:a16="http://schemas.microsoft.com/office/drawing/2014/main" id="{09236BE0-04C4-664F-8A30-4DE8BD1C383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E783391-089E-A842-9B81-4E25323D1F91}"/>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33146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87C8E-0A27-3F42-81D4-87A79CD1A3B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907FD49-2F7C-B949-B870-7E626E6028CB}"/>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92F560DD-58C2-9448-BF89-AA1C48778273}"/>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4231075-60E1-ED45-8C3C-3076D1E26A4E}"/>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6" name="页脚占位符 5">
            <a:extLst>
              <a:ext uri="{FF2B5EF4-FFF2-40B4-BE49-F238E27FC236}">
                <a16:creationId xmlns:a16="http://schemas.microsoft.com/office/drawing/2014/main" id="{7409B958-1947-1546-B116-60C67DE4B69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C2BB76-0EFE-AD4D-A0D3-63E539A4984C}"/>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50400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2A3DD-84C4-FE42-B3F6-A9637701472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7ED0277-F37A-2941-857D-EBEA9E9AA6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5DAB3624-FFA1-2946-9E1D-CC8CCABBBC42}"/>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D70822C0-1FE4-FC40-B745-56689BDAC9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ED5847C-FE2C-2B4C-B5BD-0DC79F91D268}"/>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F2A10186-32A0-C14A-997D-BD77616BB2C7}"/>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8" name="页脚占位符 7">
            <a:extLst>
              <a:ext uri="{FF2B5EF4-FFF2-40B4-BE49-F238E27FC236}">
                <a16:creationId xmlns:a16="http://schemas.microsoft.com/office/drawing/2014/main" id="{0B2FFDD8-FB0F-1C42-A621-0B2BA2736A1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DEC5B51-EDD2-7E4F-95D4-ED8CB34FBD47}"/>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353092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9F7F5-4E80-5B4F-95B2-CD5009FBE2F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6D8F724-A7E3-3F48-B0EE-79077F45D64B}"/>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4" name="页脚占位符 3">
            <a:extLst>
              <a:ext uri="{FF2B5EF4-FFF2-40B4-BE49-F238E27FC236}">
                <a16:creationId xmlns:a16="http://schemas.microsoft.com/office/drawing/2014/main" id="{A25C2B21-9A03-2445-A38A-C00E9972AF0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7D7A6C8-870A-E544-B26C-D4088AF33EBE}"/>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54157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0476C0-22A9-7142-913A-9034C77AE54B}"/>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3" name="页脚占位符 2">
            <a:extLst>
              <a:ext uri="{FF2B5EF4-FFF2-40B4-BE49-F238E27FC236}">
                <a16:creationId xmlns:a16="http://schemas.microsoft.com/office/drawing/2014/main" id="{46C7AF6C-C88C-6B4E-BC75-BB7FE114FA5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F8D6461-B7D1-4740-9BF5-77AD84EA71A5}"/>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3629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1F065-6AB3-6F4F-AECD-10F5C54DCEC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77B9C04-1DF2-B247-8394-D6C367E52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9AA5AF1B-97B2-EE4C-AFD1-FDB3F8360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A926B03-3757-B04D-A6D5-8573B683B359}"/>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6" name="页脚占位符 5">
            <a:extLst>
              <a:ext uri="{FF2B5EF4-FFF2-40B4-BE49-F238E27FC236}">
                <a16:creationId xmlns:a16="http://schemas.microsoft.com/office/drawing/2014/main" id="{4695829C-E0D8-AE4C-A2A8-ABF17A92205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167CEAC-DF10-1445-83B4-5155237E9C5D}"/>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308651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9AC63-FB7C-3445-9355-585711186F9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9D94022-6105-BC40-9CCE-E01651727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4EB9EFC-CA8F-854D-9D03-CBCBC26FA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844FA85-D973-994B-9A2B-8A7BEC77EAAA}"/>
              </a:ext>
            </a:extLst>
          </p:cNvPr>
          <p:cNvSpPr>
            <a:spLocks noGrp="1"/>
          </p:cNvSpPr>
          <p:nvPr>
            <p:ph type="dt" sz="half" idx="10"/>
          </p:nvPr>
        </p:nvSpPr>
        <p:spPr/>
        <p:txBody>
          <a:bodyPr/>
          <a:lstStyle/>
          <a:p>
            <a:fld id="{69DAF73F-44B0-A441-B93E-8ABEDF8068DB}" type="datetimeFigureOut">
              <a:rPr kumimoji="1" lang="zh-CN" altLang="en-US" smtClean="0"/>
              <a:t>2020/3/16</a:t>
            </a:fld>
            <a:endParaRPr kumimoji="1" lang="zh-CN" altLang="en-US"/>
          </a:p>
        </p:txBody>
      </p:sp>
      <p:sp>
        <p:nvSpPr>
          <p:cNvPr id="6" name="页脚占位符 5">
            <a:extLst>
              <a:ext uri="{FF2B5EF4-FFF2-40B4-BE49-F238E27FC236}">
                <a16:creationId xmlns:a16="http://schemas.microsoft.com/office/drawing/2014/main" id="{8CBA0981-0FA0-1147-BFCF-CAE1DFED8DF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B0E88A8-A9D3-D34F-A527-B6E4AEEDDCEB}"/>
              </a:ext>
            </a:extLst>
          </p:cNvPr>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42340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32ECEB-9735-9B48-8B13-4530A9E27D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3A164C9-A4C7-6847-B9BC-61B5D335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5433FFE-04D7-A040-BD6F-313363311B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AF73F-44B0-A441-B93E-8ABEDF8068DB}" type="datetimeFigureOut">
              <a:rPr kumimoji="1" lang="zh-CN" altLang="en-US" smtClean="0"/>
              <a:t>2020/3/16</a:t>
            </a:fld>
            <a:endParaRPr kumimoji="1" lang="zh-CN" altLang="en-US"/>
          </a:p>
        </p:txBody>
      </p:sp>
      <p:sp>
        <p:nvSpPr>
          <p:cNvPr id="5" name="页脚占位符 4">
            <a:extLst>
              <a:ext uri="{FF2B5EF4-FFF2-40B4-BE49-F238E27FC236}">
                <a16:creationId xmlns:a16="http://schemas.microsoft.com/office/drawing/2014/main" id="{02098BDE-8145-CE4F-887F-2A0529273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B26464D-52D3-D041-9FE1-75B03394A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3243025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24418-9C70-8245-8235-9803242873CF}"/>
              </a:ext>
            </a:extLst>
          </p:cNvPr>
          <p:cNvSpPr>
            <a:spLocks noGrp="1"/>
          </p:cNvSpPr>
          <p:nvPr>
            <p:ph type="ctrTitle"/>
          </p:nvPr>
        </p:nvSpPr>
        <p:spPr/>
        <p:txBody>
          <a:bodyPr/>
          <a:lstStyle/>
          <a:p>
            <a:r>
              <a:rPr kumimoji="1" lang="zh-CN" altLang="en-US" dirty="0">
                <a:latin typeface="宋体" panose="02010600030101010101" pitchFamily="2" charset="-122"/>
                <a:ea typeface="宋体" panose="02010600030101010101" pitchFamily="2" charset="-122"/>
              </a:rPr>
              <a:t>第三章 </a:t>
            </a:r>
            <a:r>
              <a:rPr kumimoji="1" lang="en-US" altLang="zh-CN" dirty="0">
                <a:latin typeface="宋体" panose="02010600030101010101" pitchFamily="2" charset="-122"/>
                <a:ea typeface="宋体" panose="02010600030101010101" pitchFamily="2" charset="-122"/>
              </a:rPr>
              <a:t>HTML</a:t>
            </a:r>
            <a:r>
              <a:rPr kumimoji="1" lang="zh-CN" altLang="en-US" dirty="0">
                <a:latin typeface="宋体" panose="02010600030101010101" pitchFamily="2" charset="-122"/>
                <a:ea typeface="宋体" panose="02010600030101010101" pitchFamily="2" charset="-122"/>
              </a:rPr>
              <a:t>样式</a:t>
            </a:r>
          </a:p>
        </p:txBody>
      </p:sp>
      <p:sp>
        <p:nvSpPr>
          <p:cNvPr id="3" name="副标题 2">
            <a:extLst>
              <a:ext uri="{FF2B5EF4-FFF2-40B4-BE49-F238E27FC236}">
                <a16:creationId xmlns:a16="http://schemas.microsoft.com/office/drawing/2014/main" id="{491CAC07-0DDD-C148-B83A-C603BEE2C5D3}"/>
              </a:ext>
            </a:extLst>
          </p:cNvPr>
          <p:cNvSpPr>
            <a:spLocks noGrp="1"/>
          </p:cNvSpPr>
          <p:nvPr>
            <p:ph type="subTitle" idx="1"/>
          </p:nvPr>
        </p:nvSpPr>
        <p:spPr/>
        <p:txBody>
          <a:bodyPr/>
          <a:lstStyle/>
          <a:p>
            <a:endParaRPr kumimoji="1"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34965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Style</a:t>
            </a:r>
            <a:r>
              <a:rPr lang="zh-CN" altLang="en-US" dirty="0" smtClean="0"/>
              <a:t>样式</a:t>
            </a:r>
            <a:endParaRPr lang="zh-CN" altLang="en-US" dirty="0"/>
          </a:p>
        </p:txBody>
      </p:sp>
      <p:sp>
        <p:nvSpPr>
          <p:cNvPr id="3" name="内容占位符 2"/>
          <p:cNvSpPr>
            <a:spLocks noGrp="1"/>
          </p:cNvSpPr>
          <p:nvPr>
            <p:ph idx="1"/>
          </p:nvPr>
        </p:nvSpPr>
        <p:spPr>
          <a:xfrm>
            <a:off x="838200" y="1825625"/>
            <a:ext cx="10782300" cy="4351338"/>
          </a:xfrm>
        </p:spPr>
        <p:txBody>
          <a:bodyPr/>
          <a:lstStyle/>
          <a:p>
            <a:r>
              <a:rPr lang="zh-CN" altLang="en-US" dirty="0" smtClean="0"/>
              <a:t>样式</a:t>
            </a:r>
            <a:r>
              <a:rPr lang="en-US" altLang="zh-CN" dirty="0" smtClean="0"/>
              <a:t>style</a:t>
            </a:r>
            <a:r>
              <a:rPr lang="zh-CN" altLang="en-US" dirty="0" smtClean="0"/>
              <a:t>是 </a:t>
            </a:r>
            <a:r>
              <a:rPr lang="en-US" altLang="zh-CN" dirty="0"/>
              <a:t>HTML 4 </a:t>
            </a:r>
            <a:r>
              <a:rPr lang="zh-CN" altLang="en-US" dirty="0"/>
              <a:t>引入的，它是一种新的首选的改变 </a:t>
            </a:r>
            <a:r>
              <a:rPr lang="en-US" altLang="zh-CN" dirty="0"/>
              <a:t>HTML </a:t>
            </a:r>
            <a:r>
              <a:rPr lang="zh-CN" altLang="en-US" dirty="0"/>
              <a:t>元素样式的方式。通过 </a:t>
            </a:r>
            <a:r>
              <a:rPr lang="en-US" altLang="zh-CN" dirty="0"/>
              <a:t>HTML </a:t>
            </a:r>
            <a:r>
              <a:rPr lang="zh-CN" altLang="en-US" dirty="0"/>
              <a:t>样式，能够通过使用 </a:t>
            </a:r>
            <a:r>
              <a:rPr lang="en-US" altLang="zh-CN" dirty="0"/>
              <a:t>style </a:t>
            </a:r>
            <a:r>
              <a:rPr lang="zh-CN" altLang="en-US" dirty="0"/>
              <a:t>属性直接将样式添加到 </a:t>
            </a:r>
            <a:r>
              <a:rPr lang="en-US" altLang="zh-CN" dirty="0"/>
              <a:t>HTML </a:t>
            </a:r>
            <a:r>
              <a:rPr lang="zh-CN" altLang="en-US" dirty="0"/>
              <a:t>元素，或者间接地在独立的样式表中（</a:t>
            </a:r>
            <a:r>
              <a:rPr lang="en-US" altLang="zh-CN" dirty="0"/>
              <a:t>CSS </a:t>
            </a:r>
            <a:r>
              <a:rPr lang="zh-CN" altLang="en-US" dirty="0"/>
              <a:t>文件）进行定义。</a:t>
            </a:r>
          </a:p>
        </p:txBody>
      </p:sp>
      <p:pic>
        <p:nvPicPr>
          <p:cNvPr id="4" name="图片 3"/>
          <p:cNvPicPr>
            <a:picLocks noChangeAspect="1"/>
          </p:cNvPicPr>
          <p:nvPr/>
        </p:nvPicPr>
        <p:blipFill>
          <a:blip r:embed="rId2"/>
          <a:stretch>
            <a:fillRect/>
          </a:stretch>
        </p:blipFill>
        <p:spPr>
          <a:xfrm>
            <a:off x="1052512" y="3967956"/>
            <a:ext cx="5857875" cy="1400175"/>
          </a:xfrm>
          <a:prstGeom prst="rect">
            <a:avLst/>
          </a:prstGeom>
        </p:spPr>
      </p:pic>
      <p:pic>
        <p:nvPicPr>
          <p:cNvPr id="5" name="图片 4"/>
          <p:cNvPicPr>
            <a:picLocks noChangeAspect="1"/>
          </p:cNvPicPr>
          <p:nvPr/>
        </p:nvPicPr>
        <p:blipFill>
          <a:blip r:embed="rId3"/>
          <a:stretch>
            <a:fillRect/>
          </a:stretch>
        </p:blipFill>
        <p:spPr>
          <a:xfrm>
            <a:off x="7343775" y="3934618"/>
            <a:ext cx="3390900" cy="1466850"/>
          </a:xfrm>
          <a:prstGeom prst="rect">
            <a:avLst/>
          </a:prstGeom>
        </p:spPr>
      </p:pic>
    </p:spTree>
    <p:extLst>
      <p:ext uri="{BB962C8B-B14F-4D97-AF65-F5344CB8AC3E}">
        <p14:creationId xmlns:p14="http://schemas.microsoft.com/office/powerpoint/2010/main" val="1041643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CSS</a:t>
            </a:r>
            <a:r>
              <a:rPr lang="zh-CN" altLang="en-US" b="1" dirty="0"/>
              <a:t>与</a:t>
            </a:r>
            <a:r>
              <a:rPr lang="en-US" altLang="zh-CN" b="1" dirty="0"/>
              <a:t>HTML</a:t>
            </a:r>
            <a:r>
              <a:rPr lang="zh-CN" altLang="en-US" b="1" dirty="0"/>
              <a:t>分离的</a:t>
            </a:r>
            <a:r>
              <a:rPr lang="zh-CN" altLang="en-US" b="1" dirty="0" smtClean="0"/>
              <a:t>优点</a:t>
            </a:r>
            <a:endParaRPr lang="zh-CN" altLang="en-US" dirty="0"/>
          </a:p>
        </p:txBody>
      </p:sp>
      <p:sp>
        <p:nvSpPr>
          <p:cNvPr id="3" name="内容占位符 2"/>
          <p:cNvSpPr>
            <a:spLocks noGrp="1"/>
          </p:cNvSpPr>
          <p:nvPr>
            <p:ph idx="1"/>
          </p:nvPr>
        </p:nvSpPr>
        <p:spPr>
          <a:xfrm>
            <a:off x="633412" y="1587500"/>
            <a:ext cx="10925175" cy="5003800"/>
          </a:xfrm>
        </p:spPr>
        <p:txBody>
          <a:bodyPr>
            <a:normAutofit fontScale="62500" lnSpcReduction="20000"/>
          </a:bodyPr>
          <a:lstStyle/>
          <a:p>
            <a:pPr>
              <a:lnSpc>
                <a:spcPct val="220000"/>
              </a:lnSpc>
            </a:pPr>
            <a:r>
              <a:rPr lang="en-US" altLang="zh-CN" dirty="0" smtClean="0"/>
              <a:t>1</a:t>
            </a:r>
            <a:r>
              <a:rPr lang="zh-CN" altLang="en-US" dirty="0" smtClean="0"/>
              <a:t>、使</a:t>
            </a:r>
            <a:r>
              <a:rPr lang="zh-CN" altLang="en-US" dirty="0"/>
              <a:t>页面载入得更</a:t>
            </a:r>
            <a:r>
              <a:rPr lang="zh-CN" altLang="en-US" dirty="0" smtClean="0"/>
              <a:t>快；由于</a:t>
            </a:r>
            <a:r>
              <a:rPr lang="zh-CN" altLang="en-US" dirty="0"/>
              <a:t>将大部分</a:t>
            </a:r>
            <a:r>
              <a:rPr lang="zh-CN" altLang="en-US" dirty="0" smtClean="0"/>
              <a:t>页面样式代码</a:t>
            </a:r>
            <a:r>
              <a:rPr lang="zh-CN" altLang="en-US" dirty="0"/>
              <a:t>写在了</a:t>
            </a:r>
            <a:r>
              <a:rPr lang="en-US" altLang="zh-CN" dirty="0"/>
              <a:t>CSS</a:t>
            </a:r>
            <a:r>
              <a:rPr lang="zh-CN" altLang="en-US" dirty="0"/>
              <a:t>当中</a:t>
            </a:r>
            <a:r>
              <a:rPr lang="zh-CN" altLang="en-US" dirty="0" smtClean="0"/>
              <a:t>，而</a:t>
            </a:r>
            <a:r>
              <a:rPr lang="en-US" altLang="zh-CN" dirty="0" smtClean="0"/>
              <a:t>CSS</a:t>
            </a:r>
            <a:r>
              <a:rPr lang="zh-CN" altLang="en-US" dirty="0" smtClean="0"/>
              <a:t>可复用可缓存，使得页面流量带宽占用变得</a:t>
            </a:r>
            <a:r>
              <a:rPr lang="zh-CN" altLang="en-US" dirty="0"/>
              <a:t>更小</a:t>
            </a:r>
            <a:r>
              <a:rPr lang="zh-CN" altLang="en-US" dirty="0" smtClean="0"/>
              <a:t>。</a:t>
            </a:r>
            <a:endParaRPr lang="en-US" altLang="zh-CN" dirty="0" smtClean="0"/>
          </a:p>
          <a:p>
            <a:pPr>
              <a:lnSpc>
                <a:spcPct val="220000"/>
              </a:lnSpc>
            </a:pPr>
            <a:r>
              <a:rPr lang="en-US" altLang="zh-CN" dirty="0" smtClean="0"/>
              <a:t>2</a:t>
            </a:r>
            <a:r>
              <a:rPr lang="zh-CN" altLang="en-US" dirty="0"/>
              <a:t>、修改设计时更</a:t>
            </a:r>
            <a:r>
              <a:rPr lang="zh-CN" altLang="en-US" dirty="0" smtClean="0"/>
              <a:t>有效率；在</a:t>
            </a:r>
            <a:r>
              <a:rPr lang="zh-CN" altLang="en-US" dirty="0"/>
              <a:t>修改页面的时候更加容易省时。根据区域内容标记，到</a:t>
            </a:r>
            <a:r>
              <a:rPr lang="en-US" altLang="zh-CN" dirty="0"/>
              <a:t>CSS</a:t>
            </a:r>
            <a:r>
              <a:rPr lang="zh-CN" altLang="en-US" dirty="0"/>
              <a:t>里找到相应的</a:t>
            </a:r>
            <a:r>
              <a:rPr lang="en-US" altLang="zh-CN" dirty="0"/>
              <a:t>ID</a:t>
            </a:r>
            <a:r>
              <a:rPr lang="zh-CN" altLang="en-US" dirty="0"/>
              <a:t>，使得修改页面的时候更加方便，也不会破坏页面其他部分的布局样式</a:t>
            </a:r>
            <a:r>
              <a:rPr lang="zh-CN" altLang="en-US" dirty="0" smtClean="0"/>
              <a:t>。</a:t>
            </a:r>
            <a:endParaRPr lang="en-US" altLang="zh-CN" dirty="0" smtClean="0"/>
          </a:p>
          <a:p>
            <a:pPr>
              <a:lnSpc>
                <a:spcPct val="220000"/>
              </a:lnSpc>
            </a:pPr>
            <a:r>
              <a:rPr lang="en-US" altLang="zh-CN" dirty="0" smtClean="0"/>
              <a:t>3</a:t>
            </a:r>
            <a:r>
              <a:rPr lang="zh-CN" altLang="en-US" dirty="0"/>
              <a:t>、保持视觉的</a:t>
            </a:r>
            <a:r>
              <a:rPr lang="zh-CN" altLang="en-US" dirty="0" smtClean="0"/>
              <a:t>一致性；</a:t>
            </a:r>
            <a:r>
              <a:rPr lang="en-US" altLang="zh-CN" dirty="0" smtClean="0"/>
              <a:t>CSS</a:t>
            </a:r>
            <a:r>
              <a:rPr lang="zh-CN" altLang="en-US" dirty="0" smtClean="0"/>
              <a:t>可以保持</a:t>
            </a:r>
            <a:r>
              <a:rPr lang="zh-CN" altLang="en-US" dirty="0"/>
              <a:t>视觉的</a:t>
            </a:r>
            <a:r>
              <a:rPr lang="zh-CN" altLang="en-US" dirty="0" smtClean="0"/>
              <a:t>一致性，有助于在不同浏览器中保持统一的外观；</a:t>
            </a:r>
            <a:r>
              <a:rPr lang="zh-CN" altLang="en-US" dirty="0"/>
              <a:t>以往表格嵌套的制作方法，会使得页面与页面，或者区域与区域之间的显示效果会有偏差</a:t>
            </a:r>
            <a:r>
              <a:rPr lang="zh-CN" altLang="en-US" dirty="0" smtClean="0"/>
              <a:t>。</a:t>
            </a:r>
            <a:endParaRPr lang="en-US" altLang="zh-CN" dirty="0" smtClean="0"/>
          </a:p>
          <a:p>
            <a:pPr>
              <a:lnSpc>
                <a:spcPct val="220000"/>
              </a:lnSpc>
            </a:pPr>
            <a:r>
              <a:rPr lang="en-US" altLang="zh-CN" dirty="0" smtClean="0"/>
              <a:t>4</a:t>
            </a:r>
            <a:r>
              <a:rPr lang="zh-CN" altLang="en-US" dirty="0"/>
              <a:t>、更好地被搜索引擎</a:t>
            </a:r>
            <a:r>
              <a:rPr lang="zh-CN" altLang="en-US" dirty="0" smtClean="0"/>
              <a:t>收录；由于</a:t>
            </a:r>
            <a:r>
              <a:rPr lang="zh-CN" altLang="en-US" dirty="0"/>
              <a:t>将大部分</a:t>
            </a:r>
            <a:r>
              <a:rPr lang="zh-CN" altLang="en-US" dirty="0" smtClean="0"/>
              <a:t>的</a:t>
            </a:r>
            <a:r>
              <a:rPr lang="en-US" altLang="zh-CN" dirty="0" smtClean="0"/>
              <a:t>HTML</a:t>
            </a:r>
            <a:r>
              <a:rPr lang="zh-CN" altLang="en-US" dirty="0" smtClean="0"/>
              <a:t>样式</a:t>
            </a:r>
            <a:r>
              <a:rPr lang="zh-CN" altLang="en-US" dirty="0"/>
              <a:t>写入了</a:t>
            </a:r>
            <a:r>
              <a:rPr lang="en-US" altLang="zh-CN" dirty="0"/>
              <a:t>CSS</a:t>
            </a:r>
            <a:r>
              <a:rPr lang="zh-CN" altLang="en-US" dirty="0"/>
              <a:t>文件中，这就使得网页</a:t>
            </a:r>
            <a:r>
              <a:rPr lang="zh-CN" altLang="en-US" dirty="0" smtClean="0"/>
              <a:t>中的内容代码更加集中，更加</a:t>
            </a:r>
            <a:r>
              <a:rPr lang="zh-CN" altLang="en-US" dirty="0"/>
              <a:t>适合搜索引擎</a:t>
            </a:r>
            <a:r>
              <a:rPr lang="zh-CN" altLang="en-US" dirty="0" smtClean="0"/>
              <a:t>。</a:t>
            </a:r>
            <a:endParaRPr lang="zh-CN" altLang="en-US" dirty="0"/>
          </a:p>
        </p:txBody>
      </p:sp>
    </p:spTree>
    <p:extLst>
      <p:ext uri="{BB962C8B-B14F-4D97-AF65-F5344CB8AC3E}">
        <p14:creationId xmlns:p14="http://schemas.microsoft.com/office/powerpoint/2010/main" val="3472231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宋体" panose="02010600030101010101" pitchFamily="2" charset="-122"/>
                <a:ea typeface="宋体" panose="02010600030101010101" pitchFamily="2" charset="-122"/>
              </a:rPr>
              <a:t>CSS</a:t>
            </a:r>
            <a:r>
              <a:rPr kumimoji="1" lang="zh-CN" altLang="en-US" sz="2800" dirty="0">
                <a:latin typeface="宋体" panose="02010600030101010101" pitchFamily="2" charset="-122"/>
                <a:ea typeface="宋体" panose="02010600030101010101" pitchFamily="2" charset="-122"/>
              </a:rPr>
              <a:t>基本语法</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200" y="1473932"/>
            <a:ext cx="10691813" cy="3226655"/>
          </a:xfrm>
        </p:spPr>
        <p:txBody>
          <a:bodyPr>
            <a:normAutofit/>
          </a:bodyPr>
          <a:lstStyle/>
          <a:p>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规则由选择器和一条或多条声明组成，每条声明由一个属性和一个值组成；</a:t>
            </a:r>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语法结构如下：</a:t>
            </a:r>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使用花括号来包围声明，多条声明之间用分号（</a:t>
            </a:r>
            <a:r>
              <a:rPr kumimoji="1" lang="en-US" altLang="zh-CN" sz="2000" dirty="0">
                <a:latin typeface="宋体" panose="02010600030101010101" pitchFamily="2" charset="-122"/>
                <a:ea typeface="宋体" panose="02010600030101010101" pitchFamily="2" charset="-122"/>
              </a:rPr>
              <a:t>;</a:t>
            </a:r>
            <a:r>
              <a:rPr kumimoji="1" lang="zh-CN" altLang="en-US" sz="2000" dirty="0">
                <a:latin typeface="宋体" panose="02010600030101010101" pitchFamily="2" charset="-122"/>
                <a:ea typeface="宋体" panose="02010600030101010101" pitchFamily="2" charset="-122"/>
              </a:rPr>
              <a:t>）隔开，属性和值之间用冒号分开；</a:t>
            </a:r>
            <a:endParaRPr kumimoji="1" lang="en-US" altLang="zh-CN" sz="2000" dirty="0">
              <a:latin typeface="宋体" panose="02010600030101010101" pitchFamily="2" charset="-122"/>
              <a:ea typeface="宋体" panose="02010600030101010101" pitchFamily="2" charset="-122"/>
            </a:endParaRPr>
          </a:p>
          <a:p>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对大小写不敏感，且空格不影响样式效果。</a:t>
            </a:r>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B847CACB-E6AE-624B-941B-7D4A8C919C53}"/>
              </a:ext>
            </a:extLst>
          </p:cNvPr>
          <p:cNvSpPr/>
          <p:nvPr/>
        </p:nvSpPr>
        <p:spPr>
          <a:xfrm>
            <a:off x="1514478" y="2249854"/>
            <a:ext cx="7358060" cy="67236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b="1" dirty="0">
                <a:solidFill>
                  <a:schemeClr val="accent1"/>
                </a:solidFill>
                <a:latin typeface="宋体" panose="02010600030101010101" pitchFamily="2" charset="-122"/>
                <a:ea typeface="宋体" panose="02010600030101010101" pitchFamily="2" charset="-122"/>
              </a:rPr>
              <a:t>选择器 </a:t>
            </a:r>
            <a:r>
              <a:rPr kumimoji="1" lang="en-US" altLang="zh-CN" b="1" dirty="0">
                <a:solidFill>
                  <a:schemeClr val="accent1"/>
                </a:solidFill>
                <a:latin typeface="宋体" panose="02010600030101010101" pitchFamily="2" charset="-122"/>
                <a:ea typeface="宋体" panose="02010600030101010101" pitchFamily="2" charset="-122"/>
              </a:rPr>
              <a:t>{</a:t>
            </a:r>
            <a:r>
              <a:rPr kumimoji="1" lang="zh-CN" altLang="en-US" b="1" dirty="0">
                <a:solidFill>
                  <a:schemeClr val="accent1"/>
                </a:solidFill>
                <a:latin typeface="宋体" panose="02010600030101010101" pitchFamily="2" charset="-122"/>
                <a:ea typeface="宋体" panose="02010600030101010101" pitchFamily="2" charset="-122"/>
              </a:rPr>
              <a:t>属性</a:t>
            </a:r>
            <a:r>
              <a:rPr kumimoji="1" lang="en-US" altLang="zh-CN" b="1" dirty="0">
                <a:solidFill>
                  <a:schemeClr val="accent1"/>
                </a:solidFill>
                <a:latin typeface="宋体" panose="02010600030101010101" pitchFamily="2" charset="-122"/>
                <a:ea typeface="宋体" panose="02010600030101010101" pitchFamily="2" charset="-122"/>
              </a:rPr>
              <a:t>1</a:t>
            </a:r>
            <a:r>
              <a:rPr kumimoji="1" lang="zh-CN" altLang="en-US" b="1" dirty="0">
                <a:solidFill>
                  <a:schemeClr val="accent1"/>
                </a:solidFill>
                <a:latin typeface="宋体" panose="02010600030101010101" pitchFamily="2" charset="-122"/>
                <a:ea typeface="宋体" panose="02010600030101010101" pitchFamily="2" charset="-122"/>
              </a:rPr>
              <a:t>：值</a:t>
            </a:r>
            <a:r>
              <a:rPr kumimoji="1" lang="en-US" altLang="zh-CN" b="1" dirty="0">
                <a:solidFill>
                  <a:schemeClr val="accent1"/>
                </a:solidFill>
                <a:latin typeface="宋体" panose="02010600030101010101" pitchFamily="2" charset="-122"/>
                <a:ea typeface="宋体" panose="02010600030101010101" pitchFamily="2" charset="-122"/>
              </a:rPr>
              <a:t>1</a:t>
            </a:r>
            <a:r>
              <a:rPr kumimoji="1" lang="zh-CN" altLang="en-US" b="1" dirty="0">
                <a:solidFill>
                  <a:schemeClr val="accent1"/>
                </a:solidFill>
                <a:latin typeface="宋体" panose="02010600030101010101" pitchFamily="2" charset="-122"/>
                <a:ea typeface="宋体" panose="02010600030101010101" pitchFamily="2" charset="-122"/>
              </a:rPr>
              <a:t>；属性</a:t>
            </a:r>
            <a:r>
              <a:rPr kumimoji="1" lang="en-US" altLang="zh-CN" b="1" dirty="0">
                <a:solidFill>
                  <a:schemeClr val="accent1"/>
                </a:solidFill>
                <a:latin typeface="宋体" panose="02010600030101010101" pitchFamily="2" charset="-122"/>
                <a:ea typeface="宋体" panose="02010600030101010101" pitchFamily="2" charset="-122"/>
              </a:rPr>
              <a:t>2</a:t>
            </a:r>
            <a:r>
              <a:rPr kumimoji="1" lang="zh-CN" altLang="en-US" b="1" dirty="0">
                <a:solidFill>
                  <a:schemeClr val="accent1"/>
                </a:solidFill>
                <a:latin typeface="宋体" panose="02010600030101010101" pitchFamily="2" charset="-122"/>
                <a:ea typeface="宋体" panose="02010600030101010101" pitchFamily="2" charset="-122"/>
              </a:rPr>
              <a:t>：值</a:t>
            </a:r>
            <a:r>
              <a:rPr kumimoji="1" lang="en-US" altLang="zh-CN" b="1" dirty="0">
                <a:solidFill>
                  <a:schemeClr val="accent1"/>
                </a:solidFill>
                <a:latin typeface="宋体" panose="02010600030101010101" pitchFamily="2" charset="-122"/>
                <a:ea typeface="宋体" panose="02010600030101010101" pitchFamily="2" charset="-122"/>
              </a:rPr>
              <a:t>2</a:t>
            </a:r>
            <a:r>
              <a:rPr kumimoji="1" lang="zh-CN" altLang="en-US" b="1" dirty="0">
                <a:solidFill>
                  <a:schemeClr val="accent1"/>
                </a:solidFill>
                <a:latin typeface="宋体" panose="02010600030101010101" pitchFamily="2" charset="-122"/>
                <a:ea typeface="宋体" panose="02010600030101010101" pitchFamily="2" charset="-122"/>
              </a:rPr>
              <a:t>；</a:t>
            </a:r>
            <a:r>
              <a:rPr kumimoji="1" lang="en-US" altLang="zh-CN" b="1" dirty="0">
                <a:solidFill>
                  <a:schemeClr val="accent1"/>
                </a:solidFill>
                <a:latin typeface="宋体" panose="02010600030101010101" pitchFamily="2" charset="-122"/>
                <a:ea typeface="宋体" panose="02010600030101010101" pitchFamily="2" charset="-122"/>
              </a:rPr>
              <a:t>…}</a:t>
            </a:r>
            <a:endParaRPr kumimoji="1" lang="zh-CN" altLang="en-US" b="1" dirty="0">
              <a:solidFill>
                <a:schemeClr val="accent1"/>
              </a:solidFill>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A2759418-074B-E842-A9B1-5367F522941E}"/>
              </a:ext>
            </a:extLst>
          </p:cNvPr>
          <p:cNvSpPr/>
          <p:nvPr/>
        </p:nvSpPr>
        <p:spPr>
          <a:xfrm>
            <a:off x="4390595" y="2984228"/>
            <a:ext cx="766557" cy="369332"/>
          </a:xfrm>
          <a:prstGeom prst="rect">
            <a:avLst/>
          </a:prstGeom>
        </p:spPr>
        <p:txBody>
          <a:bodyPr wrap="none">
            <a:spAutoFit/>
          </a:bodyPr>
          <a:lstStyle/>
          <a:p>
            <a:r>
              <a:rPr kumimoji="1" lang="zh-CN" altLang="en-US" b="1" dirty="0">
                <a:solidFill>
                  <a:schemeClr val="accent1"/>
                </a:solidFill>
                <a:latin typeface="宋体" panose="02010600030101010101" pitchFamily="2" charset="-122"/>
                <a:ea typeface="宋体" panose="02010600030101010101" pitchFamily="2" charset="-122"/>
              </a:rPr>
              <a:t>声明</a:t>
            </a:r>
            <a:r>
              <a:rPr kumimoji="1" lang="en-US" altLang="zh-CN" b="1" dirty="0">
                <a:solidFill>
                  <a:schemeClr val="accent1"/>
                </a:solidFill>
                <a:latin typeface="宋体" panose="02010600030101010101" pitchFamily="2" charset="-122"/>
                <a:ea typeface="宋体" panose="02010600030101010101" pitchFamily="2" charset="-122"/>
              </a:rPr>
              <a:t>1</a:t>
            </a:r>
            <a:endParaRPr kumimoji="1" lang="en-US" altLang="zh-CN" dirty="0">
              <a:latin typeface="宋体" panose="02010600030101010101" pitchFamily="2" charset="-122"/>
              <a:ea typeface="宋体" panose="02010600030101010101" pitchFamily="2" charset="-122"/>
            </a:endParaRPr>
          </a:p>
        </p:txBody>
      </p:sp>
      <p:sp>
        <p:nvSpPr>
          <p:cNvPr id="13" name="右大括号 12">
            <a:extLst>
              <a:ext uri="{FF2B5EF4-FFF2-40B4-BE49-F238E27FC236}">
                <a16:creationId xmlns:a16="http://schemas.microsoft.com/office/drawing/2014/main" id="{EBE490AC-5086-8142-8510-2FDBBC49E8F0}"/>
              </a:ext>
            </a:extLst>
          </p:cNvPr>
          <p:cNvSpPr/>
          <p:nvPr/>
        </p:nvSpPr>
        <p:spPr>
          <a:xfrm rot="5400000">
            <a:off x="6001723" y="2543300"/>
            <a:ext cx="200028" cy="5695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宋体" panose="02010600030101010101" pitchFamily="2" charset="-122"/>
              <a:ea typeface="宋体" panose="02010600030101010101" pitchFamily="2" charset="-122"/>
            </a:endParaRPr>
          </a:p>
        </p:txBody>
      </p:sp>
      <p:sp>
        <p:nvSpPr>
          <p:cNvPr id="16" name="右大括号 15">
            <a:extLst>
              <a:ext uri="{FF2B5EF4-FFF2-40B4-BE49-F238E27FC236}">
                <a16:creationId xmlns:a16="http://schemas.microsoft.com/office/drawing/2014/main" id="{2DA327F9-9E8C-D943-B08A-34C5BB25C17A}"/>
              </a:ext>
            </a:extLst>
          </p:cNvPr>
          <p:cNvSpPr/>
          <p:nvPr/>
        </p:nvSpPr>
        <p:spPr>
          <a:xfrm rot="5400000">
            <a:off x="4618214" y="2537434"/>
            <a:ext cx="200028" cy="5695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宋体" panose="02010600030101010101" pitchFamily="2" charset="-122"/>
              <a:ea typeface="宋体" panose="02010600030101010101" pitchFamily="2" charset="-122"/>
            </a:endParaRPr>
          </a:p>
        </p:txBody>
      </p:sp>
      <p:sp>
        <p:nvSpPr>
          <p:cNvPr id="17" name="矩形 16">
            <a:extLst>
              <a:ext uri="{FF2B5EF4-FFF2-40B4-BE49-F238E27FC236}">
                <a16:creationId xmlns:a16="http://schemas.microsoft.com/office/drawing/2014/main" id="{BFCF1CB5-B126-BF44-A9CB-79080E563C6B}"/>
              </a:ext>
            </a:extLst>
          </p:cNvPr>
          <p:cNvSpPr/>
          <p:nvPr/>
        </p:nvSpPr>
        <p:spPr>
          <a:xfrm>
            <a:off x="5718332" y="2984228"/>
            <a:ext cx="766557" cy="369332"/>
          </a:xfrm>
          <a:prstGeom prst="rect">
            <a:avLst/>
          </a:prstGeom>
        </p:spPr>
        <p:txBody>
          <a:bodyPr wrap="none">
            <a:spAutoFit/>
          </a:bodyPr>
          <a:lstStyle/>
          <a:p>
            <a:r>
              <a:rPr kumimoji="1" lang="zh-CN" altLang="en-US" b="1" dirty="0">
                <a:solidFill>
                  <a:schemeClr val="accent1"/>
                </a:solidFill>
                <a:latin typeface="宋体" panose="02010600030101010101" pitchFamily="2" charset="-122"/>
                <a:ea typeface="宋体" panose="02010600030101010101" pitchFamily="2" charset="-122"/>
              </a:rPr>
              <a:t>声明</a:t>
            </a:r>
            <a:r>
              <a:rPr kumimoji="1" lang="en-US" altLang="zh-CN" b="1" dirty="0">
                <a:solidFill>
                  <a:schemeClr val="accent1"/>
                </a:solidFill>
                <a:latin typeface="宋体" panose="02010600030101010101" pitchFamily="2" charset="-122"/>
                <a:ea typeface="宋体" panose="02010600030101010101" pitchFamily="2" charset="-122"/>
              </a:rPr>
              <a:t>2</a:t>
            </a:r>
            <a:endParaRPr kumimoji="1" lang="en-US" altLang="zh-CN" dirty="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A1AC1CF1-BC6B-4D41-A3BD-928380AB11E3}"/>
              </a:ext>
            </a:extLst>
          </p:cNvPr>
          <p:cNvPicPr>
            <a:picLocks noChangeAspect="1"/>
          </p:cNvPicPr>
          <p:nvPr/>
        </p:nvPicPr>
        <p:blipFill>
          <a:blip r:embed="rId2"/>
          <a:stretch>
            <a:fillRect/>
          </a:stretch>
        </p:blipFill>
        <p:spPr>
          <a:xfrm>
            <a:off x="3419475" y="4511675"/>
            <a:ext cx="4267200" cy="198120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4213113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宋体" panose="02010600030101010101" pitchFamily="2" charset="-122"/>
                <a:ea typeface="宋体" panose="02010600030101010101" pitchFamily="2" charset="-122"/>
              </a:rPr>
              <a:t>CSS</a:t>
            </a:r>
            <a:r>
              <a:rPr kumimoji="1" lang="zh-CN" altLang="en-US" sz="2800" dirty="0">
                <a:latin typeface="宋体" panose="02010600030101010101" pitchFamily="2" charset="-122"/>
                <a:ea typeface="宋体" panose="02010600030101010101" pitchFamily="2" charset="-122"/>
              </a:rPr>
              <a:t>引用方式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200" y="1473933"/>
            <a:ext cx="10691813" cy="1955068"/>
          </a:xfrm>
        </p:spPr>
        <p:txBody>
          <a:bodyPr>
            <a:normAutofit/>
          </a:bodyPr>
          <a:lstStyle/>
          <a:p>
            <a:r>
              <a:rPr kumimoji="1" lang="zh-CN" altLang="en-US" sz="2000" dirty="0">
                <a:latin typeface="宋体" panose="02010600030101010101" pitchFamily="2" charset="-122"/>
                <a:ea typeface="宋体" panose="02010600030101010101" pitchFamily="2" charset="-122"/>
              </a:rPr>
              <a:t>当读到一个样式表时，浏览器会根据它来格式化</a:t>
            </a:r>
            <a:r>
              <a:rPr kumimoji="1" lang="en-US" altLang="zh-CN" sz="2000" dirty="0">
                <a:latin typeface="宋体" panose="02010600030101010101" pitchFamily="2" charset="-122"/>
                <a:ea typeface="宋体" panose="02010600030101010101" pitchFamily="2" charset="-122"/>
              </a:rPr>
              <a:t>HTML</a:t>
            </a:r>
            <a:r>
              <a:rPr kumimoji="1" lang="zh-CN" altLang="en-US" sz="2000" dirty="0">
                <a:latin typeface="宋体" panose="02010600030101010101" pitchFamily="2" charset="-122"/>
                <a:ea typeface="宋体" panose="02010600030101010101" pitchFamily="2" charset="-122"/>
              </a:rPr>
              <a:t>文档，插入样式表的方法有三种；</a:t>
            </a:r>
            <a:endParaRPr kumimoji="1" lang="en-US" altLang="zh-CN" sz="20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内联样式表</a:t>
            </a:r>
            <a:endParaRPr kumimoji="1" lang="en-US" altLang="zh-CN" sz="18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内部样式表</a:t>
            </a:r>
            <a:endParaRPr kumimoji="1" lang="en-US" altLang="zh-CN" sz="18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外部样式表</a:t>
            </a:r>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三种样式表的优先级满足：内联样式表  </a:t>
            </a:r>
            <a:r>
              <a:rPr kumimoji="1" lang="en-US" altLang="zh-CN" sz="2000" dirty="0">
                <a:latin typeface="宋体" panose="02010600030101010101" pitchFamily="2" charset="-122"/>
                <a:ea typeface="宋体" panose="02010600030101010101" pitchFamily="2" charset="-122"/>
              </a:rPr>
              <a:t>&gt;</a:t>
            </a:r>
            <a:r>
              <a:rPr kumimoji="1" lang="zh-CN" altLang="en-US" sz="2000" dirty="0">
                <a:latin typeface="宋体" panose="02010600030101010101" pitchFamily="2" charset="-122"/>
                <a:ea typeface="宋体" panose="02010600030101010101" pitchFamily="2" charset="-122"/>
              </a:rPr>
              <a:t> 内部样式表  </a:t>
            </a:r>
            <a:r>
              <a:rPr kumimoji="1" lang="en-US" altLang="zh-CN" sz="2000" dirty="0">
                <a:latin typeface="宋体" panose="02010600030101010101" pitchFamily="2" charset="-122"/>
                <a:ea typeface="宋体" panose="02010600030101010101" pitchFamily="2" charset="-122"/>
              </a:rPr>
              <a:t>&gt;</a:t>
            </a:r>
            <a:r>
              <a:rPr kumimoji="1" lang="zh-CN" altLang="en-US" sz="2000" dirty="0">
                <a:latin typeface="宋体" panose="02010600030101010101" pitchFamily="2" charset="-122"/>
                <a:ea typeface="宋体" panose="02010600030101010101" pitchFamily="2" charset="-122"/>
              </a:rPr>
              <a:t> 外部样式表；</a:t>
            </a:r>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1AC574F1-4FEA-DB47-933A-0A1732ADF3FA}"/>
              </a:ext>
            </a:extLst>
          </p:cNvPr>
          <p:cNvPicPr>
            <a:picLocks noChangeAspect="1"/>
          </p:cNvPicPr>
          <p:nvPr/>
        </p:nvPicPr>
        <p:blipFill>
          <a:blip r:embed="rId2"/>
          <a:stretch>
            <a:fillRect/>
          </a:stretch>
        </p:blipFill>
        <p:spPr>
          <a:xfrm>
            <a:off x="2490787" y="3228376"/>
            <a:ext cx="5679260" cy="3472462"/>
          </a:xfrm>
          <a:prstGeom prst="rect">
            <a:avLst/>
          </a:prstGeom>
        </p:spPr>
        <p:style>
          <a:lnRef idx="2">
            <a:schemeClr val="accent3"/>
          </a:lnRef>
          <a:fillRef idx="1">
            <a:schemeClr val="lt1"/>
          </a:fillRef>
          <a:effectRef idx="0">
            <a:schemeClr val="accent3"/>
          </a:effectRef>
          <a:fontRef idx="minor">
            <a:schemeClr val="dk1"/>
          </a:fontRef>
        </p:style>
      </p:pic>
      <p:cxnSp>
        <p:nvCxnSpPr>
          <p:cNvPr id="6" name="直线箭头连接符 5">
            <a:extLst>
              <a:ext uri="{FF2B5EF4-FFF2-40B4-BE49-F238E27FC236}">
                <a16:creationId xmlns:a16="http://schemas.microsoft.com/office/drawing/2014/main" id="{A91D41DE-9504-1844-A3D7-9DEF96AF6D16}"/>
              </a:ext>
            </a:extLst>
          </p:cNvPr>
          <p:cNvCxnSpPr/>
          <p:nvPr/>
        </p:nvCxnSpPr>
        <p:spPr>
          <a:xfrm flipH="1">
            <a:off x="2057400" y="4157663"/>
            <a:ext cx="43338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41DE83A6-CC8A-524A-A06E-FADCBD66896D}"/>
              </a:ext>
            </a:extLst>
          </p:cNvPr>
          <p:cNvSpPr/>
          <p:nvPr/>
        </p:nvSpPr>
        <p:spPr>
          <a:xfrm>
            <a:off x="761436" y="3972997"/>
            <a:ext cx="1210588" cy="338554"/>
          </a:xfrm>
          <a:prstGeom prst="rect">
            <a:avLst/>
          </a:prstGeom>
        </p:spPr>
        <p:txBody>
          <a:bodyPr wrap="none">
            <a:spAutoFit/>
          </a:bodyPr>
          <a:lstStyle/>
          <a:p>
            <a:r>
              <a:rPr kumimoji="1" lang="zh-CN" altLang="en-US" sz="1600" dirty="0">
                <a:latin typeface="宋体" panose="02010600030101010101" pitchFamily="2" charset="-122"/>
                <a:ea typeface="宋体" panose="02010600030101010101" pitchFamily="2" charset="-122"/>
              </a:rPr>
              <a:t>外部样式表</a:t>
            </a:r>
            <a:endParaRPr kumimoji="1" lang="en-US" altLang="zh-CN" sz="1600" dirty="0">
              <a:latin typeface="宋体" panose="02010600030101010101" pitchFamily="2" charset="-122"/>
              <a:ea typeface="宋体" panose="02010600030101010101" pitchFamily="2" charset="-122"/>
            </a:endParaRPr>
          </a:p>
        </p:txBody>
      </p:sp>
      <p:sp>
        <p:nvSpPr>
          <p:cNvPr id="7" name="右大括号 6">
            <a:extLst>
              <a:ext uri="{FF2B5EF4-FFF2-40B4-BE49-F238E27FC236}">
                <a16:creationId xmlns:a16="http://schemas.microsoft.com/office/drawing/2014/main" id="{04E8D8E8-EA5B-104C-B3AB-5A0C4B629A95}"/>
              </a:ext>
            </a:extLst>
          </p:cNvPr>
          <p:cNvSpPr/>
          <p:nvPr/>
        </p:nvSpPr>
        <p:spPr>
          <a:xfrm>
            <a:off x="5672138" y="4537809"/>
            <a:ext cx="142875" cy="40566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宋体" panose="02010600030101010101" pitchFamily="2" charset="-122"/>
              <a:ea typeface="宋体" panose="02010600030101010101" pitchFamily="2" charset="-122"/>
            </a:endParaRPr>
          </a:p>
        </p:txBody>
      </p:sp>
      <p:sp>
        <p:nvSpPr>
          <p:cNvPr id="15" name="矩形 14">
            <a:extLst>
              <a:ext uri="{FF2B5EF4-FFF2-40B4-BE49-F238E27FC236}">
                <a16:creationId xmlns:a16="http://schemas.microsoft.com/office/drawing/2014/main" id="{33A20808-45B9-4744-81D7-6A429DB46535}"/>
              </a:ext>
            </a:extLst>
          </p:cNvPr>
          <p:cNvSpPr/>
          <p:nvPr/>
        </p:nvSpPr>
        <p:spPr>
          <a:xfrm>
            <a:off x="5796882" y="4548168"/>
            <a:ext cx="1210588" cy="338554"/>
          </a:xfrm>
          <a:prstGeom prst="rect">
            <a:avLst/>
          </a:prstGeom>
        </p:spPr>
        <p:txBody>
          <a:bodyPr wrap="none">
            <a:spAutoFit/>
          </a:bodyPr>
          <a:lstStyle/>
          <a:p>
            <a:r>
              <a:rPr kumimoji="1" lang="zh-CN" altLang="en-US" sz="1600" dirty="0">
                <a:latin typeface="宋体" panose="02010600030101010101" pitchFamily="2" charset="-122"/>
                <a:ea typeface="宋体" panose="02010600030101010101" pitchFamily="2" charset="-122"/>
              </a:rPr>
              <a:t>内部样式表</a:t>
            </a:r>
            <a:endParaRPr kumimoji="1" lang="en-US" altLang="zh-CN" sz="1600" dirty="0">
              <a:latin typeface="宋体" panose="02010600030101010101" pitchFamily="2" charset="-122"/>
              <a:ea typeface="宋体" panose="02010600030101010101" pitchFamily="2" charset="-122"/>
            </a:endParaRPr>
          </a:p>
        </p:txBody>
      </p:sp>
      <p:cxnSp>
        <p:nvCxnSpPr>
          <p:cNvPr id="18" name="直线箭头连接符 17">
            <a:extLst>
              <a:ext uri="{FF2B5EF4-FFF2-40B4-BE49-F238E27FC236}">
                <a16:creationId xmlns:a16="http://schemas.microsoft.com/office/drawing/2014/main" id="{1980E568-A4BD-2247-96F4-F28B0AEF8361}"/>
              </a:ext>
            </a:extLst>
          </p:cNvPr>
          <p:cNvCxnSpPr/>
          <p:nvPr/>
        </p:nvCxnSpPr>
        <p:spPr>
          <a:xfrm flipH="1">
            <a:off x="5993606" y="5695950"/>
            <a:ext cx="433387"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46C1C661-C3BB-EA40-8948-286E9FB02207}"/>
              </a:ext>
            </a:extLst>
          </p:cNvPr>
          <p:cNvSpPr/>
          <p:nvPr/>
        </p:nvSpPr>
        <p:spPr>
          <a:xfrm>
            <a:off x="6404665" y="5511284"/>
            <a:ext cx="1210588" cy="338554"/>
          </a:xfrm>
          <a:prstGeom prst="rect">
            <a:avLst/>
          </a:prstGeom>
        </p:spPr>
        <p:txBody>
          <a:bodyPr wrap="none">
            <a:spAutoFit/>
          </a:bodyPr>
          <a:lstStyle/>
          <a:p>
            <a:r>
              <a:rPr kumimoji="1" lang="zh-CN" altLang="en-US" sz="1600" dirty="0">
                <a:latin typeface="宋体" panose="02010600030101010101" pitchFamily="2" charset="-122"/>
                <a:ea typeface="宋体" panose="02010600030101010101" pitchFamily="2" charset="-122"/>
              </a:rPr>
              <a:t>内联样式表</a:t>
            </a:r>
            <a:endParaRPr kumimoji="1" lang="en-US" altLang="zh-CN" sz="1600" dirty="0">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DA5E4A32-E138-3E41-9C64-6F681D729342}"/>
              </a:ext>
            </a:extLst>
          </p:cNvPr>
          <p:cNvPicPr>
            <a:picLocks noChangeAspect="1"/>
          </p:cNvPicPr>
          <p:nvPr/>
        </p:nvPicPr>
        <p:blipFill>
          <a:blip r:embed="rId3"/>
          <a:stretch>
            <a:fillRect/>
          </a:stretch>
        </p:blipFill>
        <p:spPr>
          <a:xfrm>
            <a:off x="9328150" y="4371975"/>
            <a:ext cx="1879600" cy="571500"/>
          </a:xfrm>
          <a:prstGeom prst="rect">
            <a:avLst/>
          </a:prstGeom>
        </p:spPr>
      </p:pic>
      <p:sp>
        <p:nvSpPr>
          <p:cNvPr id="20" name="右箭头 19">
            <a:extLst>
              <a:ext uri="{FF2B5EF4-FFF2-40B4-BE49-F238E27FC236}">
                <a16:creationId xmlns:a16="http://schemas.microsoft.com/office/drawing/2014/main" id="{5984297F-22EF-AA4B-8132-56E31F07A4FF}"/>
              </a:ext>
            </a:extLst>
          </p:cNvPr>
          <p:cNvSpPr/>
          <p:nvPr/>
        </p:nvSpPr>
        <p:spPr>
          <a:xfrm>
            <a:off x="8572499" y="4511368"/>
            <a:ext cx="423865" cy="292714"/>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57730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a:latin typeface="宋体" panose="02010600030101010101" pitchFamily="2" charset="-122"/>
                <a:ea typeface="宋体" panose="02010600030101010101" pitchFamily="2" charset="-122"/>
              </a:rPr>
              <a:t>内联样式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200" y="1473932"/>
            <a:ext cx="10691813" cy="5018943"/>
          </a:xfrm>
        </p:spPr>
        <p:txBody>
          <a:bodyPr>
            <a:normAutofit/>
          </a:bodyPr>
          <a:lstStyle/>
          <a:p>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样式直接</a:t>
            </a:r>
            <a:r>
              <a:rPr kumimoji="1" lang="zh-CN" altLang="en-US" sz="2000" dirty="0" smtClean="0">
                <a:latin typeface="宋体" panose="02010600030101010101" pitchFamily="2" charset="-122"/>
                <a:ea typeface="宋体" panose="02010600030101010101" pitchFamily="2" charset="-122"/>
              </a:rPr>
              <a:t>定义在</a:t>
            </a:r>
            <a:r>
              <a:rPr kumimoji="1" lang="en-US" altLang="zh-CN" sz="2000" dirty="0" smtClean="0">
                <a:latin typeface="宋体" panose="02010600030101010101" pitchFamily="2" charset="-122"/>
                <a:ea typeface="宋体" panose="02010600030101010101" pitchFamily="2" charset="-122"/>
              </a:rPr>
              <a:t>HTML</a:t>
            </a:r>
            <a:r>
              <a:rPr kumimoji="1" lang="zh-CN" altLang="en-US" sz="2000" dirty="0">
                <a:latin typeface="宋体" panose="02010600030101010101" pitchFamily="2" charset="-122"/>
                <a:ea typeface="宋体" panose="02010600030101010101" pitchFamily="2" charset="-122"/>
              </a:rPr>
              <a:t>标签的</a:t>
            </a:r>
            <a:r>
              <a:rPr kumimoji="1" lang="en-US" altLang="zh-CN" sz="2000" dirty="0">
                <a:latin typeface="宋体" panose="02010600030101010101" pitchFamily="2" charset="-122"/>
                <a:ea typeface="宋体" panose="02010600030101010101" pitchFamily="2" charset="-122"/>
              </a:rPr>
              <a:t>style</a:t>
            </a:r>
            <a:r>
              <a:rPr kumimoji="1" lang="zh-CN" altLang="en-US" sz="2000" dirty="0">
                <a:latin typeface="宋体" panose="02010600030101010101" pitchFamily="2" charset="-122"/>
                <a:ea typeface="宋体" panose="02010600030101010101" pitchFamily="2" charset="-122"/>
              </a:rPr>
              <a:t>属性；</a:t>
            </a:r>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基本语法：</a:t>
            </a:r>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语法说明：</a:t>
            </a:r>
            <a:endParaRPr kumimoji="1" lang="en-US" altLang="zh-CN" sz="20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标签：</a:t>
            </a:r>
            <a:r>
              <a:rPr kumimoji="1" lang="en-US" altLang="zh-CN" sz="1800" dirty="0">
                <a:latin typeface="宋体" panose="02010600030101010101" pitchFamily="2" charset="-122"/>
                <a:ea typeface="宋体" panose="02010600030101010101" pitchFamily="2" charset="-122"/>
              </a:rPr>
              <a:t>HTML</a:t>
            </a:r>
            <a:r>
              <a:rPr kumimoji="1" lang="zh-CN" altLang="en-US" sz="1800" dirty="0">
                <a:latin typeface="宋体" panose="02010600030101010101" pitchFamily="2" charset="-122"/>
                <a:ea typeface="宋体" panose="02010600030101010101" pitchFamily="2" charset="-122"/>
              </a:rPr>
              <a:t>标签，如</a:t>
            </a:r>
            <a:r>
              <a:rPr kumimoji="1" lang="en-US" altLang="zh-CN" sz="1800" dirty="0">
                <a:latin typeface="宋体" panose="02010600030101010101" pitchFamily="2" charset="-122"/>
                <a:ea typeface="宋体" panose="02010600030101010101" pitchFamily="2" charset="-122"/>
              </a:rPr>
              <a:t>body</a:t>
            </a:r>
            <a:r>
              <a:rPr kumimoji="1" lang="zh-CN" altLang="en-US" sz="1800" dirty="0">
                <a:latin typeface="宋体" panose="02010600030101010101" pitchFamily="2" charset="-122"/>
                <a:ea typeface="宋体" panose="02010600030101010101" pitchFamily="2" charset="-122"/>
              </a:rPr>
              <a:t>、</a:t>
            </a:r>
            <a:r>
              <a:rPr kumimoji="1" lang="en-US" altLang="zh-CN" sz="1800" dirty="0">
                <a:latin typeface="宋体" panose="02010600030101010101" pitchFamily="2" charset="-122"/>
                <a:ea typeface="宋体" panose="02010600030101010101" pitchFamily="2" charset="-122"/>
              </a:rPr>
              <a:t>table</a:t>
            </a:r>
            <a:r>
              <a:rPr kumimoji="1" lang="zh-CN" altLang="en-US" sz="1800" dirty="0">
                <a:latin typeface="宋体" panose="02010600030101010101" pitchFamily="2" charset="-122"/>
                <a:ea typeface="宋体" panose="02010600030101010101" pitchFamily="2" charset="-122"/>
              </a:rPr>
              <a:t>、</a:t>
            </a:r>
            <a:r>
              <a:rPr kumimoji="1" lang="en-US" altLang="zh-CN" sz="1800" dirty="0">
                <a:latin typeface="宋体" panose="02010600030101010101" pitchFamily="2" charset="-122"/>
                <a:ea typeface="宋体" panose="02010600030101010101" pitchFamily="2" charset="-122"/>
              </a:rPr>
              <a:t>p</a:t>
            </a:r>
            <a:r>
              <a:rPr kumimoji="1" lang="zh-CN" altLang="en-US" sz="1800" dirty="0">
                <a:latin typeface="宋体" panose="02010600030101010101" pitchFamily="2" charset="-122"/>
                <a:ea typeface="宋体" panose="02010600030101010101" pitchFamily="2" charset="-122"/>
              </a:rPr>
              <a:t>等</a:t>
            </a:r>
            <a:endParaRPr kumimoji="1" lang="en-US" altLang="zh-CN" sz="18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标签的</a:t>
            </a:r>
            <a:r>
              <a:rPr kumimoji="1" lang="en-US" altLang="zh-CN" sz="1800" dirty="0">
                <a:latin typeface="宋体" panose="02010600030101010101" pitchFamily="2" charset="-122"/>
                <a:ea typeface="宋体" panose="02010600030101010101" pitchFamily="2" charset="-122"/>
              </a:rPr>
              <a:t>style</a:t>
            </a:r>
            <a:r>
              <a:rPr kumimoji="1" lang="zh-CN" altLang="en-US" sz="1800" dirty="0">
                <a:latin typeface="宋体" panose="02010600030101010101" pitchFamily="2" charset="-122"/>
                <a:ea typeface="宋体" panose="02010600030101010101" pitchFamily="2" charset="-122"/>
              </a:rPr>
              <a:t>定义只影响标签本身；</a:t>
            </a:r>
            <a:endParaRPr kumimoji="1" lang="en-US" altLang="zh-CN" sz="18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en-US" altLang="zh-CN" sz="1800" dirty="0">
                <a:latin typeface="宋体" panose="02010600030101010101" pitchFamily="2" charset="-122"/>
                <a:ea typeface="宋体" panose="02010600030101010101" pitchFamily="2" charset="-122"/>
              </a:rPr>
              <a:t>Style</a:t>
            </a:r>
            <a:r>
              <a:rPr kumimoji="1" lang="zh-CN" altLang="en-US" sz="1800" dirty="0">
                <a:latin typeface="宋体" panose="02010600030101010101" pitchFamily="2" charset="-122"/>
                <a:ea typeface="宋体" panose="02010600030101010101" pitchFamily="2" charset="-122"/>
              </a:rPr>
              <a:t>的多个属性之间用分号隔开；</a:t>
            </a:r>
            <a:endParaRPr kumimoji="1" lang="en-US" altLang="zh-CN" sz="18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标签本身定义的</a:t>
            </a:r>
            <a:r>
              <a:rPr kumimoji="1" lang="en-US" altLang="zh-CN" sz="1800" dirty="0">
                <a:latin typeface="宋体" panose="02010600030101010101" pitchFamily="2" charset="-122"/>
                <a:ea typeface="宋体" panose="02010600030101010101" pitchFamily="2" charset="-122"/>
              </a:rPr>
              <a:t>style</a:t>
            </a:r>
            <a:r>
              <a:rPr kumimoji="1" lang="zh-CN" altLang="en-US" sz="1800" dirty="0">
                <a:latin typeface="宋体" panose="02010600030101010101" pitchFamily="2" charset="-122"/>
                <a:ea typeface="宋体" panose="02010600030101010101" pitchFamily="2" charset="-122"/>
              </a:rPr>
              <a:t>优先于其他所有样式；</a:t>
            </a:r>
            <a:endParaRPr kumimoji="1" lang="en-US" altLang="zh-CN" sz="18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优点：方便便捷；</a:t>
            </a:r>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缺点：不能发挥</a:t>
            </a:r>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的批量管理功能，只能作用于当前元素。</a:t>
            </a:r>
            <a:endParaRPr kumimoji="1" lang="en-US" altLang="zh-CN" sz="2000"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B9AF5A32-17B2-2D47-B715-082E918E124F}"/>
              </a:ext>
            </a:extLst>
          </p:cNvPr>
          <p:cNvSpPr/>
          <p:nvPr/>
        </p:nvSpPr>
        <p:spPr>
          <a:xfrm>
            <a:off x="582617" y="2335579"/>
            <a:ext cx="7358060" cy="67236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b="1" dirty="0">
                <a:solidFill>
                  <a:schemeClr val="accent1"/>
                </a:solidFill>
                <a:latin typeface="宋体" panose="02010600030101010101" pitchFamily="2" charset="-122"/>
                <a:ea typeface="宋体" panose="02010600030101010101" pitchFamily="2" charset="-122"/>
              </a:rPr>
              <a:t>&lt;</a:t>
            </a:r>
            <a:r>
              <a:rPr kumimoji="1" lang="zh-CN" altLang="en-US" b="1" dirty="0">
                <a:solidFill>
                  <a:schemeClr val="accent1"/>
                </a:solidFill>
                <a:latin typeface="宋体" panose="02010600030101010101" pitchFamily="2" charset="-122"/>
                <a:ea typeface="宋体" panose="02010600030101010101" pitchFamily="2" charset="-122"/>
              </a:rPr>
              <a:t>标签 </a:t>
            </a:r>
            <a:r>
              <a:rPr kumimoji="1" lang="en-US" altLang="zh-CN" b="1" dirty="0">
                <a:solidFill>
                  <a:schemeClr val="accent1"/>
                </a:solidFill>
                <a:latin typeface="宋体" panose="02010600030101010101" pitchFamily="2" charset="-122"/>
                <a:ea typeface="宋体" panose="02010600030101010101" pitchFamily="2" charset="-122"/>
              </a:rPr>
              <a:t>style=“</a:t>
            </a:r>
            <a:r>
              <a:rPr kumimoji="1" lang="zh-CN" altLang="en-US" b="1" dirty="0">
                <a:solidFill>
                  <a:schemeClr val="accent1"/>
                </a:solidFill>
                <a:latin typeface="宋体" panose="02010600030101010101" pitchFamily="2" charset="-122"/>
                <a:ea typeface="宋体" panose="02010600030101010101" pitchFamily="2" charset="-122"/>
              </a:rPr>
              <a:t>样式属性</a:t>
            </a:r>
            <a:r>
              <a:rPr kumimoji="1" lang="en-US" altLang="zh-CN" b="1" dirty="0">
                <a:solidFill>
                  <a:schemeClr val="accent1"/>
                </a:solidFill>
                <a:latin typeface="宋体" panose="02010600030101010101" pitchFamily="2" charset="-122"/>
                <a:ea typeface="宋体" panose="02010600030101010101" pitchFamily="2" charset="-122"/>
              </a:rPr>
              <a:t>1</a:t>
            </a:r>
            <a:r>
              <a:rPr kumimoji="1" lang="zh-CN" altLang="en-US" b="1" dirty="0">
                <a:solidFill>
                  <a:schemeClr val="accent1"/>
                </a:solidFill>
                <a:latin typeface="宋体" panose="02010600030101010101" pitchFamily="2" charset="-122"/>
                <a:ea typeface="宋体" panose="02010600030101010101" pitchFamily="2" charset="-122"/>
              </a:rPr>
              <a:t>：属性值</a:t>
            </a:r>
            <a:r>
              <a:rPr kumimoji="1" lang="en-US" altLang="zh-CN" b="1" dirty="0">
                <a:solidFill>
                  <a:schemeClr val="accent1"/>
                </a:solidFill>
                <a:latin typeface="宋体" panose="02010600030101010101" pitchFamily="2" charset="-122"/>
                <a:ea typeface="宋体" panose="02010600030101010101" pitchFamily="2" charset="-122"/>
              </a:rPr>
              <a:t>1</a:t>
            </a:r>
            <a:r>
              <a:rPr kumimoji="1" lang="zh-CN" altLang="en-US" b="1" dirty="0">
                <a:solidFill>
                  <a:schemeClr val="accent1"/>
                </a:solidFill>
                <a:latin typeface="宋体" panose="02010600030101010101" pitchFamily="2" charset="-122"/>
                <a:ea typeface="宋体" panose="02010600030101010101" pitchFamily="2" charset="-122"/>
              </a:rPr>
              <a:t>；样式属性</a:t>
            </a:r>
            <a:r>
              <a:rPr kumimoji="1" lang="en-US" altLang="zh-CN" b="1" dirty="0">
                <a:solidFill>
                  <a:schemeClr val="accent1"/>
                </a:solidFill>
                <a:latin typeface="宋体" panose="02010600030101010101" pitchFamily="2" charset="-122"/>
                <a:ea typeface="宋体" panose="02010600030101010101" pitchFamily="2" charset="-122"/>
              </a:rPr>
              <a:t>2</a:t>
            </a:r>
            <a:r>
              <a:rPr kumimoji="1" lang="zh-CN" altLang="en-US" b="1" dirty="0">
                <a:solidFill>
                  <a:schemeClr val="accent1"/>
                </a:solidFill>
                <a:latin typeface="宋体" panose="02010600030101010101" pitchFamily="2" charset="-122"/>
                <a:ea typeface="宋体" panose="02010600030101010101" pitchFamily="2" charset="-122"/>
              </a:rPr>
              <a:t>：属性值</a:t>
            </a:r>
            <a:r>
              <a:rPr kumimoji="1" lang="en-US" altLang="zh-CN" b="1" dirty="0">
                <a:solidFill>
                  <a:schemeClr val="accent1"/>
                </a:solidFill>
                <a:latin typeface="宋体" panose="02010600030101010101" pitchFamily="2" charset="-122"/>
                <a:ea typeface="宋体" panose="02010600030101010101" pitchFamily="2" charset="-122"/>
              </a:rPr>
              <a:t>2</a:t>
            </a:r>
            <a:r>
              <a:rPr kumimoji="1" lang="zh-CN" altLang="en-US" b="1" dirty="0">
                <a:solidFill>
                  <a:schemeClr val="accent1"/>
                </a:solidFill>
                <a:latin typeface="宋体" panose="02010600030101010101" pitchFamily="2" charset="-122"/>
                <a:ea typeface="宋体" panose="02010600030101010101" pitchFamily="2" charset="-122"/>
              </a:rPr>
              <a:t>；</a:t>
            </a:r>
            <a:r>
              <a:rPr kumimoji="1" lang="en-US" altLang="zh-CN" b="1" dirty="0">
                <a:solidFill>
                  <a:schemeClr val="accent1"/>
                </a:solidFill>
                <a:latin typeface="宋体" panose="02010600030101010101" pitchFamily="2" charset="-122"/>
                <a:ea typeface="宋体" panose="02010600030101010101" pitchFamily="2" charset="-122"/>
              </a:rPr>
              <a:t>…”&gt;</a:t>
            </a:r>
            <a:endParaRPr kumimoji="1" lang="zh-CN" altLang="en-US" b="1" dirty="0">
              <a:solidFill>
                <a:schemeClr val="accent1"/>
              </a:solidFill>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8C8F12C0-4409-D44A-8F91-4AE05F98366B}"/>
              </a:ext>
            </a:extLst>
          </p:cNvPr>
          <p:cNvPicPr>
            <a:picLocks noChangeAspect="1"/>
          </p:cNvPicPr>
          <p:nvPr/>
        </p:nvPicPr>
        <p:blipFill>
          <a:blip r:embed="rId2"/>
          <a:stretch>
            <a:fillRect/>
          </a:stretch>
        </p:blipFill>
        <p:spPr>
          <a:xfrm>
            <a:off x="7612064" y="1968500"/>
            <a:ext cx="4483100" cy="292100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245704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a:latin typeface="宋体" panose="02010600030101010101" pitchFamily="2" charset="-122"/>
                <a:ea typeface="宋体" panose="02010600030101010101" pitchFamily="2" charset="-122"/>
              </a:rPr>
              <a:t>内部样式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200" y="1473932"/>
            <a:ext cx="10691813" cy="5018943"/>
          </a:xfrm>
        </p:spPr>
        <p:txBody>
          <a:bodyPr>
            <a:normAutofit/>
          </a:bodyPr>
          <a:lstStyle/>
          <a:p>
            <a:r>
              <a:rPr kumimoji="1" lang="zh-CN" altLang="en-US" sz="2000" dirty="0">
                <a:latin typeface="宋体" panose="02010600030101010101" pitchFamily="2" charset="-122"/>
                <a:ea typeface="宋体" panose="02010600030101010101" pitchFamily="2" charset="-122"/>
              </a:rPr>
              <a:t>通过在</a:t>
            </a:r>
            <a:r>
              <a:rPr kumimoji="1" lang="en-US" altLang="zh-CN" sz="2000" dirty="0">
                <a:latin typeface="宋体" panose="02010600030101010101" pitchFamily="2" charset="-122"/>
                <a:ea typeface="宋体" panose="02010600030101010101" pitchFamily="2" charset="-122"/>
              </a:rPr>
              <a:t>HTML</a:t>
            </a:r>
            <a:r>
              <a:rPr kumimoji="1" lang="zh-CN" altLang="en-US" sz="2000" dirty="0">
                <a:latin typeface="宋体" panose="02010600030101010101" pitchFamily="2" charset="-122"/>
                <a:ea typeface="宋体" panose="02010600030101010101" pitchFamily="2" charset="-122"/>
              </a:rPr>
              <a:t>网页头部</a:t>
            </a:r>
            <a:r>
              <a:rPr kumimoji="1" lang="en-US" altLang="zh-CN" sz="2000" dirty="0">
                <a:latin typeface="宋体" panose="02010600030101010101" pitchFamily="2" charset="-122"/>
                <a:ea typeface="宋体" panose="02010600030101010101" pitchFamily="2" charset="-122"/>
              </a:rPr>
              <a:t>head</a:t>
            </a:r>
            <a:r>
              <a:rPr kumimoji="1" lang="zh-CN" altLang="en-US" sz="2000" dirty="0">
                <a:latin typeface="宋体" panose="02010600030101010101" pitchFamily="2" charset="-122"/>
                <a:ea typeface="宋体" panose="02010600030101010101" pitchFamily="2" charset="-122"/>
              </a:rPr>
              <a:t>部分添加</a:t>
            </a:r>
            <a:r>
              <a:rPr kumimoji="1" lang="en-US" altLang="zh-CN" sz="2000" dirty="0">
                <a:latin typeface="宋体" panose="02010600030101010101" pitchFamily="2" charset="-122"/>
                <a:ea typeface="宋体" panose="02010600030101010101" pitchFamily="2" charset="-122"/>
              </a:rPr>
              <a:t>&lt;style&gt;</a:t>
            </a:r>
            <a:r>
              <a:rPr kumimoji="1" lang="zh-CN" altLang="en-US" sz="2000" dirty="0">
                <a:latin typeface="宋体" panose="02010600030101010101" pitchFamily="2" charset="-122"/>
                <a:ea typeface="宋体" panose="02010600030101010101" pitchFamily="2" charset="-122"/>
              </a:rPr>
              <a:t>完成内部样式定义；</a:t>
            </a:r>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基本语法：</a:t>
            </a:r>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pPr marL="0" indent="0">
              <a:buNone/>
            </a:pPr>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优点：较于内联样式表，作用范围扩大到当前网页；</a:t>
            </a:r>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缺点：只作用于当前网页，无法批量维护。</a:t>
            </a:r>
            <a:endParaRPr kumimoji="1" lang="en-US" altLang="zh-CN" sz="2000"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B9AF5A32-17B2-2D47-B715-082E918E124F}"/>
              </a:ext>
            </a:extLst>
          </p:cNvPr>
          <p:cNvSpPr/>
          <p:nvPr/>
        </p:nvSpPr>
        <p:spPr>
          <a:xfrm>
            <a:off x="2368557" y="1998230"/>
            <a:ext cx="3460746" cy="185065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zh-CN" b="1" dirty="0">
                <a:solidFill>
                  <a:schemeClr val="accent1"/>
                </a:solidFill>
                <a:latin typeface="宋体" panose="02010600030101010101" pitchFamily="2" charset="-122"/>
                <a:ea typeface="宋体" panose="02010600030101010101" pitchFamily="2" charset="-122"/>
              </a:rPr>
              <a:t>&lt;head&gt;</a:t>
            </a:r>
          </a:p>
          <a:p>
            <a:r>
              <a:rPr kumimoji="1" lang="en-US" altLang="zh-CN" b="1" dirty="0">
                <a:solidFill>
                  <a:schemeClr val="accent1"/>
                </a:solidFill>
                <a:latin typeface="宋体" panose="02010600030101010101" pitchFamily="2" charset="-122"/>
                <a:ea typeface="宋体" panose="02010600030101010101" pitchFamily="2" charset="-122"/>
              </a:rPr>
              <a:t>&lt;style</a:t>
            </a:r>
            <a:r>
              <a:rPr kumimoji="1" lang="zh-CN" altLang="en-US" b="1" dirty="0">
                <a:solidFill>
                  <a:schemeClr val="accent1"/>
                </a:solidFill>
                <a:latin typeface="宋体" panose="02010600030101010101" pitchFamily="2" charset="-122"/>
                <a:ea typeface="宋体" panose="02010600030101010101" pitchFamily="2" charset="-122"/>
              </a:rPr>
              <a:t> </a:t>
            </a:r>
            <a:r>
              <a:rPr kumimoji="1" lang="en-US" altLang="zh-CN" b="1" dirty="0">
                <a:solidFill>
                  <a:schemeClr val="accent1"/>
                </a:solidFill>
                <a:latin typeface="宋体" panose="02010600030101010101" pitchFamily="2" charset="-122"/>
                <a:ea typeface="宋体" panose="02010600030101010101" pitchFamily="2" charset="-122"/>
              </a:rPr>
              <a:t>type=“text/</a:t>
            </a:r>
            <a:r>
              <a:rPr kumimoji="1" lang="en-US" altLang="zh-CN" b="1" dirty="0" err="1">
                <a:solidFill>
                  <a:schemeClr val="accent1"/>
                </a:solidFill>
                <a:latin typeface="宋体" panose="02010600030101010101" pitchFamily="2" charset="-122"/>
                <a:ea typeface="宋体" panose="02010600030101010101" pitchFamily="2" charset="-122"/>
              </a:rPr>
              <a:t>css</a:t>
            </a:r>
            <a:r>
              <a:rPr kumimoji="1" lang="en-US" altLang="zh-CN" b="1" dirty="0">
                <a:solidFill>
                  <a:schemeClr val="accent1"/>
                </a:solidFill>
                <a:latin typeface="宋体" panose="02010600030101010101" pitchFamily="2" charset="-122"/>
                <a:ea typeface="宋体" panose="02010600030101010101" pitchFamily="2" charset="-122"/>
              </a:rPr>
              <a:t>”&gt;</a:t>
            </a:r>
          </a:p>
          <a:p>
            <a:r>
              <a:rPr kumimoji="1" lang="en-US" altLang="zh-CN" b="1" dirty="0">
                <a:solidFill>
                  <a:schemeClr val="accent1"/>
                </a:solidFill>
                <a:latin typeface="宋体" panose="02010600030101010101" pitchFamily="2" charset="-122"/>
                <a:ea typeface="宋体" panose="02010600030101010101" pitchFamily="2" charset="-122"/>
              </a:rPr>
              <a:t>……</a:t>
            </a:r>
          </a:p>
          <a:p>
            <a:r>
              <a:rPr kumimoji="1" lang="en-US" altLang="zh-CN" b="1" dirty="0">
                <a:solidFill>
                  <a:schemeClr val="accent1"/>
                </a:solidFill>
                <a:latin typeface="宋体" panose="02010600030101010101" pitchFamily="2" charset="-122"/>
                <a:ea typeface="宋体" panose="02010600030101010101" pitchFamily="2" charset="-122"/>
              </a:rPr>
              <a:t>&lt;/style&gt;</a:t>
            </a:r>
          </a:p>
          <a:p>
            <a:r>
              <a:rPr kumimoji="1" lang="en-US" altLang="zh-CN" b="1" dirty="0">
                <a:solidFill>
                  <a:schemeClr val="accent1"/>
                </a:solidFill>
                <a:latin typeface="宋体" panose="02010600030101010101" pitchFamily="2" charset="-122"/>
                <a:ea typeface="宋体" panose="02010600030101010101" pitchFamily="2" charset="-122"/>
              </a:rPr>
              <a:t>&lt;/head&gt;</a:t>
            </a:r>
            <a:endParaRPr kumimoji="1" lang="zh-CN" altLang="en-US" b="1" dirty="0">
              <a:solidFill>
                <a:schemeClr val="accent1"/>
              </a:solidFill>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4171FA34-5F47-834E-84D8-036A8B15B3BD}"/>
              </a:ext>
            </a:extLst>
          </p:cNvPr>
          <p:cNvPicPr>
            <a:picLocks noChangeAspect="1"/>
          </p:cNvPicPr>
          <p:nvPr/>
        </p:nvPicPr>
        <p:blipFill>
          <a:blip r:embed="rId2"/>
          <a:stretch>
            <a:fillRect/>
          </a:stretch>
        </p:blipFill>
        <p:spPr>
          <a:xfrm>
            <a:off x="7396165" y="2084753"/>
            <a:ext cx="3390900" cy="379730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24726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a:latin typeface="宋体" panose="02010600030101010101" pitchFamily="2" charset="-122"/>
                <a:ea typeface="宋体" panose="02010600030101010101" pitchFamily="2" charset="-122"/>
              </a:rPr>
              <a:t>外部样式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200" y="1473932"/>
            <a:ext cx="10691813" cy="5018943"/>
          </a:xfrm>
        </p:spPr>
        <p:txBody>
          <a:bodyPr>
            <a:normAutofit/>
          </a:bodyPr>
          <a:lstStyle/>
          <a:p>
            <a:r>
              <a:rPr kumimoji="1" lang="zh-CN" altLang="en-US" sz="2000" dirty="0">
                <a:latin typeface="宋体" panose="02010600030101010101" pitchFamily="2" charset="-122"/>
                <a:ea typeface="宋体" panose="02010600030101010101" pitchFamily="2" charset="-122"/>
              </a:rPr>
              <a:t>在</a:t>
            </a:r>
            <a:r>
              <a:rPr kumimoji="1" lang="en-US" altLang="zh-CN" sz="2000" dirty="0">
                <a:latin typeface="宋体" panose="02010600030101010101" pitchFamily="2" charset="-122"/>
                <a:ea typeface="宋体" panose="02010600030101010101" pitchFamily="2" charset="-122"/>
              </a:rPr>
              <a:t>HTML</a:t>
            </a:r>
            <a:r>
              <a:rPr kumimoji="1" lang="zh-CN" altLang="en-US" sz="2000" dirty="0">
                <a:latin typeface="宋体" panose="02010600030101010101" pitchFamily="2" charset="-122"/>
                <a:ea typeface="宋体" panose="02010600030101010101" pitchFamily="2" charset="-122"/>
              </a:rPr>
              <a:t>网页头部</a:t>
            </a:r>
            <a:r>
              <a:rPr kumimoji="1" lang="en-US" altLang="zh-CN" sz="2000" dirty="0">
                <a:latin typeface="宋体" panose="02010600030101010101" pitchFamily="2" charset="-122"/>
                <a:ea typeface="宋体" panose="02010600030101010101" pitchFamily="2" charset="-122"/>
              </a:rPr>
              <a:t>head</a:t>
            </a:r>
            <a:r>
              <a:rPr kumimoji="1" lang="zh-CN" altLang="en-US" sz="2000" dirty="0">
                <a:latin typeface="宋体" panose="02010600030101010101" pitchFamily="2" charset="-122"/>
                <a:ea typeface="宋体" panose="02010600030101010101" pitchFamily="2" charset="-122"/>
              </a:rPr>
              <a:t>部分，通过添加</a:t>
            </a:r>
            <a:r>
              <a:rPr kumimoji="1" lang="en-US" altLang="zh-CN" sz="2000" dirty="0">
                <a:latin typeface="宋体" panose="02010600030101010101" pitchFamily="2" charset="-122"/>
                <a:ea typeface="宋体" panose="02010600030101010101" pitchFamily="2" charset="-122"/>
              </a:rPr>
              <a:t>&lt;link&gt;</a:t>
            </a:r>
            <a:r>
              <a:rPr kumimoji="1" lang="zh-CN" altLang="en-US" sz="2000" dirty="0">
                <a:latin typeface="宋体" panose="02010600030101010101" pitchFamily="2" charset="-122"/>
                <a:ea typeface="宋体" panose="02010600030101010101" pitchFamily="2" charset="-122"/>
              </a:rPr>
              <a:t>标签链接外部独立样式表；</a:t>
            </a:r>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基本语法：</a:t>
            </a:r>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语法说明：</a:t>
            </a:r>
            <a:endParaRPr kumimoji="1" lang="en-US" altLang="zh-CN" sz="20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链接外部样式表时，不需要使用</a:t>
            </a:r>
            <a:r>
              <a:rPr kumimoji="1" lang="en-US" altLang="zh-CN" sz="1800" dirty="0">
                <a:latin typeface="宋体" panose="02010600030101010101" pitchFamily="2" charset="-122"/>
                <a:ea typeface="宋体" panose="02010600030101010101" pitchFamily="2" charset="-122"/>
              </a:rPr>
              <a:t>style</a:t>
            </a:r>
            <a:r>
              <a:rPr kumimoji="1" lang="zh-CN" altLang="en-US" sz="1800" dirty="0">
                <a:latin typeface="宋体" panose="02010600030101010101" pitchFamily="2" charset="-122"/>
                <a:ea typeface="宋体" panose="02010600030101010101" pitchFamily="2" charset="-122"/>
              </a:rPr>
              <a:t>元素，只需将</a:t>
            </a:r>
            <a:r>
              <a:rPr kumimoji="1" lang="en-US" altLang="zh-CN" sz="1800" dirty="0">
                <a:latin typeface="宋体" panose="02010600030101010101" pitchFamily="2" charset="-122"/>
                <a:ea typeface="宋体" panose="02010600030101010101" pitchFamily="2" charset="-122"/>
              </a:rPr>
              <a:t>&lt;link&gt;</a:t>
            </a:r>
            <a:r>
              <a:rPr kumimoji="1" lang="zh-CN" altLang="en-US" sz="1800" dirty="0">
                <a:latin typeface="宋体" panose="02010600030101010101" pitchFamily="2" charset="-122"/>
                <a:ea typeface="宋体" panose="02010600030101010101" pitchFamily="2" charset="-122"/>
              </a:rPr>
              <a:t>放在头部即可；</a:t>
            </a:r>
            <a:endParaRPr kumimoji="1" lang="en-US" altLang="zh-CN" sz="18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嵌入的外部样式表的文件以</a:t>
            </a:r>
            <a:r>
              <a:rPr kumimoji="1" lang="en-US" altLang="zh-CN" sz="1800" dirty="0">
                <a:latin typeface="宋体" panose="02010600030101010101" pitchFamily="2" charset="-122"/>
                <a:ea typeface="宋体" panose="02010600030101010101" pitchFamily="2" charset="-122"/>
              </a:rPr>
              <a:t>.</a:t>
            </a:r>
            <a:r>
              <a:rPr kumimoji="1" lang="en-US" altLang="zh-CN" sz="1800" dirty="0" err="1">
                <a:latin typeface="宋体" panose="02010600030101010101" pitchFamily="2" charset="-122"/>
                <a:ea typeface="宋体" panose="02010600030101010101" pitchFamily="2" charset="-122"/>
              </a:rPr>
              <a:t>css</a:t>
            </a:r>
            <a:r>
              <a:rPr kumimoji="1" lang="zh-CN" altLang="en-US" sz="1800" dirty="0">
                <a:latin typeface="宋体" panose="02010600030101010101" pitchFamily="2" charset="-122"/>
                <a:ea typeface="宋体" panose="02010600030101010101" pitchFamily="2" charset="-122"/>
              </a:rPr>
              <a:t>为后缀；</a:t>
            </a:r>
            <a:endParaRPr kumimoji="1" lang="en-US" altLang="zh-CN" sz="18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外部样式表的</a:t>
            </a:r>
            <a:r>
              <a:rPr kumimoji="1" lang="en-US" altLang="zh-CN" sz="1800" dirty="0" err="1">
                <a:latin typeface="宋体" panose="02010600030101010101" pitchFamily="2" charset="-122"/>
                <a:ea typeface="宋体" panose="02010600030101010101" pitchFamily="2" charset="-122"/>
              </a:rPr>
              <a:t>url</a:t>
            </a:r>
            <a:r>
              <a:rPr kumimoji="1" lang="zh-CN" altLang="en-US" sz="1800" dirty="0">
                <a:latin typeface="宋体" panose="02010600030101010101" pitchFamily="2" charset="-122"/>
                <a:ea typeface="宋体" panose="02010600030101010101" pitchFamily="2" charset="-122"/>
              </a:rPr>
              <a:t>是相对于样式表在服务器上的位置；</a:t>
            </a:r>
            <a:endParaRPr kumimoji="1" lang="en-US" altLang="zh-CN" sz="18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可以同时链接多个样式表，靠后的样式表优先于靠前的样式表；</a:t>
            </a:r>
            <a:endParaRPr kumimoji="1" lang="en-US" altLang="zh-CN" sz="1800" dirty="0">
              <a:latin typeface="宋体" panose="02010600030101010101" pitchFamily="2" charset="-122"/>
              <a:ea typeface="宋体" panose="02010600030101010101" pitchFamily="2" charset="-122"/>
            </a:endParaRPr>
          </a:p>
          <a:p>
            <a:pPr lvl="1">
              <a:buSzPct val="70000"/>
              <a:buFont typeface="Wingdings" pitchFamily="2" charset="2"/>
              <a:buChar char="u"/>
            </a:pPr>
            <a:r>
              <a:rPr kumimoji="1" lang="zh-CN" altLang="en-US" sz="1800" dirty="0">
                <a:latin typeface="宋体" panose="02010600030101010101" pitchFamily="2" charset="-122"/>
                <a:ea typeface="宋体" panose="02010600030101010101" pitchFamily="2" charset="-122"/>
              </a:rPr>
              <a:t>外部样式表优先级低于内部样式表；</a:t>
            </a:r>
            <a:endParaRPr kumimoji="1" lang="en-US" altLang="zh-CN" sz="2000" dirty="0">
              <a:latin typeface="宋体" panose="02010600030101010101" pitchFamily="2" charset="-122"/>
              <a:ea typeface="宋体" panose="02010600030101010101" pitchFamily="2" charset="-122"/>
            </a:endParaRPr>
          </a:p>
          <a:p>
            <a:r>
              <a:rPr kumimoji="1" lang="zh-CN" altLang="en-US" sz="2000" dirty="0">
                <a:latin typeface="宋体" panose="02010600030101010101" pitchFamily="2" charset="-122"/>
                <a:ea typeface="宋体" panose="02010600030101010101" pitchFamily="2" charset="-122"/>
              </a:rPr>
              <a:t>优点：最能发挥</a:t>
            </a:r>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的“一次开发，多次使用的优势”，可以批量使用。</a:t>
            </a:r>
            <a:endParaRPr kumimoji="1" lang="en-US" altLang="zh-CN" sz="2000"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B9AF5A32-17B2-2D47-B715-082E918E124F}"/>
              </a:ext>
            </a:extLst>
          </p:cNvPr>
          <p:cNvSpPr/>
          <p:nvPr/>
        </p:nvSpPr>
        <p:spPr>
          <a:xfrm>
            <a:off x="1336677" y="2282580"/>
            <a:ext cx="6416673" cy="103382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zh-CN" b="1" dirty="0">
                <a:solidFill>
                  <a:schemeClr val="accent1"/>
                </a:solidFill>
                <a:latin typeface="宋体" panose="02010600030101010101" pitchFamily="2" charset="-122"/>
                <a:ea typeface="宋体" panose="02010600030101010101" pitchFamily="2" charset="-122"/>
              </a:rPr>
              <a:t>&lt;head&gt;</a:t>
            </a:r>
          </a:p>
          <a:p>
            <a:r>
              <a:rPr kumimoji="1" lang="zh-CN" altLang="en-US" b="1" dirty="0">
                <a:solidFill>
                  <a:schemeClr val="accent1"/>
                </a:solidFill>
                <a:latin typeface="宋体" panose="02010600030101010101" pitchFamily="2" charset="-122"/>
                <a:ea typeface="宋体" panose="02010600030101010101" pitchFamily="2" charset="-122"/>
              </a:rPr>
              <a:t>  </a:t>
            </a:r>
            <a:r>
              <a:rPr kumimoji="1" lang="en-US" altLang="zh-CN" b="1" dirty="0">
                <a:solidFill>
                  <a:schemeClr val="accent1"/>
                </a:solidFill>
                <a:latin typeface="宋体" panose="02010600030101010101" pitchFamily="2" charset="-122"/>
                <a:ea typeface="宋体" panose="02010600030101010101" pitchFamily="2" charset="-122"/>
              </a:rPr>
              <a:t>&lt;link</a:t>
            </a:r>
            <a:r>
              <a:rPr kumimoji="1" lang="zh-CN" altLang="en-US" b="1" dirty="0">
                <a:solidFill>
                  <a:schemeClr val="accent1"/>
                </a:solidFill>
                <a:latin typeface="宋体" panose="02010600030101010101" pitchFamily="2" charset="-122"/>
                <a:ea typeface="宋体" panose="02010600030101010101" pitchFamily="2" charset="-122"/>
              </a:rPr>
              <a:t> </a:t>
            </a:r>
            <a:r>
              <a:rPr kumimoji="1" lang="en-US" altLang="zh-CN" b="1" dirty="0" err="1">
                <a:solidFill>
                  <a:schemeClr val="accent1"/>
                </a:solidFill>
                <a:latin typeface="宋体" panose="02010600030101010101" pitchFamily="2" charset="-122"/>
                <a:ea typeface="宋体" panose="02010600030101010101" pitchFamily="2" charset="-122"/>
              </a:rPr>
              <a:t>rel</a:t>
            </a:r>
            <a:r>
              <a:rPr kumimoji="1" lang="en-US" altLang="zh-CN" b="1" dirty="0">
                <a:solidFill>
                  <a:schemeClr val="accent1"/>
                </a:solidFill>
                <a:latin typeface="宋体" panose="02010600030101010101" pitchFamily="2" charset="-122"/>
                <a:ea typeface="宋体" panose="02010600030101010101" pitchFamily="2" charset="-122"/>
              </a:rPr>
              <a:t>=“stylesheet”</a:t>
            </a:r>
            <a:r>
              <a:rPr kumimoji="1" lang="zh-CN" altLang="en-US" b="1" dirty="0">
                <a:solidFill>
                  <a:schemeClr val="accent1"/>
                </a:solidFill>
                <a:latin typeface="宋体" panose="02010600030101010101" pitchFamily="2" charset="-122"/>
                <a:ea typeface="宋体" panose="02010600030101010101" pitchFamily="2" charset="-122"/>
              </a:rPr>
              <a:t> </a:t>
            </a:r>
            <a:r>
              <a:rPr kumimoji="1" lang="en-US" altLang="zh-CN" b="1" dirty="0">
                <a:solidFill>
                  <a:schemeClr val="accent1"/>
                </a:solidFill>
                <a:latin typeface="宋体" panose="02010600030101010101" pitchFamily="2" charset="-122"/>
                <a:ea typeface="宋体" panose="02010600030101010101" pitchFamily="2" charset="-122"/>
              </a:rPr>
              <a:t>type=“text/</a:t>
            </a:r>
            <a:r>
              <a:rPr kumimoji="1" lang="en-US" altLang="zh-CN" b="1" dirty="0" err="1">
                <a:solidFill>
                  <a:schemeClr val="accent1"/>
                </a:solidFill>
                <a:latin typeface="宋体" panose="02010600030101010101" pitchFamily="2" charset="-122"/>
                <a:ea typeface="宋体" panose="02010600030101010101" pitchFamily="2" charset="-122"/>
              </a:rPr>
              <a:t>css</a:t>
            </a:r>
            <a:r>
              <a:rPr kumimoji="1" lang="en-US" altLang="zh-CN" b="1" dirty="0">
                <a:solidFill>
                  <a:schemeClr val="accent1"/>
                </a:solidFill>
                <a:latin typeface="宋体" panose="02010600030101010101" pitchFamily="2" charset="-122"/>
                <a:ea typeface="宋体" panose="02010600030101010101" pitchFamily="2" charset="-122"/>
              </a:rPr>
              <a:t>”</a:t>
            </a:r>
            <a:r>
              <a:rPr kumimoji="1" lang="zh-CN" altLang="en-US" b="1" dirty="0">
                <a:solidFill>
                  <a:schemeClr val="accent1"/>
                </a:solidFill>
                <a:latin typeface="宋体" panose="02010600030101010101" pitchFamily="2" charset="-122"/>
                <a:ea typeface="宋体" panose="02010600030101010101" pitchFamily="2" charset="-122"/>
              </a:rPr>
              <a:t> </a:t>
            </a:r>
            <a:r>
              <a:rPr kumimoji="1" lang="en-US" altLang="zh-CN" b="1" dirty="0" err="1">
                <a:solidFill>
                  <a:schemeClr val="accent1"/>
                </a:solidFill>
                <a:latin typeface="宋体" panose="02010600030101010101" pitchFamily="2" charset="-122"/>
                <a:ea typeface="宋体" panose="02010600030101010101" pitchFamily="2" charset="-122"/>
              </a:rPr>
              <a:t>href</a:t>
            </a:r>
            <a:r>
              <a:rPr kumimoji="1" lang="en-US" altLang="zh-CN" b="1" dirty="0">
                <a:solidFill>
                  <a:schemeClr val="accent1"/>
                </a:solidFill>
                <a:latin typeface="宋体" panose="02010600030101010101" pitchFamily="2" charset="-122"/>
                <a:ea typeface="宋体" panose="02010600030101010101" pitchFamily="2" charset="-122"/>
              </a:rPr>
              <a:t>=“</a:t>
            </a:r>
            <a:r>
              <a:rPr kumimoji="1" lang="zh-CN" altLang="en-US" b="1" dirty="0">
                <a:solidFill>
                  <a:schemeClr val="accent1"/>
                </a:solidFill>
                <a:latin typeface="宋体" panose="02010600030101010101" pitchFamily="2" charset="-122"/>
                <a:ea typeface="宋体" panose="02010600030101010101" pitchFamily="2" charset="-122"/>
              </a:rPr>
              <a:t>外部样式表的</a:t>
            </a:r>
            <a:r>
              <a:rPr kumimoji="1" lang="en-US" altLang="zh-CN" b="1" dirty="0" err="1">
                <a:solidFill>
                  <a:schemeClr val="accent1"/>
                </a:solidFill>
                <a:latin typeface="宋体" panose="02010600030101010101" pitchFamily="2" charset="-122"/>
                <a:ea typeface="宋体" panose="02010600030101010101" pitchFamily="2" charset="-122"/>
              </a:rPr>
              <a:t>url</a:t>
            </a:r>
            <a:r>
              <a:rPr kumimoji="1" lang="en-US" altLang="zh-CN" b="1" dirty="0">
                <a:solidFill>
                  <a:schemeClr val="accent1"/>
                </a:solidFill>
                <a:latin typeface="宋体" panose="02010600030101010101" pitchFamily="2" charset="-122"/>
                <a:ea typeface="宋体" panose="02010600030101010101" pitchFamily="2" charset="-122"/>
              </a:rPr>
              <a:t>”/&gt;</a:t>
            </a:r>
          </a:p>
          <a:p>
            <a:r>
              <a:rPr kumimoji="1" lang="en-US" altLang="zh-CN" b="1" dirty="0">
                <a:solidFill>
                  <a:schemeClr val="accent1"/>
                </a:solidFill>
                <a:latin typeface="宋体" panose="02010600030101010101" pitchFamily="2" charset="-122"/>
                <a:ea typeface="宋体" panose="02010600030101010101" pitchFamily="2" charset="-122"/>
              </a:rPr>
              <a:t>&lt;/head&gt;</a:t>
            </a:r>
            <a:endParaRPr kumimoji="1" lang="zh-CN" altLang="en-US" b="1" dirty="0">
              <a:solidFill>
                <a:schemeClr val="accent1"/>
              </a:solidFill>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21A40251-D02F-7E4A-AF13-E6087E646436}"/>
              </a:ext>
            </a:extLst>
          </p:cNvPr>
          <p:cNvPicPr>
            <a:picLocks noChangeAspect="1"/>
          </p:cNvPicPr>
          <p:nvPr/>
        </p:nvPicPr>
        <p:blipFill>
          <a:blip r:embed="rId2"/>
          <a:stretch>
            <a:fillRect/>
          </a:stretch>
        </p:blipFill>
        <p:spPr>
          <a:xfrm>
            <a:off x="8902700" y="1776047"/>
            <a:ext cx="3289300" cy="317500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165276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5C77D4FB-C59B-3A40-9C0F-E77E415636AF}"/>
              </a:ext>
            </a:extLst>
          </p:cNvPr>
          <p:cNvSpPr>
            <a:spLocks noGrp="1"/>
          </p:cNvSpPr>
          <p:nvPr>
            <p:ph idx="1"/>
          </p:nvPr>
        </p:nvSpPr>
        <p:spPr>
          <a:xfrm>
            <a:off x="543231" y="704473"/>
            <a:ext cx="10813027" cy="2724527"/>
          </a:xfrm>
        </p:spPr>
        <p:txBody>
          <a:bodyPr>
            <a:normAutofit/>
          </a:bodyPr>
          <a:lstStyle/>
          <a:p>
            <a:pPr marL="0" indent="0">
              <a:buNone/>
            </a:pPr>
            <a:r>
              <a:rPr kumimoji="1" lang="en-US" altLang="zh-CN" sz="2400" dirty="0" smtClean="0">
                <a:latin typeface="宋体" panose="02010600030101010101" pitchFamily="2" charset="-122"/>
                <a:ea typeface="宋体" panose="02010600030101010101" pitchFamily="2" charset="-122"/>
              </a:rPr>
              <a:t>HTML</a:t>
            </a:r>
            <a:r>
              <a:rPr kumimoji="1" lang="zh-CN" altLang="en-US" sz="2400" dirty="0" smtClean="0">
                <a:latin typeface="宋体" panose="02010600030101010101" pitchFamily="2" charset="-122"/>
                <a:ea typeface="宋体" panose="02010600030101010101" pitchFamily="2" charset="-122"/>
              </a:rPr>
              <a:t>内容负责</a:t>
            </a:r>
            <a:r>
              <a:rPr kumimoji="1" lang="zh-CN" altLang="en-US" sz="2400" dirty="0">
                <a:latin typeface="宋体" panose="02010600030101010101" pitchFamily="2" charset="-122"/>
                <a:ea typeface="宋体" panose="02010600030101010101" pitchFamily="2" charset="-122"/>
              </a:rPr>
              <a:t>搭建网页框架，</a:t>
            </a:r>
            <a:r>
              <a:rPr kumimoji="1" lang="zh-CN" altLang="en-US" sz="2400" dirty="0" smtClean="0">
                <a:latin typeface="宋体" panose="02010600030101010101" pitchFamily="2" charset="-122"/>
                <a:ea typeface="宋体" panose="02010600030101010101" pitchFamily="2" charset="-122"/>
              </a:rPr>
              <a:t>而</a:t>
            </a:r>
            <a:r>
              <a:rPr kumimoji="1" lang="en-US" altLang="zh-CN" sz="2400" dirty="0" smtClean="0">
                <a:latin typeface="宋体" panose="02010600030101010101" pitchFamily="2" charset="-122"/>
                <a:ea typeface="宋体" panose="02010600030101010101" pitchFamily="2" charset="-122"/>
              </a:rPr>
              <a:t>HTML</a:t>
            </a:r>
            <a:r>
              <a:rPr kumimoji="1" lang="zh-CN" altLang="en-US" sz="2400" dirty="0" smtClean="0">
                <a:latin typeface="宋体" panose="02010600030101010101" pitchFamily="2" charset="-122"/>
                <a:ea typeface="宋体" panose="02010600030101010101" pitchFamily="2" charset="-122"/>
              </a:rPr>
              <a:t>样式负责</a:t>
            </a:r>
            <a:r>
              <a:rPr kumimoji="1" lang="zh-CN" altLang="en-US" sz="2400" dirty="0">
                <a:latin typeface="宋体" panose="02010600030101010101" pitchFamily="2" charset="-122"/>
                <a:ea typeface="宋体" panose="02010600030101010101" pitchFamily="2" charset="-122"/>
              </a:rPr>
              <a:t>网页的</a:t>
            </a:r>
            <a:r>
              <a:rPr kumimoji="1" lang="zh-CN" altLang="en-US" sz="2400" dirty="0" smtClean="0">
                <a:latin typeface="宋体" panose="02010600030101010101" pitchFamily="2" charset="-122"/>
                <a:ea typeface="宋体" panose="02010600030101010101" pitchFamily="2" charset="-122"/>
              </a:rPr>
              <a:t>美化！</a:t>
            </a:r>
            <a:endParaRPr kumimoji="1" lang="zh-CN" altLang="en-US" sz="24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C19CD544-6C89-B142-9A74-EABCE15149B8}"/>
              </a:ext>
            </a:extLst>
          </p:cNvPr>
          <p:cNvPicPr>
            <a:picLocks noChangeAspect="1"/>
          </p:cNvPicPr>
          <p:nvPr/>
        </p:nvPicPr>
        <p:blipFill>
          <a:blip r:embed="rId3"/>
          <a:stretch>
            <a:fillRect/>
          </a:stretch>
        </p:blipFill>
        <p:spPr>
          <a:xfrm>
            <a:off x="1211042" y="1212050"/>
            <a:ext cx="9477403" cy="5245902"/>
          </a:xfrm>
          <a:prstGeom prst="rect">
            <a:avLst/>
          </a:prstGeom>
          <a:effectLst>
            <a:outerShdw blurRad="63500" sx="90000" sy="90000" algn="ctr" rotWithShape="0">
              <a:prstClr val="black">
                <a:alpha val="40000"/>
              </a:prstClr>
            </a:outerShdw>
          </a:effectLst>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9583127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4EBF4CA-D9D9-8C4C-A48A-442F4E4A3D3B}"/>
              </a:ext>
            </a:extLst>
          </p:cNvPr>
          <p:cNvSpPr>
            <a:spLocks noGrp="1"/>
          </p:cNvSpPr>
          <p:nvPr>
            <p:ph type="title"/>
          </p:nvPr>
        </p:nvSpPr>
        <p:spPr/>
        <p:txBody>
          <a:bodyPr/>
          <a:lstStyle/>
          <a:p>
            <a:r>
              <a:rPr kumimoji="1" lang="zh-CN" altLang="en-US" dirty="0">
                <a:latin typeface="宋体" panose="02010600030101010101" pitchFamily="2" charset="-122"/>
                <a:ea typeface="宋体" panose="02010600030101010101" pitchFamily="2" charset="-122"/>
              </a:rPr>
              <a:t>目录</a:t>
            </a:r>
          </a:p>
        </p:txBody>
      </p:sp>
      <p:sp>
        <p:nvSpPr>
          <p:cNvPr id="7" name="内容占位符 6">
            <a:extLst>
              <a:ext uri="{FF2B5EF4-FFF2-40B4-BE49-F238E27FC236}">
                <a16:creationId xmlns:a16="http://schemas.microsoft.com/office/drawing/2014/main" id="{6B18B57B-8489-E241-842B-3FAE36C4994A}"/>
              </a:ext>
            </a:extLst>
          </p:cNvPr>
          <p:cNvSpPr>
            <a:spLocks noGrp="1"/>
          </p:cNvSpPr>
          <p:nvPr>
            <p:ph idx="1"/>
          </p:nvPr>
        </p:nvSpPr>
        <p:spPr/>
        <p:txBody>
          <a:bodyPr/>
          <a:lstStyle/>
          <a:p>
            <a:pPr>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CSS</a:t>
            </a:r>
          </a:p>
          <a:p>
            <a:pPr lvl="1">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CSS</a:t>
            </a:r>
            <a:r>
              <a:rPr kumimoji="1" lang="zh-CN" altLang="en-US" dirty="0">
                <a:latin typeface="宋体" panose="02010600030101010101" pitchFamily="2" charset="-122"/>
                <a:ea typeface="宋体" panose="02010600030101010101" pitchFamily="2" charset="-122"/>
              </a:rPr>
              <a:t>简介</a:t>
            </a:r>
            <a:endParaRPr kumimoji="1" lang="en-US" altLang="zh-CN" dirty="0">
              <a:latin typeface="宋体" panose="02010600030101010101" pitchFamily="2" charset="-122"/>
              <a:ea typeface="宋体" panose="02010600030101010101" pitchFamily="2" charset="-122"/>
            </a:endParaRPr>
          </a:p>
          <a:p>
            <a:pPr lvl="1">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CSS</a:t>
            </a:r>
            <a:r>
              <a:rPr kumimoji="1" lang="zh-CN" altLang="en-US" dirty="0">
                <a:latin typeface="宋体" panose="02010600030101010101" pitchFamily="2" charset="-122"/>
                <a:ea typeface="宋体" panose="02010600030101010101" pitchFamily="2" charset="-122"/>
              </a:rPr>
              <a:t>选择器</a:t>
            </a:r>
            <a:endParaRPr kumimoji="1" lang="en-US" altLang="zh-CN" dirty="0">
              <a:latin typeface="宋体" panose="02010600030101010101" pitchFamily="2" charset="-122"/>
              <a:ea typeface="宋体" panose="02010600030101010101" pitchFamily="2" charset="-122"/>
            </a:endParaRPr>
          </a:p>
          <a:p>
            <a:pPr lvl="1">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CSS</a:t>
            </a:r>
            <a:r>
              <a:rPr kumimoji="1" lang="zh-CN" altLang="en-US" dirty="0">
                <a:latin typeface="宋体" panose="02010600030101010101" pitchFamily="2" charset="-122"/>
                <a:ea typeface="宋体" panose="02010600030101010101" pitchFamily="2" charset="-122"/>
              </a:rPr>
              <a:t>样式介绍</a:t>
            </a:r>
            <a:endParaRPr kumimoji="1" lang="en-US" altLang="zh-CN" dirty="0">
              <a:latin typeface="宋体" panose="02010600030101010101" pitchFamily="2" charset="-122"/>
              <a:ea typeface="宋体" panose="02010600030101010101" pitchFamily="2" charset="-122"/>
            </a:endParaRPr>
          </a:p>
          <a:p>
            <a:pPr lvl="1">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CSS</a:t>
            </a:r>
            <a:r>
              <a:rPr kumimoji="1" lang="zh-CN" altLang="en-US" dirty="0">
                <a:latin typeface="宋体" panose="02010600030101010101" pitchFamily="2" charset="-122"/>
                <a:ea typeface="宋体" panose="02010600030101010101" pitchFamily="2" charset="-122"/>
              </a:rPr>
              <a:t>高级样式</a:t>
            </a:r>
            <a:endParaRPr kumimoji="1" lang="en-US" altLang="zh-CN" dirty="0">
              <a:latin typeface="宋体" panose="02010600030101010101" pitchFamily="2" charset="-122"/>
              <a:ea typeface="宋体" panose="02010600030101010101" pitchFamily="2" charset="-122"/>
            </a:endParaRPr>
          </a:p>
          <a:p>
            <a:pPr>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Bootstrap</a:t>
            </a:r>
          </a:p>
          <a:p>
            <a:pPr lvl="1">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Bootstrap</a:t>
            </a:r>
            <a:r>
              <a:rPr kumimoji="1" lang="zh-CN" altLang="en-US" dirty="0">
                <a:latin typeface="宋体" panose="02010600030101010101" pitchFamily="2" charset="-122"/>
                <a:ea typeface="宋体" panose="02010600030101010101" pitchFamily="2" charset="-122"/>
              </a:rPr>
              <a:t>简介</a:t>
            </a:r>
            <a:endParaRPr kumimoji="1" lang="en-US" altLang="zh-CN" dirty="0">
              <a:latin typeface="宋体" panose="02010600030101010101" pitchFamily="2" charset="-122"/>
              <a:ea typeface="宋体" panose="02010600030101010101" pitchFamily="2" charset="-122"/>
            </a:endParaRPr>
          </a:p>
          <a:p>
            <a:pPr lvl="1">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Bootstrap</a:t>
            </a: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CSS</a:t>
            </a:r>
          </a:p>
          <a:p>
            <a:pPr lvl="1">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Bootstrap</a:t>
            </a:r>
            <a:r>
              <a:rPr kumimoji="1" lang="zh-CN" altLang="en-US" dirty="0">
                <a:latin typeface="宋体" panose="02010600030101010101" pitchFamily="2" charset="-122"/>
                <a:ea typeface="宋体" panose="02010600030101010101" pitchFamily="2" charset="-122"/>
              </a:rPr>
              <a:t>布局组件</a:t>
            </a:r>
            <a:endParaRPr kumimoji="1" lang="en-US" altLang="zh-CN" dirty="0">
              <a:latin typeface="宋体" panose="02010600030101010101" pitchFamily="2" charset="-122"/>
              <a:ea typeface="宋体" panose="02010600030101010101" pitchFamily="2" charset="-122"/>
            </a:endParaRPr>
          </a:p>
          <a:p>
            <a:pPr lvl="1">
              <a:buSzPct val="100000"/>
              <a:buFont typeface="Wingdings" pitchFamily="2" charset="2"/>
              <a:buChar char="p"/>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Bootstrap</a:t>
            </a:r>
            <a:r>
              <a:rPr kumimoji="1" lang="zh-CN" altLang="en-US" dirty="0">
                <a:latin typeface="宋体" panose="02010600030101010101" pitchFamily="2" charset="-122"/>
                <a:ea typeface="宋体" panose="02010600030101010101" pitchFamily="2" charset="-122"/>
              </a:rPr>
              <a:t>插件</a:t>
            </a:r>
            <a:endParaRPr kumimoji="1"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96018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90BDBF-C189-A548-BEDB-75C11FEFE284}"/>
              </a:ext>
            </a:extLst>
          </p:cNvPr>
          <p:cNvSpPr>
            <a:spLocks noGrp="1"/>
          </p:cNvSpPr>
          <p:nvPr>
            <p:ph type="ctrTitle"/>
          </p:nvPr>
        </p:nvSpPr>
        <p:spPr/>
        <p:txBody>
          <a:bodyPr>
            <a:normAutofit/>
          </a:bodyPr>
          <a:lstStyle/>
          <a:p>
            <a:r>
              <a:rPr kumimoji="1" lang="en-US" altLang="zh-CN" sz="4400" dirty="0" smtClean="0">
                <a:latin typeface="宋体" panose="02010600030101010101" pitchFamily="2" charset="-122"/>
                <a:ea typeface="宋体" panose="02010600030101010101" pitchFamily="2" charset="-122"/>
              </a:rPr>
              <a:t>3.1</a:t>
            </a:r>
            <a:r>
              <a:rPr kumimoji="1" lang="zh-CN" altLang="en-US" sz="4400" dirty="0" smtClean="0">
                <a:latin typeface="宋体" panose="02010600030101010101" pitchFamily="2" charset="-122"/>
                <a:ea typeface="宋体" panose="02010600030101010101" pitchFamily="2" charset="-122"/>
              </a:rPr>
              <a:t> </a:t>
            </a:r>
            <a:r>
              <a:rPr kumimoji="1" lang="en-US" altLang="zh-CN" sz="4400" dirty="0">
                <a:latin typeface="宋体" panose="02010600030101010101" pitchFamily="2" charset="-122"/>
                <a:ea typeface="宋体" panose="02010600030101010101" pitchFamily="2" charset="-122"/>
              </a:rPr>
              <a:t>CSS</a:t>
            </a:r>
            <a:r>
              <a:rPr kumimoji="1" lang="zh-CN" altLang="en-US" sz="4400" dirty="0">
                <a:latin typeface="宋体" panose="02010600030101010101" pitchFamily="2" charset="-122"/>
                <a:ea typeface="宋体" panose="02010600030101010101" pitchFamily="2" charset="-122"/>
              </a:rPr>
              <a:t>简介</a:t>
            </a:r>
          </a:p>
        </p:txBody>
      </p:sp>
      <p:sp>
        <p:nvSpPr>
          <p:cNvPr id="5" name="副标题 4">
            <a:extLst>
              <a:ext uri="{FF2B5EF4-FFF2-40B4-BE49-F238E27FC236}">
                <a16:creationId xmlns:a16="http://schemas.microsoft.com/office/drawing/2014/main" id="{3E431F8E-9B83-A948-8B15-F8D175A77703}"/>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075362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宋体" panose="02010600030101010101" pitchFamily="2" charset="-122"/>
                <a:ea typeface="宋体" panose="02010600030101010101" pitchFamily="2" charset="-122"/>
              </a:rPr>
              <a:t>CSS</a:t>
            </a:r>
            <a:r>
              <a:rPr kumimoji="1" lang="zh-CN" altLang="en-US" sz="2800" dirty="0">
                <a:latin typeface="宋体" panose="02010600030101010101" pitchFamily="2" charset="-122"/>
                <a:ea typeface="宋体" panose="02010600030101010101" pitchFamily="2" charset="-122"/>
              </a:rPr>
              <a:t>（</a:t>
            </a:r>
            <a:r>
              <a:rPr kumimoji="1" lang="en-US" altLang="zh-CN" sz="2800" dirty="0">
                <a:latin typeface="宋体" panose="02010600030101010101" pitchFamily="2" charset="-122"/>
                <a:ea typeface="宋体" panose="02010600030101010101" pitchFamily="2" charset="-122"/>
              </a:rPr>
              <a:t>Cascading</a:t>
            </a:r>
            <a:r>
              <a:rPr kumimoji="1" lang="zh-CN" altLang="en-US" sz="2800" dirty="0">
                <a:latin typeface="宋体" panose="02010600030101010101" pitchFamily="2" charset="-122"/>
                <a:ea typeface="宋体" panose="02010600030101010101" pitchFamily="2" charset="-122"/>
              </a:rPr>
              <a:t> </a:t>
            </a:r>
            <a:r>
              <a:rPr kumimoji="1" lang="en-US" altLang="zh-CN" sz="2800" dirty="0">
                <a:latin typeface="宋体" panose="02010600030101010101" pitchFamily="2" charset="-122"/>
                <a:ea typeface="宋体" panose="02010600030101010101" pitchFamily="2" charset="-122"/>
              </a:rPr>
              <a:t>Style</a:t>
            </a:r>
            <a:r>
              <a:rPr kumimoji="1" lang="zh-CN" altLang="en-US" sz="2800" dirty="0">
                <a:latin typeface="宋体" panose="02010600030101010101" pitchFamily="2" charset="-122"/>
                <a:ea typeface="宋体" panose="02010600030101010101" pitchFamily="2" charset="-122"/>
              </a:rPr>
              <a:t> </a:t>
            </a:r>
            <a:r>
              <a:rPr kumimoji="1" lang="en-US" altLang="zh-CN" sz="2800" dirty="0">
                <a:latin typeface="宋体" panose="02010600030101010101" pitchFamily="2" charset="-122"/>
                <a:ea typeface="宋体" panose="02010600030101010101" pitchFamily="2" charset="-122"/>
              </a:rPr>
              <a:t>Sheets</a:t>
            </a:r>
            <a:r>
              <a:rPr kumimoji="1" lang="zh-CN" altLang="en-US" sz="2800" dirty="0">
                <a:latin typeface="宋体" panose="02010600030101010101" pitchFamily="2" charset="-122"/>
                <a:ea typeface="宋体" panose="02010600030101010101" pitchFamily="2" charset="-122"/>
              </a:rPr>
              <a:t>）</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200" y="1473933"/>
            <a:ext cx="10691813" cy="4326792"/>
          </a:xfrm>
        </p:spPr>
        <p:txBody>
          <a:bodyPr>
            <a:normAutofit/>
          </a:bodyPr>
          <a:lstStyle/>
          <a:p>
            <a:pPr>
              <a:lnSpc>
                <a:spcPct val="150000"/>
              </a:lnSpc>
            </a:pPr>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（层叠样式表）是一种用来表现</a:t>
            </a:r>
            <a:r>
              <a:rPr kumimoji="1" lang="en-US" altLang="zh-CN" sz="2000" dirty="0">
                <a:latin typeface="宋体" panose="02010600030101010101" pitchFamily="2" charset="-122"/>
                <a:ea typeface="宋体" panose="02010600030101010101" pitchFamily="2" charset="-122"/>
              </a:rPr>
              <a:t>HTML</a:t>
            </a:r>
            <a:r>
              <a:rPr kumimoji="1" lang="zh-CN" altLang="en-US" sz="2000" dirty="0">
                <a:latin typeface="宋体" panose="02010600030101010101" pitchFamily="2" charset="-122"/>
                <a:ea typeface="宋体" panose="02010600030101010101" pitchFamily="2" charset="-122"/>
              </a:rPr>
              <a:t>或</a:t>
            </a:r>
            <a:r>
              <a:rPr kumimoji="1" lang="en-US" altLang="zh-CN" sz="2000" dirty="0">
                <a:latin typeface="宋体" panose="02010600030101010101" pitchFamily="2" charset="-122"/>
                <a:ea typeface="宋体" panose="02010600030101010101" pitchFamily="2" charset="-122"/>
              </a:rPr>
              <a:t>XML</a:t>
            </a:r>
            <a:r>
              <a:rPr kumimoji="1" lang="zh-CN" altLang="en-US" sz="2000" dirty="0">
                <a:latin typeface="宋体" panose="02010600030101010101" pitchFamily="2" charset="-122"/>
                <a:ea typeface="宋体" panose="02010600030101010101" pitchFamily="2" charset="-122"/>
              </a:rPr>
              <a:t>等文件样式的计算机语言；</a:t>
            </a:r>
            <a:endParaRPr kumimoji="1" lang="en-US" altLang="zh-CN" sz="2000" dirty="0">
              <a:latin typeface="宋体" panose="02010600030101010101" pitchFamily="2" charset="-122"/>
              <a:ea typeface="宋体" panose="02010600030101010101" pitchFamily="2" charset="-122"/>
            </a:endParaRPr>
          </a:p>
          <a:p>
            <a:pPr>
              <a:lnSpc>
                <a:spcPct val="150000"/>
              </a:lnSpc>
            </a:pPr>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不仅可以静态地修饰网页，还可以配合各种脚本语言动态地对网页各元素进行格式化；</a:t>
            </a:r>
            <a:endParaRPr kumimoji="1" lang="en-US" altLang="zh-CN" sz="2000" dirty="0">
              <a:latin typeface="宋体" panose="02010600030101010101" pitchFamily="2" charset="-122"/>
              <a:ea typeface="宋体" panose="02010600030101010101" pitchFamily="2" charset="-122"/>
            </a:endParaRPr>
          </a:p>
          <a:p>
            <a:pPr>
              <a:lnSpc>
                <a:spcPct val="150000"/>
              </a:lnSpc>
            </a:pPr>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拥有丰富的样式定义，它能够对网页中元素位置的排版进行像素级精确控制，支持几乎所有的字体字号样式，拥有对网页对象和模型样式编辑的能力；</a:t>
            </a:r>
            <a:endParaRPr kumimoji="1" lang="en-US" altLang="zh-CN" sz="2000" dirty="0">
              <a:latin typeface="宋体" panose="02010600030101010101" pitchFamily="2" charset="-122"/>
              <a:ea typeface="宋体" panose="02010600030101010101" pitchFamily="2" charset="-122"/>
            </a:endParaRPr>
          </a:p>
          <a:p>
            <a:pPr>
              <a:lnSpc>
                <a:spcPct val="150000"/>
              </a:lnSpc>
            </a:pPr>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样式可以直接存储于</a:t>
            </a:r>
            <a:r>
              <a:rPr kumimoji="1" lang="en-US" altLang="zh-CN" sz="2000" dirty="0">
                <a:latin typeface="宋体" panose="02010600030101010101" pitchFamily="2" charset="-122"/>
                <a:ea typeface="宋体" panose="02010600030101010101" pitchFamily="2" charset="-122"/>
              </a:rPr>
              <a:t>HTML</a:t>
            </a:r>
            <a:r>
              <a:rPr kumimoji="1" lang="zh-CN" altLang="en-US" sz="2000" dirty="0">
                <a:latin typeface="宋体" panose="02010600030101010101" pitchFamily="2" charset="-122"/>
                <a:ea typeface="宋体" panose="02010600030101010101" pitchFamily="2" charset="-122"/>
              </a:rPr>
              <a:t>网页也可以存放于单独的样式文件（</a:t>
            </a:r>
            <a:r>
              <a:rPr kumimoji="1" lang="en-US" altLang="zh-CN" sz="2000" dirty="0">
                <a:latin typeface="宋体" panose="02010600030101010101" pitchFamily="2" charset="-122"/>
                <a:ea typeface="宋体" panose="02010600030101010101" pitchFamily="2" charset="-122"/>
              </a:rPr>
              <a:t>.</a:t>
            </a:r>
            <a:r>
              <a:rPr kumimoji="1" lang="en-US" altLang="zh-CN" sz="2000" dirty="0" err="1">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文件）；</a:t>
            </a:r>
            <a:endParaRPr kumimoji="1" lang="en-US" altLang="zh-CN" sz="2000" dirty="0">
              <a:latin typeface="宋体" panose="02010600030101010101" pitchFamily="2" charset="-122"/>
              <a:ea typeface="宋体" panose="02010600030101010101" pitchFamily="2" charset="-122"/>
            </a:endParaRPr>
          </a:p>
          <a:p>
            <a:pPr>
              <a:lnSpc>
                <a:spcPct val="150000"/>
              </a:lnSpc>
            </a:pPr>
            <a:r>
              <a:rPr kumimoji="1" lang="zh-CN" altLang="en-US" sz="2000" dirty="0">
                <a:latin typeface="宋体" panose="02010600030101010101" pitchFamily="2" charset="-122"/>
                <a:ea typeface="宋体" panose="02010600030101010101" pitchFamily="2" charset="-122"/>
              </a:rPr>
              <a:t>多个页面可以使用同一个</a:t>
            </a:r>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样式表；</a:t>
            </a:r>
            <a:endParaRPr kumimoji="1" lang="en-US" altLang="zh-CN" sz="2000" dirty="0">
              <a:latin typeface="宋体" panose="02010600030101010101" pitchFamily="2" charset="-122"/>
              <a:ea typeface="宋体" panose="02010600030101010101" pitchFamily="2" charset="-122"/>
            </a:endParaRPr>
          </a:p>
          <a:p>
            <a:pPr>
              <a:lnSpc>
                <a:spcPct val="150000"/>
              </a:lnSpc>
            </a:pPr>
            <a:r>
              <a:rPr kumimoji="1" lang="zh-CN" altLang="en-US" sz="2000" dirty="0">
                <a:latin typeface="宋体" panose="02010600030101010101" pitchFamily="2" charset="-122"/>
                <a:ea typeface="宋体" panose="02010600030101010101" pitchFamily="2" charset="-122"/>
              </a:rPr>
              <a:t>层叠是指可以对一个元素多次设置样式，且以最后一次设定的属性值为准；</a:t>
            </a:r>
            <a:endParaRPr kumimoji="1" lang="en-US" altLang="zh-CN" sz="2000" dirty="0">
              <a:latin typeface="宋体" panose="02010600030101010101" pitchFamily="2" charset="-122"/>
              <a:ea typeface="宋体" panose="02010600030101010101" pitchFamily="2" charset="-122"/>
            </a:endParaRPr>
          </a:p>
          <a:p>
            <a:pPr>
              <a:lnSpc>
                <a:spcPct val="150000"/>
              </a:lnSpc>
            </a:pPr>
            <a:endParaRPr kumimoji="1" lang="en-US" altLang="zh-CN" sz="2000" dirty="0">
              <a:latin typeface="宋体" panose="02010600030101010101" pitchFamily="2" charset="-122"/>
              <a:ea typeface="宋体" panose="02010600030101010101" pitchFamily="2" charset="-122"/>
            </a:endParaRPr>
          </a:p>
          <a:p>
            <a:pPr>
              <a:lnSpc>
                <a:spcPct val="150000"/>
              </a:lnSpc>
            </a:pPr>
            <a:endParaRPr kumimoji="1"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44545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宋体" panose="02010600030101010101" pitchFamily="2" charset="-122"/>
                <a:ea typeface="宋体" panose="02010600030101010101" pitchFamily="2" charset="-122"/>
              </a:rPr>
              <a:t>CSS</a:t>
            </a:r>
            <a:r>
              <a:rPr kumimoji="1" lang="zh-CN" altLang="en-US" sz="2800" dirty="0">
                <a:latin typeface="宋体" panose="02010600030101010101" pitchFamily="2" charset="-122"/>
                <a:ea typeface="宋体" panose="02010600030101010101" pitchFamily="2" charset="-122"/>
              </a:rPr>
              <a:t>发展历史</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200" y="1473933"/>
            <a:ext cx="10691813" cy="1112105"/>
          </a:xfrm>
        </p:spPr>
        <p:txBody>
          <a:bodyPr>
            <a:normAutofit/>
          </a:bodyPr>
          <a:lstStyle/>
          <a:p>
            <a:r>
              <a:rPr kumimoji="1" lang="zh-CN" altLang="en-US" sz="2000" dirty="0">
                <a:latin typeface="宋体" panose="02010600030101010101" pitchFamily="2" charset="-122"/>
                <a:ea typeface="宋体" panose="02010600030101010101" pitchFamily="2" charset="-122"/>
              </a:rPr>
              <a:t>伴随</a:t>
            </a:r>
            <a:r>
              <a:rPr kumimoji="1" lang="en-US" altLang="zh-CN" sz="2000" dirty="0">
                <a:latin typeface="宋体" panose="02010600030101010101" pitchFamily="2" charset="-122"/>
                <a:ea typeface="宋体" panose="02010600030101010101" pitchFamily="2" charset="-122"/>
              </a:rPr>
              <a:t>1990</a:t>
            </a:r>
            <a:r>
              <a:rPr kumimoji="1" lang="zh-CN" altLang="en-US" sz="2000" dirty="0">
                <a:latin typeface="宋体" panose="02010600030101010101" pitchFamily="2" charset="-122"/>
                <a:ea typeface="宋体" panose="02010600030101010101" pitchFamily="2" charset="-122"/>
              </a:rPr>
              <a:t>年代初</a:t>
            </a:r>
            <a:r>
              <a:rPr kumimoji="1" lang="en-US" altLang="zh-CN" sz="2000" dirty="0" smtClean="0">
                <a:latin typeface="宋体" panose="02010600030101010101" pitchFamily="2" charset="-122"/>
                <a:ea typeface="宋体" panose="02010600030101010101" pitchFamily="2" charset="-122"/>
              </a:rPr>
              <a:t>HTML</a:t>
            </a:r>
            <a:r>
              <a:rPr kumimoji="1" lang="zh-CN" altLang="en-US" sz="2000" dirty="0" smtClean="0">
                <a:latin typeface="宋体" panose="02010600030101010101" pitchFamily="2" charset="-122"/>
                <a:ea typeface="宋体" panose="02010600030101010101" pitchFamily="2" charset="-122"/>
              </a:rPr>
              <a:t>发明开始</a:t>
            </a:r>
            <a:r>
              <a:rPr kumimoji="1" lang="zh-CN" altLang="en-US" sz="2000" dirty="0">
                <a:latin typeface="宋体" panose="02010600030101010101" pitchFamily="2" charset="-122"/>
                <a:ea typeface="宋体" panose="02010600030101010101" pitchFamily="2" charset="-122"/>
              </a:rPr>
              <a:t>，样式表就以各种形式出现，</a:t>
            </a:r>
            <a:r>
              <a:rPr kumimoji="1" lang="en-US" altLang="zh-CN" sz="2000" dirty="0">
                <a:latin typeface="宋体" panose="02010600030101010101" pitchFamily="2" charset="-122"/>
                <a:ea typeface="宋体" panose="02010600030101010101" pitchFamily="2" charset="-122"/>
              </a:rPr>
              <a:t>1994</a:t>
            </a:r>
            <a:r>
              <a:rPr kumimoji="1" lang="zh-CN" altLang="en-US" sz="2000" dirty="0">
                <a:latin typeface="宋体" panose="02010600030101010101" pitchFamily="2" charset="-122"/>
                <a:ea typeface="宋体" panose="02010600030101010101" pitchFamily="2" charset="-122"/>
              </a:rPr>
              <a:t>年</a:t>
            </a:r>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的建议被提出；</a:t>
            </a:r>
            <a:endParaRPr kumimoji="1" lang="en-US" altLang="zh-CN" sz="2000" dirty="0">
              <a:latin typeface="宋体" panose="02010600030101010101" pitchFamily="2" charset="-122"/>
              <a:ea typeface="宋体" panose="02010600030101010101" pitchFamily="2" charset="-122"/>
            </a:endParaRPr>
          </a:p>
          <a:p>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是第一个含有“层叠”意义的样式表语言。在</a:t>
            </a:r>
            <a:r>
              <a:rPr kumimoji="1" lang="en-US" altLang="zh-CN" sz="2000" dirty="0">
                <a:latin typeface="宋体" panose="02010600030101010101" pitchFamily="2" charset="-122"/>
                <a:ea typeface="宋体" panose="02010600030101010101" pitchFamily="2" charset="-122"/>
              </a:rPr>
              <a:t>CSS</a:t>
            </a:r>
            <a:r>
              <a:rPr kumimoji="1" lang="zh-CN" altLang="en-US" sz="2000" dirty="0">
                <a:latin typeface="宋体" panose="02010600030101010101" pitchFamily="2" charset="-122"/>
                <a:ea typeface="宋体" panose="02010600030101010101" pitchFamily="2" charset="-122"/>
              </a:rPr>
              <a:t>中，一个文件的样式可以从其他的样式表中继承下来。</a:t>
            </a:r>
            <a:endParaRPr kumimoji="1" lang="en-US" altLang="zh-CN" sz="2000" dirty="0">
              <a:latin typeface="宋体" panose="02010600030101010101" pitchFamily="2" charset="-122"/>
              <a:ea typeface="宋体" panose="02010600030101010101" pitchFamily="2" charset="-122"/>
            </a:endParaRPr>
          </a:p>
        </p:txBody>
      </p:sp>
      <p:sp>
        <p:nvSpPr>
          <p:cNvPr id="5" name="圆角矩形 4">
            <a:extLst>
              <a:ext uri="{FF2B5EF4-FFF2-40B4-BE49-F238E27FC236}">
                <a16:creationId xmlns:a16="http://schemas.microsoft.com/office/drawing/2014/main" id="{1C991C59-633A-8646-8CF5-A4B391F4E917}"/>
              </a:ext>
            </a:extLst>
          </p:cNvPr>
          <p:cNvSpPr/>
          <p:nvPr/>
        </p:nvSpPr>
        <p:spPr>
          <a:xfrm>
            <a:off x="1906512" y="2985240"/>
            <a:ext cx="1965401" cy="8414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宋体" panose="02010600030101010101" pitchFamily="2" charset="-122"/>
                <a:ea typeface="宋体" panose="02010600030101010101" pitchFamily="2" charset="-122"/>
              </a:rPr>
              <a:t>1996</a:t>
            </a: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CSS1</a:t>
            </a:r>
          </a:p>
          <a:p>
            <a:pPr algn="ctr"/>
            <a:r>
              <a:rPr kumimoji="1" lang="en-US" altLang="zh-CN" sz="1400" dirty="0">
                <a:latin typeface="宋体" panose="02010600030101010101" pitchFamily="2" charset="-122"/>
                <a:ea typeface="宋体" panose="02010600030101010101" pitchFamily="2" charset="-122"/>
              </a:rPr>
              <a:t>W3C</a:t>
            </a:r>
            <a:r>
              <a:rPr kumimoji="1" lang="zh-CN" altLang="en-US" sz="1400" dirty="0">
                <a:latin typeface="宋体" panose="02010600030101010101" pitchFamily="2" charset="-122"/>
                <a:ea typeface="宋体" panose="02010600030101010101" pitchFamily="2" charset="-122"/>
              </a:rPr>
              <a:t>正式推出</a:t>
            </a:r>
          </a:p>
        </p:txBody>
      </p:sp>
      <p:sp>
        <p:nvSpPr>
          <p:cNvPr id="6" name="圆角矩形 5">
            <a:extLst>
              <a:ext uri="{FF2B5EF4-FFF2-40B4-BE49-F238E27FC236}">
                <a16:creationId xmlns:a16="http://schemas.microsoft.com/office/drawing/2014/main" id="{8AD400DF-F019-EF44-8196-88671EFC9010}"/>
              </a:ext>
            </a:extLst>
          </p:cNvPr>
          <p:cNvSpPr/>
          <p:nvPr/>
        </p:nvSpPr>
        <p:spPr>
          <a:xfrm>
            <a:off x="5009281" y="2985240"/>
            <a:ext cx="1965401" cy="8414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宋体" panose="02010600030101010101" pitchFamily="2" charset="-122"/>
                <a:ea typeface="宋体" panose="02010600030101010101" pitchFamily="2" charset="-122"/>
              </a:rPr>
              <a:t>1998</a:t>
            </a: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CSS2</a:t>
            </a:r>
          </a:p>
          <a:p>
            <a:pPr algn="ctr"/>
            <a:r>
              <a:rPr kumimoji="1" lang="en-US" altLang="zh-CN" sz="1400" dirty="0">
                <a:latin typeface="宋体" panose="02010600030101010101" pitchFamily="2" charset="-122"/>
                <a:ea typeface="宋体" panose="02010600030101010101" pitchFamily="2" charset="-122"/>
              </a:rPr>
              <a:t>W3C</a:t>
            </a:r>
            <a:r>
              <a:rPr kumimoji="1" lang="zh-CN" altLang="en-US" sz="1400" dirty="0">
                <a:latin typeface="宋体" panose="02010600030101010101" pitchFamily="2" charset="-122"/>
                <a:ea typeface="宋体" panose="02010600030101010101" pitchFamily="2" charset="-122"/>
              </a:rPr>
              <a:t>正式推出</a:t>
            </a:r>
          </a:p>
        </p:txBody>
      </p:sp>
      <p:sp>
        <p:nvSpPr>
          <p:cNvPr id="7" name="圆角矩形 6">
            <a:extLst>
              <a:ext uri="{FF2B5EF4-FFF2-40B4-BE49-F238E27FC236}">
                <a16:creationId xmlns:a16="http://schemas.microsoft.com/office/drawing/2014/main" id="{6272D6CE-6E28-9E41-8629-FD95AF230200}"/>
              </a:ext>
            </a:extLst>
          </p:cNvPr>
          <p:cNvSpPr/>
          <p:nvPr/>
        </p:nvSpPr>
        <p:spPr>
          <a:xfrm>
            <a:off x="8112049" y="2985240"/>
            <a:ext cx="1965401" cy="8414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宋体" panose="02010600030101010101" pitchFamily="2" charset="-122"/>
                <a:ea typeface="宋体" panose="02010600030101010101" pitchFamily="2" charset="-122"/>
              </a:rPr>
              <a:t>2001</a:t>
            </a: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CSS3</a:t>
            </a:r>
          </a:p>
          <a:p>
            <a:pPr algn="ctr"/>
            <a:r>
              <a:rPr kumimoji="1" lang="zh-CN" altLang="en-US" sz="1400" dirty="0">
                <a:latin typeface="宋体" panose="02010600030101010101" pitchFamily="2" charset="-122"/>
                <a:ea typeface="宋体" panose="02010600030101010101" pitchFamily="2" charset="-122"/>
              </a:rPr>
              <a:t>工作草案完成</a:t>
            </a:r>
            <a:endParaRPr kumimoji="1" lang="en-US" altLang="zh-CN" sz="1400" dirty="0">
              <a:latin typeface="宋体" panose="02010600030101010101" pitchFamily="2" charset="-122"/>
              <a:ea typeface="宋体" panose="02010600030101010101" pitchFamily="2" charset="-122"/>
            </a:endParaRPr>
          </a:p>
        </p:txBody>
      </p:sp>
      <p:cxnSp>
        <p:nvCxnSpPr>
          <p:cNvPr id="12" name="直线箭头连接符 11">
            <a:extLst>
              <a:ext uri="{FF2B5EF4-FFF2-40B4-BE49-F238E27FC236}">
                <a16:creationId xmlns:a16="http://schemas.microsoft.com/office/drawing/2014/main" id="{7CDF4FAB-A1D5-F345-BF2B-BE37565488AC}"/>
              </a:ext>
            </a:extLst>
          </p:cNvPr>
          <p:cNvCxnSpPr>
            <a:cxnSpLocks/>
            <a:stCxn id="5" idx="3"/>
          </p:cNvCxnSpPr>
          <p:nvPr/>
        </p:nvCxnSpPr>
        <p:spPr>
          <a:xfrm>
            <a:off x="3871913" y="3405972"/>
            <a:ext cx="113736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1A6E667A-3DAF-AB4D-98C6-33D267CB3507}"/>
              </a:ext>
            </a:extLst>
          </p:cNvPr>
          <p:cNvCxnSpPr>
            <a:cxnSpLocks/>
            <a:stCxn id="6" idx="3"/>
            <a:endCxn id="7" idx="1"/>
          </p:cNvCxnSpPr>
          <p:nvPr/>
        </p:nvCxnSpPr>
        <p:spPr>
          <a:xfrm>
            <a:off x="6974682" y="3405972"/>
            <a:ext cx="113736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15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内容与样式分离的</a:t>
            </a:r>
            <a:r>
              <a:rPr lang="zh-CN" altLang="en-US" b="1" dirty="0" smtClean="0"/>
              <a:t>原则</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dirty="0"/>
              <a:t>html</a:t>
            </a:r>
            <a:r>
              <a:rPr lang="zh-CN" altLang="en-US" dirty="0"/>
              <a:t>主要是控制页面内容结构就像页面的骨架，</a:t>
            </a:r>
            <a:r>
              <a:rPr lang="en-US" altLang="zh-CN" dirty="0" err="1"/>
              <a:t>css</a:t>
            </a:r>
            <a:r>
              <a:rPr lang="zh-CN" altLang="en-US" dirty="0"/>
              <a:t>主要是控制页面样式，</a:t>
            </a:r>
            <a:r>
              <a:rPr lang="en-US" altLang="zh-CN" dirty="0" err="1"/>
              <a:t>js</a:t>
            </a:r>
            <a:r>
              <a:rPr lang="zh-CN" altLang="en-US" dirty="0"/>
              <a:t>主要控制页面的元素的行为</a:t>
            </a:r>
            <a:r>
              <a:rPr lang="zh-CN" altLang="en-US" dirty="0" smtClean="0"/>
              <a:t>。</a:t>
            </a:r>
            <a:endParaRPr lang="en-US" altLang="zh-CN" dirty="0" smtClean="0"/>
          </a:p>
          <a:p>
            <a:pPr>
              <a:lnSpc>
                <a:spcPct val="150000"/>
              </a:lnSpc>
            </a:pPr>
            <a:r>
              <a:rPr lang="zh-CN" altLang="en-US" dirty="0" smtClean="0"/>
              <a:t>他们</a:t>
            </a:r>
            <a:r>
              <a:rPr lang="zh-CN" altLang="en-US" dirty="0"/>
              <a:t>三者相互关联，才可以完整的显示页面的所具有的功能和效果</a:t>
            </a:r>
            <a:r>
              <a:rPr lang="zh-CN" altLang="en-US" dirty="0" smtClean="0"/>
              <a:t>。</a:t>
            </a:r>
            <a:endParaRPr lang="en-US" altLang="zh-CN" dirty="0" smtClean="0"/>
          </a:p>
          <a:p>
            <a:pPr>
              <a:lnSpc>
                <a:spcPct val="150000"/>
              </a:lnSpc>
            </a:pPr>
            <a:r>
              <a:rPr lang="zh-CN" altLang="en-US" dirty="0" smtClean="0"/>
              <a:t>内容</a:t>
            </a:r>
            <a:r>
              <a:rPr lang="zh-CN" altLang="en-US" dirty="0"/>
              <a:t>与样式分离 就是把</a:t>
            </a:r>
            <a:r>
              <a:rPr lang="en-US" altLang="zh-CN" dirty="0"/>
              <a:t>HTML</a:t>
            </a:r>
            <a:r>
              <a:rPr lang="zh-CN" altLang="en-US" dirty="0"/>
              <a:t>的功能和</a:t>
            </a:r>
            <a:r>
              <a:rPr lang="en-US" altLang="zh-CN" dirty="0" err="1"/>
              <a:t>css</a:t>
            </a:r>
            <a:r>
              <a:rPr lang="zh-CN" altLang="en-US" dirty="0"/>
              <a:t>的功能分开写，这样同一样式的内容不用重复去写样式而且不同的标签可以使用同一个样式，使用</a:t>
            </a:r>
            <a:r>
              <a:rPr lang="en-US" altLang="zh-CN" dirty="0" err="1"/>
              <a:t>css</a:t>
            </a:r>
            <a:r>
              <a:rPr lang="zh-CN" altLang="en-US" dirty="0"/>
              <a:t>的样式得到高效利用，同时</a:t>
            </a:r>
            <a:r>
              <a:rPr lang="en-US" altLang="zh-CN" dirty="0"/>
              <a:t>HTML</a:t>
            </a:r>
            <a:r>
              <a:rPr lang="zh-CN" altLang="en-US" dirty="0"/>
              <a:t>的骨架内容也清晰，一目了然，有助于修改。</a:t>
            </a:r>
          </a:p>
          <a:p>
            <a:pPr>
              <a:lnSpc>
                <a:spcPct val="150000"/>
              </a:lnSpc>
            </a:pPr>
            <a:endParaRPr lang="zh-CN" altLang="en-US" dirty="0"/>
          </a:p>
        </p:txBody>
      </p:sp>
    </p:spTree>
    <p:extLst>
      <p:ext uri="{BB962C8B-B14F-4D97-AF65-F5344CB8AC3E}">
        <p14:creationId xmlns:p14="http://schemas.microsoft.com/office/powerpoint/2010/main" val="2582354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内容和样式混杂的情况</a:t>
            </a:r>
            <a:endParaRPr lang="zh-CN" altLang="en-US" dirty="0"/>
          </a:p>
        </p:txBody>
      </p:sp>
      <p:sp>
        <p:nvSpPr>
          <p:cNvPr id="3" name="内容占位符 2"/>
          <p:cNvSpPr>
            <a:spLocks noGrp="1"/>
          </p:cNvSpPr>
          <p:nvPr>
            <p:ph idx="1"/>
          </p:nvPr>
        </p:nvSpPr>
        <p:spPr/>
        <p:txBody>
          <a:bodyPr/>
          <a:lstStyle/>
          <a:p>
            <a:r>
              <a:rPr lang="zh-CN" altLang="en-US" dirty="0" smtClean="0"/>
              <a:t>在早期的</a:t>
            </a:r>
            <a:r>
              <a:rPr lang="en-US" altLang="zh-CN" dirty="0" smtClean="0"/>
              <a:t>HTML</a:t>
            </a:r>
            <a:r>
              <a:rPr lang="zh-CN" altLang="en-US" dirty="0" smtClean="0"/>
              <a:t>版本中，内容和样式混杂的情况很多见</a:t>
            </a:r>
            <a:endParaRPr lang="zh-CN" altLang="en-US" dirty="0"/>
          </a:p>
        </p:txBody>
      </p:sp>
      <p:pic>
        <p:nvPicPr>
          <p:cNvPr id="4" name="图片 3"/>
          <p:cNvPicPr>
            <a:picLocks noChangeAspect="1"/>
          </p:cNvPicPr>
          <p:nvPr/>
        </p:nvPicPr>
        <p:blipFill>
          <a:blip r:embed="rId2"/>
          <a:stretch>
            <a:fillRect/>
          </a:stretch>
        </p:blipFill>
        <p:spPr>
          <a:xfrm>
            <a:off x="1057275" y="2872581"/>
            <a:ext cx="5105400" cy="2190750"/>
          </a:xfrm>
          <a:prstGeom prst="rect">
            <a:avLst/>
          </a:prstGeom>
        </p:spPr>
      </p:pic>
      <p:pic>
        <p:nvPicPr>
          <p:cNvPr id="5" name="图片 4"/>
          <p:cNvPicPr>
            <a:picLocks noChangeAspect="1"/>
          </p:cNvPicPr>
          <p:nvPr/>
        </p:nvPicPr>
        <p:blipFill>
          <a:blip r:embed="rId3"/>
          <a:stretch>
            <a:fillRect/>
          </a:stretch>
        </p:blipFill>
        <p:spPr>
          <a:xfrm>
            <a:off x="6924675" y="2872581"/>
            <a:ext cx="4076700" cy="2257425"/>
          </a:xfrm>
          <a:prstGeom prst="rect">
            <a:avLst/>
          </a:prstGeom>
        </p:spPr>
      </p:pic>
    </p:spTree>
    <p:extLst>
      <p:ext uri="{BB962C8B-B14F-4D97-AF65-F5344CB8AC3E}">
        <p14:creationId xmlns:p14="http://schemas.microsoft.com/office/powerpoint/2010/main" val="3287637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1525" y="269875"/>
            <a:ext cx="10515600" cy="1325563"/>
          </a:xfrm>
        </p:spPr>
        <p:txBody>
          <a:bodyPr/>
          <a:lstStyle/>
          <a:p>
            <a:r>
              <a:rPr lang="zh-CN" altLang="en-US" b="1" dirty="0"/>
              <a:t>不赞成使用的标签和</a:t>
            </a:r>
            <a:r>
              <a:rPr lang="zh-CN" altLang="en-US" b="1" dirty="0" smtClean="0"/>
              <a:t>属性</a:t>
            </a:r>
            <a:endParaRPr lang="zh-CN" altLang="en-US" dirty="0"/>
          </a:p>
        </p:txBody>
      </p:sp>
      <p:sp>
        <p:nvSpPr>
          <p:cNvPr id="3" name="内容占位符 2"/>
          <p:cNvSpPr>
            <a:spLocks noGrp="1"/>
          </p:cNvSpPr>
          <p:nvPr>
            <p:ph idx="1"/>
          </p:nvPr>
        </p:nvSpPr>
        <p:spPr>
          <a:xfrm>
            <a:off x="676274" y="1473200"/>
            <a:ext cx="10906125" cy="4351338"/>
          </a:xfrm>
        </p:spPr>
        <p:txBody>
          <a:bodyPr>
            <a:normAutofit/>
          </a:bodyPr>
          <a:lstStyle/>
          <a:p>
            <a:r>
              <a:rPr lang="zh-CN" altLang="en-US" sz="2000" dirty="0"/>
              <a:t>在 </a:t>
            </a:r>
            <a:r>
              <a:rPr lang="en-US" altLang="zh-CN" sz="2000" dirty="0"/>
              <a:t>HTML 4 </a:t>
            </a:r>
            <a:r>
              <a:rPr lang="zh-CN" altLang="en-US" sz="2000" dirty="0"/>
              <a:t>中，有若干的标签和属性是被废弃的。被废弃（</a:t>
            </a:r>
            <a:r>
              <a:rPr lang="en-US" altLang="zh-CN" sz="2000" dirty="0"/>
              <a:t>Deprecated</a:t>
            </a:r>
            <a:r>
              <a:rPr lang="zh-CN" altLang="en-US" sz="2000" dirty="0"/>
              <a:t>）的意思是在未来版本的 </a:t>
            </a:r>
            <a:r>
              <a:rPr lang="en-US" altLang="zh-CN" sz="2000" dirty="0"/>
              <a:t>HTML </a:t>
            </a:r>
            <a:r>
              <a:rPr lang="zh-CN" altLang="en-US" sz="2000" dirty="0"/>
              <a:t>和 </a:t>
            </a:r>
            <a:r>
              <a:rPr lang="en-US" altLang="zh-CN" sz="2000" dirty="0"/>
              <a:t>XHTML </a:t>
            </a:r>
            <a:r>
              <a:rPr lang="zh-CN" altLang="en-US" sz="2000" dirty="0"/>
              <a:t>中将不支持这些标签和属性。</a:t>
            </a:r>
          </a:p>
          <a:p>
            <a:r>
              <a:rPr lang="zh-CN" altLang="en-US" sz="2000" dirty="0"/>
              <a:t>这里传达的信息很明确：请避免使用这些被废弃的标签和属性！</a:t>
            </a:r>
          </a:p>
          <a:p>
            <a:endParaRPr lang="zh-CN" altLang="en-US" sz="2000" dirty="0"/>
          </a:p>
        </p:txBody>
      </p:sp>
      <p:pic>
        <p:nvPicPr>
          <p:cNvPr id="5" name="图片 4"/>
          <p:cNvPicPr>
            <a:picLocks noChangeAspect="1"/>
          </p:cNvPicPr>
          <p:nvPr/>
        </p:nvPicPr>
        <p:blipFill>
          <a:blip r:embed="rId2"/>
          <a:stretch>
            <a:fillRect/>
          </a:stretch>
        </p:blipFill>
        <p:spPr>
          <a:xfrm>
            <a:off x="2700337" y="2560637"/>
            <a:ext cx="6319837" cy="4095756"/>
          </a:xfrm>
          <a:prstGeom prst="rect">
            <a:avLst/>
          </a:prstGeom>
        </p:spPr>
      </p:pic>
    </p:spTree>
    <p:extLst>
      <p:ext uri="{BB962C8B-B14F-4D97-AF65-F5344CB8AC3E}">
        <p14:creationId xmlns:p14="http://schemas.microsoft.com/office/powerpoint/2010/main" val="2676014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4812</TotalTime>
  <Words>1210</Words>
  <Application>Microsoft Office PowerPoint</Application>
  <PresentationFormat>宽屏</PresentationFormat>
  <Paragraphs>112</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宋体</vt:lpstr>
      <vt:lpstr>Arial</vt:lpstr>
      <vt:lpstr>Wingdings</vt:lpstr>
      <vt:lpstr>Office 主题​​</vt:lpstr>
      <vt:lpstr>第三章 HTML样式</vt:lpstr>
      <vt:lpstr>PowerPoint 演示文稿</vt:lpstr>
      <vt:lpstr>目录</vt:lpstr>
      <vt:lpstr>3.1 CSS简介</vt:lpstr>
      <vt:lpstr>CSS（Cascading Style Sheets）</vt:lpstr>
      <vt:lpstr>CSS发展历史</vt:lpstr>
      <vt:lpstr>内容与样式分离的原则</vt:lpstr>
      <vt:lpstr>内容和样式混杂的情况</vt:lpstr>
      <vt:lpstr>不赞成使用的标签和属性</vt:lpstr>
      <vt:lpstr>Style样式</vt:lpstr>
      <vt:lpstr>CSS与HTML分离的优点</vt:lpstr>
      <vt:lpstr>CSS基本语法</vt:lpstr>
      <vt:lpstr>CSS引用方式</vt:lpstr>
      <vt:lpstr>内联样式</vt:lpstr>
      <vt:lpstr>内部样式</vt:lpstr>
      <vt:lpstr>外部样式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Web编程简介</dc:title>
  <dc:creator>Microsoft Office User</dc:creator>
  <cp:lastModifiedBy>yezi</cp:lastModifiedBy>
  <cp:revision>954</cp:revision>
  <dcterms:created xsi:type="dcterms:W3CDTF">2020-02-08T09:17:17Z</dcterms:created>
  <dcterms:modified xsi:type="dcterms:W3CDTF">2020-03-16T10:11:53Z</dcterms:modified>
</cp:coreProperties>
</file>