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6"/>
    <p:restoredTop sz="91549"/>
  </p:normalViewPr>
  <p:slideViewPr>
    <p:cSldViewPr snapToGrid="0" snapToObjects="1">
      <p:cViewPr varScale="1">
        <p:scale>
          <a:sx n="80" d="100"/>
          <a:sy n="80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kumimoji="1"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9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1D39DA-8DD9-ED49-A0F5-B1442A97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57" y="3209924"/>
            <a:ext cx="2654300" cy="321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相邻元素选择器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选择紧接在在某一元素后的元素，两者具有相同的父元素；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相邻元素选择器语法：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E9D6CC1-1203-A246-9155-46A1120D9D86}"/>
              </a:ext>
            </a:extLst>
          </p:cNvPr>
          <p:cNvCxnSpPr/>
          <p:nvPr/>
        </p:nvCxnSpPr>
        <p:spPr>
          <a:xfrm flipH="1">
            <a:off x="4553607" y="4023494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4986994" y="386613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相邻元素选择器定义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414884" y="5103559"/>
            <a:ext cx="1597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样式只应用于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h1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元素的后一个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6594454" y="4753148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2A1FA13-7F40-EA49-B736-FE88BB59414F}"/>
              </a:ext>
            </a:extLst>
          </p:cNvPr>
          <p:cNvSpPr/>
          <p:nvPr/>
        </p:nvSpPr>
        <p:spPr>
          <a:xfrm>
            <a:off x="1869354" y="5103559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05DC6-9124-4C4E-8875-FD837B8BE587}"/>
              </a:ext>
            </a:extLst>
          </p:cNvPr>
          <p:cNvSpPr/>
          <p:nvPr/>
        </p:nvSpPr>
        <p:spPr>
          <a:xfrm>
            <a:off x="3725569" y="1964847"/>
            <a:ext cx="4324027" cy="1020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相邻选择器语法：     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元素名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元素名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0D825-CECE-0A40-8EA7-DE26778D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596" y="4144042"/>
            <a:ext cx="1638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49"/>
    </mc:Choice>
    <mc:Fallback xmlns="">
      <p:transition spd="slow" advTm="7134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伪类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" y="130248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伪类用于向某些选择器添加特殊的效果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；元素状态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的变化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是动态的，元素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达到一个特定状态时，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它可以得到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一个伪类的样式；当状态改变时，它又会失去这个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样式。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伪类语法：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伪类类型：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05DC6-9124-4C4E-8875-FD837B8BE587}"/>
              </a:ext>
            </a:extLst>
          </p:cNvPr>
          <p:cNvSpPr/>
          <p:nvPr/>
        </p:nvSpPr>
        <p:spPr>
          <a:xfrm>
            <a:off x="2417784" y="1955891"/>
            <a:ext cx="4324027" cy="1020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伪类语法：     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选择器 ：伪类名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7B9F7C6-E27A-AE40-95BA-3909B46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54347"/>
              </p:ext>
            </p:extLst>
          </p:nvPr>
        </p:nvGraphicFramePr>
        <p:xfrm>
          <a:off x="1320840" y="3543883"/>
          <a:ext cx="95694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86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6351587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伪类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向被激活的元素添加样式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focus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向拥有键盘输入焦点的元素添加样式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hover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当鼠标浮在元素上方时，向元素添加样式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向未被访问的链接添加样式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visited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向已被访问的链接添加样式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:first-child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向第一个该元素添加样式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向带有指定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lang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属性的元素添加样式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6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22"/>
    </mc:Choice>
    <mc:Fallback xmlns="">
      <p:transition spd="slow" advTm="883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伪类示例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4607F9-28BB-2F49-9962-BE3AE170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690688"/>
            <a:ext cx="6070600" cy="453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58D80-0A45-0246-8A12-1F2D0CD7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1" y="1530043"/>
            <a:ext cx="1752600" cy="189230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CDA2530C-70E7-4447-9DB0-E78810024D71}"/>
              </a:ext>
            </a:extLst>
          </p:cNvPr>
          <p:cNvSpPr/>
          <p:nvPr/>
        </p:nvSpPr>
        <p:spPr>
          <a:xfrm>
            <a:off x="7867650" y="247619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69C143-3B89-2C44-B17D-8610D02F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775" y="3957638"/>
            <a:ext cx="1752600" cy="1816100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7B97E03A-89C1-014E-BB62-DB26796680B7}"/>
              </a:ext>
            </a:extLst>
          </p:cNvPr>
          <p:cNvSpPr/>
          <p:nvPr/>
        </p:nvSpPr>
        <p:spPr>
          <a:xfrm rot="5400000">
            <a:off x="9363075" y="341312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8FA998-8CB7-F646-A9A1-36572E220BD5}"/>
              </a:ext>
            </a:extLst>
          </p:cNvPr>
          <p:cNvSpPr/>
          <p:nvPr/>
        </p:nvSpPr>
        <p:spPr>
          <a:xfrm>
            <a:off x="367786" y="291841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伪类定义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0CA144-7564-EB4A-AD1F-9C9D1C584806}"/>
              </a:ext>
            </a:extLst>
          </p:cNvPr>
          <p:cNvSpPr/>
          <p:nvPr/>
        </p:nvSpPr>
        <p:spPr>
          <a:xfrm>
            <a:off x="9658352" y="3403329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鼠标移动到链接时</a:t>
            </a:r>
            <a:endParaRPr kumimoji="1" lang="en-US" altLang="zh-CN" sz="16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74B886F-F488-9247-A7CB-01F14779CBEA}"/>
              </a:ext>
            </a:extLst>
          </p:cNvPr>
          <p:cNvSpPr/>
          <p:nvPr/>
        </p:nvSpPr>
        <p:spPr>
          <a:xfrm rot="10800000">
            <a:off x="1273087" y="2461409"/>
            <a:ext cx="200204" cy="1252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2FCE4-9078-1940-ADBA-0C37ABF550C4}"/>
              </a:ext>
            </a:extLst>
          </p:cNvPr>
          <p:cNvSpPr/>
          <p:nvPr/>
        </p:nvSpPr>
        <p:spPr>
          <a:xfrm>
            <a:off x="4613158" y="2353408"/>
            <a:ext cx="2833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a:hover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必须在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a:link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a:visited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之后；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a:active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必须在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a:hover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103DAF5-9B10-DA43-9048-D2CEF39AF59E}"/>
              </a:ext>
            </a:extLst>
          </p:cNvPr>
          <p:cNvSpPr/>
          <p:nvPr/>
        </p:nvSpPr>
        <p:spPr>
          <a:xfrm>
            <a:off x="4308731" y="2389970"/>
            <a:ext cx="146356" cy="83099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9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18"/>
    </mc:Choice>
    <mc:Fallback xmlns="">
      <p:transition spd="slow" advTm="1520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伪元素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伪元素用于向某些选择器设置特殊效果；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伪元素语法：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伪元素类型：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05DC6-9124-4C4E-8875-FD837B8BE587}"/>
              </a:ext>
            </a:extLst>
          </p:cNvPr>
          <p:cNvSpPr/>
          <p:nvPr/>
        </p:nvSpPr>
        <p:spPr>
          <a:xfrm>
            <a:off x="2493984" y="1982941"/>
            <a:ext cx="4324027" cy="1020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伪元素语法：     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选择器  ：伪元素名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7B9F7C6-E27A-AE40-95BA-3909B46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3621"/>
              </p:ext>
            </p:extLst>
          </p:nvPr>
        </p:nvGraphicFramePr>
        <p:xfrm>
          <a:off x="1311275" y="3526155"/>
          <a:ext cx="95694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86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6351587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伪元素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first-letter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向文本的第一个字母添加特殊样式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first-line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向文本的首行添加特殊样式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before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在元素之前添加内容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after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在元素之后添加内容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32"/>
    </mc:Choice>
    <mc:Fallback xmlns="">
      <p:transition spd="slow" advTm="644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597EF5-ACEA-8A46-8DDA-FEC1B19E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31" y="1758950"/>
            <a:ext cx="5435600" cy="3340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伪元素示例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DA2530C-70E7-4447-9DB0-E78810024D71}"/>
              </a:ext>
            </a:extLst>
          </p:cNvPr>
          <p:cNvSpPr/>
          <p:nvPr/>
        </p:nvSpPr>
        <p:spPr>
          <a:xfrm>
            <a:off x="7265458" y="293698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8FA998-8CB7-F646-A9A1-36572E220BD5}"/>
              </a:ext>
            </a:extLst>
          </p:cNvPr>
          <p:cNvSpPr/>
          <p:nvPr/>
        </p:nvSpPr>
        <p:spPr>
          <a:xfrm>
            <a:off x="658700" y="2572090"/>
            <a:ext cx="80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伪元素定义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74B886F-F488-9247-A7CB-01F14779CBEA}"/>
              </a:ext>
            </a:extLst>
          </p:cNvPr>
          <p:cNvSpPr/>
          <p:nvPr/>
        </p:nvSpPr>
        <p:spPr>
          <a:xfrm rot="10800000">
            <a:off x="1401679" y="2489984"/>
            <a:ext cx="128653" cy="68184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5B7E8-FF47-5245-A705-AD5204BF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519" y="2636163"/>
            <a:ext cx="3393281" cy="8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50"/>
    </mc:Choice>
    <mc:Fallback xmlns="">
      <p:transition spd="slow" advTm="617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02"/>
            <a:ext cx="10691813" cy="42823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选择器决定了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样式应用于哪些元素；最简单的选择器可以对给定类型的所有元素进行格式化，更复杂的选择器可以根据元素的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、上下文、状态等来应用格式化规则；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选择器分类：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元素选择器；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类选择器；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选择器；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7CACB-E6AE-624B-941B-7D4A8C919C53}"/>
              </a:ext>
            </a:extLst>
          </p:cNvPr>
          <p:cNvSpPr/>
          <p:nvPr/>
        </p:nvSpPr>
        <p:spPr>
          <a:xfrm>
            <a:off x="2143129" y="4001645"/>
            <a:ext cx="7358060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样式语法：选择器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；属性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1BE1E4-8867-5D43-BCCE-05F892ADB41B}"/>
              </a:ext>
            </a:extLst>
          </p:cNvPr>
          <p:cNvSpPr/>
          <p:nvPr/>
        </p:nvSpPr>
        <p:spPr>
          <a:xfrm>
            <a:off x="3286129" y="2538173"/>
            <a:ext cx="2809871" cy="97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属性选择器；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后代选择器；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子元素选择器；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7318B5-5F98-9B4F-B323-866B2D45F78F}"/>
              </a:ext>
            </a:extLst>
          </p:cNvPr>
          <p:cNvSpPr/>
          <p:nvPr/>
        </p:nvSpPr>
        <p:spPr>
          <a:xfrm>
            <a:off x="6184106" y="2538173"/>
            <a:ext cx="3817144" cy="97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相邻兄弟选择器；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伪类；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70000"/>
              <a:buFont typeface="Wingdings" pitchFamily="2" charset="2"/>
              <a:buChar char="u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伪元素；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82"/>
    </mc:Choice>
    <mc:Fallback xmlns="">
      <p:transition spd="slow" advTm="560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元素选择器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元素选择器是最常见的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选择器，它匹配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文档的元素，如让所有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元素显示为蓝色并且大小为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像素；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中的大多数元素名均可作为选择器；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选择器分组即具有相同样式的选择器可以以组的形式进行定义，如让所有标题元素都显示为红色：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选择器分组可以减少样式的重复定义；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F5A32-17B2-2D47-B715-082E918E124F}"/>
              </a:ext>
            </a:extLst>
          </p:cNvPr>
          <p:cNvSpPr/>
          <p:nvPr/>
        </p:nvSpPr>
        <p:spPr>
          <a:xfrm>
            <a:off x="1879602" y="2060934"/>
            <a:ext cx="7004043" cy="5385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{font-size:16px;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color: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blue;}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1A4ED2-3179-0D42-8422-B2AAD2E0FC51}"/>
              </a:ext>
            </a:extLst>
          </p:cNvPr>
          <p:cNvSpPr/>
          <p:nvPr/>
        </p:nvSpPr>
        <p:spPr>
          <a:xfrm>
            <a:off x="1879602" y="3479617"/>
            <a:ext cx="7004043" cy="5385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h1,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h2,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h3,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h4,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h6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{color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8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06"/>
    </mc:Choice>
    <mc:Fallback xmlns="">
      <p:transition spd="slow" advTm="877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类选择器允许以一种独立于文档元素的方式来指定样式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需要使用元素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属性，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属性可以包含多个类选择器；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类选择器可以单独使用，也可以与其他选择器结合使用；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69644D-0422-3542-AAC1-BACE33D1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6" y="2686050"/>
            <a:ext cx="5056830" cy="4057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E9D6CC1-1203-A246-9155-46A1120D9D86}"/>
              </a:ext>
            </a:extLst>
          </p:cNvPr>
          <p:cNvCxnSpPr/>
          <p:nvPr/>
        </p:nvCxnSpPr>
        <p:spPr>
          <a:xfrm flipH="1">
            <a:off x="5879306" y="3429000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6290365" y="32443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8984EE5-705A-3E4C-82B7-0C6A72D740FF}"/>
              </a:ext>
            </a:extLst>
          </p:cNvPr>
          <p:cNvCxnSpPr/>
          <p:nvPr/>
        </p:nvCxnSpPr>
        <p:spPr>
          <a:xfrm flipH="1">
            <a:off x="5468247" y="3907115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C3D481-2E12-1441-85BA-D291EA69CD5A}"/>
              </a:ext>
            </a:extLst>
          </p:cNvPr>
          <p:cNvSpPr/>
          <p:nvPr/>
        </p:nvSpPr>
        <p:spPr>
          <a:xfrm>
            <a:off x="5879307" y="3665297"/>
            <a:ext cx="1415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类选择器和元素组合定义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3CD4D67-E10C-DA4A-8E98-5A81C5573A72}"/>
              </a:ext>
            </a:extLst>
          </p:cNvPr>
          <p:cNvCxnSpPr/>
          <p:nvPr/>
        </p:nvCxnSpPr>
        <p:spPr>
          <a:xfrm flipH="1">
            <a:off x="2312989" y="5038725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1097508" y="4752959"/>
            <a:ext cx="1389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为元素指定类选择器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0809182-54CD-9F48-AFBE-7F38FA648D91}"/>
              </a:ext>
            </a:extLst>
          </p:cNvPr>
          <p:cNvCxnSpPr/>
          <p:nvPr/>
        </p:nvCxnSpPr>
        <p:spPr>
          <a:xfrm flipH="1">
            <a:off x="2312989" y="5591175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5977331-761A-9F45-A600-748311136D3E}"/>
              </a:ext>
            </a:extLst>
          </p:cNvPr>
          <p:cNvSpPr/>
          <p:nvPr/>
        </p:nvSpPr>
        <p:spPr>
          <a:xfrm>
            <a:off x="1222379" y="5384068"/>
            <a:ext cx="102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指定多个类选择器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34C052-CC12-514F-ACF0-81E89349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748" y="3504486"/>
            <a:ext cx="2590800" cy="2705100"/>
          </a:xfrm>
          <a:prstGeom prst="rect">
            <a:avLst/>
          </a:prstGeom>
        </p:spPr>
      </p:pic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8351366" y="4422161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EF4616-B5ED-FF43-91DE-E5BCB2EA4F59}"/>
              </a:ext>
            </a:extLst>
          </p:cNvPr>
          <p:cNvSpPr/>
          <p:nvPr/>
        </p:nvSpPr>
        <p:spPr>
          <a:xfrm>
            <a:off x="7754671" y="940620"/>
            <a:ext cx="3775342" cy="7290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类选择器语法：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选择器名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7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59"/>
    </mc:Choice>
    <mc:Fallback xmlns="">
      <p:transition spd="slow" advTm="1852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BA66E3D-208C-124C-93EB-A013F775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46" y="2798037"/>
            <a:ext cx="5816600" cy="3898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选择器可以单独使用，也可以和元素结合使用；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选择器和元素的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属性结合使用，且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属性只能包含一个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选择器由“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#+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选择器名”来定义；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E9D6CC1-1203-A246-9155-46A1120D9D86}"/>
              </a:ext>
            </a:extLst>
          </p:cNvPr>
          <p:cNvCxnSpPr/>
          <p:nvPr/>
        </p:nvCxnSpPr>
        <p:spPr>
          <a:xfrm flipH="1">
            <a:off x="4789586" y="3629032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5287565" y="3457898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8984EE5-705A-3E4C-82B7-0C6A72D740FF}"/>
              </a:ext>
            </a:extLst>
          </p:cNvPr>
          <p:cNvCxnSpPr/>
          <p:nvPr/>
        </p:nvCxnSpPr>
        <p:spPr>
          <a:xfrm flipH="1">
            <a:off x="4978652" y="4049997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C3D481-2E12-1441-85BA-D291EA69CD5A}"/>
              </a:ext>
            </a:extLst>
          </p:cNvPr>
          <p:cNvSpPr/>
          <p:nvPr/>
        </p:nvSpPr>
        <p:spPr>
          <a:xfrm>
            <a:off x="5464965" y="3865329"/>
            <a:ext cx="1415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选择器和元素组合定义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3CD4D67-E10C-DA4A-8E98-5A81C5573A72}"/>
              </a:ext>
            </a:extLst>
          </p:cNvPr>
          <p:cNvCxnSpPr/>
          <p:nvPr/>
        </p:nvCxnSpPr>
        <p:spPr>
          <a:xfrm flipH="1">
            <a:off x="1898647" y="5238757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683166" y="4952991"/>
            <a:ext cx="1389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为元素指定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0809182-54CD-9F48-AFBE-7F38FA648D91}"/>
              </a:ext>
            </a:extLst>
          </p:cNvPr>
          <p:cNvCxnSpPr/>
          <p:nvPr/>
        </p:nvCxnSpPr>
        <p:spPr>
          <a:xfrm flipH="1">
            <a:off x="1898647" y="5791207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5977331-761A-9F45-A600-748311136D3E}"/>
              </a:ext>
            </a:extLst>
          </p:cNvPr>
          <p:cNvSpPr/>
          <p:nvPr/>
        </p:nvSpPr>
        <p:spPr>
          <a:xfrm>
            <a:off x="808037" y="5584100"/>
            <a:ext cx="1020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不能同时使用多个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8258680" y="4601130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EF4616-B5ED-FF43-91DE-E5BCB2EA4F59}"/>
              </a:ext>
            </a:extLst>
          </p:cNvPr>
          <p:cNvSpPr/>
          <p:nvPr/>
        </p:nvSpPr>
        <p:spPr>
          <a:xfrm>
            <a:off x="8563298" y="1180857"/>
            <a:ext cx="3381091" cy="7290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选择器语法：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选择器名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39D4419-5111-9947-98D2-A4A533F5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330" y="3627175"/>
            <a:ext cx="2806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82"/>
    </mc:Choice>
    <mc:Fallback xmlns="">
      <p:transition spd="slow" advTm="11518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972800" cy="168360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属性选择器需要和元素的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属性名和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属性值结合使用；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属性选择器由“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属性名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”或者“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属性名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属性值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”来定义；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属性选择器可以同时包含多个属性名；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属性选择器类型：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EF4616-B5ED-FF43-91DE-E5BCB2EA4F59}"/>
              </a:ext>
            </a:extLst>
          </p:cNvPr>
          <p:cNvSpPr/>
          <p:nvPr/>
        </p:nvSpPr>
        <p:spPr>
          <a:xfrm>
            <a:off x="6924999" y="801017"/>
            <a:ext cx="4571676" cy="1020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属性选择器语法：     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1]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2]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336940-6CE2-4B41-A9F0-FA72FE42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05260"/>
              </p:ext>
            </p:extLst>
          </p:nvPr>
        </p:nvGraphicFramePr>
        <p:xfrm>
          <a:off x="1589087" y="3237342"/>
          <a:ext cx="100218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11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6581774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用于选取带有指定属性的元素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用于选取带有指定属性和值的元素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用于选取属性值中包含属性值的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元素，必须是完整单词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用于选取带有以指定值开头的属性值的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元素，必须是完整单词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^=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匹配属性值以指定值开头的元素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匹配属性值以指定值结尾的元素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 *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属性值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匹配属性值中包含指定值的元素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6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95"/>
    </mc:Choice>
    <mc:Fallback xmlns="">
      <p:transition spd="slow" advTm="17009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72054AE-07E3-CC45-A577-92B89ACD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1" y="1611804"/>
            <a:ext cx="4597400" cy="4686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494383" y="262451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属性选择器定义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3CD4D67-E10C-DA4A-8E98-5A81C5573A72}"/>
              </a:ext>
            </a:extLst>
          </p:cNvPr>
          <p:cNvCxnSpPr/>
          <p:nvPr/>
        </p:nvCxnSpPr>
        <p:spPr>
          <a:xfrm flipH="1">
            <a:off x="1985162" y="4586842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610080" y="4150039"/>
            <a:ext cx="13895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同时包含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title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属性才能应用样式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0809182-54CD-9F48-AFBE-7F38FA648D91}"/>
              </a:ext>
            </a:extLst>
          </p:cNvPr>
          <p:cNvCxnSpPr/>
          <p:nvPr/>
        </p:nvCxnSpPr>
        <p:spPr>
          <a:xfrm flipH="1">
            <a:off x="1898646" y="5691194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5977331-761A-9F45-A600-748311136D3E}"/>
              </a:ext>
            </a:extLst>
          </p:cNvPr>
          <p:cNvSpPr/>
          <p:nvPr/>
        </p:nvSpPr>
        <p:spPr>
          <a:xfrm>
            <a:off x="479904" y="5415526"/>
            <a:ext cx="1505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lang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的值需要以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en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开头才能应用样式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7189588" y="3429000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87231AF-244A-384B-BD14-184106EE3B27}"/>
              </a:ext>
            </a:extLst>
          </p:cNvPr>
          <p:cNvSpPr/>
          <p:nvPr/>
        </p:nvSpPr>
        <p:spPr>
          <a:xfrm>
            <a:off x="2115340" y="2371725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D390454-120E-6346-AD0E-F3DDB1F9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137" y="2159614"/>
            <a:ext cx="2908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93"/>
    </mc:Choice>
    <mc:Fallback xmlns="">
      <p:transition spd="slow" advTm="1693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71B9B3-8B4D-0945-908D-0C2BE28B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71" y="1995497"/>
            <a:ext cx="3746500" cy="441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后代选择器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后代选择器又称为包含选择器，用于选择作为某元素后代的元素 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E9D6CC1-1203-A246-9155-46A1120D9D86}"/>
              </a:ext>
            </a:extLst>
          </p:cNvPr>
          <p:cNvCxnSpPr/>
          <p:nvPr/>
        </p:nvCxnSpPr>
        <p:spPr>
          <a:xfrm flipH="1">
            <a:off x="4175223" y="2808003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4679164" y="2654117"/>
            <a:ext cx="3100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样式应用于包含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h1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5444513" y="4968569"/>
            <a:ext cx="2079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class=”sidebar”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元素中，仅有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元素可以应用样式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7523851" y="375728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56549D-E23E-FE4E-8BFA-9E432D58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576" y="2654117"/>
            <a:ext cx="2222500" cy="26035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9A5784-6173-FB4D-93CC-8B51DBD4B148}"/>
              </a:ext>
            </a:extLst>
          </p:cNvPr>
          <p:cNvSpPr/>
          <p:nvPr/>
        </p:nvSpPr>
        <p:spPr>
          <a:xfrm>
            <a:off x="152573" y="297728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后代选择器定义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2A1FA13-7F40-EA49-B736-FE88BB59414F}"/>
              </a:ext>
            </a:extLst>
          </p:cNvPr>
          <p:cNvSpPr/>
          <p:nvPr/>
        </p:nvSpPr>
        <p:spPr>
          <a:xfrm>
            <a:off x="1773530" y="2724487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284545A-DC62-C447-8B6D-B5A6B168C9CB}"/>
              </a:ext>
            </a:extLst>
          </p:cNvPr>
          <p:cNvSpPr/>
          <p:nvPr/>
        </p:nvSpPr>
        <p:spPr>
          <a:xfrm rot="10800000">
            <a:off x="5157972" y="4998305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0AE9D-1E12-594C-9A61-B176285F8907}"/>
              </a:ext>
            </a:extLst>
          </p:cNvPr>
          <p:cNvSpPr/>
          <p:nvPr/>
        </p:nvSpPr>
        <p:spPr>
          <a:xfrm>
            <a:off x="7779693" y="1785459"/>
            <a:ext cx="3652342" cy="7290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后代选择器语法：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元素名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；声明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85"/>
    </mc:Choice>
    <mc:Fallback xmlns="">
      <p:transition spd="slow" advTm="15458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4094C0-F620-D740-8FDD-F678B90E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3" y="3140075"/>
            <a:ext cx="6324600" cy="3352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子元素选择器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子元素选择器只能选择作为某元素子元素的元素 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子元素选择器语法：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E9D6CC1-1203-A246-9155-46A1120D9D86}"/>
              </a:ext>
            </a:extLst>
          </p:cNvPr>
          <p:cNvCxnSpPr/>
          <p:nvPr/>
        </p:nvCxnSpPr>
        <p:spPr>
          <a:xfrm flipH="1">
            <a:off x="4868246" y="3903640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D57154-4BF9-5649-9FC0-697C636FFF57}"/>
              </a:ext>
            </a:extLst>
          </p:cNvPr>
          <p:cNvSpPr/>
          <p:nvPr/>
        </p:nvSpPr>
        <p:spPr>
          <a:xfrm>
            <a:off x="5237167" y="375322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子元素选择器定义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6648E-4D14-3B4F-953D-6580D1A8DD85}"/>
              </a:ext>
            </a:extLst>
          </p:cNvPr>
          <p:cNvSpPr/>
          <p:nvPr/>
        </p:nvSpPr>
        <p:spPr>
          <a:xfrm>
            <a:off x="414884" y="5103559"/>
            <a:ext cx="1597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样式只应用于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h1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strong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子元素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A46C1BF-697A-5043-824A-51E903A457B6}"/>
              </a:ext>
            </a:extLst>
          </p:cNvPr>
          <p:cNvSpPr/>
          <p:nvPr/>
        </p:nvSpPr>
        <p:spPr>
          <a:xfrm>
            <a:off x="8527482" y="4670118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2A1FA13-7F40-EA49-B736-FE88BB59414F}"/>
              </a:ext>
            </a:extLst>
          </p:cNvPr>
          <p:cNvSpPr/>
          <p:nvPr/>
        </p:nvSpPr>
        <p:spPr>
          <a:xfrm>
            <a:off x="1869354" y="5103559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05DC6-9124-4C4E-8875-FD837B8BE587}"/>
              </a:ext>
            </a:extLst>
          </p:cNvPr>
          <p:cNvSpPr/>
          <p:nvPr/>
        </p:nvSpPr>
        <p:spPr>
          <a:xfrm>
            <a:off x="3426368" y="1991171"/>
            <a:ext cx="4324027" cy="1020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子元素选择器语法：     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父元素名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子元素名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声明；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49F966-CA89-A846-9E82-3BCB16EA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685" y="4409312"/>
            <a:ext cx="2951163" cy="8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93"/>
    </mc:Choice>
    <mc:Fallback xmlns="">
      <p:transition spd="slow" advTm="750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1122</Words>
  <Application>Microsoft Office PowerPoint</Application>
  <PresentationFormat>宽屏</PresentationFormat>
  <Paragraphs>151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3.2 CSS选择器</vt:lpstr>
      <vt:lpstr>CSS选择器</vt:lpstr>
      <vt:lpstr>元素选择器</vt:lpstr>
      <vt:lpstr>类选择器</vt:lpstr>
      <vt:lpstr>ID选择器</vt:lpstr>
      <vt:lpstr>属性选择器</vt:lpstr>
      <vt:lpstr>属性选择器示例</vt:lpstr>
      <vt:lpstr>后代选择器</vt:lpstr>
      <vt:lpstr>子元素选择器</vt:lpstr>
      <vt:lpstr>相邻元素选择器</vt:lpstr>
      <vt:lpstr>CSS伪类</vt:lpstr>
      <vt:lpstr>CSS伪类示例</vt:lpstr>
      <vt:lpstr>CSS伪元素</vt:lpstr>
      <vt:lpstr>CSS伪元素示例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963</cp:revision>
  <dcterms:created xsi:type="dcterms:W3CDTF">2020-02-08T09:17:17Z</dcterms:created>
  <dcterms:modified xsi:type="dcterms:W3CDTF">2020-03-16T10:11:28Z</dcterms:modified>
</cp:coreProperties>
</file>