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54" r:id="rId2"/>
    <p:sldId id="355" r:id="rId3"/>
    <p:sldId id="356" r:id="rId4"/>
    <p:sldId id="368" r:id="rId5"/>
    <p:sldId id="357" r:id="rId6"/>
    <p:sldId id="358" r:id="rId7"/>
    <p:sldId id="359" r:id="rId8"/>
    <p:sldId id="363" r:id="rId9"/>
    <p:sldId id="364" r:id="rId10"/>
    <p:sldId id="365" r:id="rId11"/>
    <p:sldId id="367" r:id="rId12"/>
    <p:sldId id="366" r:id="rId13"/>
    <p:sldId id="360" r:id="rId14"/>
    <p:sldId id="361" r:id="rId15"/>
    <p:sldId id="362" r:id="rId16"/>
    <p:sldId id="370" r:id="rId17"/>
    <p:sldId id="369" r:id="rId18"/>
    <p:sldId id="372" r:id="rId19"/>
    <p:sldId id="371" r:id="rId20"/>
    <p:sldId id="3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6"/>
    <p:restoredTop sz="91549"/>
  </p:normalViewPr>
  <p:slideViewPr>
    <p:cSldViewPr snapToGrid="0" snapToObjects="1">
      <p:cViewPr varScale="1">
        <p:scale>
          <a:sx n="80" d="100"/>
          <a:sy n="80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3.3</a:t>
            </a:r>
            <a:r>
              <a:rPr kumimoji="1"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样式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48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691813" cy="524119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定位属性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(positioning)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可以对元素进行定位，利用该属性可以建立网页的列式布局。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定位属性类型：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position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static: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普通流定位；元素从上至下依次排列；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relative: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相对定位；元素相对其在普通流中的定位进行偏移；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absolute: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绝对定位；元素脱离普通流定位，元素相对于其父元素进行定位；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fixed: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固定定位；类似于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absolute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4002045-B8D1-4A41-8691-159C74B1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9779"/>
              </p:ext>
            </p:extLst>
          </p:nvPr>
        </p:nvGraphicFramePr>
        <p:xfrm>
          <a:off x="1371600" y="2285143"/>
          <a:ext cx="1037272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4517626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4426348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position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元素定位类型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static|relative|absolute|fixed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position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relative;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20px;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left:10px;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z-index:-1;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2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设置元素上外边距的偏移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right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设置元素右外边距的偏移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bottom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设置元素下外边距的偏移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设置元素左外边距的偏移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z-index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设置元素的堆叠顺序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6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定位示例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CB9D22F8-567E-A543-9703-16E4CEBE3B5F}"/>
              </a:ext>
            </a:extLst>
          </p:cNvPr>
          <p:cNvSpPr/>
          <p:nvPr/>
        </p:nvSpPr>
        <p:spPr>
          <a:xfrm>
            <a:off x="6669768" y="3396943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00165E-EFFF-EA48-AB84-45EBA397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51500" cy="3924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4737AB-D202-E841-9F96-DFA78B4B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01" y="2881312"/>
            <a:ext cx="4536392" cy="13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浮动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166931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利用元素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的浮动属性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(float)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可以建立网页的列式布局；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浮动元素框脱离文档的普通流，浮动框可以向左或向右移动，直到它的外边缘碰到包含元素框或另一个浮动框的边框为止；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浮动示例：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AD3A6A-1912-4E48-9558-7EC867B2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8" y="2814637"/>
            <a:ext cx="3194415" cy="383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6" name="右箭头 15">
            <a:extLst>
              <a:ext uri="{FF2B5EF4-FFF2-40B4-BE49-F238E27FC236}">
                <a16:creationId xmlns:a16="http://schemas.microsoft.com/office/drawing/2014/main" id="{9C80CD8B-9B5B-B548-A3BB-38311DDF6ECD}"/>
              </a:ext>
            </a:extLst>
          </p:cNvPr>
          <p:cNvSpPr/>
          <p:nvPr/>
        </p:nvSpPr>
        <p:spPr>
          <a:xfrm>
            <a:off x="6246449" y="4439623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126B2A5-0572-7D46-BEFE-09173331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10" y="3887173"/>
            <a:ext cx="4508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74746"/>
              </p:ext>
            </p:extLst>
          </p:nvPr>
        </p:nvGraphicFramePr>
        <p:xfrm>
          <a:off x="661987" y="2041586"/>
          <a:ext cx="1108233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038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3929061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简单属性，用于把所有列表属性设置在一个声明中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li{list-style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arrow.gif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square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inside;}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list-style-image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将图片设置为列表项标志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list-style-image:url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arrow.gif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list-style-position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设置列表项标志的位置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inside|outside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list-style-position:inside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list-style-type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设置列表项标志的类型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8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none|disc|circle|square|decimal|lower-roman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|…)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list-style-type:circle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list-style-type:upeer-roman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</a:tbl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838201" y="1473932"/>
            <a:ext cx="10691812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列表属性允许改变列表项标志，位置，或者将图像作为列表项标志。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90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表格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80940"/>
              </p:ext>
            </p:extLst>
          </p:nvPr>
        </p:nvGraphicFramePr>
        <p:xfrm>
          <a:off x="661987" y="2041586"/>
          <a:ext cx="11082337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07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4866071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3731959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设置表格的边框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td{border:1px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solid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blue;}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2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border-collapse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设置是否把表格边框合并为单一的边框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separate|collapse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border-collapse:collapse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border-spacing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设置分割单元格边框的距离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table{border-spacing:10px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caption-side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设置表格标题的位置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top|bottom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caption{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caption-side:bottom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empty-cell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设置是否显示表格中的空单元格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8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hide|show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empty-cell:hide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table-layout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设置显示单元、行和列的布局规则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(automatic: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列宽度由单元格内容设定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|fixed: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列宽有表格的宽度和列宽度设定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table-layout:fixed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6617"/>
                  </a:ext>
                </a:extLst>
              </a:tr>
            </a:tbl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838201" y="1473932"/>
            <a:ext cx="10691812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表格属性可以极大地改善表格的外观。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3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表格示例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33BD68-69D7-7B47-831D-AF05911C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0" y="1492251"/>
            <a:ext cx="4729095" cy="4747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ED45C8-621C-5544-86F8-237C29A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91" y="1492251"/>
            <a:ext cx="2118930" cy="47479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4F8B9-41BF-D94F-819A-D0C8E014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149" y="3429000"/>
            <a:ext cx="4140873" cy="1046963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41B7F8A2-9E60-9242-958F-DC4771BD6F78}"/>
              </a:ext>
            </a:extLst>
          </p:cNvPr>
          <p:cNvSpPr/>
          <p:nvPr/>
        </p:nvSpPr>
        <p:spPr>
          <a:xfrm>
            <a:off x="7212929" y="3819099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11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3.3.2</a:t>
            </a:r>
            <a:r>
              <a:rPr kumimoji="1"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高级样式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导航栏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41B7F8A2-9E60-9242-958F-DC4771BD6F78}"/>
              </a:ext>
            </a:extLst>
          </p:cNvPr>
          <p:cNvSpPr/>
          <p:nvPr/>
        </p:nvSpPr>
        <p:spPr>
          <a:xfrm rot="5400000">
            <a:off x="7376317" y="4679645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2D7D22-9803-4646-838D-CB310C30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5265739"/>
            <a:ext cx="4457700" cy="96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ACD98E-5007-2641-9369-2FE73737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06" y="1908868"/>
            <a:ext cx="3147322" cy="4800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119D3D-C1DD-5E48-B9A0-FC2C3454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0" y="2106614"/>
            <a:ext cx="4495800" cy="2146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632C3F6-A90D-0B4A-8257-96F9EDBD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16693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浮动、列表和链接的伪类：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140DFBB-B004-1045-8660-10A388F88D0E}"/>
              </a:ext>
            </a:extLst>
          </p:cNvPr>
          <p:cNvCxnSpPr/>
          <p:nvPr/>
        </p:nvCxnSpPr>
        <p:spPr>
          <a:xfrm flipH="1">
            <a:off x="3213100" y="3825444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043DE04-9725-184A-BFFA-993CDEAD5231}"/>
              </a:ext>
            </a:extLst>
          </p:cNvPr>
          <p:cNvSpPr/>
          <p:nvPr/>
        </p:nvSpPr>
        <p:spPr>
          <a:xfrm>
            <a:off x="3646487" y="366808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元素向左浮动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07FA1E-4635-7D47-8448-78DBA86D7255}"/>
              </a:ext>
            </a:extLst>
          </p:cNvPr>
          <p:cNvSpPr/>
          <p:nvPr/>
        </p:nvSpPr>
        <p:spPr>
          <a:xfrm>
            <a:off x="308679" y="5755252"/>
            <a:ext cx="1165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鼠标放上去的样式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ED4D88A4-C4B0-EF40-96A2-7AB87FD9D052}"/>
              </a:ext>
            </a:extLst>
          </p:cNvPr>
          <p:cNvSpPr/>
          <p:nvPr/>
        </p:nvSpPr>
        <p:spPr>
          <a:xfrm>
            <a:off x="1274474" y="5661878"/>
            <a:ext cx="286541" cy="771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E7E36F4-5144-3143-B9CC-FF0EDBE94F68}"/>
              </a:ext>
            </a:extLst>
          </p:cNvPr>
          <p:cNvSpPr/>
          <p:nvPr/>
        </p:nvSpPr>
        <p:spPr>
          <a:xfrm>
            <a:off x="1191643" y="4081802"/>
            <a:ext cx="282864" cy="11839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F306D3-98CA-8A4C-9874-7295DECAF0F4}"/>
              </a:ext>
            </a:extLst>
          </p:cNvPr>
          <p:cNvSpPr/>
          <p:nvPr/>
        </p:nvSpPr>
        <p:spPr>
          <a:xfrm>
            <a:off x="280493" y="4427893"/>
            <a:ext cx="1165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超链接初始样式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18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下拉菜单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16693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类选择器、后代选择器、伪类、定位的混合使用；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9C80CD8B-9B5B-B548-A3BB-38311DDF6ECD}"/>
              </a:ext>
            </a:extLst>
          </p:cNvPr>
          <p:cNvSpPr/>
          <p:nvPr/>
        </p:nvSpPr>
        <p:spPr>
          <a:xfrm>
            <a:off x="7439496" y="4853960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97D9B-4F1B-294A-9E0C-8977A559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6" y="1929427"/>
            <a:ext cx="5531490" cy="4501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998AED-17FA-4F40-B8C7-4103027D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32" y="1929427"/>
            <a:ext cx="5219700" cy="2082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3EFB03-EE77-CE43-AD8D-0418F7865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75" y="4091843"/>
            <a:ext cx="2358723" cy="2401032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9839D1F6-869B-0C4D-A5DC-16DE737E8AAC}"/>
              </a:ext>
            </a:extLst>
          </p:cNvPr>
          <p:cNvSpPr/>
          <p:nvPr/>
        </p:nvSpPr>
        <p:spPr>
          <a:xfrm rot="10800000">
            <a:off x="3727742" y="2150548"/>
            <a:ext cx="201321" cy="11070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F1041E-10DD-ED44-84C4-9D7E715E4A83}"/>
              </a:ext>
            </a:extLst>
          </p:cNvPr>
          <p:cNvSpPr/>
          <p:nvPr/>
        </p:nvSpPr>
        <p:spPr>
          <a:xfrm>
            <a:off x="3929064" y="2457323"/>
            <a:ext cx="90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下拉按钮样式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FFA4DAF-D7EC-C641-85BC-6F6B07D3A4FA}"/>
              </a:ext>
            </a:extLst>
          </p:cNvPr>
          <p:cNvSpPr/>
          <p:nvPr/>
        </p:nvSpPr>
        <p:spPr>
          <a:xfrm rot="10800000">
            <a:off x="3722971" y="3843338"/>
            <a:ext cx="163221" cy="8020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B0F6F1-31E6-C74A-8DBD-A6DA68A3DD00}"/>
              </a:ext>
            </a:extLst>
          </p:cNvPr>
          <p:cNvSpPr/>
          <p:nvPr/>
        </p:nvSpPr>
        <p:spPr>
          <a:xfrm>
            <a:off x="3929064" y="3937665"/>
            <a:ext cx="1157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下拉内容默认隐藏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7FD2AA-958E-F349-91FD-4E7F1A22C14F}"/>
              </a:ext>
            </a:extLst>
          </p:cNvPr>
          <p:cNvCxnSpPr/>
          <p:nvPr/>
        </p:nvCxnSpPr>
        <p:spPr>
          <a:xfrm flipH="1">
            <a:off x="5132759" y="5921515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6781BE8-484E-724A-B05A-66171A75DDBC}"/>
              </a:ext>
            </a:extLst>
          </p:cNvPr>
          <p:cNvSpPr/>
          <p:nvPr/>
        </p:nvSpPr>
        <p:spPr>
          <a:xfrm>
            <a:off x="5566146" y="5749870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鼠标移上去后下拉内容显现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0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提示工具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41B7F8A2-9E60-9242-958F-DC4771BD6F78}"/>
              </a:ext>
            </a:extLst>
          </p:cNvPr>
          <p:cNvSpPr/>
          <p:nvPr/>
        </p:nvSpPr>
        <p:spPr>
          <a:xfrm rot="5400000">
            <a:off x="8726973" y="3734592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9018A6F-8D6D-F045-B877-F9AE8006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16693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类选择器、后代选择器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、伪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元素、伪类、定位的混合使用；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89EBF1-EE18-E747-8B92-1A2468BE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951953"/>
            <a:ext cx="5376863" cy="4600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7D4E65-F85F-274E-BBBF-5046D877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3" y="1951953"/>
            <a:ext cx="4597400" cy="1282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30D8E2-4248-A14B-AB70-8694B8E9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787" y="4301450"/>
            <a:ext cx="2946400" cy="698500"/>
          </a:xfrm>
          <a:prstGeom prst="rect">
            <a:avLst/>
          </a:prstGeom>
        </p:spPr>
      </p:pic>
      <p:sp>
        <p:nvSpPr>
          <p:cNvPr id="16" name="左大括号 15">
            <a:extLst>
              <a:ext uri="{FF2B5EF4-FFF2-40B4-BE49-F238E27FC236}">
                <a16:creationId xmlns:a16="http://schemas.microsoft.com/office/drawing/2014/main" id="{E0461C13-0496-8747-85E5-E0E93FD66092}"/>
              </a:ext>
            </a:extLst>
          </p:cNvPr>
          <p:cNvSpPr/>
          <p:nvPr/>
        </p:nvSpPr>
        <p:spPr>
          <a:xfrm rot="10800000">
            <a:off x="3753936" y="2773947"/>
            <a:ext cx="217990" cy="17123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D56855-FB89-3A4A-8BC8-53AADDBAB932}"/>
              </a:ext>
            </a:extLst>
          </p:cNvPr>
          <p:cNvSpPr/>
          <p:nvPr/>
        </p:nvSpPr>
        <p:spPr>
          <a:xfrm>
            <a:off x="4104482" y="3253517"/>
            <a:ext cx="1185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提示文本样式，默认隐藏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9BAC8DE-EAA6-7F40-AB1E-063A8701E36C}"/>
              </a:ext>
            </a:extLst>
          </p:cNvPr>
          <p:cNvSpPr/>
          <p:nvPr/>
        </p:nvSpPr>
        <p:spPr>
          <a:xfrm rot="10800000">
            <a:off x="4938459" y="4621600"/>
            <a:ext cx="351883" cy="13934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0C0C95-1DD4-3E4D-90C7-8C8C4FCDF290}"/>
              </a:ext>
            </a:extLst>
          </p:cNvPr>
          <p:cNvSpPr/>
          <p:nvPr/>
        </p:nvSpPr>
        <p:spPr>
          <a:xfrm>
            <a:off x="5347494" y="4902836"/>
            <a:ext cx="981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设置提示文本的箭头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D6F35DE-EA7F-6E46-8706-3CC422F674DC}"/>
              </a:ext>
            </a:extLst>
          </p:cNvPr>
          <p:cNvCxnSpPr/>
          <p:nvPr/>
        </p:nvCxnSpPr>
        <p:spPr>
          <a:xfrm flipH="1">
            <a:off x="5469474" y="6242937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88547B2-0540-5141-9C62-A5E6DC2C7EEB}"/>
              </a:ext>
            </a:extLst>
          </p:cNvPr>
          <p:cNvSpPr/>
          <p:nvPr/>
        </p:nvSpPr>
        <p:spPr>
          <a:xfrm>
            <a:off x="5902861" y="6071292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鼠标移动到“提示工具”处显示提示文本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5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单位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文字、排版、边界等的设置上，常常会在属性值后加上长度或者百分比单位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单位包括绝对长度和相对长度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7B9F7C6-E27A-AE40-95BA-3909B46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6863"/>
              </p:ext>
            </p:extLst>
          </p:nvPr>
        </p:nvGraphicFramePr>
        <p:xfrm>
          <a:off x="1182687" y="2316480"/>
          <a:ext cx="5503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13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绝对长度单位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cm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厘米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mm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毫米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磅（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1pt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1/72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点活字（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1pc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358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93267"/>
              </p:ext>
            </p:extLst>
          </p:nvPr>
        </p:nvGraphicFramePr>
        <p:xfrm>
          <a:off x="1182687" y="4812030"/>
          <a:ext cx="8689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26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6572250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相对长度单位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百分比（相对于字体大小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font-size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1em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等于当前的字体尺寸；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2em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等于当前字体尺寸的两倍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1ex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等于当前字体的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x-height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x-height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是字体尺寸的一半）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px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像素（屏幕上一个点，这是相对于屏幕分辨率而言）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28FDBEF-B5DE-E14F-83CE-14BE81BF030F}"/>
              </a:ext>
            </a:extLst>
          </p:cNvPr>
          <p:cNvSpPr/>
          <p:nvPr/>
        </p:nvSpPr>
        <p:spPr>
          <a:xfrm>
            <a:off x="7047706" y="3122285"/>
            <a:ext cx="3978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相对长度单位关系：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1in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2.54cm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25.4mm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72pt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6pc</a:t>
            </a:r>
          </a:p>
        </p:txBody>
      </p:sp>
    </p:spTree>
    <p:extLst>
      <p:ext uri="{BB962C8B-B14F-4D97-AF65-F5344CB8AC3E}">
        <p14:creationId xmlns:p14="http://schemas.microsoft.com/office/powerpoint/2010/main" val="52599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C68208E-9293-6642-9531-4F7192A9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20" y="1951953"/>
            <a:ext cx="5357813" cy="4737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透明文本框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41B7F8A2-9E60-9242-958F-DC4771BD6F78}"/>
              </a:ext>
            </a:extLst>
          </p:cNvPr>
          <p:cNvSpPr/>
          <p:nvPr/>
        </p:nvSpPr>
        <p:spPr>
          <a:xfrm rot="5400000">
            <a:off x="8726973" y="3734592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9018A6F-8D6D-F045-B877-F9AE8006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166931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字体、背景、框模型混合使用；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E0461C13-0496-8747-85E5-E0E93FD66092}"/>
              </a:ext>
            </a:extLst>
          </p:cNvPr>
          <p:cNvSpPr/>
          <p:nvPr/>
        </p:nvSpPr>
        <p:spPr>
          <a:xfrm>
            <a:off x="1082169" y="2216729"/>
            <a:ext cx="228014" cy="10367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D56855-FB89-3A4A-8BC8-53AADDBAB932}"/>
              </a:ext>
            </a:extLst>
          </p:cNvPr>
          <p:cNvSpPr/>
          <p:nvPr/>
        </p:nvSpPr>
        <p:spPr>
          <a:xfrm>
            <a:off x="489003" y="2507107"/>
            <a:ext cx="781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背景样式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D6F35DE-EA7F-6E46-8706-3CC422F674DC}"/>
              </a:ext>
            </a:extLst>
          </p:cNvPr>
          <p:cNvCxnSpPr>
            <a:cxnSpLocks/>
          </p:cNvCxnSpPr>
          <p:nvPr/>
        </p:nvCxnSpPr>
        <p:spPr>
          <a:xfrm flipH="1">
            <a:off x="2784626" y="5260167"/>
            <a:ext cx="4333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88547B2-0540-5141-9C62-A5E6DC2C7EEB}"/>
              </a:ext>
            </a:extLst>
          </p:cNvPr>
          <p:cNvSpPr/>
          <p:nvPr/>
        </p:nvSpPr>
        <p:spPr>
          <a:xfrm>
            <a:off x="3218013" y="508852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设置透明度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930190-FF84-4841-99E9-EE2E1EEF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98" y="1889057"/>
            <a:ext cx="3111500" cy="1714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6401C0-9E19-1541-BD54-031A565FB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4" y="4158341"/>
            <a:ext cx="3190261" cy="2124356"/>
          </a:xfrm>
          <a:prstGeom prst="rect">
            <a:avLst/>
          </a:prstGeom>
        </p:spPr>
      </p:pic>
      <p:sp>
        <p:nvSpPr>
          <p:cNvPr id="18" name="左大括号 17">
            <a:extLst>
              <a:ext uri="{FF2B5EF4-FFF2-40B4-BE49-F238E27FC236}">
                <a16:creationId xmlns:a16="http://schemas.microsoft.com/office/drawing/2014/main" id="{CAAAC67E-1DAC-0D47-9B1F-7C3850971482}"/>
              </a:ext>
            </a:extLst>
          </p:cNvPr>
          <p:cNvSpPr/>
          <p:nvPr/>
        </p:nvSpPr>
        <p:spPr>
          <a:xfrm>
            <a:off x="1117888" y="3389906"/>
            <a:ext cx="228014" cy="18678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9390A6-FB6E-DE4D-9BB6-69AAE5C28C23}"/>
              </a:ext>
            </a:extLst>
          </p:cNvPr>
          <p:cNvSpPr/>
          <p:nvPr/>
        </p:nvSpPr>
        <p:spPr>
          <a:xfrm>
            <a:off x="285752" y="4009268"/>
            <a:ext cx="1009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透明文本框样式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B3D9AFB-ADF4-6C47-8F81-BE77BB03B20A}"/>
              </a:ext>
            </a:extLst>
          </p:cNvPr>
          <p:cNvSpPr/>
          <p:nvPr/>
        </p:nvSpPr>
        <p:spPr>
          <a:xfrm>
            <a:off x="1096454" y="5433209"/>
            <a:ext cx="173860" cy="9766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E95075-1D55-D849-BD42-806CC5ED8724}"/>
              </a:ext>
            </a:extLst>
          </p:cNvPr>
          <p:cNvSpPr/>
          <p:nvPr/>
        </p:nvSpPr>
        <p:spPr>
          <a:xfrm>
            <a:off x="453272" y="5662783"/>
            <a:ext cx="742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文本样式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95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838200" y="1350107"/>
            <a:ext cx="10691813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颜色根据红、绿和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蓝的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组合来设置。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53" y="1797464"/>
            <a:ext cx="4339033" cy="488471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1280"/>
              </p:ext>
            </p:extLst>
          </p:nvPr>
        </p:nvGraphicFramePr>
        <p:xfrm>
          <a:off x="5437386" y="870364"/>
          <a:ext cx="6256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970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4537368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颜色名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颜色名称（如：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blue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rgb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x,x,x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RGB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值（如：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rgb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(255,0,0)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rgb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x%,x%,x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RGB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百分比值（如：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rgb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(100%,0%,0%)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rrggbb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十六进制数（如：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#ff0000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56" y="3229803"/>
            <a:ext cx="3495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尺寸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65932"/>
              </p:ext>
            </p:extLst>
          </p:nvPr>
        </p:nvGraphicFramePr>
        <p:xfrm>
          <a:off x="838200" y="1907381"/>
          <a:ext cx="106918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43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4622007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4500562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height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设置元素的高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img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{height:160px;}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max-height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设置元素的最大高度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p{max-height:50px;}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min-height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设置元素的最小高度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{min-height:10px;}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width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img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{width:50%;}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max-width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设置元素的最大宽度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h1{max-width:200%;}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7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min-width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设置元素的最小宽度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p{min-width:10px;}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3588"/>
                  </a:ext>
                </a:extLst>
              </a:tr>
            </a:tbl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838201" y="1473932"/>
            <a:ext cx="10691812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尺寸设置元素的高度和宽度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1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字体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47618"/>
              </p:ext>
            </p:extLst>
          </p:nvPr>
        </p:nvGraphicFramePr>
        <p:xfrm>
          <a:off x="838201" y="2225406"/>
          <a:ext cx="10691812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43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5550911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简写属性。作用把所有针对字体的属性设置在一个声明中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italic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bold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20px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sans-serif;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font-family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设置字体系列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如：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Times,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Georgia,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serif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Monospace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p{font-family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Times,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serif,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‘New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York’;}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font-size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设置字体尺寸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p{font-size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20px;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font-style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设置字体风格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(normal: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文本正常显示；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italic/oblique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：文本斜体显示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p{font-style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italic;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font-variant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以小型大写字体或者正常字体显示文本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(normal: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标准字体；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small-caps: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小型大写字母字体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p{font-variant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small-caps;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font-weight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设置字体的粗细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(normal: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标准字体；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bold: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粗体；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bolder: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更粗字体；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lighter: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更细字体；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100-900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取值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p{font-weight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bold;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p{font-weight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400;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78110"/>
                  </a:ext>
                </a:extLst>
              </a:tr>
            </a:tbl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838201" y="1473932"/>
            <a:ext cx="10691812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字体属性定义文本的字体系列、大小、加粗、风格（如斜体）和变形（如小型大写字母）。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80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文本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44188"/>
              </p:ext>
            </p:extLst>
          </p:nvPr>
        </p:nvGraphicFramePr>
        <p:xfrm>
          <a:off x="838201" y="1690688"/>
          <a:ext cx="10691812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12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6186487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2843213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color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设置文本颜色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color:blue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direction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设置文本方向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ltr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方向从左至右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rtl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：方向从右至左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direction:ltr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line-height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p{line-height:90%;}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letter-spacing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设置字母间距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p{letter-spacing:10px;}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text-align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对齐元素的文本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center|left|right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text-align:center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text-decoration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向文本添加修饰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none|underline|overline|line-through|blink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text-decoration:underline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7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text-indent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缩进文本的首行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p{text-indent:5em;}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text-transform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设置文本的大小写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none|uppercase|lowercase|capitalize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text-transform:uppercase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6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write-space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设置空白的处理方式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normal|pre|nowrap|pre-warp|pre-line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write-space:pre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7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word-spacing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设置字间距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p{word-spacing:12px;}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6203"/>
                  </a:ext>
                </a:extLst>
              </a:tr>
            </a:tbl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750094" y="1369157"/>
            <a:ext cx="10691812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文本属性可以定义文本的外观，包括文本的颜色、字符间距、对齐文本、文本缩进等。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86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5E0F8A-81F1-584C-8F49-7DFA2156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9401"/>
              </p:ext>
            </p:extLst>
          </p:nvPr>
        </p:nvGraphicFramePr>
        <p:xfrm>
          <a:off x="642937" y="1690688"/>
          <a:ext cx="11082337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07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4866071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3731959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简单属性，将背景属性设置在一个声明中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background:gary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fixed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center;}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background-attachment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背景图像是否固定或者随页面滚动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scroll|fixed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background-attachment:fixed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background-color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设置背景颜色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background-color:gray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background-image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设置背景图像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background-image:url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eg.jpg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0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background-position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设置背景图像的起始位置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8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center|left|right|top|bottom|x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x%|2px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2px)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background-position:center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body{background-position:66%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33%;}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body{background-position:5px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5px;;}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background-repeat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设置背景图像是否重复以及如何重复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repeat|repeat-x|repeat-y|no-repeat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body{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background-repeat:repeat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78110"/>
                  </a:ext>
                </a:extLst>
              </a:tr>
            </a:tbl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1C88406F-EEC0-2A4D-B7D0-9C07735EF3CF}"/>
              </a:ext>
            </a:extLst>
          </p:cNvPr>
          <p:cNvSpPr txBox="1">
            <a:spLocks/>
          </p:cNvSpPr>
          <p:nvPr/>
        </p:nvSpPr>
        <p:spPr>
          <a:xfrm>
            <a:off x="838200" y="1321532"/>
            <a:ext cx="10691812" cy="50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允许应用纯色作为背景，也允许使用图像来创建复杂的效果。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29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框模型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691813" cy="501894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设置元素样式时，将元素看做一个框或者盒子模型，通过设置框的内边距、边框和外边距属性来控制元素的样式。；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元素的框模型：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4264BE-3E27-2847-B248-B49544C67134}"/>
              </a:ext>
            </a:extLst>
          </p:cNvPr>
          <p:cNvSpPr/>
          <p:nvPr/>
        </p:nvSpPr>
        <p:spPr>
          <a:xfrm>
            <a:off x="3162638" y="2799495"/>
            <a:ext cx="5009815" cy="330126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313ED-6549-CD44-8BEB-225EB4267D48}"/>
              </a:ext>
            </a:extLst>
          </p:cNvPr>
          <p:cNvSpPr/>
          <p:nvPr/>
        </p:nvSpPr>
        <p:spPr>
          <a:xfrm>
            <a:off x="3686174" y="3243262"/>
            <a:ext cx="3986213" cy="2414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A23C7C-165E-7347-B655-957D27D3A6DF}"/>
              </a:ext>
            </a:extLst>
          </p:cNvPr>
          <p:cNvSpPr/>
          <p:nvPr/>
        </p:nvSpPr>
        <p:spPr>
          <a:xfrm>
            <a:off x="4156891" y="3786191"/>
            <a:ext cx="3044009" cy="1432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D2B51E-F650-EF48-95BF-0287D8BC2F9B}"/>
              </a:ext>
            </a:extLst>
          </p:cNvPr>
          <p:cNvSpPr/>
          <p:nvPr/>
        </p:nvSpPr>
        <p:spPr>
          <a:xfrm>
            <a:off x="5367623" y="4911255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0C0EA2-8D16-1C47-A87C-6C0B2D39CCDB}"/>
              </a:ext>
            </a:extLst>
          </p:cNvPr>
          <p:cNvSpPr/>
          <p:nvPr/>
        </p:nvSpPr>
        <p:spPr>
          <a:xfrm>
            <a:off x="4156891" y="434872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3827D-426A-DE4C-91A2-E386217EFC94}"/>
              </a:ext>
            </a:extLst>
          </p:cNvPr>
          <p:cNvSpPr/>
          <p:nvPr/>
        </p:nvSpPr>
        <p:spPr>
          <a:xfrm>
            <a:off x="4735095" y="332026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padding(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内边距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B14004-03A4-B94F-B16A-224E7AF2D3F2}"/>
              </a:ext>
            </a:extLst>
          </p:cNvPr>
          <p:cNvSpPr/>
          <p:nvPr/>
        </p:nvSpPr>
        <p:spPr>
          <a:xfrm>
            <a:off x="4616591" y="28554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margin(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外边距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17A356AD-E7DE-9040-BA02-6D3DD31AC9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2997" y="2703570"/>
            <a:ext cx="657230" cy="422167"/>
          </a:xfrm>
          <a:prstGeom prst="bentConnector3">
            <a:avLst>
              <a:gd name="adj1" fmla="val 978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64F9C0-579B-2A47-B986-A2E8C8964308}"/>
              </a:ext>
            </a:extLst>
          </p:cNvPr>
          <p:cNvSpPr/>
          <p:nvPr/>
        </p:nvSpPr>
        <p:spPr>
          <a:xfrm>
            <a:off x="4589128" y="240799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border(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边框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A149A-F96E-7D4C-97C7-CCF434F62434}"/>
              </a:ext>
            </a:extLst>
          </p:cNvPr>
          <p:cNvSpPr/>
          <p:nvPr/>
        </p:nvSpPr>
        <p:spPr>
          <a:xfrm>
            <a:off x="4990091" y="61046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元素总宽度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3A20BD-CDD3-1F40-9B74-13411D36C6C7}"/>
              </a:ext>
            </a:extLst>
          </p:cNvPr>
          <p:cNvSpPr/>
          <p:nvPr/>
        </p:nvSpPr>
        <p:spPr>
          <a:xfrm>
            <a:off x="1757611" y="408079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元素总高度</a:t>
            </a:r>
          </a:p>
        </p:txBody>
      </p:sp>
    </p:spTree>
    <p:extLst>
      <p:ext uri="{BB962C8B-B14F-4D97-AF65-F5344CB8AC3E}">
        <p14:creationId xmlns:p14="http://schemas.microsoft.com/office/powerpoint/2010/main" val="349736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6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框模型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1254858"/>
            <a:ext cx="10691813" cy="119783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内边距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(padding)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和外边距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(margin)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接收任何长度单位，百分数值，但仅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margin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可为负值。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F4EA3F0-37C3-F447-AB20-D7A0D028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93934"/>
              </p:ext>
            </p:extLst>
          </p:nvPr>
        </p:nvGraphicFramePr>
        <p:xfrm>
          <a:off x="750094" y="1947118"/>
          <a:ext cx="1069181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4">
                  <a:extLst>
                    <a:ext uri="{9D8B030D-6E8A-4147-A177-3AD203B41FA5}">
                      <a16:colId xmlns:a16="http://schemas.microsoft.com/office/drawing/2014/main" val="320764745"/>
                    </a:ext>
                  </a:extLst>
                </a:gridCol>
                <a:gridCol w="4657725">
                  <a:extLst>
                    <a:ext uri="{9D8B030D-6E8A-4147-A177-3AD203B41FA5}">
                      <a16:colId xmlns:a16="http://schemas.microsoft.com/office/drawing/2014/main" val="2821910553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15299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padding-top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padding-bottom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padding-left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padding-right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设置所有内边距属性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(top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right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bottom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left)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设置元素上内边距；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设置元素下内边距；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设置元素左内边距；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设置元素右内边距；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p{padding:20px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20px;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{padding-top:20px;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padding-right:30px;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padding-bottom:30px;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padding-left:20px;}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3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margin-top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margin-bottom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margin-left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margin-right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设置所有外边距属性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(top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right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bottom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left)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设置元素上外边距；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设置元素下外边距；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设置元素左外边距；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设置元素右外边距；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p{margin:20px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20px;}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p{margin-top:20px;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margin-right:30px;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margin-bottom:30px;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margin-left:20px;}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border-style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border-width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border-color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设置所有边框属性；</a:t>
                      </a:r>
                      <a:endParaRPr lang="en-US" altLang="zh-CN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设置所有边框的样式；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(top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right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bottom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left)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设置所有边框的宽度；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(top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right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bottom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left)</a:t>
                      </a:r>
                    </a:p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设置所有边框的颜色；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(top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right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bottom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left)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p{border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solid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blue;}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p{border-style: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solid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dotted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dashed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border-width: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5px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2px;}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border-color: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red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blue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gray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5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1515</Words>
  <Application>Microsoft Office PowerPoint</Application>
  <PresentationFormat>宽屏</PresentationFormat>
  <Paragraphs>320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3.3 CSS样式</vt:lpstr>
      <vt:lpstr>CSS单位</vt:lpstr>
      <vt:lpstr>CSS颜色</vt:lpstr>
      <vt:lpstr>CSS尺寸</vt:lpstr>
      <vt:lpstr>CSS字体</vt:lpstr>
      <vt:lpstr>CSS文本</vt:lpstr>
      <vt:lpstr>CSS背景</vt:lpstr>
      <vt:lpstr>CSS框模型</vt:lpstr>
      <vt:lpstr>CSS框模型</vt:lpstr>
      <vt:lpstr>CSS定位</vt:lpstr>
      <vt:lpstr>CSS定位示例</vt:lpstr>
      <vt:lpstr>CSS浮动</vt:lpstr>
      <vt:lpstr>CSS列表</vt:lpstr>
      <vt:lpstr>CSS表格</vt:lpstr>
      <vt:lpstr>CSS表格示例</vt:lpstr>
      <vt:lpstr>3.3.2 CSS高级样式</vt:lpstr>
      <vt:lpstr>导航栏</vt:lpstr>
      <vt:lpstr>下拉菜单</vt:lpstr>
      <vt:lpstr>提示工具</vt:lpstr>
      <vt:lpstr>透明文本框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975</cp:revision>
  <dcterms:created xsi:type="dcterms:W3CDTF">2020-02-08T09:17:17Z</dcterms:created>
  <dcterms:modified xsi:type="dcterms:W3CDTF">2020-03-16T10:12:10Z</dcterms:modified>
</cp:coreProperties>
</file>