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1412" r:id="rId2"/>
    <p:sldId id="1418" r:id="rId3"/>
    <p:sldId id="1419" r:id="rId4"/>
    <p:sldId id="1416" r:id="rId5"/>
    <p:sldId id="1420" r:id="rId6"/>
    <p:sldId id="1399" r:id="rId7"/>
    <p:sldId id="142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E7FF"/>
    <a:srgbClr val="990000"/>
    <a:srgbClr val="CC9900"/>
    <a:srgbClr val="C0C0C0"/>
    <a:srgbClr val="FFBB71"/>
    <a:srgbClr val="DFA568"/>
    <a:srgbClr val="24282A"/>
    <a:srgbClr val="9CBA94"/>
    <a:srgbClr val="20324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5"/>
    <p:restoredTop sz="94790" autoAdjust="0"/>
  </p:normalViewPr>
  <p:slideViewPr>
    <p:cSldViewPr snapToGrid="0" snapToObjects="1">
      <p:cViewPr varScale="1">
        <p:scale>
          <a:sx n="71" d="100"/>
          <a:sy n="71" d="100"/>
        </p:scale>
        <p:origin x="-792" y="-90"/>
      </p:cViewPr>
      <p:guideLst>
        <p:guide orient="horz" pos="1296"/>
        <p:guide pos="3824"/>
      </p:guideLst>
    </p:cSldViewPr>
  </p:slideViewPr>
  <p:notesTextViewPr>
    <p:cViewPr>
      <p:scale>
        <a:sx n="1" d="1"/>
        <a:sy n="1" d="1"/>
      </p:scale>
      <p:origin x="0" y="0"/>
    </p:cViewPr>
  </p:notesTextViewPr>
  <p:notesViewPr>
    <p:cSldViewPr snapToGrid="0" snapToObjects="1">
      <p:cViewPr>
        <p:scale>
          <a:sx n="90" d="100"/>
          <a:sy n="90" d="100"/>
        </p:scale>
        <p:origin x="928" y="-92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E42FA3-6C99-F84F-9A07-920AE5B332CA}" type="datetimeFigureOut">
              <a:rPr kumimoji="1" lang="zh-CN" altLang="en-US" smtClean="0"/>
              <a:pPr/>
              <a:t>2021/3/20</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6C1B33-FBAA-BD45-8580-02E9E5170D79}"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AFEC6-3DCD-6B4C-956B-44FDD877B03C}" type="datetimeFigureOut">
              <a:rPr kumimoji="1" lang="zh-CN" altLang="en-US" smtClean="0"/>
              <a:pPr/>
              <a:t>2021/3/20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A677F-794C-E24B-A606-4173E725DE28}"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5" name="Notes Placeholder 4"/>
          <p:cNvSpPr>
            <a:spLocks noGrp="1"/>
          </p:cNvSpPr>
          <p:nvPr>
            <p:ph type="body" sz="quarter"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5" name="Notes Placeholder 4"/>
          <p:cNvSpPr>
            <a:spLocks noGrp="1"/>
          </p:cNvSpPr>
          <p:nvPr>
            <p:ph type="body" sz="quarter"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5" name="Notes Placeholder 4"/>
          <p:cNvSpPr>
            <a:spLocks noGrp="1"/>
          </p:cNvSpPr>
          <p:nvPr>
            <p:ph type="body" sz="quarter"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5" name="Notes Placeholder 4"/>
          <p:cNvSpPr>
            <a:spLocks noGrp="1"/>
          </p:cNvSpPr>
          <p:nvPr>
            <p:ph type="body" sz="quarter"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5" name="Notes Placeholder 4"/>
          <p:cNvSpPr>
            <a:spLocks noGrp="1"/>
          </p:cNvSpPr>
          <p:nvPr>
            <p:ph type="body" sz="quarter"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5" name="Notes Placeholder 4"/>
          <p:cNvSpPr>
            <a:spLocks noGrp="1"/>
          </p:cNvSpPr>
          <p:nvPr>
            <p:ph type="body" sz="quarter"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pic>
        <p:nvPicPr>
          <p:cNvPr id="4" name="Picture 3" descr="头像补充-04.png"/>
          <p:cNvPicPr>
            <a:picLocks noChangeAspect="1"/>
          </p:cNvPicPr>
          <p:nvPr userDrawn="1"/>
        </p:nvPicPr>
        <p:blipFill>
          <a:blip r:embed="rId6"/>
          <a:stretch>
            <a:fillRect/>
          </a:stretch>
        </p:blipFill>
        <p:spPr>
          <a:xfrm>
            <a:off x="10900072" y="12438"/>
            <a:ext cx="1291928" cy="1291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7471" y="1948463"/>
            <a:ext cx="9022976" cy="1015663"/>
          </a:xfrm>
          <a:prstGeom prst="rect">
            <a:avLst/>
          </a:prstGeom>
          <a:noFill/>
        </p:spPr>
        <p:txBody>
          <a:bodyPr wrap="square" rtlCol="0">
            <a:spAutoFit/>
          </a:bodyPr>
          <a:lstStyle/>
          <a:p>
            <a:pPr algn="ctr"/>
            <a:r>
              <a:rPr lang="en-US" sz="6000" b="1" dirty="0" err="1" smtClean="0"/>
              <a:t>Kaggle</a:t>
            </a:r>
            <a:r>
              <a:rPr lang="zh-CN" altLang="en-US" sz="6000" b="1" dirty="0" smtClean="0"/>
              <a:t>训练营</a:t>
            </a:r>
            <a:r>
              <a:rPr lang="en-US" sz="6000" b="1" dirty="0" smtClean="0"/>
              <a:t> </a:t>
            </a:r>
            <a:endParaRPr 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838200" y="455494"/>
            <a:ext cx="10467348" cy="1569660"/>
          </a:xfrm>
          <a:prstGeom prst="rect">
            <a:avLst/>
          </a:prstGeom>
          <a:noFill/>
        </p:spPr>
        <p:txBody>
          <a:bodyPr wrap="square" rtlCol="0">
            <a:spAutoFit/>
          </a:bodyPr>
          <a:lstStyle/>
          <a:p>
            <a:r>
              <a:rPr lang="en-US" sz="3200" b="1" dirty="0" smtClean="0"/>
              <a:t>Bias-Variance Tradeoff</a:t>
            </a:r>
          </a:p>
          <a:p>
            <a:endParaRPr lang="en-US" sz="3200" b="1" dirty="0" smtClean="0"/>
          </a:p>
          <a:p>
            <a:endParaRPr lang="en-US" sz="3200" b="1" dirty="0"/>
          </a:p>
        </p:txBody>
      </p:sp>
      <p:sp>
        <p:nvSpPr>
          <p:cNvPr id="5" name="TextBox 4"/>
          <p:cNvSpPr txBox="1"/>
          <p:nvPr/>
        </p:nvSpPr>
        <p:spPr>
          <a:xfrm>
            <a:off x="929640" y="1313066"/>
            <a:ext cx="10284460" cy="3200876"/>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r>
              <a:rPr lang="en-US" sz="2000" b="1" dirty="0" smtClean="0"/>
              <a:t>Bias: </a:t>
            </a:r>
            <a:r>
              <a:rPr lang="en-US" sz="2000" dirty="0" smtClean="0"/>
              <a:t>error caused by difference between expected estimator and true function</a:t>
            </a:r>
            <a:endParaRPr lang="en-US" sz="2000" b="1" dirty="0" smtClean="0"/>
          </a:p>
          <a:p>
            <a:r>
              <a:rPr lang="en-US" sz="2000" b="1" dirty="0" smtClean="0"/>
              <a:t>Variance: </a:t>
            </a:r>
            <a:r>
              <a:rPr lang="en-US" sz="2000" dirty="0" smtClean="0"/>
              <a:t>this is a measure of estimator spread... that is, how much does the estimator vary with a new data set</a:t>
            </a:r>
            <a:endParaRPr lang="en-US" sz="2000" b="1" dirty="0" smtClean="0"/>
          </a:p>
          <a:p>
            <a:pPr>
              <a:buNone/>
            </a:pPr>
            <a:endParaRPr lang="en-US" sz="2000" b="1" dirty="0" smtClean="0"/>
          </a:p>
          <a:p>
            <a:endParaRPr lang="en-US" sz="2000" b="1" dirty="0" smtClean="0"/>
          </a:p>
          <a:p>
            <a:endParaRPr lang="en-US" sz="2000" b="1" dirty="0" smtClean="0"/>
          </a:p>
          <a:p>
            <a:pPr>
              <a:buNone/>
            </a:pPr>
            <a:endParaRPr lang="en-US" sz="2000" b="1" dirty="0" smtClean="0"/>
          </a:p>
          <a:p>
            <a:pPr>
              <a:buNone/>
            </a:pPr>
            <a:endParaRPr lang="en-US" sz="2000" b="1" dirty="0" smtClean="0"/>
          </a:p>
          <a:p>
            <a:pPr>
              <a:buNone/>
            </a:pPr>
            <a:endParaRPr lang="en-US" sz="2000" b="1" dirty="0"/>
          </a:p>
        </p:txBody>
      </p:sp>
      <p:pic>
        <p:nvPicPr>
          <p:cNvPr id="3076" name="Picture 4"/>
          <p:cNvPicPr>
            <a:picLocks noChangeAspect="1" noChangeArrowheads="1"/>
          </p:cNvPicPr>
          <p:nvPr/>
        </p:nvPicPr>
        <p:blipFill>
          <a:blip r:embed="rId3"/>
          <a:srcRect/>
          <a:stretch>
            <a:fillRect/>
          </a:stretch>
        </p:blipFill>
        <p:spPr bwMode="auto">
          <a:xfrm>
            <a:off x="1223682" y="2458566"/>
            <a:ext cx="3614178" cy="3508847"/>
          </a:xfrm>
          <a:prstGeom prst="rect">
            <a:avLst/>
          </a:prstGeom>
          <a:noFill/>
          <a:ln w="9525">
            <a:noFill/>
            <a:miter lim="800000"/>
            <a:headEnd/>
            <a:tailEnd/>
          </a:ln>
        </p:spPr>
      </p:pic>
      <p:pic>
        <p:nvPicPr>
          <p:cNvPr id="3077" name="Picture 5"/>
          <p:cNvPicPr>
            <a:picLocks noChangeAspect="1" noChangeArrowheads="1"/>
          </p:cNvPicPr>
          <p:nvPr/>
        </p:nvPicPr>
        <p:blipFill>
          <a:blip r:embed="rId4"/>
          <a:srcRect/>
          <a:stretch>
            <a:fillRect/>
          </a:stretch>
        </p:blipFill>
        <p:spPr bwMode="auto">
          <a:xfrm>
            <a:off x="5459505" y="2568200"/>
            <a:ext cx="4799853" cy="3399213"/>
          </a:xfrm>
          <a:prstGeom prst="rect">
            <a:avLst/>
          </a:prstGeom>
          <a:noFill/>
          <a:ln w="9525">
            <a:noFill/>
            <a:miter lim="800000"/>
            <a:headEnd/>
            <a:tailEnd/>
          </a:ln>
        </p:spPr>
      </p:pic>
    </p:spTree>
  </p:cSld>
  <p:clrMapOvr>
    <a:masterClrMapping/>
  </p:clrMapOvr>
  <p:transition spd="slow" advTm="3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838200" y="455494"/>
            <a:ext cx="10467348" cy="584775"/>
          </a:xfrm>
          <a:prstGeom prst="rect">
            <a:avLst/>
          </a:prstGeom>
          <a:noFill/>
        </p:spPr>
        <p:txBody>
          <a:bodyPr wrap="square" rtlCol="0">
            <a:spAutoFit/>
          </a:bodyPr>
          <a:lstStyle/>
          <a:p>
            <a:r>
              <a:rPr lang="en-US" altLang="zh-CN" sz="3200" b="1" dirty="0" smtClean="0"/>
              <a:t>Feature Selection</a:t>
            </a:r>
            <a:endParaRPr lang="en-US" sz="3200" b="1" dirty="0"/>
          </a:p>
        </p:txBody>
      </p:sp>
      <p:sp>
        <p:nvSpPr>
          <p:cNvPr id="7" name="TextBox 6"/>
          <p:cNvSpPr txBox="1"/>
          <p:nvPr/>
        </p:nvSpPr>
        <p:spPr>
          <a:xfrm>
            <a:off x="929640" y="1295400"/>
            <a:ext cx="10284460" cy="361945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r>
              <a:rPr lang="en-US" sz="2000" dirty="0" smtClean="0"/>
              <a:t>Pick the best k features to use in linear regression</a:t>
            </a:r>
          </a:p>
          <a:p>
            <a:endParaRPr lang="en-US" sz="2000" dirty="0" smtClean="0"/>
          </a:p>
          <a:p>
            <a:r>
              <a:rPr lang="en-US" sz="2000" dirty="0" smtClean="0"/>
              <a:t>Why?</a:t>
            </a:r>
          </a:p>
          <a:p>
            <a:pPr lvl="1"/>
            <a:r>
              <a:rPr lang="en-US" sz="2000" dirty="0" smtClean="0"/>
              <a:t>Predictive Accuracy: Multivariate Linear regression has low bias, high variance. Reduce the number of features, can get a bit more bias but much less variance (out of sample accuracy)</a:t>
            </a:r>
          </a:p>
          <a:p>
            <a:pPr lvl="1"/>
            <a:r>
              <a:rPr lang="en-US" sz="2000" dirty="0" smtClean="0"/>
              <a:t>Interpretability: Which variables really matter? Which not? Interpretability allows the model to say something about the data (important in financial industry, may not be that important for Technology company), vs. just giving a prediction</a:t>
            </a:r>
            <a:endParaRPr lang="en-US" sz="1600" dirty="0" smtClean="0"/>
          </a:p>
          <a:p>
            <a:pPr marL="342900" lvl="1" indent="-342900">
              <a:buNone/>
            </a:pPr>
            <a:r>
              <a:rPr lang="en-US" sz="1600" dirty="0" smtClean="0"/>
              <a:t>	</a:t>
            </a:r>
            <a:endParaRPr lang="en-US" sz="1600" b="1" dirty="0" smtClean="0"/>
          </a:p>
        </p:txBody>
      </p:sp>
    </p:spTree>
  </p:cSld>
  <p:clrMapOvr>
    <a:masterClrMapping/>
  </p:clrMapOvr>
  <p:transition spd="slow" advTm="3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838200" y="455494"/>
            <a:ext cx="10467348" cy="584775"/>
          </a:xfrm>
          <a:prstGeom prst="rect">
            <a:avLst/>
          </a:prstGeom>
          <a:noFill/>
        </p:spPr>
        <p:txBody>
          <a:bodyPr wrap="square" rtlCol="0">
            <a:spAutoFit/>
          </a:bodyPr>
          <a:lstStyle/>
          <a:p>
            <a:r>
              <a:rPr lang="en-US" altLang="zh-CN" sz="3200" b="1" dirty="0" smtClean="0"/>
              <a:t>Feature Selection</a:t>
            </a:r>
            <a:endParaRPr lang="en-US" sz="3200" b="1" dirty="0"/>
          </a:p>
        </p:txBody>
      </p:sp>
      <p:sp>
        <p:nvSpPr>
          <p:cNvPr id="7" name="TextBox 6"/>
          <p:cNvSpPr txBox="1"/>
          <p:nvPr/>
        </p:nvSpPr>
        <p:spPr>
          <a:xfrm>
            <a:off x="929640" y="1295400"/>
            <a:ext cx="10284460" cy="4899803"/>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r>
              <a:rPr lang="en-US" sz="2000" b="1" dirty="0" smtClean="0"/>
              <a:t>Selection based on t tests:</a:t>
            </a:r>
          </a:p>
          <a:p>
            <a:pPr lvl="1"/>
            <a:r>
              <a:rPr lang="en-US" sz="1600" b="1" dirty="0" smtClean="0"/>
              <a:t>Select n features with the best t stats</a:t>
            </a:r>
          </a:p>
          <a:p>
            <a:pPr lvl="1"/>
            <a:r>
              <a:rPr lang="en-US" sz="1600" b="1" dirty="0" smtClean="0"/>
              <a:t>Select all features with significant p-value</a:t>
            </a:r>
          </a:p>
          <a:p>
            <a:pPr>
              <a:buNone/>
            </a:pPr>
            <a:endParaRPr lang="en-US" sz="2000" b="1" dirty="0" smtClean="0"/>
          </a:p>
          <a:p>
            <a:r>
              <a:rPr lang="en-US" sz="2000" b="1" dirty="0" smtClean="0"/>
              <a:t>Selection based on R-squared:</a:t>
            </a:r>
          </a:p>
          <a:p>
            <a:pPr lvl="1"/>
            <a:r>
              <a:rPr lang="en-US" sz="1600" b="1" dirty="0" smtClean="0"/>
              <a:t>Forward Stepwise</a:t>
            </a:r>
          </a:p>
          <a:p>
            <a:pPr lvl="1"/>
            <a:r>
              <a:rPr lang="en-US" sz="1600" b="1" dirty="0" smtClean="0"/>
              <a:t>Backward Stepwise</a:t>
            </a:r>
          </a:p>
          <a:p>
            <a:pPr>
              <a:buNone/>
            </a:pPr>
            <a:endParaRPr lang="en-US" sz="2000" b="1" dirty="0" smtClean="0"/>
          </a:p>
          <a:p>
            <a:pPr>
              <a:buNone/>
            </a:pPr>
            <a:r>
              <a:rPr lang="en-US" sz="2000" b="1" dirty="0" smtClean="0"/>
              <a:t>Problems with the methods above: Can be unstable, only F-Stats or R^2 may not good enough to find the best model</a:t>
            </a:r>
          </a:p>
          <a:p>
            <a:pPr>
              <a:buNone/>
            </a:pPr>
            <a:endParaRPr lang="en-US" sz="2000" b="1" dirty="0" smtClean="0"/>
          </a:p>
          <a:p>
            <a:r>
              <a:rPr lang="en-US" sz="2000" b="1" dirty="0" smtClean="0"/>
              <a:t>Regularization – More Principled Way to Select Subsets</a:t>
            </a:r>
          </a:p>
          <a:p>
            <a:pPr lvl="1"/>
            <a:r>
              <a:rPr lang="en-US" sz="1600" b="1" dirty="0" smtClean="0"/>
              <a:t>Lasso </a:t>
            </a:r>
          </a:p>
          <a:p>
            <a:pPr lvl="1"/>
            <a:r>
              <a:rPr lang="en-US" sz="1600" b="1" dirty="0" smtClean="0"/>
              <a:t>Ridge</a:t>
            </a:r>
          </a:p>
          <a:p>
            <a:pPr marL="342900" lvl="1" indent="-342900">
              <a:buNone/>
            </a:pPr>
            <a:r>
              <a:rPr lang="en-US" sz="1600" dirty="0" smtClean="0"/>
              <a:t>	</a:t>
            </a:r>
            <a:endParaRPr lang="en-US" sz="1600" b="1" dirty="0" smtClean="0"/>
          </a:p>
        </p:txBody>
      </p:sp>
    </p:spTree>
  </p:cSld>
  <p:clrMapOvr>
    <a:masterClrMapping/>
  </p:clrMapOvr>
  <p:transition spd="slow"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838200" y="455494"/>
            <a:ext cx="10467348" cy="584775"/>
          </a:xfrm>
          <a:prstGeom prst="rect">
            <a:avLst/>
          </a:prstGeom>
          <a:noFill/>
        </p:spPr>
        <p:txBody>
          <a:bodyPr wrap="square" rtlCol="0">
            <a:spAutoFit/>
          </a:bodyPr>
          <a:lstStyle/>
          <a:p>
            <a:r>
              <a:rPr lang="en-US" altLang="zh-CN" sz="3200" b="1" dirty="0" smtClean="0"/>
              <a:t>Regularization – Important Concept in DS</a:t>
            </a:r>
            <a:endParaRPr lang="en-US" sz="3200" b="1" dirty="0"/>
          </a:p>
        </p:txBody>
      </p:sp>
      <p:sp>
        <p:nvSpPr>
          <p:cNvPr id="7" name="TextBox 6"/>
          <p:cNvSpPr txBox="1"/>
          <p:nvPr/>
        </p:nvSpPr>
        <p:spPr>
          <a:xfrm>
            <a:off x="929640" y="1295400"/>
            <a:ext cx="10284460" cy="488749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r>
              <a:rPr lang="en-US" sz="2000" b="1" dirty="0" smtClean="0"/>
              <a:t>Regularization:</a:t>
            </a:r>
          </a:p>
          <a:p>
            <a:pPr lvl="1"/>
            <a:r>
              <a:rPr lang="en-US" sz="1600" b="1" dirty="0" smtClean="0"/>
              <a:t>Place a penalty on large values for Betas</a:t>
            </a:r>
          </a:p>
          <a:p>
            <a:pPr lvl="1"/>
            <a:r>
              <a:rPr lang="en-US" sz="1600" b="1" dirty="0" smtClean="0"/>
              <a:t>Add this penalty to the objective function</a:t>
            </a:r>
          </a:p>
          <a:p>
            <a:pPr lvl="1"/>
            <a:r>
              <a:rPr lang="en-US" sz="1600" b="1" dirty="0" smtClean="0"/>
              <a:t>Solve the new Betas</a:t>
            </a:r>
          </a:p>
          <a:p>
            <a:r>
              <a:rPr lang="en-US" sz="2000" b="1" dirty="0" smtClean="0"/>
              <a:t>OLS Objective Function:</a:t>
            </a:r>
          </a:p>
          <a:p>
            <a:pPr>
              <a:buNone/>
            </a:pPr>
            <a:endParaRPr lang="en-US" sz="2000" b="1" dirty="0" smtClean="0"/>
          </a:p>
          <a:p>
            <a:pPr>
              <a:buNone/>
            </a:pPr>
            <a:endParaRPr lang="en-US" sz="2000" b="1" dirty="0" smtClean="0"/>
          </a:p>
          <a:p>
            <a:pPr>
              <a:buNone/>
            </a:pPr>
            <a:endParaRPr lang="en-US" sz="2000" b="1" dirty="0" smtClean="0"/>
          </a:p>
          <a:p>
            <a:r>
              <a:rPr lang="en-US" sz="2000" b="1" dirty="0" smtClean="0"/>
              <a:t>New Objective Function:</a:t>
            </a:r>
          </a:p>
          <a:p>
            <a:endParaRPr lang="en-US" sz="2000" b="1" dirty="0" smtClean="0"/>
          </a:p>
          <a:p>
            <a:endParaRPr lang="en-US" sz="2000" b="1" dirty="0" smtClean="0"/>
          </a:p>
          <a:p>
            <a:endParaRPr lang="en-US" sz="2000" b="1" dirty="0" smtClean="0"/>
          </a:p>
          <a:p>
            <a:endParaRPr lang="en-US" sz="2000" b="1" dirty="0" smtClean="0"/>
          </a:p>
          <a:p>
            <a:endParaRPr lang="en-US" sz="2000" b="1" dirty="0" smtClean="0"/>
          </a:p>
        </p:txBody>
      </p:sp>
      <p:pic>
        <p:nvPicPr>
          <p:cNvPr id="2050" name="Picture 2"/>
          <p:cNvPicPr>
            <a:picLocks noChangeAspect="1" noChangeArrowheads="1"/>
          </p:cNvPicPr>
          <p:nvPr/>
        </p:nvPicPr>
        <p:blipFill>
          <a:blip r:embed="rId3"/>
          <a:srcRect/>
          <a:stretch>
            <a:fillRect/>
          </a:stretch>
        </p:blipFill>
        <p:spPr bwMode="auto">
          <a:xfrm>
            <a:off x="1479177" y="2839377"/>
            <a:ext cx="3603812" cy="1010634"/>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317812" y="4301544"/>
            <a:ext cx="6042492" cy="1054550"/>
          </a:xfrm>
          <a:prstGeom prst="rect">
            <a:avLst/>
          </a:prstGeom>
          <a:noFill/>
          <a:ln w="9525">
            <a:noFill/>
            <a:miter lim="800000"/>
            <a:headEnd/>
            <a:tailEnd/>
          </a:ln>
        </p:spPr>
      </p:pic>
      <p:pic>
        <p:nvPicPr>
          <p:cNvPr id="2052" name="Picture 4"/>
          <p:cNvPicPr>
            <a:picLocks noChangeAspect="1" noChangeArrowheads="1"/>
          </p:cNvPicPr>
          <p:nvPr/>
        </p:nvPicPr>
        <p:blipFill>
          <a:blip r:embed="rId5"/>
          <a:srcRect/>
          <a:stretch>
            <a:fillRect/>
          </a:stretch>
        </p:blipFill>
        <p:spPr bwMode="auto">
          <a:xfrm>
            <a:off x="1317812" y="5356094"/>
            <a:ext cx="8775606" cy="951782"/>
          </a:xfrm>
          <a:prstGeom prst="rect">
            <a:avLst/>
          </a:prstGeom>
          <a:noFill/>
          <a:ln w="9525">
            <a:noFill/>
            <a:miter lim="800000"/>
            <a:headEnd/>
            <a:tailEnd/>
          </a:ln>
        </p:spPr>
      </p:pic>
    </p:spTree>
  </p:cSld>
  <p:clrMapOvr>
    <a:masterClrMapping/>
  </p:clrMapOvr>
  <p:transition spd="slow" advTm="3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9641" y="1305711"/>
            <a:ext cx="5242560" cy="555228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2000" b="1" dirty="0" smtClean="0"/>
              <a:t>Ridge Regression (Squared Penalty) </a:t>
            </a:r>
          </a:p>
          <a:p>
            <a:endParaRPr lang="en-US" sz="2000" b="1" dirty="0" smtClean="0"/>
          </a:p>
          <a:p>
            <a:endParaRPr lang="en-US" sz="1600" b="1" dirty="0" smtClean="0"/>
          </a:p>
          <a:p>
            <a:pPr>
              <a:buNone/>
            </a:pPr>
            <a:r>
              <a:rPr lang="en-US" sz="2000" b="1" dirty="0" smtClean="0"/>
              <a:t>	</a:t>
            </a:r>
          </a:p>
          <a:p>
            <a:endParaRPr lang="en-US" sz="1600" b="1" dirty="0" smtClean="0"/>
          </a:p>
          <a:p>
            <a:pPr>
              <a:buNone/>
            </a:pPr>
            <a:endParaRPr lang="en-US" sz="1600" b="1" dirty="0" smtClean="0"/>
          </a:p>
          <a:p>
            <a:r>
              <a:rPr lang="en-US" sz="1600" b="1" dirty="0" smtClean="0"/>
              <a:t>Objective Function Equivalent to </a:t>
            </a:r>
            <a:endParaRPr lang="en-US" sz="2000" b="1" dirty="0" smtClean="0"/>
          </a:p>
          <a:p>
            <a:pPr>
              <a:buNone/>
            </a:pPr>
            <a:endParaRPr lang="en-US" sz="2000" b="1" dirty="0" smtClean="0"/>
          </a:p>
          <a:p>
            <a:endParaRPr lang="en-US" sz="2000" b="1" dirty="0" smtClean="0"/>
          </a:p>
          <a:p>
            <a:pPr lvl="1">
              <a:buNone/>
            </a:pPr>
            <a:endParaRPr lang="en-US" sz="2000" b="1" dirty="0" smtClean="0"/>
          </a:p>
          <a:p>
            <a:pPr lvl="1">
              <a:buNone/>
            </a:pPr>
            <a:endParaRPr lang="en-US" sz="2000" b="1" dirty="0" smtClean="0"/>
          </a:p>
          <a:p>
            <a:endParaRPr lang="en-US" sz="2000" b="1" dirty="0" smtClean="0"/>
          </a:p>
          <a:p>
            <a:endParaRPr lang="en-US" sz="2000" b="1" dirty="0" smtClean="0"/>
          </a:p>
          <a:p>
            <a:pPr>
              <a:buNone/>
            </a:pPr>
            <a:endParaRPr lang="en-US" sz="2000" b="1" dirty="0" smtClean="0"/>
          </a:p>
          <a:p>
            <a:pPr>
              <a:buNone/>
            </a:pPr>
            <a:endParaRPr lang="en-US" sz="2000" b="1" dirty="0" smtClean="0"/>
          </a:p>
          <a:p>
            <a:pPr>
              <a:buNone/>
            </a:pPr>
            <a:endParaRPr lang="en-US" sz="2000" b="1" dirty="0"/>
          </a:p>
        </p:txBody>
      </p:sp>
      <p:sp>
        <p:nvSpPr>
          <p:cNvPr id="4" name="文本框 2"/>
          <p:cNvSpPr txBox="1"/>
          <p:nvPr/>
        </p:nvSpPr>
        <p:spPr>
          <a:xfrm>
            <a:off x="838200" y="455494"/>
            <a:ext cx="10467348" cy="584775"/>
          </a:xfrm>
          <a:prstGeom prst="rect">
            <a:avLst/>
          </a:prstGeom>
          <a:noFill/>
        </p:spPr>
        <p:txBody>
          <a:bodyPr wrap="square" rtlCol="0">
            <a:spAutoFit/>
          </a:bodyPr>
          <a:lstStyle/>
          <a:p>
            <a:r>
              <a:rPr lang="en-US" altLang="zh-CN" sz="3200" b="1" dirty="0" smtClean="0"/>
              <a:t>Lasso and Ridge Model</a:t>
            </a:r>
            <a:endParaRPr lang="en-US" sz="3200" b="1" dirty="0"/>
          </a:p>
        </p:txBody>
      </p:sp>
      <p:pic>
        <p:nvPicPr>
          <p:cNvPr id="1028" name="Picture 4"/>
          <p:cNvPicPr>
            <a:picLocks noChangeAspect="1" noChangeArrowheads="1"/>
          </p:cNvPicPr>
          <p:nvPr/>
        </p:nvPicPr>
        <p:blipFill>
          <a:blip r:embed="rId3"/>
          <a:srcRect/>
          <a:stretch>
            <a:fillRect/>
          </a:stretch>
        </p:blipFill>
        <p:spPr bwMode="auto">
          <a:xfrm>
            <a:off x="1010323" y="1734671"/>
            <a:ext cx="4339403" cy="1171217"/>
          </a:xfrm>
          <a:prstGeom prst="rect">
            <a:avLst/>
          </a:prstGeom>
          <a:noFill/>
          <a:ln w="9525">
            <a:noFill/>
            <a:miter lim="800000"/>
            <a:headEnd/>
            <a:tailEnd/>
          </a:ln>
        </p:spPr>
      </p:pic>
      <p:pic>
        <p:nvPicPr>
          <p:cNvPr id="1029" name="Picture 5"/>
          <p:cNvPicPr>
            <a:picLocks noChangeAspect="1" noChangeArrowheads="1"/>
          </p:cNvPicPr>
          <p:nvPr/>
        </p:nvPicPr>
        <p:blipFill>
          <a:blip r:embed="rId4"/>
          <a:srcRect/>
          <a:stretch>
            <a:fillRect/>
          </a:stretch>
        </p:blipFill>
        <p:spPr bwMode="auto">
          <a:xfrm>
            <a:off x="1348703" y="3724836"/>
            <a:ext cx="4163589" cy="1936376"/>
          </a:xfrm>
          <a:prstGeom prst="rect">
            <a:avLst/>
          </a:prstGeom>
          <a:noFill/>
          <a:ln w="9525">
            <a:noFill/>
            <a:miter lim="800000"/>
            <a:headEnd/>
            <a:tailEnd/>
          </a:ln>
        </p:spPr>
      </p:pic>
      <p:sp>
        <p:nvSpPr>
          <p:cNvPr id="13" name="TextBox 12"/>
          <p:cNvSpPr txBox="1"/>
          <p:nvPr/>
        </p:nvSpPr>
        <p:spPr>
          <a:xfrm>
            <a:off x="6062988" y="1305711"/>
            <a:ext cx="5242560" cy="5552289"/>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2000" b="1" dirty="0" smtClean="0"/>
              <a:t>Lasso Regression (Absolute Penalty) </a:t>
            </a:r>
          </a:p>
          <a:p>
            <a:endParaRPr lang="en-US" sz="2000" b="1" dirty="0" smtClean="0"/>
          </a:p>
          <a:p>
            <a:endParaRPr lang="en-US" sz="1600" b="1" dirty="0" smtClean="0"/>
          </a:p>
          <a:p>
            <a:pPr>
              <a:buNone/>
            </a:pPr>
            <a:r>
              <a:rPr lang="en-US" sz="2000" b="1" dirty="0" smtClean="0"/>
              <a:t>	</a:t>
            </a:r>
          </a:p>
          <a:p>
            <a:endParaRPr lang="en-US" sz="1600" b="1" dirty="0" smtClean="0"/>
          </a:p>
          <a:p>
            <a:pPr>
              <a:buNone/>
            </a:pPr>
            <a:endParaRPr lang="en-US" sz="1600" b="1" dirty="0" smtClean="0"/>
          </a:p>
          <a:p>
            <a:r>
              <a:rPr lang="en-US" sz="1600" b="1" dirty="0" smtClean="0"/>
              <a:t>Objective Function Equivalent to </a:t>
            </a:r>
            <a:endParaRPr lang="en-US" sz="2000" b="1" dirty="0" smtClean="0"/>
          </a:p>
          <a:p>
            <a:pPr>
              <a:buNone/>
            </a:pPr>
            <a:endParaRPr lang="en-US" sz="2000" b="1" dirty="0" smtClean="0"/>
          </a:p>
          <a:p>
            <a:endParaRPr lang="en-US" sz="2000" b="1" dirty="0" smtClean="0"/>
          </a:p>
          <a:p>
            <a:pPr lvl="1">
              <a:buNone/>
            </a:pPr>
            <a:endParaRPr lang="en-US" sz="2000" b="1" dirty="0" smtClean="0"/>
          </a:p>
          <a:p>
            <a:pPr lvl="1">
              <a:buNone/>
            </a:pPr>
            <a:endParaRPr lang="en-US" sz="2000" b="1" dirty="0" smtClean="0"/>
          </a:p>
          <a:p>
            <a:endParaRPr lang="en-US" sz="2000" b="1" dirty="0" smtClean="0"/>
          </a:p>
          <a:p>
            <a:endParaRPr lang="en-US" sz="2000" b="1" dirty="0" smtClean="0"/>
          </a:p>
          <a:p>
            <a:pPr>
              <a:buNone/>
            </a:pPr>
            <a:endParaRPr lang="en-US" sz="2000" b="1" dirty="0" smtClean="0"/>
          </a:p>
          <a:p>
            <a:pPr>
              <a:buNone/>
            </a:pPr>
            <a:endParaRPr lang="en-US" sz="2000" b="1" dirty="0" smtClean="0"/>
          </a:p>
          <a:p>
            <a:pPr>
              <a:buNone/>
            </a:pPr>
            <a:endParaRPr lang="en-US" sz="2000" b="1" dirty="0"/>
          </a:p>
        </p:txBody>
      </p:sp>
      <p:pic>
        <p:nvPicPr>
          <p:cNvPr id="1031" name="Picture 7"/>
          <p:cNvPicPr>
            <a:picLocks noChangeAspect="1" noChangeArrowheads="1"/>
          </p:cNvPicPr>
          <p:nvPr/>
        </p:nvPicPr>
        <p:blipFill>
          <a:blip r:embed="rId5"/>
          <a:srcRect/>
          <a:stretch>
            <a:fillRect/>
          </a:stretch>
        </p:blipFill>
        <p:spPr bwMode="auto">
          <a:xfrm>
            <a:off x="6172201" y="1667436"/>
            <a:ext cx="4622146" cy="1149008"/>
          </a:xfrm>
          <a:prstGeom prst="rect">
            <a:avLst/>
          </a:prstGeom>
          <a:noFill/>
          <a:ln w="9525">
            <a:noFill/>
            <a:miter lim="800000"/>
            <a:headEnd/>
            <a:tailEnd/>
          </a:ln>
        </p:spPr>
      </p:pic>
      <p:pic>
        <p:nvPicPr>
          <p:cNvPr id="1032" name="Picture 8"/>
          <p:cNvPicPr>
            <a:picLocks noChangeAspect="1" noChangeArrowheads="1"/>
          </p:cNvPicPr>
          <p:nvPr/>
        </p:nvPicPr>
        <p:blipFill>
          <a:blip r:embed="rId6"/>
          <a:srcRect/>
          <a:stretch>
            <a:fillRect/>
          </a:stretch>
        </p:blipFill>
        <p:spPr bwMode="auto">
          <a:xfrm>
            <a:off x="6172201" y="3630707"/>
            <a:ext cx="4155140" cy="1959396"/>
          </a:xfrm>
          <a:prstGeom prst="rect">
            <a:avLst/>
          </a:prstGeom>
          <a:noFill/>
          <a:ln w="9525">
            <a:noFill/>
            <a:miter lim="800000"/>
            <a:headEnd/>
            <a:tailEnd/>
          </a:ln>
        </p:spPr>
      </p:pic>
    </p:spTree>
  </p:cSld>
  <p:clrMapOvr>
    <a:masterClrMapping/>
  </p:clrMapOvr>
  <p:transition spd="slow" advTm="3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214002" y="1529034"/>
            <a:ext cx="2398340" cy="2833811"/>
          </a:xfrm>
          <a:prstGeom prst="rect">
            <a:avLst/>
          </a:prstGeom>
          <a:noFill/>
          <a:ln w="9525">
            <a:noFill/>
            <a:miter lim="800000"/>
            <a:headEnd/>
            <a:tailEnd/>
          </a:ln>
        </p:spPr>
      </p:pic>
      <p:sp>
        <p:nvSpPr>
          <p:cNvPr id="8" name="TextBox 7"/>
          <p:cNvSpPr txBox="1"/>
          <p:nvPr/>
        </p:nvSpPr>
        <p:spPr>
          <a:xfrm>
            <a:off x="929641" y="1305711"/>
            <a:ext cx="5242560" cy="4148828"/>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2000" b="1" dirty="0" smtClean="0"/>
              <a:t>Ridge Regression (Squared Penalty) </a:t>
            </a:r>
          </a:p>
          <a:p>
            <a:endParaRPr lang="en-US" sz="2000" b="1" dirty="0" smtClean="0"/>
          </a:p>
          <a:p>
            <a:endParaRPr lang="en-US" sz="1600" b="1" dirty="0" smtClean="0"/>
          </a:p>
          <a:p>
            <a:pPr>
              <a:buNone/>
            </a:pPr>
            <a:r>
              <a:rPr lang="en-US" sz="2000" b="1" dirty="0" smtClean="0"/>
              <a:t>	</a:t>
            </a:r>
          </a:p>
          <a:p>
            <a:endParaRPr lang="en-US" sz="1600" b="1" dirty="0" smtClean="0"/>
          </a:p>
          <a:p>
            <a:pPr>
              <a:buNone/>
            </a:pPr>
            <a:endParaRPr lang="en-US" sz="1600" b="1" dirty="0" smtClean="0"/>
          </a:p>
          <a:p>
            <a:pPr lvl="1">
              <a:buNone/>
            </a:pPr>
            <a:endParaRPr lang="en-US" sz="2000" b="1" dirty="0" smtClean="0"/>
          </a:p>
          <a:p>
            <a:endParaRPr lang="en-US" sz="2000" b="1" dirty="0" smtClean="0"/>
          </a:p>
          <a:p>
            <a:endParaRPr lang="en-US" sz="2000" b="1" dirty="0" smtClean="0"/>
          </a:p>
          <a:p>
            <a:pPr>
              <a:buNone/>
            </a:pPr>
            <a:endParaRPr lang="en-US" sz="2000" b="1" dirty="0" smtClean="0"/>
          </a:p>
          <a:p>
            <a:pPr>
              <a:buNone/>
            </a:pPr>
            <a:endParaRPr lang="en-US" sz="2000" b="1" dirty="0" smtClean="0"/>
          </a:p>
          <a:p>
            <a:pPr>
              <a:buNone/>
            </a:pPr>
            <a:endParaRPr lang="en-US" sz="2000" b="1" dirty="0"/>
          </a:p>
        </p:txBody>
      </p:sp>
      <p:sp>
        <p:nvSpPr>
          <p:cNvPr id="4" name="文本框 2"/>
          <p:cNvSpPr txBox="1"/>
          <p:nvPr/>
        </p:nvSpPr>
        <p:spPr>
          <a:xfrm>
            <a:off x="838200" y="455494"/>
            <a:ext cx="10467348" cy="584775"/>
          </a:xfrm>
          <a:prstGeom prst="rect">
            <a:avLst/>
          </a:prstGeom>
          <a:noFill/>
        </p:spPr>
        <p:txBody>
          <a:bodyPr wrap="square" rtlCol="0">
            <a:spAutoFit/>
          </a:bodyPr>
          <a:lstStyle/>
          <a:p>
            <a:r>
              <a:rPr lang="en-US" altLang="zh-CN" sz="3200" b="1" dirty="0" smtClean="0"/>
              <a:t>Lasso and Ridge Model</a:t>
            </a:r>
            <a:endParaRPr lang="en-US" sz="3200" b="1" dirty="0"/>
          </a:p>
        </p:txBody>
      </p:sp>
      <p:sp>
        <p:nvSpPr>
          <p:cNvPr id="13" name="TextBox 12"/>
          <p:cNvSpPr txBox="1"/>
          <p:nvPr/>
        </p:nvSpPr>
        <p:spPr>
          <a:xfrm>
            <a:off x="6062988" y="1305711"/>
            <a:ext cx="5242560" cy="5256824"/>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2000" b="1" dirty="0" smtClean="0"/>
              <a:t>Lasso Regression (Absolute Penalty) </a:t>
            </a:r>
          </a:p>
          <a:p>
            <a:endParaRPr lang="en-US" sz="2000" b="1" dirty="0" smtClean="0"/>
          </a:p>
          <a:p>
            <a:endParaRPr lang="en-US" sz="1600" b="1" dirty="0" smtClean="0"/>
          </a:p>
          <a:p>
            <a:pPr>
              <a:buNone/>
            </a:pPr>
            <a:r>
              <a:rPr lang="en-US" sz="2000" b="1" dirty="0" smtClean="0"/>
              <a:t>	</a:t>
            </a:r>
          </a:p>
          <a:p>
            <a:endParaRPr lang="en-US" sz="1600" b="1" dirty="0" smtClean="0"/>
          </a:p>
          <a:p>
            <a:pPr>
              <a:buNone/>
            </a:pPr>
            <a:endParaRPr lang="en-US" sz="1600" b="1" dirty="0" smtClean="0"/>
          </a:p>
          <a:p>
            <a:pPr>
              <a:buNone/>
            </a:pPr>
            <a:endParaRPr lang="en-US" sz="2000" b="1" dirty="0" smtClean="0"/>
          </a:p>
          <a:p>
            <a:endParaRPr lang="en-US" sz="2000" b="1" dirty="0" smtClean="0"/>
          </a:p>
          <a:p>
            <a:pPr lvl="1">
              <a:buNone/>
            </a:pPr>
            <a:endParaRPr lang="en-US" sz="2000" b="1" dirty="0" smtClean="0"/>
          </a:p>
          <a:p>
            <a:pPr lvl="1">
              <a:buNone/>
            </a:pPr>
            <a:endParaRPr lang="en-US" sz="2000" b="1" dirty="0" smtClean="0"/>
          </a:p>
          <a:p>
            <a:endParaRPr lang="en-US" sz="2000" b="1" dirty="0" smtClean="0"/>
          </a:p>
          <a:p>
            <a:endParaRPr lang="en-US" sz="2000" b="1" dirty="0" smtClean="0"/>
          </a:p>
          <a:p>
            <a:pPr>
              <a:buNone/>
            </a:pPr>
            <a:endParaRPr lang="en-US" sz="2000" b="1" dirty="0" smtClean="0"/>
          </a:p>
          <a:p>
            <a:pPr>
              <a:buNone/>
            </a:pPr>
            <a:endParaRPr lang="en-US" sz="2000" b="1" dirty="0" smtClean="0"/>
          </a:p>
          <a:p>
            <a:pPr>
              <a:buNone/>
            </a:pPr>
            <a:endParaRPr lang="en-US" sz="2000" b="1" dirty="0"/>
          </a:p>
        </p:txBody>
      </p:sp>
      <p:pic>
        <p:nvPicPr>
          <p:cNvPr id="3075" name="Picture 3"/>
          <p:cNvPicPr>
            <a:picLocks noChangeAspect="1" noChangeArrowheads="1"/>
          </p:cNvPicPr>
          <p:nvPr/>
        </p:nvPicPr>
        <p:blipFill>
          <a:blip r:embed="rId4"/>
          <a:srcRect/>
          <a:stretch>
            <a:fillRect/>
          </a:stretch>
        </p:blipFill>
        <p:spPr bwMode="auto">
          <a:xfrm>
            <a:off x="7282940" y="1742515"/>
            <a:ext cx="1995531" cy="2620330"/>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485148" y="4362845"/>
            <a:ext cx="10820400" cy="2400300"/>
          </a:xfrm>
          <a:prstGeom prst="rect">
            <a:avLst/>
          </a:prstGeom>
          <a:noFill/>
          <a:ln w="9525">
            <a:noFill/>
            <a:miter lim="800000"/>
            <a:headEnd/>
            <a:tailEnd/>
          </a:ln>
        </p:spPr>
      </p:pic>
    </p:spTree>
  </p:cSld>
  <p:clrMapOvr>
    <a:masterClrMapping/>
  </p:clrMapOvr>
  <p:transition spd="slow" advTm="3000">
    <p:push dir="u"/>
  </p:transition>
</p:sld>
</file>

<file path=ppt/theme/theme1.xml><?xml version="1.0" encoding="utf-8"?>
<a:theme xmlns:a="http://schemas.openxmlformats.org/drawingml/2006/main" name="Office 主题​​">
  <a:themeElements>
    <a:clrScheme name="极目远眺">
      <a:dk1>
        <a:srgbClr val="000000"/>
      </a:dk1>
      <a:lt1>
        <a:srgbClr val="FFFFFF"/>
      </a:lt1>
      <a:dk2>
        <a:srgbClr val="C8D5E8"/>
      </a:dk2>
      <a:lt2>
        <a:srgbClr val="8CCBF1"/>
      </a:lt2>
      <a:accent1>
        <a:srgbClr val="5CB0EE"/>
      </a:accent1>
      <a:accent2>
        <a:srgbClr val="2B8CEA"/>
      </a:accent2>
      <a:accent3>
        <a:srgbClr val="136CDD"/>
      </a:accent3>
      <a:accent4>
        <a:srgbClr val="8089BE"/>
      </a:accent4>
      <a:accent5>
        <a:srgbClr val="485CA1"/>
      </a:accent5>
      <a:accent6>
        <a:srgbClr val="2F4790"/>
      </a:accent6>
      <a:hlink>
        <a:srgbClr val="22336E"/>
      </a:hlink>
      <a:folHlink>
        <a:srgbClr val="253F83"/>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263</Words>
  <Application>Microsoft Office PowerPoint</Application>
  <PresentationFormat>Custom</PresentationFormat>
  <Paragraphs>96</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主题​​</vt:lpstr>
      <vt:lpstr>Slide 1</vt:lpstr>
      <vt:lpstr>Slide 2</vt:lpstr>
      <vt:lpstr>Slide 3</vt:lpstr>
      <vt:lpstr>Slide 4</vt:lpstr>
      <vt:lpstr>Slide 5</vt:lpstr>
      <vt:lpstr>Slide 6</vt:lpstr>
      <vt:lpstr>Slide 7</vt:lpstr>
    </vt:vector>
  </TitlesOfParts>
  <Company>海豚湾社</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 Kion</dc:creator>
  <dc:description>海豚湾社设计制作，如需定制服务支持，请联系QQ：1783009677</dc:description>
  <cp:lastModifiedBy>Haixiang He</cp:lastModifiedBy>
  <cp:revision>319</cp:revision>
  <dcterms:created xsi:type="dcterms:W3CDTF">2019-01-23T08:46:00Z</dcterms:created>
  <dcterms:modified xsi:type="dcterms:W3CDTF">2021-03-20T21:25:18Z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kion</vt:lpwstr>
  </property>
  <property fmtid="{D5CDD505-2E9C-101B-9397-08002B2CF9AE}" pid="3" name="KSOProductBuildVer">
    <vt:lpwstr>2052-11.1.0.9662</vt:lpwstr>
  </property>
</Properties>
</file>