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412" r:id="rId2"/>
    <p:sldId id="1421" r:id="rId3"/>
    <p:sldId id="1422" r:id="rId4"/>
    <p:sldId id="1399" r:id="rId5"/>
    <p:sldId id="1420" r:id="rId6"/>
    <p:sldId id="1419" r:id="rId7"/>
    <p:sldId id="14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>
        <p:scale>
          <a:sx n="70" d="100"/>
          <a:sy n="70" d="100"/>
        </p:scale>
        <p:origin x="-834" y="-114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928" y="-92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1" y="1305711"/>
            <a:ext cx="5242560" cy="555228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2000" b="1" dirty="0" smtClean="0"/>
              <a:t>Ridge Regression (Squared Penalty) </a:t>
            </a:r>
          </a:p>
          <a:p>
            <a:endParaRPr lang="en-US" sz="2000" b="1" dirty="0" smtClean="0"/>
          </a:p>
          <a:p>
            <a:endParaRPr lang="en-US" sz="16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r>
              <a:rPr lang="en-US" sz="1600" b="1" dirty="0" smtClean="0"/>
              <a:t>Objective Function Equivalent to 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Lasso and Ridge Model</a:t>
            </a:r>
            <a:endParaRPr lang="en-US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323" y="1734671"/>
            <a:ext cx="4339403" cy="117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8703" y="3724836"/>
            <a:ext cx="4163589" cy="193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062988" y="1305711"/>
            <a:ext cx="5242560" cy="555228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2000" b="1" dirty="0" smtClean="0"/>
              <a:t>Lasso Regression (Absolute Penalty) </a:t>
            </a:r>
          </a:p>
          <a:p>
            <a:endParaRPr lang="en-US" sz="2000" b="1" dirty="0" smtClean="0"/>
          </a:p>
          <a:p>
            <a:endParaRPr lang="en-US" sz="16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r>
              <a:rPr lang="en-US" sz="1600" b="1" dirty="0" smtClean="0"/>
              <a:t>Objective Function Equivalent to 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1" y="1667436"/>
            <a:ext cx="4622146" cy="114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2201" y="3630707"/>
            <a:ext cx="4155140" cy="195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305711"/>
            <a:ext cx="10375907" cy="55892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indent="-457200">
              <a:buAutoNum type="arabicPeriod"/>
            </a:pPr>
            <a:r>
              <a:rPr lang="en-US" sz="2000" b="1" dirty="0" smtClean="0"/>
              <a:t>Plot learning curve of the training set / test set</a:t>
            </a:r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Cross-validation</a:t>
            </a:r>
            <a:endParaRPr lang="en-US" sz="1600" b="1" dirty="0" smtClean="0"/>
          </a:p>
          <a:p>
            <a:pPr lvl="1"/>
            <a:r>
              <a:rPr lang="en-US" sz="2000" b="1" dirty="0" smtClean="0"/>
              <a:t>Problem of the current method? The estimation heavily depends on the test set (high variance)</a:t>
            </a:r>
          </a:p>
          <a:p>
            <a:pPr lvl="1"/>
            <a:r>
              <a:rPr lang="en-US" sz="2000" b="1" dirty="0" smtClean="0"/>
              <a:t>K-Fold Cross-Validation (usually 5 to 10, depends on how large is the data)</a:t>
            </a:r>
          </a:p>
          <a:p>
            <a:pPr lvl="2"/>
            <a:r>
              <a:rPr lang="en-US" sz="1600" b="1" dirty="0" smtClean="0"/>
              <a:t>1. Separate training set into K different, equally sized sets  </a:t>
            </a:r>
          </a:p>
          <a:p>
            <a:pPr lvl="2"/>
            <a:r>
              <a:rPr lang="en-US" sz="1600" b="1" dirty="0" smtClean="0"/>
              <a:t>2. for each tunable parameter value</a:t>
            </a:r>
          </a:p>
          <a:p>
            <a:pPr lvl="3"/>
            <a:r>
              <a:rPr lang="en-US" sz="1600" b="1" dirty="0" smtClean="0"/>
              <a:t>For k=1, 2, ….K:</a:t>
            </a:r>
          </a:p>
          <a:p>
            <a:pPr lvl="4"/>
            <a:r>
              <a:rPr lang="en-US" sz="1600" b="1" dirty="0" smtClean="0"/>
              <a:t>Use all of the data except fold k as a training set to fit the function with parameter lambda</a:t>
            </a:r>
          </a:p>
          <a:p>
            <a:pPr lvl="4"/>
            <a:r>
              <a:rPr lang="en-US" sz="1600" b="1" dirty="0" smtClean="0"/>
              <a:t>Use fold k as a training set</a:t>
            </a:r>
          </a:p>
          <a:p>
            <a:pPr lvl="4"/>
            <a:r>
              <a:rPr lang="en-US" sz="1600" b="1" dirty="0" smtClean="0"/>
              <a:t>Estimate squared error on fold k</a:t>
            </a:r>
          </a:p>
          <a:p>
            <a:pPr lvl="4"/>
            <a:r>
              <a:rPr lang="en-US" sz="1600" b="1" dirty="0" smtClean="0"/>
              <a:t>Average errors to approximate expected predictive error</a:t>
            </a:r>
          </a:p>
          <a:p>
            <a:pPr lvl="2"/>
            <a:r>
              <a:rPr lang="en-US" sz="1600" b="1" dirty="0" smtClean="0"/>
              <a:t>3. Pick parameter with the lower error</a:t>
            </a:r>
          </a:p>
          <a:p>
            <a:pPr lvl="2"/>
            <a:endParaRPr lang="en-US" sz="1200" b="1" dirty="0" smtClean="0"/>
          </a:p>
          <a:p>
            <a:endParaRPr lang="en-US" sz="16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Optimize lambda of the Model</a:t>
            </a:r>
            <a:endParaRPr lang="en-US" sz="3200" b="1" dirty="0"/>
          </a:p>
        </p:txBody>
      </p:sp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284460" cy="634019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2000" dirty="0" smtClean="0"/>
          </a:p>
          <a:p>
            <a:r>
              <a:rPr lang="en-US" sz="2000" dirty="0" smtClean="0"/>
              <a:t>PCA is a dimensionality reduction method, which uses a k dimension data set to represent the original n dimension data set</a:t>
            </a:r>
          </a:p>
          <a:p>
            <a:r>
              <a:rPr lang="en-US" sz="2000" dirty="0" smtClean="0"/>
              <a:t>Principal Components (PCs) are associated with the eigenvectors of the covariance of the data.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principal component (PC) is the line that follows the eigenvector associated with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largest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measure the variance in the direction of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principal component.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Principal Components Analysis (PCA)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492" y="4212441"/>
            <a:ext cx="3291277" cy="233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4224" y="4212441"/>
            <a:ext cx="3316964" cy="233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Eigenvalue</a:t>
            </a:r>
            <a:r>
              <a:rPr lang="en-US" sz="3200" b="1" dirty="0" smtClean="0"/>
              <a:t> and Eigenvector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250576"/>
            <a:ext cx="10284460" cy="141577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099" y="1540061"/>
            <a:ext cx="8707199" cy="35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Principal Components Analysis (PCA)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250576"/>
            <a:ext cx="10284460" cy="141577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9640" y="1053773"/>
            <a:ext cx="7987106" cy="281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5134" y="3964886"/>
            <a:ext cx="7232725" cy="11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Principal Components Analysis (PCA)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250576"/>
            <a:ext cx="10284460" cy="141577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6716" y="1109584"/>
            <a:ext cx="7368989" cy="539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242</Words>
  <Application>Microsoft Office PowerPoint</Application>
  <PresentationFormat>Custom</PresentationFormat>
  <Paragraphs>69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海豚湾社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Haixiang He</cp:lastModifiedBy>
  <cp:revision>326</cp:revision>
  <dcterms:created xsi:type="dcterms:W3CDTF">2019-01-23T08:46:00Z</dcterms:created>
  <dcterms:modified xsi:type="dcterms:W3CDTF">2021-03-20T21:25:39Z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2052-11.1.0.9662</vt:lpwstr>
  </property>
</Properties>
</file>