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1412" r:id="rId3"/>
    <p:sldId id="1416" r:id="rId4"/>
    <p:sldId id="1399" r:id="rId6"/>
    <p:sldId id="1417" r:id="rId7"/>
    <p:sldId id="1414" r:id="rId8"/>
    <p:sldId id="1415" r:id="rId9"/>
    <p:sldId id="141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E7FF"/>
    <a:srgbClr val="990000"/>
    <a:srgbClr val="CC9900"/>
    <a:srgbClr val="C0C0C0"/>
    <a:srgbClr val="FFBB71"/>
    <a:srgbClr val="DFA568"/>
    <a:srgbClr val="24282A"/>
    <a:srgbClr val="9CBA94"/>
    <a:srgbClr val="203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5"/>
    <p:restoredTop sz="94790" autoAdjust="0"/>
  </p:normalViewPr>
  <p:slideViewPr>
    <p:cSldViewPr snapToGrid="0" snapToObjects="1">
      <p:cViewPr varScale="1">
        <p:scale>
          <a:sx n="71" d="100"/>
          <a:sy n="71" d="100"/>
        </p:scale>
        <p:origin x="-792" y="-90"/>
      </p:cViewPr>
      <p:guideLst>
        <p:guide orient="horz" pos="1296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90" d="100"/>
          <a:sy n="90" d="100"/>
        </p:scale>
        <p:origin x="928" y="-9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2FA3-6C99-F84F-9A07-920AE5B332C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C1B33-FBAA-BD45-8580-02E9E5170D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AFEC6-3DCD-6B4C-956B-44FDD877B0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A677F-794C-E24B-A606-4173E725DE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头像补充-04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00072" y="12438"/>
            <a:ext cx="1291928" cy="1291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emf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471" y="1948463"/>
            <a:ext cx="902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Kaggle</a:t>
            </a:r>
            <a:r>
              <a:rPr lang="zh-CN" altLang="en-US" sz="6000" b="1" dirty="0" smtClean="0"/>
              <a:t>训练营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Feature Engineering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9640" y="1295400"/>
            <a:ext cx="10284460" cy="37056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b="1" dirty="0" smtClean="0"/>
              <a:t>Feature Simplification 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dirty="0" smtClean="0"/>
              <a:t>Combine Features: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X_new</a:t>
            </a:r>
            <a:r>
              <a:rPr lang="en-US" sz="2000" dirty="0" smtClean="0"/>
              <a:t>=X1 * X2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Box-Cox Transformation (log transformation is one of the family)</a:t>
            </a:r>
            <a:endParaRPr lang="en-US" sz="2000" b="1" dirty="0" smtClean="0"/>
          </a:p>
          <a:p>
            <a:pPr lvl="1"/>
            <a:r>
              <a:rPr lang="en-US" sz="1600" dirty="0" smtClean="0"/>
              <a:t>Stabilize data variance</a:t>
            </a:r>
            <a:endParaRPr lang="en-US" sz="1600" dirty="0" smtClean="0"/>
          </a:p>
          <a:p>
            <a:pPr lvl="1"/>
            <a:r>
              <a:rPr lang="en-US" sz="1600" dirty="0" smtClean="0"/>
              <a:t>Make data close to normal distribution</a:t>
            </a:r>
            <a:endParaRPr lang="en-US" sz="1600" dirty="0" smtClean="0"/>
          </a:p>
          <a:p>
            <a:pPr lvl="1"/>
            <a:r>
              <a:rPr lang="en-US" sz="1600" dirty="0" smtClean="0"/>
              <a:t>Improve correlation</a:t>
            </a:r>
            <a:endParaRPr lang="en-US" sz="1600" dirty="0" smtClean="0"/>
          </a:p>
          <a:p>
            <a:pPr marL="342900" lvl="1" indent="-342900">
              <a:buNone/>
            </a:pPr>
            <a:r>
              <a:rPr lang="en-US" sz="1600" dirty="0" smtClean="0"/>
              <a:t>	</a:t>
            </a:r>
            <a:r>
              <a:rPr lang="en-US" sz="2000" dirty="0" err="1" smtClean="0"/>
              <a:t>X_new</a:t>
            </a:r>
            <a:r>
              <a:rPr lang="en-US" sz="2000" dirty="0" smtClean="0"/>
              <a:t>=X^(n); n=-1, -2, 0.5, 1, 2, 3……</a:t>
            </a:r>
            <a:endParaRPr lang="en-US" sz="2000" dirty="0" smtClean="0"/>
          </a:p>
          <a:p>
            <a:pPr lvl="1"/>
            <a:endParaRPr lang="en-US" sz="1600" b="1" dirty="0" smtClean="0"/>
          </a:p>
        </p:txBody>
      </p:sp>
    </p:spTree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9640" y="1040269"/>
            <a:ext cx="10284460" cy="69557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b="1" dirty="0" smtClean="0"/>
              <a:t>Model: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OLS minimization Target: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Result: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Multivariate Regression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8582" y="1347229"/>
            <a:ext cx="4352365" cy="113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8582" y="3003737"/>
            <a:ext cx="533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8582" y="4748492"/>
            <a:ext cx="3543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9640" y="1040269"/>
            <a:ext cx="10284460" cy="978729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2000" b="1" dirty="0" smtClean="0"/>
              <a:t>Gauss-Markov Theorem: Best Linear Unbiased Estimator (BLUE)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The least variance unbiased linear estimator</a:t>
            </a:r>
            <a:endParaRPr lang="en-US" sz="2000" b="1" dirty="0" smtClean="0"/>
          </a:p>
          <a:p>
            <a:r>
              <a:rPr lang="en-US" sz="2000" b="1" dirty="0" err="1" smtClean="0"/>
              <a:t>Lineararity</a:t>
            </a:r>
            <a:r>
              <a:rPr lang="en-US" sz="2000" b="1" dirty="0" smtClean="0"/>
              <a:t>: </a:t>
            </a:r>
            <a:r>
              <a:rPr lang="en-US" sz="2000" dirty="0" smtClean="0"/>
              <a:t>The relationship between X and Y is linear, If true form between X and Y is Y=Beta * X</a:t>
            </a:r>
            <a:endParaRPr lang="en-US" sz="2000" b="1" dirty="0" smtClean="0"/>
          </a:p>
          <a:p>
            <a:r>
              <a:rPr lang="en-US" sz="2000" b="1" dirty="0" err="1" smtClean="0"/>
              <a:t>Exogeneity</a:t>
            </a:r>
            <a:r>
              <a:rPr lang="en-US" sz="2000" b="1" dirty="0" smtClean="0"/>
              <a:t>: </a:t>
            </a:r>
            <a:r>
              <a:rPr lang="en-US" sz="2000" dirty="0" smtClean="0"/>
              <a:t>Expectation of error terms conditional on the independent variables are zero</a:t>
            </a:r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dirty="0" err="1" smtClean="0"/>
              <a:t>Homoscedasiticy</a:t>
            </a:r>
            <a:r>
              <a:rPr lang="en-US" sz="2000" b="1" dirty="0" smtClean="0"/>
              <a:t> (Constant of Variance): variance of error terms is the same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Lack of perfect </a:t>
            </a:r>
            <a:r>
              <a:rPr lang="en-US" sz="2000" b="1" dirty="0" err="1" smtClean="0"/>
              <a:t>multicollinearity</a:t>
            </a:r>
            <a:r>
              <a:rPr lang="en-US" sz="2000" b="1" dirty="0" smtClean="0"/>
              <a:t>: Rank(X)=k, full column rank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Another Assumptions: Normality of error distribution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Linear Regression 5 Assumptions</a:t>
            </a:r>
            <a:endParaRPr lang="en-US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65817" y="3145770"/>
            <a:ext cx="3895035" cy="497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9525" y="4179570"/>
            <a:ext cx="3039745" cy="66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 to measure the fitness of a regression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9640" y="1250576"/>
            <a:ext cx="10284460" cy="806374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b="1" dirty="0" smtClean="0"/>
              <a:t>Adjusted R Squared: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P-value of F-stats: 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P-value of T-stats of individual variables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Question: relationship between T-test and F-test for simple regression model</a:t>
            </a:r>
            <a:endParaRPr lang="en-US" sz="2000" b="1" dirty="0" smtClean="0"/>
          </a:p>
          <a:p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37118" y="3183310"/>
            <a:ext cx="3502117" cy="90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7118" y="4085917"/>
            <a:ext cx="2649071" cy="94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7118" y="1620887"/>
            <a:ext cx="3849325" cy="80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Next Questions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9640" y="1313066"/>
            <a:ext cx="10284460" cy="326243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b="1" dirty="0" smtClean="0"/>
              <a:t>Why not keep adding variables? – Key problem of machine learning!</a:t>
            </a:r>
            <a:endParaRPr lang="en-US" sz="2000" b="1" dirty="0" smtClean="0"/>
          </a:p>
          <a:p>
            <a:r>
              <a:rPr lang="en-US" sz="2000" b="1" dirty="0" smtClean="0"/>
              <a:t>Bias – Variance Tradeoff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Decompose Mean Squared Error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9640" y="2537141"/>
            <a:ext cx="6452795" cy="288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953" y="2537141"/>
            <a:ext cx="3910595" cy="28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Bias-Variance Tradeoff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9640" y="1313066"/>
            <a:ext cx="10284460" cy="320087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b="1" dirty="0" smtClean="0"/>
              <a:t>Bias: </a:t>
            </a:r>
            <a:r>
              <a:rPr lang="en-US" sz="2000" dirty="0" smtClean="0"/>
              <a:t>error caused by difference between expected estimator and true function</a:t>
            </a:r>
            <a:endParaRPr lang="en-US" sz="2000" b="1" dirty="0" smtClean="0"/>
          </a:p>
          <a:p>
            <a:r>
              <a:rPr lang="en-US" sz="2000" b="1" dirty="0" smtClean="0"/>
              <a:t>Variance: </a:t>
            </a:r>
            <a:r>
              <a:rPr lang="en-US" sz="2000" dirty="0" smtClean="0"/>
              <a:t>this is a measure of estimator spread... that is, how much does the estimator vary with a new data set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23682" y="2458566"/>
            <a:ext cx="3614178" cy="350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9505" y="2568200"/>
            <a:ext cx="4799853" cy="339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theme/theme1.xml><?xml version="1.0" encoding="utf-8"?>
<a:theme xmlns:a="http://schemas.openxmlformats.org/drawingml/2006/main" name="Office 主题​​">
  <a:themeElements>
    <a:clrScheme name="极目远眺">
      <a:dk1>
        <a:srgbClr val="000000"/>
      </a:dk1>
      <a:lt1>
        <a:srgbClr val="FFFFFF"/>
      </a:lt1>
      <a:dk2>
        <a:srgbClr val="C8D5E8"/>
      </a:dk2>
      <a:lt2>
        <a:srgbClr val="8CCBF1"/>
      </a:lt2>
      <a:accent1>
        <a:srgbClr val="5CB0EE"/>
      </a:accent1>
      <a:accent2>
        <a:srgbClr val="2B8CEA"/>
      </a:accent2>
      <a:accent3>
        <a:srgbClr val="136CDD"/>
      </a:accent3>
      <a:accent4>
        <a:srgbClr val="8089BE"/>
      </a:accent4>
      <a:accent5>
        <a:srgbClr val="485CA1"/>
      </a:accent5>
      <a:accent6>
        <a:srgbClr val="2F4790"/>
      </a:accent6>
      <a:hlink>
        <a:srgbClr val="22336E"/>
      </a:hlink>
      <a:folHlink>
        <a:srgbClr val="253F83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文字</Application>
  <PresentationFormat>Custom</PresentationFormat>
  <Paragraphs>120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方正书宋_GBK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海豚湾社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 Kion</dc:creator>
  <dc:description>海豚湾社设计制作，如需定制服务支持，请联系QQ：1783009677</dc:description>
  <cp:lastModifiedBy>chixinning</cp:lastModifiedBy>
  <cp:revision>313</cp:revision>
  <dcterms:created xsi:type="dcterms:W3CDTF">2021-04-17T01:20:36Z</dcterms:created>
  <dcterms:modified xsi:type="dcterms:W3CDTF">2021-04-17T01:20:36Z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所有者">
    <vt:lpwstr>kion</vt:lpwstr>
  </property>
  <property fmtid="{D5CDD505-2E9C-101B-9397-08002B2CF9AE}" pid="3" name="KSOProductBuildVer">
    <vt:lpwstr>2052-3.3.1.5149</vt:lpwstr>
  </property>
</Properties>
</file>