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412" r:id="rId2"/>
    <p:sldId id="1421" r:id="rId3"/>
    <p:sldId id="1422" r:id="rId4"/>
    <p:sldId id="1423" r:id="rId5"/>
    <p:sldId id="1399" r:id="rId6"/>
    <p:sldId id="14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E7FF"/>
    <a:srgbClr val="990000"/>
    <a:srgbClr val="CC9900"/>
    <a:srgbClr val="C0C0C0"/>
    <a:srgbClr val="FFBB71"/>
    <a:srgbClr val="DFA568"/>
    <a:srgbClr val="24282A"/>
    <a:srgbClr val="9CBA94"/>
    <a:srgbClr val="2032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5"/>
    <p:restoredTop sz="94790" autoAdjust="0"/>
  </p:normalViewPr>
  <p:slideViewPr>
    <p:cSldViewPr snapToGrid="0" snapToObjects="1">
      <p:cViewPr>
        <p:scale>
          <a:sx n="70" d="100"/>
          <a:sy n="70" d="100"/>
        </p:scale>
        <p:origin x="-834" y="-114"/>
      </p:cViewPr>
      <p:guideLst>
        <p:guide orient="horz" pos="1296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90" d="100"/>
          <a:sy n="90" d="100"/>
        </p:scale>
        <p:origin x="928" y="-92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2FA3-6C99-F84F-9A07-920AE5B332CA}" type="datetimeFigureOut">
              <a:rPr kumimoji="1" lang="zh-CN" altLang="en-US" smtClean="0"/>
              <a:pPr/>
              <a:t>2021/3/20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C1B33-FBAA-BD45-8580-02E9E5170D7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FEC6-3DCD-6B4C-956B-44FDD877B03C}" type="datetimeFigureOut">
              <a:rPr kumimoji="1" lang="zh-CN" altLang="en-US" smtClean="0"/>
              <a:pPr/>
              <a:t>2021/3/20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677F-794C-E24B-A606-4173E725DE2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头像补充-04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471" y="1948463"/>
            <a:ext cx="902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Kaggle</a:t>
            </a:r>
            <a:r>
              <a:rPr lang="zh-CN" altLang="en-US" sz="6000" b="1" dirty="0" smtClean="0"/>
              <a:t>训练营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0" y="1305712"/>
            <a:ext cx="10375907" cy="885165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dirty="0" smtClean="0"/>
              <a:t>So far, our statistical project has been: 1) I gather a bunch of data, 2) clean the data 3) I think really hard, then make a single, large, complicated prediction model 4) I test the predictor on data</a:t>
            </a:r>
            <a:endParaRPr lang="en-US" sz="2000" b="1" dirty="0" smtClean="0"/>
          </a:p>
          <a:p>
            <a:endParaRPr lang="en-US" sz="1600" b="1" dirty="0" smtClean="0"/>
          </a:p>
          <a:p>
            <a:r>
              <a:rPr lang="en-US" sz="2000" dirty="0" smtClean="0"/>
              <a:t>Ensembles methods use collections of models to get better</a:t>
            </a:r>
          </a:p>
          <a:p>
            <a:pPr lvl="1"/>
            <a:r>
              <a:rPr lang="en-US" sz="1600" dirty="0" smtClean="0"/>
              <a:t>predictive performance than any single model</a:t>
            </a:r>
          </a:p>
          <a:p>
            <a:pPr lvl="1"/>
            <a:r>
              <a:rPr lang="en-US" sz="1600" dirty="0" smtClean="0"/>
              <a:t>get a collection of predictive models</a:t>
            </a:r>
          </a:p>
          <a:p>
            <a:pPr lvl="1"/>
            <a:r>
              <a:rPr lang="en-US" sz="1600" dirty="0" smtClean="0"/>
              <a:t>the ensemble predictor is a weighted average of the underlying models</a:t>
            </a: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000" dirty="0" smtClean="0"/>
              <a:t>Why ensemble methods are better?</a:t>
            </a:r>
          </a:p>
          <a:p>
            <a:pPr lvl="1"/>
            <a:r>
              <a:rPr lang="en-US" sz="1600" dirty="0" smtClean="0"/>
              <a:t>simple models have a limited hypothesis space</a:t>
            </a:r>
          </a:p>
          <a:p>
            <a:pPr lvl="1"/>
            <a:r>
              <a:rPr lang="en-US" sz="1600" dirty="0" smtClean="0"/>
              <a:t>if we average lots of different simple models, we can fit these well and have a large hypothesis space and we can reduce the variance of the estimator</a:t>
            </a:r>
          </a:p>
          <a:p>
            <a:endParaRPr lang="en-US" sz="1600" b="1" dirty="0" smtClean="0"/>
          </a:p>
          <a:p>
            <a:r>
              <a:rPr lang="en-US" sz="2000" dirty="0" smtClean="0"/>
              <a:t>Why ensemble methods are better?</a:t>
            </a:r>
          </a:p>
          <a:p>
            <a:pPr lvl="1"/>
            <a:r>
              <a:rPr lang="en-US" sz="1600" dirty="0" smtClean="0"/>
              <a:t>Bagging</a:t>
            </a:r>
          </a:p>
          <a:p>
            <a:pPr lvl="1"/>
            <a:r>
              <a:rPr lang="en-US" sz="1600" dirty="0" smtClean="0"/>
              <a:t>Boosting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Ensemble Method</a:t>
            </a:r>
            <a:endParaRPr lang="en-US" sz="3200" b="1" dirty="0"/>
          </a:p>
        </p:txBody>
      </p:sp>
    </p:spTree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0" y="1305711"/>
            <a:ext cx="10375907" cy="187128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indent="-457200">
              <a:buNone/>
            </a:pPr>
            <a:r>
              <a:rPr lang="en-US" sz="2000" b="1" dirty="0" smtClean="0"/>
              <a:t>Tree Model</a:t>
            </a:r>
          </a:p>
          <a:p>
            <a:r>
              <a:rPr lang="en-US" sz="2000" dirty="0" smtClean="0"/>
              <a:t>Trees are flexible model, good for regression and classification. They tend to fit t well, but often do not have the best predictive error. They are also unstable</a:t>
            </a:r>
            <a:r>
              <a:rPr lang="en-US" sz="2000" b="1" dirty="0" smtClean="0"/>
              <a:t> </a:t>
            </a:r>
            <a:endParaRPr lang="en-US" sz="1600" b="1" dirty="0" smtClean="0"/>
          </a:p>
          <a:p>
            <a:pPr lvl="2">
              <a:buNone/>
            </a:pPr>
            <a:endParaRPr lang="en-US" sz="1200" b="1" dirty="0" smtClean="0"/>
          </a:p>
          <a:p>
            <a:endParaRPr lang="en-US" sz="16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Bagging (</a:t>
            </a:r>
            <a:r>
              <a:rPr lang="en-US" sz="3200" b="1" dirty="0" err="1" smtClean="0"/>
              <a:t>Boostrap</a:t>
            </a:r>
            <a:r>
              <a:rPr lang="en-US" sz="3200" b="1" dirty="0" smtClean="0"/>
              <a:t> aggregating)</a:t>
            </a:r>
            <a:r>
              <a:rPr lang="en-US" altLang="zh-CN" sz="3200" b="1" dirty="0" smtClean="0"/>
              <a:t> </a:t>
            </a:r>
            <a:endParaRPr lang="en-US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328" y="2587924"/>
            <a:ext cx="3534868" cy="35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2539" y="2587924"/>
            <a:ext cx="4147099" cy="35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0" y="1040269"/>
            <a:ext cx="10375907" cy="349634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2000" dirty="0" smtClean="0"/>
              <a:t>Bagging idea:</a:t>
            </a:r>
          </a:p>
          <a:p>
            <a:r>
              <a:rPr lang="en-US" sz="2000" dirty="0" smtClean="0"/>
              <a:t>to get a set of trees, randomize the data</a:t>
            </a:r>
          </a:p>
          <a:p>
            <a:r>
              <a:rPr lang="en-US" sz="2000" dirty="0" smtClean="0"/>
              <a:t>use bootstrapping to get new datasets</a:t>
            </a:r>
          </a:p>
          <a:p>
            <a:r>
              <a:rPr lang="en-US" sz="2000" dirty="0" smtClean="0"/>
              <a:t>in bootstrapping, we create a new dataset by sampling with replacement from our current dataset</a:t>
            </a:r>
          </a:p>
          <a:p>
            <a:r>
              <a:rPr lang="en-US" sz="2000" dirty="0" smtClean="0"/>
              <a:t>do this K times</a:t>
            </a:r>
          </a:p>
          <a:p>
            <a:r>
              <a:rPr lang="en-US" sz="2000" dirty="0" smtClean="0"/>
              <a:t>Fit a tree to every new dataset</a:t>
            </a:r>
          </a:p>
          <a:p>
            <a:r>
              <a:rPr lang="en-US" sz="2000" dirty="0" smtClean="0"/>
              <a:t>new estimator is average of bootstrap estimators</a:t>
            </a:r>
          </a:p>
          <a:p>
            <a:endParaRPr lang="en-US" sz="16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Bagging (</a:t>
            </a:r>
            <a:r>
              <a:rPr lang="en-US" sz="3200" b="1" dirty="0" err="1" smtClean="0"/>
              <a:t>Boostrap</a:t>
            </a:r>
            <a:r>
              <a:rPr lang="en-US" sz="3200" b="1" dirty="0" smtClean="0"/>
              <a:t> aggregating)</a:t>
            </a:r>
            <a:r>
              <a:rPr lang="en-US" altLang="zh-CN" sz="3200" b="1" dirty="0" smtClean="0"/>
              <a:t> 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1047" y="3918840"/>
            <a:ext cx="4439211" cy="273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0" y="1040269"/>
            <a:ext cx="10284460" cy="744819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dirty="0" smtClean="0"/>
              <a:t>A strong learner is a method that can learn a decision rule arbitrarily well.</a:t>
            </a:r>
          </a:p>
          <a:p>
            <a:r>
              <a:rPr lang="en-US" sz="2000" dirty="0" smtClean="0"/>
              <a:t>A weak learner is a simple method that does better than guessing, but cannot learn a decision rule arbitrarily well.</a:t>
            </a:r>
          </a:p>
          <a:p>
            <a:endParaRPr lang="en-US" sz="2000" dirty="0" smtClean="0"/>
          </a:p>
          <a:p>
            <a:r>
              <a:rPr lang="en-US" sz="2000" dirty="0" smtClean="0"/>
              <a:t>Boosting: combine weak learners to make a strong learner</a:t>
            </a:r>
            <a:endParaRPr lang="en-US" sz="2000" b="1" dirty="0" smtClean="0"/>
          </a:p>
          <a:p>
            <a:pPr lvl="1"/>
            <a:r>
              <a:rPr lang="en-US" sz="2000" dirty="0" smtClean="0"/>
              <a:t>Start with a weak learner</a:t>
            </a:r>
          </a:p>
          <a:p>
            <a:pPr lvl="1"/>
            <a:r>
              <a:rPr lang="en-US" sz="2000" dirty="0" smtClean="0"/>
              <a:t>Call this weak learner repeatedly, each time with new sets of the data</a:t>
            </a:r>
          </a:p>
          <a:p>
            <a:pPr lvl="1"/>
            <a:r>
              <a:rPr lang="en-US" sz="2000" dirty="0" smtClean="0"/>
              <a:t>The sets come from random samples of the data with different weighting of each data</a:t>
            </a:r>
          </a:p>
          <a:p>
            <a:pPr lvl="1"/>
            <a:r>
              <a:rPr lang="en-US" sz="2000" dirty="0" smtClean="0"/>
              <a:t>Higher weights on data that have been previously </a:t>
            </a:r>
            <a:r>
              <a:rPr lang="en-US" sz="2000" dirty="0" err="1" smtClean="0"/>
              <a:t>misclassied</a:t>
            </a:r>
            <a:r>
              <a:rPr lang="en-US" sz="2000" dirty="0" smtClean="0"/>
              <a:t> or high regression errors</a:t>
            </a:r>
          </a:p>
          <a:p>
            <a:pPr lvl="1"/>
            <a:r>
              <a:rPr lang="en-US" sz="2000" dirty="0" smtClean="0"/>
              <a:t>Next iteration of the weak learner try to improve prediction on those data with bad prediction previously</a:t>
            </a:r>
          </a:p>
          <a:p>
            <a:pPr lvl="1"/>
            <a:r>
              <a:rPr lang="en-US" sz="2000" dirty="0" smtClean="0"/>
              <a:t>The final predictor is a weighted average of the weak learners</a:t>
            </a: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Boosting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0" y="1040269"/>
            <a:ext cx="10284460" cy="28931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dirty="0" smtClean="0"/>
              <a:t>First generation of boosting algorithm</a:t>
            </a:r>
          </a:p>
          <a:p>
            <a:r>
              <a:rPr lang="en-US" sz="2000" dirty="0" smtClean="0"/>
              <a:t>Algorithm</a:t>
            </a:r>
          </a:p>
          <a:p>
            <a:pPr lvl="1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Adaboost</a:t>
            </a:r>
            <a:r>
              <a:rPr lang="en-US" sz="3200" b="1" dirty="0" smtClean="0"/>
              <a:t> (Adaptive Boosting)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0647" y="1767733"/>
            <a:ext cx="6399053" cy="425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22325"/>
            <a:ext cx="4877796" cy="111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theme/theme1.xml><?xml version="1.0" encoding="utf-8"?>
<a:theme xmlns:a="http://schemas.openxmlformats.org/drawingml/2006/main" name="Office 主题​​">
  <a:themeElements>
    <a:clrScheme name="极目远眺">
      <a:dk1>
        <a:srgbClr val="000000"/>
      </a:dk1>
      <a:lt1>
        <a:srgbClr val="FFFFFF"/>
      </a:lt1>
      <a:dk2>
        <a:srgbClr val="C8D5E8"/>
      </a:dk2>
      <a:lt2>
        <a:srgbClr val="8CCBF1"/>
      </a:lt2>
      <a:accent1>
        <a:srgbClr val="5CB0EE"/>
      </a:accent1>
      <a:accent2>
        <a:srgbClr val="2B8CEA"/>
      </a:accent2>
      <a:accent3>
        <a:srgbClr val="136CDD"/>
      </a:accent3>
      <a:accent4>
        <a:srgbClr val="8089BE"/>
      </a:accent4>
      <a:accent5>
        <a:srgbClr val="485CA1"/>
      </a:accent5>
      <a:accent6>
        <a:srgbClr val="2F4790"/>
      </a:accent6>
      <a:hlink>
        <a:srgbClr val="22336E"/>
      </a:hlink>
      <a:folHlink>
        <a:srgbClr val="253F83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367</Words>
  <Application>Microsoft Office PowerPoint</Application>
  <PresentationFormat>Custom</PresentationFormat>
  <Paragraphs>63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主题​​</vt:lpstr>
      <vt:lpstr>Slide 1</vt:lpstr>
      <vt:lpstr>Slide 2</vt:lpstr>
      <vt:lpstr>Slide 3</vt:lpstr>
      <vt:lpstr>Slide 4</vt:lpstr>
      <vt:lpstr>Slide 5</vt:lpstr>
      <vt:lpstr>Slide 6</vt:lpstr>
    </vt:vector>
  </TitlesOfParts>
  <Company>海豚湾社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Kion</dc:creator>
  <dc:description>海豚湾社设计制作，如需定制服务支持，请联系QQ：1783009677</dc:description>
  <cp:lastModifiedBy>Haixiang He</cp:lastModifiedBy>
  <cp:revision>325</cp:revision>
  <dcterms:created xsi:type="dcterms:W3CDTF">2019-01-23T08:46:00Z</dcterms:created>
  <dcterms:modified xsi:type="dcterms:W3CDTF">2021-03-20T21:25:59Z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kion</vt:lpwstr>
  </property>
  <property fmtid="{D5CDD505-2E9C-101B-9397-08002B2CF9AE}" pid="3" name="KSOProductBuildVer">
    <vt:lpwstr>2052-11.1.0.9662</vt:lpwstr>
  </property>
</Properties>
</file>