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4" r:id="rId6"/>
    <p:sldId id="263" r:id="rId7"/>
    <p:sldId id="271" r:id="rId8"/>
    <p:sldId id="286" r:id="rId9"/>
    <p:sldId id="279" r:id="rId10"/>
    <p:sldId id="282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6318" autoAdjust="0"/>
  </p:normalViewPr>
  <p:slideViewPr>
    <p:cSldViewPr snapToGrid="0">
      <p:cViewPr varScale="1">
        <p:scale>
          <a:sx n="81" d="100"/>
          <a:sy n="81" d="100"/>
        </p:scale>
        <p:origin x="67" y="77"/>
      </p:cViewPr>
      <p:guideLst>
        <p:guide orient="horz" pos="2160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86506-327F-4788-BAF0-4B794890C8A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F724-51D9-486B-9BFF-C542D0E12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0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1F724-51D9-486B-9BFF-C542D0E12B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7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12853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3398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1514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83220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03330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2712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337545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44714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1956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6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569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65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66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86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515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9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897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7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5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121902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3" indent="-457133" algn="l" defTabSz="121902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54" indent="-380944" algn="l" defTabSz="121902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777" indent="-304755" algn="l" defTabSz="12190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87" indent="-304755" algn="l" defTabSz="121902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797" indent="-304755" algn="l" defTabSz="121902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07" indent="-304755" algn="l" defTabSz="12190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817" indent="-304755" algn="l" defTabSz="12190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328" indent="-304755" algn="l" defTabSz="12190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838" indent="-304755" algn="l" defTabSz="12190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0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32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42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52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62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72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83" algn="l" defTabSz="12190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8062" y="1406699"/>
            <a:ext cx="7397863" cy="393643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20"/>
            <a:endParaRPr lang="zh-CN" altLang="en-US" sz="2400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55157" y="1395105"/>
            <a:ext cx="7397863" cy="3930920"/>
          </a:xfrm>
          <a:prstGeom prst="rect">
            <a:avLst/>
          </a:prstGeom>
          <a:gradFill flip="none" rotWithShape="1">
            <a:gsLst>
              <a:gs pos="0">
                <a:srgbClr val="FCE1B0">
                  <a:alpha val="80000"/>
                </a:srgbClr>
              </a:gs>
              <a:gs pos="35000">
                <a:srgbClr val="FCE1B0">
                  <a:alpha val="40000"/>
                </a:srgbClr>
              </a:gs>
              <a:gs pos="100000">
                <a:srgbClr val="FCE1B0">
                  <a:alpha val="0"/>
                </a:srgb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20"/>
            <a:endParaRPr lang="zh-CN" altLang="en-US" sz="2400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4" name="矩形 4"/>
          <p:cNvSpPr/>
          <p:nvPr/>
        </p:nvSpPr>
        <p:spPr>
          <a:xfrm>
            <a:off x="0" y="1412777"/>
            <a:ext cx="6672064" cy="3941953"/>
          </a:xfrm>
          <a:custGeom>
            <a:avLst/>
            <a:gdLst>
              <a:gd name="connsiteX0" fmla="*/ 0 w 4748212"/>
              <a:gd name="connsiteY0" fmla="*/ 0 h 2952328"/>
              <a:gd name="connsiteX1" fmla="*/ 4748212 w 4748212"/>
              <a:gd name="connsiteY1" fmla="*/ 0 h 2952328"/>
              <a:gd name="connsiteX2" fmla="*/ 4748212 w 4748212"/>
              <a:gd name="connsiteY2" fmla="*/ 2952328 h 2952328"/>
              <a:gd name="connsiteX3" fmla="*/ 0 w 4748212"/>
              <a:gd name="connsiteY3" fmla="*/ 2952328 h 2952328"/>
              <a:gd name="connsiteX4" fmla="*/ 0 w 4748212"/>
              <a:gd name="connsiteY4" fmla="*/ 0 h 2952328"/>
              <a:gd name="connsiteX0" fmla="*/ 0 w 4748212"/>
              <a:gd name="connsiteY0" fmla="*/ 0 h 2956465"/>
              <a:gd name="connsiteX1" fmla="*/ 4748212 w 4748212"/>
              <a:gd name="connsiteY1" fmla="*/ 0 h 2956465"/>
              <a:gd name="connsiteX2" fmla="*/ 4748212 w 4748212"/>
              <a:gd name="connsiteY2" fmla="*/ 2952328 h 2956465"/>
              <a:gd name="connsiteX3" fmla="*/ 3591499 w 4748212"/>
              <a:gd name="connsiteY3" fmla="*/ 2956465 h 2956465"/>
              <a:gd name="connsiteX4" fmla="*/ 0 w 4748212"/>
              <a:gd name="connsiteY4" fmla="*/ 2952328 h 2956465"/>
              <a:gd name="connsiteX5" fmla="*/ 0 w 4748212"/>
              <a:gd name="connsiteY5" fmla="*/ 0 h 2956465"/>
              <a:gd name="connsiteX0" fmla="*/ 0 w 4748212"/>
              <a:gd name="connsiteY0" fmla="*/ 0 h 2956465"/>
              <a:gd name="connsiteX1" fmla="*/ 4748212 w 4748212"/>
              <a:gd name="connsiteY1" fmla="*/ 0 h 2956465"/>
              <a:gd name="connsiteX2" fmla="*/ 3591499 w 4748212"/>
              <a:gd name="connsiteY2" fmla="*/ 2956465 h 2956465"/>
              <a:gd name="connsiteX3" fmla="*/ 0 w 4748212"/>
              <a:gd name="connsiteY3" fmla="*/ 2952328 h 2956465"/>
              <a:gd name="connsiteX4" fmla="*/ 0 w 4748212"/>
              <a:gd name="connsiteY4" fmla="*/ 0 h 295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8212" h="2956465">
                <a:moveTo>
                  <a:pt x="0" y="0"/>
                </a:moveTo>
                <a:lnTo>
                  <a:pt x="4748212" y="0"/>
                </a:lnTo>
                <a:lnTo>
                  <a:pt x="3591499" y="2956465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rgbClr val="4F4D50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020"/>
            <a:endParaRPr lang="zh-CN" altLang="en-US" sz="2400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844373" y="3754395"/>
            <a:ext cx="675564" cy="1600335"/>
          </a:xfrm>
          <a:prstGeom prst="line">
            <a:avLst/>
          </a:prstGeom>
          <a:ln w="28575">
            <a:solidFill>
              <a:srgbClr val="FCE1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905949" y="1407261"/>
            <a:ext cx="1406363" cy="3410961"/>
          </a:xfrm>
          <a:prstGeom prst="line">
            <a:avLst/>
          </a:prstGeom>
          <a:ln w="12700">
            <a:solidFill>
              <a:srgbClr val="FCE1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/>
          <p:nvPr/>
        </p:nvSpPr>
        <p:spPr>
          <a:xfrm>
            <a:off x="676163" y="2550413"/>
            <a:ext cx="4011034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020"/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endParaRPr lang="en-US" altLang="zh-CN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1219020"/>
            <a:r>
              <a:rPr lang="zh-CN" altLang="en-US" sz="42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停车场管理系统</a:t>
            </a:r>
            <a:endParaRPr lang="en-US" altLang="zh-CN" sz="42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1753568" y="4116783"/>
            <a:ext cx="2002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02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汇报人：池耀平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121902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学号：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1607052107</a:t>
            </a:r>
          </a:p>
          <a:p>
            <a:pPr algn="ctr" defTabSz="1219020"/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121902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指导教师：李建敏</a:t>
            </a:r>
            <a:endParaRPr lang="en-US" altLang="zh-CN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199065" y="5814773"/>
            <a:ext cx="1528719" cy="302527"/>
            <a:chOff x="5796136" y="4189567"/>
            <a:chExt cx="1146539" cy="22689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流程图: 数据 9"/>
            <p:cNvSpPr/>
            <p:nvPr/>
          </p:nvSpPr>
          <p:spPr>
            <a:xfrm>
              <a:off x="579613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流程图: 数据 9"/>
            <p:cNvSpPr/>
            <p:nvPr/>
          </p:nvSpPr>
          <p:spPr>
            <a:xfrm>
              <a:off x="593750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4" name="流程图: 数据 9"/>
            <p:cNvSpPr/>
            <p:nvPr/>
          </p:nvSpPr>
          <p:spPr>
            <a:xfrm>
              <a:off x="607887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5" name="流程图: 数据 9"/>
            <p:cNvSpPr/>
            <p:nvPr/>
          </p:nvSpPr>
          <p:spPr>
            <a:xfrm>
              <a:off x="622024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流程图: 数据 9"/>
            <p:cNvSpPr/>
            <p:nvPr/>
          </p:nvSpPr>
          <p:spPr>
            <a:xfrm>
              <a:off x="636161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7" name="流程图: 数据 9"/>
            <p:cNvSpPr/>
            <p:nvPr/>
          </p:nvSpPr>
          <p:spPr>
            <a:xfrm>
              <a:off x="650298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8" name="流程图: 数据 9"/>
            <p:cNvSpPr/>
            <p:nvPr/>
          </p:nvSpPr>
          <p:spPr>
            <a:xfrm>
              <a:off x="6644356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流程图: 数据 9"/>
            <p:cNvSpPr/>
            <p:nvPr/>
          </p:nvSpPr>
          <p:spPr>
            <a:xfrm>
              <a:off x="6785729" y="4189567"/>
              <a:ext cx="156946" cy="22689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8208"/>
                <a:gd name="connsiteY0" fmla="*/ 10042 h 10042"/>
                <a:gd name="connsiteX1" fmla="*/ 2000 w 18208"/>
                <a:gd name="connsiteY1" fmla="*/ 42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  <a:gd name="connsiteX0" fmla="*/ 0 w 18208"/>
                <a:gd name="connsiteY0" fmla="*/ 10042 h 10042"/>
                <a:gd name="connsiteX1" fmla="*/ 10498 w 18208"/>
                <a:gd name="connsiteY1" fmla="*/ 126 h 10042"/>
                <a:gd name="connsiteX2" fmla="*/ 18208 w 18208"/>
                <a:gd name="connsiteY2" fmla="*/ 0 h 10042"/>
                <a:gd name="connsiteX3" fmla="*/ 8000 w 18208"/>
                <a:gd name="connsiteY3" fmla="*/ 10042 h 10042"/>
                <a:gd name="connsiteX4" fmla="*/ 0 w 18208"/>
                <a:gd name="connsiteY4" fmla="*/ 10042 h 1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8" h="10042">
                  <a:moveTo>
                    <a:pt x="0" y="10042"/>
                  </a:moveTo>
                  <a:lnTo>
                    <a:pt x="10498" y="126"/>
                  </a:lnTo>
                  <a:lnTo>
                    <a:pt x="18208" y="0"/>
                  </a:lnTo>
                  <a:lnTo>
                    <a:pt x="8000" y="10042"/>
                  </a:lnTo>
                  <a:lnTo>
                    <a:pt x="0" y="10042"/>
                  </a:lnTo>
                  <a:close/>
                </a:path>
              </a:pathLst>
            </a:custGeom>
            <a:solidFill>
              <a:srgbClr val="4F4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20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4794136" y="5961939"/>
            <a:ext cx="5189619" cy="0"/>
          </a:xfrm>
          <a:prstGeom prst="line">
            <a:avLst/>
          </a:prstGeom>
          <a:ln w="38100">
            <a:solidFill>
              <a:srgbClr val="4F4D50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91AE90-90EB-4EAD-890F-94FE6763D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699244"/>
            <a:ext cx="10753195" cy="5459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B9EB7C-89B1-4F75-A56E-A250A1E3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787" y="3132782"/>
            <a:ext cx="3515549" cy="2797285"/>
          </a:xfrm>
          <a:prstGeom prst="rect">
            <a:avLst/>
          </a:prstGeom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5C594FBB-C0CF-4EE7-BE59-A6CCAA43EEDE}"/>
              </a:ext>
            </a:extLst>
          </p:cNvPr>
          <p:cNvSpPr txBox="1"/>
          <p:nvPr/>
        </p:nvSpPr>
        <p:spPr>
          <a:xfrm>
            <a:off x="3243296" y="1988840"/>
            <a:ext cx="5705408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020"/>
            <a:r>
              <a:rPr lang="en-US" altLang="zh-CN" sz="10666" dirty="0">
                <a:solidFill>
                  <a:prstClr val="black">
                    <a:lumMod val="65000"/>
                    <a:lumOff val="35000"/>
                  </a:prst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THANKS</a:t>
            </a:r>
            <a:endParaRPr lang="zh-CN" altLang="en-US" sz="10666" dirty="0">
              <a:solidFill>
                <a:prstClr val="black">
                  <a:lumMod val="65000"/>
                  <a:lumOff val="35000"/>
                </a:prst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B7000B9-5A3C-4C54-A46E-CCCD4FD2590C}"/>
              </a:ext>
            </a:extLst>
          </p:cNvPr>
          <p:cNvSpPr txBox="1"/>
          <p:nvPr/>
        </p:nvSpPr>
        <p:spPr>
          <a:xfrm>
            <a:off x="3573181" y="2970025"/>
            <a:ext cx="5514259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020"/>
            <a:r>
              <a:rPr lang="zh-CN" altLang="en-US" sz="5333" spc="400" dirty="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我的汇报结束了</a:t>
            </a:r>
            <a:r>
              <a:rPr lang="zh-CN" altLang="en-US" sz="5333" spc="40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，谢谢老师！</a:t>
            </a:r>
            <a:endParaRPr lang="en-US" altLang="zh-CN" sz="5333" spc="400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1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LJR\JZ\PPT\01-融资计划\02-切图\矩形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6787" y="354396"/>
            <a:ext cx="6626000" cy="6309320"/>
          </a:xfrm>
          <a:prstGeom prst="rect">
            <a:avLst/>
          </a:prstGeom>
          <a:noFill/>
        </p:spPr>
      </p:pic>
      <p:pic>
        <p:nvPicPr>
          <p:cNvPr id="2050" name="Picture 2" descr="E:\LJR\JZ\PPT\01-融资计划\02-切图\dsfds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8796"/>
            <a:ext cx="7632171" cy="687533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07435" y="1892830"/>
            <a:ext cx="5801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8000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CONTENTS</a:t>
            </a:r>
            <a:endParaRPr lang="zh-CN" altLang="en-US" sz="8000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8199" y="309355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4800" b="1" dirty="0">
                <a:solidFill>
                  <a:srgbClr val="4F4D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4800" b="1" dirty="0">
              <a:solidFill>
                <a:srgbClr val="4F4D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43835" y="2116515"/>
            <a:ext cx="2352720" cy="584775"/>
            <a:chOff x="5807876" y="1587385"/>
            <a:chExt cx="1764540" cy="438581"/>
          </a:xfrm>
        </p:grpSpPr>
        <p:sp>
          <p:nvSpPr>
            <p:cNvPr id="9" name="TextBox 8"/>
            <p:cNvSpPr txBox="1"/>
            <p:nvPr/>
          </p:nvSpPr>
          <p:spPr>
            <a:xfrm>
              <a:off x="6300192" y="1593835"/>
              <a:ext cx="121571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zh-CN" altLang="en-US" sz="1600" dirty="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研究背景及意义</a:t>
              </a:r>
              <a:endParaRPr lang="en-US" altLang="zh-CN" sz="1600" dirty="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00192" y="1779662"/>
              <a:ext cx="127222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1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GONGSIYUTUANDUI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7876" y="1587385"/>
              <a:ext cx="47993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3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43835" y="2864083"/>
            <a:ext cx="2352720" cy="584775"/>
            <a:chOff x="5807876" y="2148060"/>
            <a:chExt cx="1764540" cy="438581"/>
          </a:xfrm>
        </p:grpSpPr>
        <p:sp>
          <p:nvSpPr>
            <p:cNvPr id="13" name="TextBox 12"/>
            <p:cNvSpPr txBox="1"/>
            <p:nvPr/>
          </p:nvSpPr>
          <p:spPr>
            <a:xfrm>
              <a:off x="6300192" y="2154510"/>
              <a:ext cx="75405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zh-CN" altLang="en-US" sz="1600" dirty="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实现方式</a:t>
              </a:r>
              <a:endParaRPr lang="en-US" altLang="zh-CN" sz="1600" dirty="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2340337"/>
              <a:ext cx="127222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1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GONGSIYUTUANDUI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7876" y="2148060"/>
              <a:ext cx="47993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3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43835" y="3632168"/>
            <a:ext cx="2352720" cy="584775"/>
            <a:chOff x="5807876" y="2724124"/>
            <a:chExt cx="1764540" cy="438581"/>
          </a:xfrm>
        </p:grpSpPr>
        <p:sp>
          <p:nvSpPr>
            <p:cNvPr id="19" name="TextBox 18"/>
            <p:cNvSpPr txBox="1"/>
            <p:nvPr/>
          </p:nvSpPr>
          <p:spPr>
            <a:xfrm>
              <a:off x="6300192" y="2730574"/>
              <a:ext cx="1215718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zh-CN" altLang="en-US" sz="1600" dirty="0">
                  <a:solidFill>
                    <a:prstClr val="white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工作进度及安排</a:t>
              </a:r>
              <a:endParaRPr lang="en-US" altLang="zh-CN" sz="1600" dirty="0">
                <a:solidFill>
                  <a:prstClr val="white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00192" y="2916401"/>
              <a:ext cx="127222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1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GONGSIYUTUANDUI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7876" y="2724124"/>
              <a:ext cx="47993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3200" dirty="0">
                  <a:solidFill>
                    <a:srgbClr val="686769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948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3F6583-FC68-4C1D-A80F-9E9E23752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949" y="0"/>
            <a:ext cx="586105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405D4A-9CEE-4F04-838A-B4FD713D0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968" y="635721"/>
            <a:ext cx="4980032" cy="5915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D18197-9CA0-4782-A853-24878485AD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2561" y="2303588"/>
            <a:ext cx="2304259" cy="225082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23E779C-3F67-4C55-AD01-F5B7C72092FC}"/>
              </a:ext>
            </a:extLst>
          </p:cNvPr>
          <p:cNvSpPr txBox="1"/>
          <p:nvPr/>
        </p:nvSpPr>
        <p:spPr>
          <a:xfrm>
            <a:off x="1424177" y="1892830"/>
            <a:ext cx="4330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8000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PART 01</a:t>
            </a:r>
            <a:endParaRPr lang="zh-CN" altLang="en-US" sz="8000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9FD52BB-F97A-424A-9BEA-B4FAD72885EE}"/>
              </a:ext>
            </a:extLst>
          </p:cNvPr>
          <p:cNvSpPr txBox="1"/>
          <p:nvPr/>
        </p:nvSpPr>
        <p:spPr>
          <a:xfrm>
            <a:off x="1236958" y="2936440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4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33030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2483FA4-5082-4684-9A03-2895EBE45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" y="580982"/>
            <a:ext cx="12182233" cy="5696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45D64-9D0A-411B-8189-DF02FA571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4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21CFAB-AB96-4C1D-93AE-29A633F2A6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77875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4CFD15-5938-4BA4-AA3A-B90AA6FFCD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2653" y="536291"/>
            <a:ext cx="60959" cy="28650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083E77C-E488-400A-8503-359C6655BD40}"/>
              </a:ext>
            </a:extLst>
          </p:cNvPr>
          <p:cNvSpPr txBox="1"/>
          <p:nvPr/>
        </p:nvSpPr>
        <p:spPr>
          <a:xfrm>
            <a:off x="924026" y="536291"/>
            <a:ext cx="20938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CHAPTER 1</a:t>
            </a:r>
            <a:endParaRPr lang="zh-CN" altLang="en-US" sz="2667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39983" y="4402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研究背景及意义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DD937A-9EBF-483D-806C-58E6FF608E85}"/>
              </a:ext>
            </a:extLst>
          </p:cNvPr>
          <p:cNvSpPr txBox="1"/>
          <p:nvPr/>
        </p:nvSpPr>
        <p:spPr>
          <a:xfrm>
            <a:off x="204792" y="1199683"/>
            <a:ext cx="4730456" cy="504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>
              <a:lnSpc>
                <a:spcPct val="150000"/>
              </a:lnSpc>
            </a:pP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（</a:t>
            </a:r>
            <a:r>
              <a:rPr lang="en-US" altLang="zh-CN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1</a:t>
            </a: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）随着汽车消费市场迅速发展，各种社会车辆和私家车数量迅速增加，停车位的供给速度远远小于汽车数量的增加速度，导致城市停车位越来越紧张。</a:t>
            </a:r>
            <a:endParaRPr lang="en-US" altLang="zh-CN" sz="1333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defTabSz="1219020">
              <a:lnSpc>
                <a:spcPct val="150000"/>
              </a:lnSpc>
            </a:pP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（</a:t>
            </a:r>
            <a:r>
              <a:rPr lang="en-US" altLang="zh-CN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2</a:t>
            </a: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）停车场管理混乱，有些公司只以赚钱为目的，采取不科学、不负责任的手段来管理或建设停车场，导致经营混乱、乱收费现象严重。</a:t>
            </a:r>
            <a:endParaRPr lang="en-US" altLang="zh-CN" sz="1333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defTabSz="1219020">
              <a:lnSpc>
                <a:spcPct val="150000"/>
              </a:lnSpc>
            </a:pP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（</a:t>
            </a:r>
            <a:r>
              <a:rPr lang="en-US" altLang="zh-CN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</a:t>
            </a: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）现有停车场规模越来越大，高峰期大批量车辆出入停车场，在出入口大量拥堵，车主到达停车场内部也难以快速寻找到有效车位。这些问题使大部分驾驶员出于费用和时间的考虑而放弃停车场，为了减少停车、取车时间和停车费用而在路边乱停乱靠，导致乱停乱靠的现象更加严重。</a:t>
            </a:r>
            <a:endParaRPr lang="en-US" altLang="zh-CN" sz="1333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  <a:p>
            <a:pPr defTabSz="1219020"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因此！</a:t>
            </a:r>
            <a:r>
              <a:rPr lang="zh-CN" altLang="en-US" sz="1333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现阶段更应该侧重优化现有的停车场资源，优化资源配置，借鉴先进的智能停车场管理系统，利用科学的、综合的管理技术，提高停车场资源利用率。使用智能停车场系统管理停车场可以提升整个停车场的智能化、自动化、信息化程度。</a:t>
            </a:r>
          </a:p>
        </p:txBody>
      </p:sp>
    </p:spTree>
    <p:extLst>
      <p:ext uri="{BB962C8B-B14F-4D97-AF65-F5344CB8AC3E}">
        <p14:creationId xmlns:p14="http://schemas.microsoft.com/office/powerpoint/2010/main" val="282893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3F6583-FC68-4C1D-A80F-9E9E23752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949" y="0"/>
            <a:ext cx="586105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405D4A-9CEE-4F04-838A-B4FD713D0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968" y="635721"/>
            <a:ext cx="4980032" cy="5915832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23E779C-3F67-4C55-AD01-F5B7C72092FC}"/>
              </a:ext>
            </a:extLst>
          </p:cNvPr>
          <p:cNvSpPr txBox="1"/>
          <p:nvPr/>
        </p:nvSpPr>
        <p:spPr>
          <a:xfrm>
            <a:off x="1007435" y="1892830"/>
            <a:ext cx="4330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8000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PART 02</a:t>
            </a:r>
            <a:endParaRPr lang="zh-CN" altLang="en-US" sz="8000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9FD52BB-F97A-424A-9BEA-B4FAD72885EE}"/>
              </a:ext>
            </a:extLst>
          </p:cNvPr>
          <p:cNvSpPr txBox="1"/>
          <p:nvPr/>
        </p:nvSpPr>
        <p:spPr>
          <a:xfrm>
            <a:off x="2351584" y="266091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4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使用技术</a:t>
            </a:r>
            <a:endParaRPr lang="en-US" altLang="zh-CN" sz="48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55C4F-13B8-42B3-B324-08F6E86F41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2629" y="2299980"/>
            <a:ext cx="2231936" cy="22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6">
            <a:extLst>
              <a:ext uri="{FF2B5EF4-FFF2-40B4-BE49-F238E27FC236}">
                <a16:creationId xmlns:a16="http://schemas.microsoft.com/office/drawing/2014/main" id="{87C01E71-CE2E-4175-9E72-FA77810D5257}"/>
              </a:ext>
            </a:extLst>
          </p:cNvPr>
          <p:cNvSpPr txBox="1"/>
          <p:nvPr/>
        </p:nvSpPr>
        <p:spPr>
          <a:xfrm>
            <a:off x="676430" y="564383"/>
            <a:ext cx="20938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CHAPTER 2</a:t>
            </a:r>
            <a:endParaRPr lang="zh-CN" altLang="en-US" sz="2667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57C0F8-B204-4584-AB17-3A4B98923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2653" y="536291"/>
            <a:ext cx="60959" cy="286504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85550B3-3070-4D72-8FA2-A190686442CB}"/>
              </a:ext>
            </a:extLst>
          </p:cNvPr>
          <p:cNvSpPr txBox="1"/>
          <p:nvPr/>
        </p:nvSpPr>
        <p:spPr>
          <a:xfrm>
            <a:off x="539983" y="440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使用技术</a:t>
            </a:r>
            <a:endParaRPr lang="en-US" altLang="zh-CN" sz="24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6" name="is1ide-Freeform: Shape 19">
            <a:extLst>
              <a:ext uri="{FF2B5EF4-FFF2-40B4-BE49-F238E27FC236}">
                <a16:creationId xmlns:a16="http://schemas.microsoft.com/office/drawing/2014/main" id="{A43266DA-AEE2-47CF-8D55-4489E5E3C96E}"/>
              </a:ext>
            </a:extLst>
          </p:cNvPr>
          <p:cNvSpPr>
            <a:spLocks/>
          </p:cNvSpPr>
          <p:nvPr/>
        </p:nvSpPr>
        <p:spPr bwMode="auto">
          <a:xfrm>
            <a:off x="1421090" y="2427560"/>
            <a:ext cx="3564876" cy="2597476"/>
          </a:xfrm>
          <a:custGeom>
            <a:avLst/>
            <a:gdLst/>
            <a:ahLst/>
            <a:cxnLst>
              <a:cxn ang="0">
                <a:pos x="1146" y="737"/>
              </a:cxn>
              <a:cxn ang="0">
                <a:pos x="1120" y="772"/>
              </a:cxn>
              <a:cxn ang="0">
                <a:pos x="26" y="772"/>
              </a:cxn>
              <a:cxn ang="0">
                <a:pos x="0" y="737"/>
              </a:cxn>
              <a:cxn ang="0">
                <a:pos x="0" y="35"/>
              </a:cxn>
              <a:cxn ang="0">
                <a:pos x="26" y="0"/>
              </a:cxn>
              <a:cxn ang="0">
                <a:pos x="1120" y="0"/>
              </a:cxn>
              <a:cxn ang="0">
                <a:pos x="1146" y="35"/>
              </a:cxn>
              <a:cxn ang="0">
                <a:pos x="1146" y="737"/>
              </a:cxn>
            </a:cxnLst>
            <a:rect l="0" t="0" r="r" b="b"/>
            <a:pathLst>
              <a:path w="1146" h="772">
                <a:moveTo>
                  <a:pt x="1146" y="737"/>
                </a:moveTo>
                <a:cubicBezTo>
                  <a:pt x="1146" y="756"/>
                  <a:pt x="1134" y="772"/>
                  <a:pt x="1120" y="772"/>
                </a:cubicBezTo>
                <a:cubicBezTo>
                  <a:pt x="26" y="772"/>
                  <a:pt x="26" y="772"/>
                  <a:pt x="26" y="772"/>
                </a:cubicBezTo>
                <a:cubicBezTo>
                  <a:pt x="12" y="772"/>
                  <a:pt x="0" y="756"/>
                  <a:pt x="0" y="7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2" y="0"/>
                  <a:pt x="26" y="0"/>
                </a:cubicBezTo>
                <a:cubicBezTo>
                  <a:pt x="1120" y="0"/>
                  <a:pt x="1120" y="0"/>
                  <a:pt x="1120" y="0"/>
                </a:cubicBezTo>
                <a:cubicBezTo>
                  <a:pt x="1134" y="0"/>
                  <a:pt x="1146" y="16"/>
                  <a:pt x="1146" y="35"/>
                </a:cubicBezTo>
                <a:cubicBezTo>
                  <a:pt x="1146" y="737"/>
                  <a:pt x="1146" y="737"/>
                  <a:pt x="1146" y="737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is1ide-Freeform: Shape 21">
            <a:extLst>
              <a:ext uri="{FF2B5EF4-FFF2-40B4-BE49-F238E27FC236}">
                <a16:creationId xmlns:a16="http://schemas.microsoft.com/office/drawing/2014/main" id="{50ECFF5A-C230-4472-B713-A742DB7B50C8}"/>
              </a:ext>
            </a:extLst>
          </p:cNvPr>
          <p:cNvSpPr>
            <a:spLocks/>
          </p:cNvSpPr>
          <p:nvPr/>
        </p:nvSpPr>
        <p:spPr bwMode="auto">
          <a:xfrm>
            <a:off x="1547775" y="2684099"/>
            <a:ext cx="3270077" cy="2024852"/>
          </a:xfrm>
          <a:custGeom>
            <a:avLst/>
            <a:gdLst/>
            <a:ahLst/>
            <a:cxnLst>
              <a:cxn ang="0">
                <a:pos x="1198" y="0"/>
              </a:cxn>
              <a:cxn ang="0">
                <a:pos x="0" y="0"/>
              </a:cxn>
              <a:cxn ang="0">
                <a:pos x="1198" y="686"/>
              </a:cxn>
              <a:cxn ang="0">
                <a:pos x="1198" y="0"/>
              </a:cxn>
            </a:cxnLst>
            <a:rect l="0" t="0" r="r" b="b"/>
            <a:pathLst>
              <a:path w="1198" h="686">
                <a:moveTo>
                  <a:pt x="1198" y="0"/>
                </a:moveTo>
                <a:lnTo>
                  <a:pt x="0" y="0"/>
                </a:lnTo>
                <a:lnTo>
                  <a:pt x="1198" y="686"/>
                </a:lnTo>
                <a:lnTo>
                  <a:pt x="1198" y="0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is1ide-Freeform: Shape 16">
            <a:extLst>
              <a:ext uri="{FF2B5EF4-FFF2-40B4-BE49-F238E27FC236}">
                <a16:creationId xmlns:a16="http://schemas.microsoft.com/office/drawing/2014/main" id="{7CDBB7C8-8E53-435F-95D1-D0434A212A47}"/>
              </a:ext>
            </a:extLst>
          </p:cNvPr>
          <p:cNvSpPr>
            <a:spLocks/>
          </p:cNvSpPr>
          <p:nvPr/>
        </p:nvSpPr>
        <p:spPr bwMode="auto">
          <a:xfrm>
            <a:off x="923146" y="4995506"/>
            <a:ext cx="4815039" cy="123971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68" y="37"/>
              </a:cxn>
              <a:cxn ang="0">
                <a:pos x="1487" y="37"/>
              </a:cxn>
              <a:cxn ang="0">
                <a:pos x="1546" y="12"/>
              </a:cxn>
              <a:cxn ang="0">
                <a:pos x="1547" y="0"/>
              </a:cxn>
              <a:cxn ang="0">
                <a:pos x="10" y="5"/>
              </a:cxn>
            </a:cxnLst>
            <a:rect l="0" t="0" r="r" b="b"/>
            <a:pathLst>
              <a:path w="1547" h="37">
                <a:moveTo>
                  <a:pt x="10" y="5"/>
                </a:moveTo>
                <a:cubicBezTo>
                  <a:pt x="10" y="5"/>
                  <a:pt x="0" y="23"/>
                  <a:pt x="68" y="37"/>
                </a:cubicBezTo>
                <a:cubicBezTo>
                  <a:pt x="1487" y="37"/>
                  <a:pt x="1487" y="37"/>
                  <a:pt x="1487" y="37"/>
                </a:cubicBezTo>
                <a:cubicBezTo>
                  <a:pt x="1487" y="37"/>
                  <a:pt x="1534" y="34"/>
                  <a:pt x="1546" y="12"/>
                </a:cubicBezTo>
                <a:cubicBezTo>
                  <a:pt x="1547" y="0"/>
                  <a:pt x="1547" y="0"/>
                  <a:pt x="1547" y="0"/>
                </a:cubicBezTo>
                <a:lnTo>
                  <a:pt x="10" y="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9" name="is1ide-Freeform: Shape 17">
            <a:extLst>
              <a:ext uri="{FF2B5EF4-FFF2-40B4-BE49-F238E27FC236}">
                <a16:creationId xmlns:a16="http://schemas.microsoft.com/office/drawing/2014/main" id="{0B226632-2523-4998-840B-D452906451E7}"/>
              </a:ext>
            </a:extLst>
          </p:cNvPr>
          <p:cNvSpPr>
            <a:spLocks/>
          </p:cNvSpPr>
          <p:nvPr/>
        </p:nvSpPr>
        <p:spPr bwMode="auto">
          <a:xfrm>
            <a:off x="923146" y="4893441"/>
            <a:ext cx="4793203" cy="15644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38"/>
              </a:cxn>
              <a:cxn ang="0">
                <a:pos x="16" y="43"/>
              </a:cxn>
              <a:cxn ang="0">
                <a:pos x="1522" y="43"/>
              </a:cxn>
              <a:cxn ang="0">
                <a:pos x="1538" y="40"/>
              </a:cxn>
              <a:cxn ang="0">
                <a:pos x="1538" y="0"/>
              </a:cxn>
              <a:cxn ang="0">
                <a:pos x="1" y="0"/>
              </a:cxn>
            </a:cxnLst>
            <a:rect l="0" t="0" r="r" b="b"/>
            <a:pathLst>
              <a:path w="1540" h="47">
                <a:moveTo>
                  <a:pt x="1" y="0"/>
                </a:moveTo>
                <a:cubicBezTo>
                  <a:pt x="0" y="38"/>
                  <a:pt x="0" y="38"/>
                  <a:pt x="0" y="38"/>
                </a:cubicBezTo>
                <a:cubicBezTo>
                  <a:pt x="1" y="47"/>
                  <a:pt x="16" y="43"/>
                  <a:pt x="16" y="43"/>
                </a:cubicBezTo>
                <a:cubicBezTo>
                  <a:pt x="1522" y="43"/>
                  <a:pt x="1522" y="43"/>
                  <a:pt x="1522" y="43"/>
                </a:cubicBezTo>
                <a:cubicBezTo>
                  <a:pt x="1540" y="45"/>
                  <a:pt x="1538" y="40"/>
                  <a:pt x="1538" y="40"/>
                </a:cubicBezTo>
                <a:cubicBezTo>
                  <a:pt x="1538" y="0"/>
                  <a:pt x="1538" y="0"/>
                  <a:pt x="1538" y="0"/>
                </a:cubicBezTo>
                <a:lnTo>
                  <a:pt x="1" y="0"/>
                </a:lnTo>
                <a:close/>
              </a:path>
            </a:pathLst>
          </a:custGeom>
          <a:gradFill>
            <a:gsLst>
              <a:gs pos="42000">
                <a:schemeClr val="bg1">
                  <a:lumMod val="75000"/>
                </a:schemeClr>
              </a:gs>
              <a:gs pos="6000">
                <a:schemeClr val="bg1">
                  <a:lumMod val="85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0"/>
          </a:gra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is1ide-Freeform: Shape 18">
            <a:extLst>
              <a:ext uri="{FF2B5EF4-FFF2-40B4-BE49-F238E27FC236}">
                <a16:creationId xmlns:a16="http://schemas.microsoft.com/office/drawing/2014/main" id="{5B270387-D3B3-4D70-940A-2141A64372BA}"/>
              </a:ext>
            </a:extLst>
          </p:cNvPr>
          <p:cNvSpPr>
            <a:spLocks/>
          </p:cNvSpPr>
          <p:nvPr/>
        </p:nvSpPr>
        <p:spPr bwMode="auto">
          <a:xfrm>
            <a:off x="3067260" y="4912158"/>
            <a:ext cx="674215" cy="82647"/>
          </a:xfrm>
          <a:custGeom>
            <a:avLst/>
            <a:gdLst/>
            <a:ahLst/>
            <a:cxnLst>
              <a:cxn ang="0">
                <a:pos x="20" y="22"/>
              </a:cxn>
              <a:cxn ang="0">
                <a:pos x="198" y="22"/>
              </a:cxn>
              <a:cxn ang="0">
                <a:pos x="215" y="1"/>
              </a:cxn>
              <a:cxn ang="0">
                <a:pos x="6" y="0"/>
              </a:cxn>
              <a:cxn ang="0">
                <a:pos x="20" y="22"/>
              </a:cxn>
            </a:cxnLst>
            <a:rect l="0" t="0" r="r" b="b"/>
            <a:pathLst>
              <a:path w="217" h="25">
                <a:moveTo>
                  <a:pt x="20" y="22"/>
                </a:moveTo>
                <a:cubicBezTo>
                  <a:pt x="198" y="22"/>
                  <a:pt x="198" y="22"/>
                  <a:pt x="198" y="22"/>
                </a:cubicBezTo>
                <a:cubicBezTo>
                  <a:pt x="198" y="22"/>
                  <a:pt x="217" y="25"/>
                  <a:pt x="215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0" y="20"/>
                  <a:pt x="20" y="2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E34BAB-7618-45D1-9C26-47D745FB9404}"/>
              </a:ext>
            </a:extLst>
          </p:cNvPr>
          <p:cNvSpPr txBox="1"/>
          <p:nvPr/>
        </p:nvSpPr>
        <p:spPr>
          <a:xfrm>
            <a:off x="6632136" y="1373046"/>
            <a:ext cx="4292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HTML, CSS, JAVASCRIPT, JQUERY,AJAX, Bootstrap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Intellij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IDEA,Maven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EasyPR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A57FEB-2C2A-45E4-86B1-5E7875E6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30" y="1700406"/>
            <a:ext cx="5286634" cy="32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3F6583-FC68-4C1D-A80F-9E9E23752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0949" y="0"/>
            <a:ext cx="586105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405D4A-9CEE-4F04-838A-B4FD713D0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1968" y="635721"/>
            <a:ext cx="4980032" cy="5915832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23E779C-3F67-4C55-AD01-F5B7C72092FC}"/>
              </a:ext>
            </a:extLst>
          </p:cNvPr>
          <p:cNvSpPr txBox="1"/>
          <p:nvPr/>
        </p:nvSpPr>
        <p:spPr>
          <a:xfrm>
            <a:off x="1007435" y="1892830"/>
            <a:ext cx="4330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8000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PART 03</a:t>
            </a:r>
            <a:endParaRPr lang="zh-CN" altLang="en-US" sz="8000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09FD52BB-F97A-424A-9BEA-B4FAD72885EE}"/>
              </a:ext>
            </a:extLst>
          </p:cNvPr>
          <p:cNvSpPr txBox="1"/>
          <p:nvPr/>
        </p:nvSpPr>
        <p:spPr>
          <a:xfrm>
            <a:off x="2351584" y="266091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48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工作进度及安排</a:t>
            </a:r>
            <a:endParaRPr lang="en-US" altLang="zh-CN" sz="48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BDA2E0-69EA-4EEB-8E87-56ED7D4308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2124" y="2234438"/>
            <a:ext cx="2228453" cy="23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>
            <a:extLst>
              <a:ext uri="{FF2B5EF4-FFF2-40B4-BE49-F238E27FC236}">
                <a16:creationId xmlns:a16="http://schemas.microsoft.com/office/drawing/2014/main" id="{60ECFE0D-EEF6-45C3-8339-DFFACEEC7C89}"/>
              </a:ext>
            </a:extLst>
          </p:cNvPr>
          <p:cNvSpPr txBox="1"/>
          <p:nvPr/>
        </p:nvSpPr>
        <p:spPr>
          <a:xfrm>
            <a:off x="832572" y="571412"/>
            <a:ext cx="20938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CHAPTER 3</a:t>
            </a:r>
            <a:endParaRPr lang="zh-CN" altLang="en-US" sz="2667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57C0F8-B204-4584-AB17-3A4B98923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2653" y="536291"/>
            <a:ext cx="60959" cy="286504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85550B3-3070-4D72-8FA2-A190686442CB}"/>
              </a:ext>
            </a:extLst>
          </p:cNvPr>
          <p:cNvSpPr txBox="1"/>
          <p:nvPr/>
        </p:nvSpPr>
        <p:spPr>
          <a:xfrm>
            <a:off x="539983" y="4402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工作进度及安排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2B4A09-F4F0-411B-AE9E-72EDDD22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39" y="1878727"/>
            <a:ext cx="11377646" cy="39017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A2286F-088D-42DF-AB75-3CF565EB9C27}"/>
              </a:ext>
            </a:extLst>
          </p:cNvPr>
          <p:cNvSpPr txBox="1"/>
          <p:nvPr/>
        </p:nvSpPr>
        <p:spPr>
          <a:xfrm>
            <a:off x="5250731" y="1380736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工作进度：</a:t>
            </a:r>
          </a:p>
        </p:txBody>
      </p:sp>
    </p:spTree>
    <p:extLst>
      <p:ext uri="{BB962C8B-B14F-4D97-AF65-F5344CB8AC3E}">
        <p14:creationId xmlns:p14="http://schemas.microsoft.com/office/powerpoint/2010/main" val="37395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60566E-E3EE-4284-8AF0-8680E9C07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150" y="38421"/>
            <a:ext cx="7277100" cy="6858000"/>
          </a:xfrm>
          <a:prstGeom prst="rect">
            <a:avLst/>
          </a:prstGeom>
        </p:spPr>
      </p:pic>
      <p:sp>
        <p:nvSpPr>
          <p:cNvPr id="16" name="TextBox 6">
            <a:extLst>
              <a:ext uri="{FF2B5EF4-FFF2-40B4-BE49-F238E27FC236}">
                <a16:creationId xmlns:a16="http://schemas.microsoft.com/office/drawing/2014/main" id="{60ECFE0D-EEF6-45C3-8339-DFFACEEC7C89}"/>
              </a:ext>
            </a:extLst>
          </p:cNvPr>
          <p:cNvSpPr txBox="1"/>
          <p:nvPr/>
        </p:nvSpPr>
        <p:spPr>
          <a:xfrm>
            <a:off x="832572" y="571412"/>
            <a:ext cx="209384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667" dirty="0">
                <a:solidFill>
                  <a:srgbClr val="E1E0D8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CHAPTER 3</a:t>
            </a:r>
            <a:endParaRPr lang="zh-CN" altLang="en-US" sz="2667" dirty="0">
              <a:solidFill>
                <a:srgbClr val="E1E0D8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57C0F8-B204-4584-AB17-3A4B989238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2653" y="536291"/>
            <a:ext cx="60959" cy="286504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85550B3-3070-4D72-8FA2-A190686442CB}"/>
              </a:ext>
            </a:extLst>
          </p:cNvPr>
          <p:cNvSpPr txBox="1"/>
          <p:nvPr/>
        </p:nvSpPr>
        <p:spPr>
          <a:xfrm>
            <a:off x="539983" y="44028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zh-CN" altLang="en-US" sz="2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工作进度及安排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5BC093-90A3-4F1D-9FFA-8C551506136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36" y="1777363"/>
            <a:ext cx="4775331" cy="367193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12911C95-7832-4074-931B-81CE9181D2BB}"/>
              </a:ext>
            </a:extLst>
          </p:cNvPr>
          <p:cNvSpPr txBox="1"/>
          <p:nvPr/>
        </p:nvSpPr>
        <p:spPr>
          <a:xfrm>
            <a:off x="3145744" y="1438808"/>
            <a:ext cx="364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/>
            <a:r>
              <a: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3.21—4.01 </a:t>
            </a:r>
            <a:r>
              <a:rPr lang="zh-CN" altLang="en-US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完成优惠券管理和邮箱管理等等</a:t>
            </a:r>
            <a:endParaRPr lang="en-US" altLang="zh-CN" sz="14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F7FAC3AC-4142-4548-8EB7-F74EAC4D20E8}"/>
              </a:ext>
            </a:extLst>
          </p:cNvPr>
          <p:cNvSpPr txBox="1"/>
          <p:nvPr/>
        </p:nvSpPr>
        <p:spPr>
          <a:xfrm>
            <a:off x="3838528" y="2267984"/>
            <a:ext cx="371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/>
            <a:r>
              <a: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4.02—4.15 </a:t>
            </a:r>
            <a:r>
              <a:rPr lang="zh-CN" altLang="en-US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完成车牌识别和代码的完善</a:t>
            </a:r>
            <a:endParaRPr lang="en-US" altLang="zh-CN" sz="14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C4932FD4-C3AC-4BFE-AF13-4D73260FFE3C}"/>
              </a:ext>
            </a:extLst>
          </p:cNvPr>
          <p:cNvSpPr txBox="1"/>
          <p:nvPr/>
        </p:nvSpPr>
        <p:spPr>
          <a:xfrm>
            <a:off x="4009840" y="3313533"/>
            <a:ext cx="318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/>
            <a:r>
              <a: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4.16—5.01 </a:t>
            </a:r>
            <a:r>
              <a:rPr lang="zh-CN" altLang="en-US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毕业设计论文的初稿</a:t>
            </a:r>
            <a:r>
              <a: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9D78EC45-B528-4BB5-96AF-8D67F53C096B}"/>
              </a:ext>
            </a:extLst>
          </p:cNvPr>
          <p:cNvSpPr txBox="1"/>
          <p:nvPr/>
        </p:nvSpPr>
        <p:spPr>
          <a:xfrm>
            <a:off x="3838528" y="4301162"/>
            <a:ext cx="310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020"/>
            <a:r>
              <a:rPr lang="en-US" altLang="zh-CN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5.01—5.15 </a:t>
            </a:r>
            <a:r>
              <a:rPr lang="zh-CN" altLang="en-US" sz="1400" dirty="0">
                <a:solidFill>
                  <a:srgbClr val="4F4D50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完成毕业设计的定稿</a:t>
            </a:r>
            <a:endParaRPr lang="en-US" altLang="zh-CN" sz="1400" dirty="0">
              <a:solidFill>
                <a:srgbClr val="4F4D50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3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DF4BCF6-8C2B-4CE8-82CE-58DA199F12C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物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1vaecdp">
      <a:majorFont>
        <a:latin typeface="FZHei-B01S"/>
        <a:ea typeface="FZHei-B01S"/>
        <a:cs typeface=""/>
      </a:majorFont>
      <a:minorFont>
        <a:latin typeface="FZHei-B01S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366</Words>
  <Application>Microsoft Office PowerPoint</Application>
  <PresentationFormat>宽屏</PresentationFormat>
  <Paragraphs>66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FZHei-B01S</vt:lpstr>
      <vt:lpstr>等线</vt:lpstr>
      <vt:lpstr>方正黑体简体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Joker</cp:lastModifiedBy>
  <cp:revision>30</cp:revision>
  <dcterms:created xsi:type="dcterms:W3CDTF">2018-11-30T07:10:19Z</dcterms:created>
  <dcterms:modified xsi:type="dcterms:W3CDTF">2020-03-21T02:16:57Z</dcterms:modified>
</cp:coreProperties>
</file>