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8" r:id="rId3"/>
    <p:sldId id="265" r:id="rId4"/>
    <p:sldId id="267" r:id="rId5"/>
    <p:sldId id="270" r:id="rId6"/>
    <p:sldId id="273" r:id="rId7"/>
    <p:sldId id="282" r:id="rId8"/>
    <p:sldId id="283" r:id="rId9"/>
  </p:sldIdLst>
  <p:sldSz cx="10058400" cy="7772400"/>
  <p:notesSz cx="10058400" cy="7772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2232" y="-5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5617" y="878331"/>
            <a:ext cx="7947165" cy="511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20.05.17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0107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20.05.17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20.05.17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20.05.17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20.05.17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193" y="457200"/>
            <a:ext cx="8982456" cy="1295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5617" y="878331"/>
            <a:ext cx="7947165" cy="511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5427" y="2050287"/>
            <a:ext cx="8147544" cy="288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0107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20.05.17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 по алгоритму </a:t>
            </a:r>
            <a:r>
              <a:rPr lang="en-US" dirty="0"/>
              <a:t>FP-Growth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90600" y="6400800"/>
            <a:ext cx="8147544" cy="615553"/>
          </a:xfrm>
        </p:spPr>
        <p:txBody>
          <a:bodyPr/>
          <a:lstStyle/>
          <a:p>
            <a:r>
              <a:rPr lang="ru-RU" dirty="0"/>
              <a:t>Адаптированные материалы курса Тона </a:t>
            </a:r>
            <a:r>
              <a:rPr lang="ru-RU" dirty="0" err="1"/>
              <a:t>Калдерса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 err="1"/>
              <a:t>Toon</a:t>
            </a:r>
            <a:r>
              <a:rPr lang="en-US" dirty="0"/>
              <a:t> </a:t>
            </a:r>
            <a:r>
              <a:rPr lang="en-US" dirty="0" err="1"/>
              <a:t>Calders</a:t>
            </a:r>
            <a:r>
              <a:rPr lang="ru-RU" dirty="0"/>
              <a:t>, 2009</a:t>
            </a:r>
            <a:r>
              <a:rPr lang="en-US" dirty="0"/>
              <a:t>)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/>
              <a:t>учебника </a:t>
            </a:r>
            <a:r>
              <a:rPr lang="ru-RU" dirty="0" err="1"/>
              <a:t>Заки</a:t>
            </a:r>
            <a:r>
              <a:rPr lang="ru-RU" dirty="0"/>
              <a:t> и </a:t>
            </a:r>
            <a:r>
              <a:rPr lang="ru-RU" dirty="0" err="1"/>
              <a:t>Мейра</a:t>
            </a:r>
            <a:r>
              <a:rPr lang="ru-RU" dirty="0"/>
              <a:t> (2014)</a:t>
            </a:r>
          </a:p>
        </p:txBody>
      </p:sp>
    </p:spTree>
    <p:extLst>
      <p:ext uri="{BB962C8B-B14F-4D97-AF65-F5344CB8AC3E}">
        <p14:creationId xmlns:p14="http://schemas.microsoft.com/office/powerpoint/2010/main" val="9802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dirty="0"/>
              <a:t>Упражнение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5993" y="2092450"/>
            <a:ext cx="636460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>
                <a:solidFill>
                  <a:srgbClr val="101072"/>
                </a:solidFill>
                <a:latin typeface="Arial"/>
                <a:cs typeface="Arial"/>
              </a:rPr>
              <a:t>Постройте </a:t>
            </a:r>
            <a:r>
              <a:rPr sz="2400" b="1" spc="-5" dirty="0">
                <a:solidFill>
                  <a:srgbClr val="101072"/>
                </a:solidFill>
                <a:latin typeface="Arial"/>
                <a:cs typeface="Arial"/>
              </a:rPr>
              <a:t>FP</a:t>
            </a:r>
            <a:r>
              <a:rPr lang="ru-RU" sz="2400" b="1" spc="-5" dirty="0">
                <a:solidFill>
                  <a:srgbClr val="101072"/>
                </a:solidFill>
                <a:latin typeface="Arial"/>
                <a:cs typeface="Arial"/>
              </a:rPr>
              <a:t>-дерево для следующего набора данных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0" y="3352800"/>
            <a:ext cx="2491739" cy="1921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/>
              <a:t>Упражнение</a:t>
            </a:r>
            <a:r>
              <a:rPr spc="-114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5993" y="2092450"/>
            <a:ext cx="788733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marR="508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>
                <a:solidFill>
                  <a:srgbClr val="101072"/>
                </a:solidFill>
                <a:latin typeface="Arial"/>
                <a:cs typeface="Arial"/>
              </a:rPr>
              <a:t>Постройте </a:t>
            </a:r>
            <a:r>
              <a:rPr sz="2400" b="1" spc="-5" dirty="0">
                <a:solidFill>
                  <a:srgbClr val="101072"/>
                </a:solidFill>
                <a:latin typeface="Arial"/>
                <a:cs typeface="Arial"/>
              </a:rPr>
              <a:t>FP</a:t>
            </a:r>
            <a:r>
              <a:rPr lang="ru-RU" sz="2400" b="1" spc="-5" dirty="0">
                <a:solidFill>
                  <a:srgbClr val="101072"/>
                </a:solidFill>
                <a:latin typeface="Arial"/>
                <a:cs typeface="Arial"/>
              </a:rPr>
              <a:t>-дерево с текущим (алфавитным) порядком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57955" y="3250692"/>
            <a:ext cx="2491739" cy="1921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/>
              <a:t>Упражнение</a:t>
            </a:r>
            <a:r>
              <a:rPr spc="-114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617" y="2049779"/>
            <a:ext cx="779525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marR="508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>
                <a:solidFill>
                  <a:srgbClr val="101072"/>
                </a:solidFill>
                <a:latin typeface="Arial"/>
                <a:cs typeface="Arial"/>
              </a:rPr>
              <a:t>Постройте </a:t>
            </a:r>
            <a:r>
              <a:rPr sz="2400" b="1" spc="-5" dirty="0">
                <a:solidFill>
                  <a:srgbClr val="101072"/>
                </a:solidFill>
                <a:latin typeface="Arial"/>
                <a:cs typeface="Arial"/>
              </a:rPr>
              <a:t>FP</a:t>
            </a:r>
            <a:r>
              <a:rPr lang="ru-RU" sz="2400" b="1" spc="-5" dirty="0">
                <a:solidFill>
                  <a:srgbClr val="101072"/>
                </a:solidFill>
                <a:latin typeface="Arial"/>
                <a:cs typeface="Arial"/>
              </a:rPr>
              <a:t>-дерево только для элементов с поддержкой не меньшей 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/>
              <a:t>Упражнение</a:t>
            </a:r>
            <a:r>
              <a:rPr spc="-114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617" y="2049779"/>
            <a:ext cx="60843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>
                <a:solidFill>
                  <a:srgbClr val="101072"/>
                </a:solidFill>
                <a:latin typeface="Arial"/>
                <a:cs typeface="Arial"/>
              </a:rPr>
              <a:t>Рассмотрите следующее </a:t>
            </a:r>
            <a:r>
              <a:rPr sz="2400" b="1" spc="-5" dirty="0">
                <a:solidFill>
                  <a:srgbClr val="101072"/>
                </a:solidFill>
                <a:latin typeface="Arial"/>
                <a:cs typeface="Arial"/>
              </a:rPr>
              <a:t>FP</a:t>
            </a:r>
            <a:r>
              <a:rPr lang="ru-RU" sz="2400" b="1" spc="-5" dirty="0">
                <a:solidFill>
                  <a:srgbClr val="101072"/>
                </a:solidFill>
                <a:latin typeface="Arial"/>
                <a:cs typeface="Arial"/>
              </a:rPr>
              <a:t>-дерево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617" y="4683249"/>
            <a:ext cx="7020058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>
                <a:solidFill>
                  <a:srgbClr val="101072"/>
                </a:solidFill>
                <a:latin typeface="Arial"/>
                <a:cs typeface="Arial"/>
              </a:rPr>
              <a:t>Восстановите исходную таблицу данных</a:t>
            </a:r>
            <a:endParaRPr sz="2400" dirty="0">
              <a:latin typeface="Arial"/>
              <a:cs typeface="Arial"/>
            </a:endParaRPr>
          </a:p>
          <a:p>
            <a:pPr marL="280670" indent="-267970">
              <a:lnSpc>
                <a:spcPct val="100000"/>
              </a:lnSpc>
              <a:spcBef>
                <a:spcPts val="575"/>
              </a:spcBef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>
                <a:solidFill>
                  <a:srgbClr val="101072"/>
                </a:solidFill>
                <a:latin typeface="Arial"/>
                <a:cs typeface="Arial"/>
              </a:rPr>
              <a:t>Найдите поддержки </a:t>
            </a:r>
            <a:r>
              <a:rPr sz="2400" b="1" spc="-5" dirty="0">
                <a:solidFill>
                  <a:srgbClr val="101072"/>
                </a:solidFill>
                <a:latin typeface="Arial"/>
                <a:cs typeface="Arial"/>
              </a:rPr>
              <a:t>AB, AD, CDE </a:t>
            </a:r>
            <a:r>
              <a:rPr lang="ru-RU" sz="2400" b="1" spc="-5" dirty="0">
                <a:solidFill>
                  <a:srgbClr val="101072"/>
                </a:solidFill>
                <a:latin typeface="Arial"/>
                <a:cs typeface="Arial"/>
              </a:rPr>
              <a:t>и</a:t>
            </a:r>
            <a:r>
              <a:rPr sz="2400" b="1" spc="-3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01072"/>
                </a:solidFill>
                <a:latin typeface="Arial"/>
                <a:cs typeface="Arial"/>
              </a:rPr>
              <a:t>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9839" y="2458211"/>
            <a:ext cx="4610100" cy="220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/>
              <a:t>Упражнение</a:t>
            </a:r>
            <a:r>
              <a:rPr spc="-114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617" y="2049779"/>
            <a:ext cx="7840980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80670" marR="508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x-none" sz="2400" b="1" spc="-5" dirty="0">
                <a:solidFill>
                  <a:srgbClr val="101072"/>
                </a:solidFill>
                <a:latin typeface="Arial"/>
                <a:cs typeface="Arial"/>
              </a:rPr>
              <a:t>Используйте алгоритм</a:t>
            </a:r>
            <a:r>
              <a:rPr sz="2400" b="1" spc="-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01072"/>
                </a:solidFill>
                <a:latin typeface="Arial"/>
                <a:cs typeface="Arial"/>
              </a:rPr>
              <a:t>FP</a:t>
            </a:r>
            <a:r>
              <a:rPr lang="x-none" sz="2400" b="1" dirty="0">
                <a:solidFill>
                  <a:srgbClr val="101072"/>
                </a:solidFill>
                <a:latin typeface="Arial"/>
                <a:cs typeface="Arial"/>
              </a:rPr>
              <a:t>-</a:t>
            </a:r>
            <a:r>
              <a:rPr sz="2400" b="1" dirty="0">
                <a:solidFill>
                  <a:srgbClr val="101072"/>
                </a:solidFill>
                <a:latin typeface="Arial"/>
                <a:cs typeface="Arial"/>
              </a:rPr>
              <a:t>Growth</a:t>
            </a:r>
            <a:r>
              <a:rPr lang="x-none" sz="2400" b="1" dirty="0">
                <a:solidFill>
                  <a:srgbClr val="101072"/>
                </a:solidFill>
                <a:latin typeface="Arial"/>
                <a:cs typeface="Arial"/>
              </a:rPr>
              <a:t>,</a:t>
            </a:r>
            <a:r>
              <a:rPr sz="2400" b="1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lang="x-none" sz="2400" b="1" dirty="0">
                <a:solidFill>
                  <a:srgbClr val="101072"/>
                </a:solidFill>
                <a:latin typeface="Arial"/>
                <a:cs typeface="Arial"/>
              </a:rPr>
              <a:t>чтобы найти </a:t>
            </a:r>
            <a:r>
              <a:rPr lang="x-none" sz="2400" b="1" spc="-5" dirty="0">
                <a:solidFill>
                  <a:srgbClr val="101072"/>
                </a:solidFill>
                <a:latin typeface="Arial"/>
                <a:cs typeface="Arial"/>
              </a:rPr>
              <a:t>частые множества в таблице с поддержкой не ниже</a:t>
            </a:r>
            <a:r>
              <a:rPr sz="2400" b="1" spc="-95" dirty="0">
                <a:solidFill>
                  <a:srgbClr val="101072"/>
                </a:solidFill>
                <a:latin typeface="Arial"/>
                <a:cs typeface="Arial"/>
              </a:rPr>
              <a:t> 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7879" y="3159251"/>
            <a:ext cx="2097405" cy="727075"/>
          </a:xfrm>
          <a:custGeom>
            <a:avLst/>
            <a:gdLst/>
            <a:ahLst/>
            <a:cxnLst/>
            <a:rect l="l" t="t" r="r" b="b"/>
            <a:pathLst>
              <a:path w="2097404" h="727075">
                <a:moveTo>
                  <a:pt x="2097023" y="726947"/>
                </a:moveTo>
                <a:lnTo>
                  <a:pt x="2097023" y="6095"/>
                </a:lnTo>
                <a:lnTo>
                  <a:pt x="2092451" y="0"/>
                </a:lnTo>
                <a:lnTo>
                  <a:pt x="6095" y="0"/>
                </a:lnTo>
                <a:lnTo>
                  <a:pt x="0" y="6095"/>
                </a:lnTo>
                <a:lnTo>
                  <a:pt x="0" y="726947"/>
                </a:lnTo>
                <a:lnTo>
                  <a:pt x="13715" y="726947"/>
                </a:lnTo>
                <a:lnTo>
                  <a:pt x="13715" y="25907"/>
                </a:lnTo>
                <a:lnTo>
                  <a:pt x="25907" y="13715"/>
                </a:lnTo>
                <a:lnTo>
                  <a:pt x="25907" y="25907"/>
                </a:lnTo>
                <a:lnTo>
                  <a:pt x="2072639" y="25907"/>
                </a:lnTo>
                <a:lnTo>
                  <a:pt x="2072639" y="13715"/>
                </a:lnTo>
                <a:lnTo>
                  <a:pt x="2084831" y="25907"/>
                </a:lnTo>
                <a:lnTo>
                  <a:pt x="2084831" y="726947"/>
                </a:lnTo>
                <a:lnTo>
                  <a:pt x="2097023" y="726947"/>
                </a:lnTo>
                <a:close/>
              </a:path>
              <a:path w="2097404" h="727075">
                <a:moveTo>
                  <a:pt x="25907" y="25907"/>
                </a:moveTo>
                <a:lnTo>
                  <a:pt x="25907" y="13715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2097404" h="727075">
                <a:moveTo>
                  <a:pt x="25907" y="726947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726947"/>
                </a:lnTo>
                <a:lnTo>
                  <a:pt x="25907" y="726947"/>
                </a:lnTo>
                <a:close/>
              </a:path>
              <a:path w="2097404" h="727075">
                <a:moveTo>
                  <a:pt x="2084831" y="25907"/>
                </a:moveTo>
                <a:lnTo>
                  <a:pt x="2072639" y="13715"/>
                </a:lnTo>
                <a:lnTo>
                  <a:pt x="2072639" y="25907"/>
                </a:lnTo>
                <a:lnTo>
                  <a:pt x="2084831" y="25907"/>
                </a:lnTo>
                <a:close/>
              </a:path>
              <a:path w="2097404" h="727075">
                <a:moveTo>
                  <a:pt x="2084831" y="726947"/>
                </a:moveTo>
                <a:lnTo>
                  <a:pt x="2084831" y="25907"/>
                </a:lnTo>
                <a:lnTo>
                  <a:pt x="2072639" y="25907"/>
                </a:lnTo>
                <a:lnTo>
                  <a:pt x="2072639" y="726947"/>
                </a:lnTo>
                <a:lnTo>
                  <a:pt x="2084831" y="726947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8083" y="3172967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231"/>
                </a:lnTo>
              </a:path>
            </a:pathLst>
          </a:custGeom>
          <a:ln w="27431">
            <a:solidFill>
              <a:srgbClr val="0C0C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22066" y="3211066"/>
            <a:ext cx="279400" cy="3310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75" dirty="0">
                <a:solidFill>
                  <a:srgbClr val="101072"/>
                </a:solidFill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6466" y="3211066"/>
            <a:ext cx="760095" cy="3310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 B,</a:t>
            </a:r>
            <a:r>
              <a:rPr sz="1800" spc="-9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 B,</a:t>
            </a:r>
            <a:r>
              <a:rPr sz="1800" spc="-9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12700" marR="1651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 B,</a:t>
            </a:r>
            <a:r>
              <a:rPr sz="1800" spc="-9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D  A,</a:t>
            </a:r>
            <a:r>
              <a:rPr sz="1800" spc="-114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2700" marR="17145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 D,</a:t>
            </a:r>
            <a:r>
              <a:rPr sz="1800" spc="-10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</a:t>
            </a:r>
            <a:r>
              <a:rPr sz="1800" spc="-11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B,</a:t>
            </a:r>
            <a:r>
              <a:rPr sz="1800" spc="-11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B,</a:t>
            </a:r>
            <a:r>
              <a:rPr sz="1800" spc="-114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C, D,</a:t>
            </a:r>
            <a:r>
              <a:rPr sz="1800" spc="-9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C,</a:t>
            </a:r>
            <a:r>
              <a:rPr sz="1800" spc="-10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 marR="29591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C,</a:t>
            </a:r>
            <a:r>
              <a:rPr sz="1800" spc="-10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87879" y="3886199"/>
            <a:ext cx="2097405" cy="2799715"/>
          </a:xfrm>
          <a:custGeom>
            <a:avLst/>
            <a:gdLst/>
            <a:ahLst/>
            <a:cxnLst/>
            <a:rect l="l" t="t" r="r" b="b"/>
            <a:pathLst>
              <a:path w="2097404" h="2799715">
                <a:moveTo>
                  <a:pt x="25907" y="2773680"/>
                </a:moveTo>
                <a:lnTo>
                  <a:pt x="25907" y="0"/>
                </a:lnTo>
                <a:lnTo>
                  <a:pt x="0" y="0"/>
                </a:lnTo>
                <a:lnTo>
                  <a:pt x="0" y="2793492"/>
                </a:lnTo>
                <a:lnTo>
                  <a:pt x="6095" y="2799588"/>
                </a:lnTo>
                <a:lnTo>
                  <a:pt x="13715" y="2799588"/>
                </a:lnTo>
                <a:lnTo>
                  <a:pt x="13715" y="2773680"/>
                </a:lnTo>
                <a:lnTo>
                  <a:pt x="25907" y="2773680"/>
                </a:lnTo>
                <a:close/>
              </a:path>
              <a:path w="2097404" h="2799715">
                <a:moveTo>
                  <a:pt x="2084831" y="2773680"/>
                </a:moveTo>
                <a:lnTo>
                  <a:pt x="13715" y="2773680"/>
                </a:lnTo>
                <a:lnTo>
                  <a:pt x="25907" y="2787396"/>
                </a:lnTo>
                <a:lnTo>
                  <a:pt x="25907" y="2799588"/>
                </a:lnTo>
                <a:lnTo>
                  <a:pt x="2072639" y="2799588"/>
                </a:lnTo>
                <a:lnTo>
                  <a:pt x="2072639" y="2787396"/>
                </a:lnTo>
                <a:lnTo>
                  <a:pt x="2084831" y="2773680"/>
                </a:lnTo>
                <a:close/>
              </a:path>
              <a:path w="2097404" h="2799715">
                <a:moveTo>
                  <a:pt x="25907" y="2799588"/>
                </a:moveTo>
                <a:lnTo>
                  <a:pt x="25907" y="2787396"/>
                </a:lnTo>
                <a:lnTo>
                  <a:pt x="13715" y="2773680"/>
                </a:lnTo>
                <a:lnTo>
                  <a:pt x="13715" y="2799588"/>
                </a:lnTo>
                <a:lnTo>
                  <a:pt x="25907" y="2799588"/>
                </a:lnTo>
                <a:close/>
              </a:path>
              <a:path w="2097404" h="2799715">
                <a:moveTo>
                  <a:pt x="2097023" y="2793492"/>
                </a:moveTo>
                <a:lnTo>
                  <a:pt x="2097023" y="0"/>
                </a:lnTo>
                <a:lnTo>
                  <a:pt x="2072639" y="0"/>
                </a:lnTo>
                <a:lnTo>
                  <a:pt x="2072639" y="2773680"/>
                </a:lnTo>
                <a:lnTo>
                  <a:pt x="2084831" y="2773680"/>
                </a:lnTo>
                <a:lnTo>
                  <a:pt x="2084831" y="2799588"/>
                </a:lnTo>
                <a:lnTo>
                  <a:pt x="2092451" y="2799588"/>
                </a:lnTo>
                <a:lnTo>
                  <a:pt x="2097023" y="2793492"/>
                </a:lnTo>
                <a:close/>
              </a:path>
              <a:path w="2097404" h="2799715">
                <a:moveTo>
                  <a:pt x="2084831" y="2799588"/>
                </a:moveTo>
                <a:lnTo>
                  <a:pt x="2084831" y="2773680"/>
                </a:lnTo>
                <a:lnTo>
                  <a:pt x="2072639" y="2787396"/>
                </a:lnTo>
                <a:lnTo>
                  <a:pt x="2072639" y="2799588"/>
                </a:lnTo>
                <a:lnTo>
                  <a:pt x="2084831" y="2799588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8083" y="3886199"/>
            <a:ext cx="0" cy="2787650"/>
          </a:xfrm>
          <a:custGeom>
            <a:avLst/>
            <a:gdLst/>
            <a:ahLst/>
            <a:cxnLst/>
            <a:rect l="l" t="t" r="r" b="b"/>
            <a:pathLst>
              <a:path h="2787650">
                <a:moveTo>
                  <a:pt x="0" y="0"/>
                </a:moveTo>
                <a:lnTo>
                  <a:pt x="0" y="2787396"/>
                </a:lnTo>
              </a:path>
            </a:pathLst>
          </a:custGeom>
          <a:ln w="27431">
            <a:solidFill>
              <a:srgbClr val="0C0C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/>
              <a:t>Упражнение</a:t>
            </a:r>
            <a:r>
              <a:rPr spc="-114" dirty="0"/>
              <a:t> </a:t>
            </a:r>
            <a:r>
              <a:rPr lang="ru-RU" dirty="0"/>
              <a:t>6</a:t>
            </a:r>
            <a:endParaRPr dirty="0"/>
          </a:p>
        </p:txBody>
      </p:sp>
      <p:pic>
        <p:nvPicPr>
          <p:cNvPr id="1026" name="Picture 2" descr="C:\Users\Пользователь\Dropbox\NewProLab\Association rules and frequent itemsets\Frequent Itemset Mining\fullla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7485648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bject 2"/>
          <p:cNvSpPr txBox="1"/>
          <p:nvPr/>
        </p:nvSpPr>
        <p:spPr>
          <a:xfrm>
            <a:off x="762000" y="2023108"/>
            <a:ext cx="86868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0AEEF"/>
              </a:buClr>
              <a:tabLst>
                <a:tab pos="281305" algn="l"/>
              </a:tabLst>
            </a:pPr>
            <a:r>
              <a:rPr lang="ru-RU" sz="2400" b="1" spc="-5" dirty="0">
                <a:solidFill>
                  <a:srgbClr val="101072"/>
                </a:solidFill>
                <a:latin typeface="Arial"/>
                <a:cs typeface="Arial"/>
              </a:rPr>
              <a:t>Постройте диаграмму порядка (решетки) замкнутых множеств по диаграмме ниже.</a:t>
            </a:r>
            <a:r>
              <a:rPr lang="en-US" sz="2400" b="1" spc="-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63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/>
              <a:t>Упражнение</a:t>
            </a:r>
            <a:r>
              <a:rPr spc="-114" dirty="0"/>
              <a:t> </a:t>
            </a:r>
            <a:r>
              <a:rPr lang="ru-RU" dirty="0"/>
              <a:t>6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/>
              <p:cNvSpPr txBox="1"/>
              <p:nvPr/>
            </p:nvSpPr>
            <p:spPr>
              <a:xfrm>
                <a:off x="762000" y="2023108"/>
                <a:ext cx="7315200" cy="366254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buClr>
                    <a:srgbClr val="00AEEF"/>
                  </a:buClr>
                  <a:tabLst>
                    <a:tab pos="281305" algn="l"/>
                  </a:tabLst>
                </a:pPr>
                <a:r>
                  <a:rPr lang="ru-RU" sz="2400" b="1" spc="-5" dirty="0">
                    <a:solidFill>
                      <a:srgbClr val="101072"/>
                    </a:solidFill>
                    <a:latin typeface="Arial"/>
                    <a:cs typeface="Arial"/>
                  </a:rPr>
                  <a:t>На основе найденной решетки частых замкнутых множеств ответьте на вопросы</a:t>
                </a:r>
              </a:p>
              <a:p>
                <a:pPr marL="12700">
                  <a:lnSpc>
                    <a:spcPct val="100000"/>
                  </a:lnSpc>
                  <a:buClr>
                    <a:srgbClr val="00AEEF"/>
                  </a:buClr>
                  <a:tabLst>
                    <a:tab pos="281305" algn="l"/>
                  </a:tabLst>
                </a:pPr>
                <a:endParaRPr lang="ru-RU" sz="2400" b="1" spc="-5" dirty="0">
                  <a:solidFill>
                    <a:srgbClr val="101072"/>
                  </a:solidFill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buClr>
                    <a:srgbClr val="00AEEF"/>
                  </a:buClr>
                  <a:tabLst>
                    <a:tab pos="281305" algn="l"/>
                  </a:tabLst>
                </a:pPr>
                <a:r>
                  <a:rPr lang="ru-RU" sz="2400" b="1" spc="-5" dirty="0">
                    <a:solidFill>
                      <a:srgbClr val="101072"/>
                    </a:solidFill>
                    <a:latin typeface="Arial"/>
                    <a:cs typeface="Arial"/>
                  </a:rPr>
                  <a:t>1. Какие множества лежат между </a:t>
                </a:r>
                <a:r>
                  <a:rPr lang="en-US" sz="2400" b="1" spc="-5" dirty="0">
                    <a:solidFill>
                      <a:srgbClr val="101072"/>
                    </a:solidFill>
                    <a:latin typeface="Arial"/>
                    <a:cs typeface="Arial"/>
                  </a:rPr>
                  <a:t>ABDE </a:t>
                </a:r>
                <a:r>
                  <a:rPr lang="ru-RU" sz="2400" b="1" spc="-5" dirty="0">
                    <a:solidFill>
                      <a:srgbClr val="101072"/>
                    </a:solidFill>
                    <a:latin typeface="Arial"/>
                    <a:cs typeface="Arial"/>
                  </a:rPr>
                  <a:t>и </a:t>
                </a:r>
                <a:r>
                  <a:rPr lang="en-US" sz="2400" b="1" spc="-5" dirty="0">
                    <a:solidFill>
                      <a:srgbClr val="101072"/>
                    </a:solidFill>
                    <a:latin typeface="Arial"/>
                    <a:cs typeface="Arial"/>
                  </a:rPr>
                  <a:t>B</a:t>
                </a:r>
                <a:r>
                  <a:rPr lang="ru-RU" sz="2400" b="1" spc="-5" dirty="0">
                    <a:solidFill>
                      <a:srgbClr val="101072"/>
                    </a:solidFill>
                    <a:latin typeface="Arial"/>
                    <a:cs typeface="Arial"/>
                  </a:rPr>
                  <a:t> (в смысле отношения  вложения множеств </a:t>
                </a:r>
                <a14:m>
                  <m:oMath xmlns:m="http://schemas.openxmlformats.org/officeDocument/2006/math" xmlns="">
                    <m:r>
                      <a:rPr lang="ru-RU" sz="2400" b="1" i="1" spc="-5" smtClean="0">
                        <a:solidFill>
                          <a:srgbClr val="101072"/>
                        </a:solidFill>
                        <a:latin typeface="Cambria Math"/>
                        <a:cs typeface="Arial"/>
                      </a:rPr>
                      <m:t>⊆</m:t>
                    </m:r>
                  </m:oMath>
                </a14:m>
                <a:r>
                  <a:rPr lang="ru-RU" sz="2400" b="1" spc="-5" dirty="0">
                    <a:solidFill>
                      <a:srgbClr val="101072"/>
                    </a:solidFill>
                    <a:latin typeface="Arial"/>
                    <a:cs typeface="Arial"/>
                  </a:rPr>
                  <a:t>)</a:t>
                </a:r>
                <a:r>
                  <a:rPr lang="en-US" sz="2400" b="1" spc="-5" dirty="0">
                    <a:solidFill>
                      <a:srgbClr val="101072"/>
                    </a:solidFill>
                    <a:latin typeface="Arial"/>
                    <a:cs typeface="Arial"/>
                  </a:rPr>
                  <a:t>?</a:t>
                </a:r>
                <a:endParaRPr lang="ru-RU" sz="2400" b="1" spc="-5" dirty="0">
                  <a:solidFill>
                    <a:srgbClr val="101072"/>
                  </a:solidFill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buClr>
                    <a:srgbClr val="00AEEF"/>
                  </a:buClr>
                  <a:tabLst>
                    <a:tab pos="281305" algn="l"/>
                  </a:tabLst>
                </a:pPr>
                <a:r>
                  <a:rPr lang="en-US" sz="2400" b="1" spc="-5" dirty="0">
                    <a:solidFill>
                      <a:srgbClr val="101072"/>
                    </a:solidFill>
                    <a:latin typeface="Arial"/>
                    <a:cs typeface="Arial"/>
                  </a:rPr>
                  <a:t/>
                </a:r>
                <a:br>
                  <a:rPr lang="en-US" sz="2400" b="1" spc="-5" dirty="0">
                    <a:solidFill>
                      <a:srgbClr val="101072"/>
                    </a:solidFill>
                    <a:latin typeface="Arial"/>
                    <a:cs typeface="Arial"/>
                  </a:rPr>
                </a:br>
                <a:r>
                  <a:rPr lang="en-US" sz="2400" b="1" spc="-5" dirty="0">
                    <a:solidFill>
                      <a:srgbClr val="101072"/>
                    </a:solidFill>
                    <a:latin typeface="Arial"/>
                    <a:cs typeface="Arial"/>
                  </a:rPr>
                  <a:t>2. </a:t>
                </a:r>
                <a:r>
                  <a:rPr lang="ru-RU" sz="2400" b="1" spc="-5" dirty="0">
                    <a:solidFill>
                      <a:srgbClr val="101072"/>
                    </a:solidFill>
                    <a:latin typeface="Arial"/>
                    <a:cs typeface="Arial"/>
                  </a:rPr>
                  <a:t>Найдите  поддержку этих множеств (нельзя использовать исходную решетку частых множеств).</a:t>
                </a:r>
                <a:r>
                  <a:rPr lang="en-US" sz="2400" b="1" spc="-5" dirty="0">
                    <a:solidFill>
                      <a:srgbClr val="101072"/>
                    </a:solidFill>
                    <a:latin typeface="Arial"/>
                    <a:cs typeface="Arial"/>
                  </a:rPr>
                  <a:t/>
                </a:r>
                <a:br>
                  <a:rPr lang="en-US" sz="2400" b="1" spc="-5" dirty="0">
                    <a:solidFill>
                      <a:srgbClr val="101072"/>
                    </a:solidFill>
                    <a:latin typeface="Arial"/>
                    <a:cs typeface="Arial"/>
                  </a:rPr>
                </a:br>
                <a:endParaRPr sz="2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23108"/>
                <a:ext cx="7315200" cy="3662541"/>
              </a:xfrm>
              <a:prstGeom prst="rect">
                <a:avLst/>
              </a:prstGeom>
              <a:blipFill rotWithShape="1">
                <a:blip r:embed="rId2"/>
                <a:stretch>
                  <a:fillRect l="-2333" t="-24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90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0107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200</Words>
  <Application>Microsoft Macintosh PowerPoint</Application>
  <PresentationFormat>Другой</PresentationFormat>
  <Paragraphs>41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Упражнения по алгоритму FP-Growth</vt:lpstr>
      <vt:lpstr>Упражнение 1</vt:lpstr>
      <vt:lpstr>Упражнение 2</vt:lpstr>
      <vt:lpstr>Упражнение 3</vt:lpstr>
      <vt:lpstr>Упражнение 4</vt:lpstr>
      <vt:lpstr>Упражнение 5</vt:lpstr>
      <vt:lpstr>Упражнение 6</vt:lpstr>
      <vt:lpstr>Упражнение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DM09-06-AssociationRules.ppt [Compatibility Mode]</dc:title>
  <dc:creator>tcalders</dc:creator>
  <cp:lastModifiedBy>Dmitry</cp:lastModifiedBy>
  <cp:revision>10</cp:revision>
  <dcterms:created xsi:type="dcterms:W3CDTF">2015-11-29T19:43:42Z</dcterms:created>
  <dcterms:modified xsi:type="dcterms:W3CDTF">2017-05-20T20:30:21Z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2009-03-27T00:00:00Z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2015-11-29T00:00:00Z</vt:filetime>
  </property>
</Properties>
</file>