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sldIdLst>
    <p:sldId id="256" r:id="rId2"/>
    <p:sldId id="301" r:id="rId3"/>
    <p:sldId id="289" r:id="rId4"/>
    <p:sldId id="260" r:id="rId5"/>
    <p:sldId id="290" r:id="rId6"/>
    <p:sldId id="302" r:id="rId7"/>
    <p:sldId id="295" r:id="rId8"/>
    <p:sldId id="297" r:id="rId9"/>
    <p:sldId id="298" r:id="rId10"/>
    <p:sldId id="299" r:id="rId11"/>
    <p:sldId id="303" r:id="rId12"/>
    <p:sldId id="296" r:id="rId13"/>
    <p:sldId id="304" r:id="rId14"/>
    <p:sldId id="291" r:id="rId15"/>
    <p:sldId id="293" r:id="rId16"/>
    <p:sldId id="294" r:id="rId17"/>
    <p:sldId id="300" r:id="rId18"/>
    <p:sldId id="262" r:id="rId19"/>
    <p:sldId id="292" r:id="rId20"/>
    <p:sldId id="305" r:id="rId21"/>
    <p:sldId id="263" r:id="rId22"/>
    <p:sldId id="277" r:id="rId23"/>
    <p:sldId id="275" r:id="rId24"/>
    <p:sldId id="287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86483" autoAdjust="0"/>
  </p:normalViewPr>
  <p:slideViewPr>
    <p:cSldViewPr snapToGrid="0" showGuides="1">
      <p:cViewPr varScale="1">
        <p:scale>
          <a:sx n="76" d="100"/>
          <a:sy n="76" d="100"/>
        </p:scale>
        <p:origin x="53" y="197"/>
      </p:cViewPr>
      <p:guideLst>
        <p:guide pos="347"/>
        <p:guide pos="7242"/>
        <p:guide orient="horz" pos="648"/>
        <p:guide orient="horz" pos="709"/>
        <p:guide orient="horz" pos="3929"/>
        <p:guide orient="horz" pos="3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47580-BFDD-48E8-92C7-69FEB5B56EB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C77B-B0DC-45A7-A776-32911566B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9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5249"/>
            <a:ext cx="12191999" cy="6953250"/>
          </a:xfrm>
          <a:prstGeom prst="rect">
            <a:avLst/>
          </a:prstGeom>
          <a:blipFill>
            <a:blip r:embed="rId2"/>
            <a:srcRect/>
            <a:stretch>
              <a:fillRect t="13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4705350" y="1173972"/>
            <a:ext cx="6813551" cy="2268421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8077200" y="3778334"/>
            <a:ext cx="3441701" cy="6083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4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Click to add subtitle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705350" y="5857100"/>
            <a:ext cx="681355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705350" y="5506274"/>
            <a:ext cx="681355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www.islide.cc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95249"/>
            <a:ext cx="12191999" cy="6953250"/>
          </a:xfrm>
          <a:prstGeom prst="rect">
            <a:avLst/>
          </a:prstGeom>
          <a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"/>
                      </a14:imgEffect>
                      <a14:imgEffect>
                        <a14:brightnessContrast bright="8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3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00100" y="1605286"/>
            <a:ext cx="1922161" cy="8645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970377" y="1605286"/>
            <a:ext cx="8231021" cy="4071936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fld id="{2A27A813-B2FD-42E1-9222-83B574E99074}" type="datetime1">
              <a:rPr lang="zh-CN" altLang="en-US" smtClean="0"/>
              <a:t>2024/12/15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846319" y="1605285"/>
            <a:ext cx="0" cy="4071937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任意多边形: 形状 12"/>
          <p:cNvSpPr>
            <a:spLocks noChangeAspect="1"/>
          </p:cNvSpPr>
          <p:nvPr/>
        </p:nvSpPr>
        <p:spPr bwMode="auto">
          <a:xfrm>
            <a:off x="1851756" y="4761555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08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95249"/>
            <a:ext cx="12191999" cy="6953250"/>
          </a:xfrm>
          <a:prstGeom prst="rect">
            <a:avLst/>
          </a:prstGeom>
          <a:blipFill>
            <a:blip r:embed="rId2"/>
            <a:srcRect/>
            <a:stretch>
              <a:fillRect t="13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55650" y="1173122"/>
            <a:ext cx="7924799" cy="19337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755650" y="3118774"/>
            <a:ext cx="7924799" cy="6204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2024/12/15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5249"/>
            <a:ext cx="12191999" cy="6953250"/>
          </a:xfrm>
          <a:prstGeom prst="rect">
            <a:avLst/>
          </a:prstGeom>
          <a:blipFill>
            <a:blip r:embed="rId2"/>
            <a:srcRect/>
            <a:stretch>
              <a:fillRect t="13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876800" y="1289959"/>
            <a:ext cx="6642100" cy="2508249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0" y="5874101"/>
            <a:ext cx="664210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5482801"/>
            <a:ext cx="664210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www.islide.cc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accent1">
                <a:lumMod val="50000"/>
              </a:schemeClr>
            </a:gs>
            <a:gs pos="100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95249"/>
            <a:ext cx="12191999" cy="6953250"/>
          </a:xfrm>
          <a:prstGeom prst="rect">
            <a:avLst/>
          </a:prstGeom>
          <a:blipFill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"/>
                      </a14:imgEffect>
                      <a14:imgEffect>
                        <a14:brightnessContrast bright="8000" contras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37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416" userDrawn="1">
          <p15:clr>
            <a:srgbClr val="F26B43"/>
          </p15:clr>
        </p15:guide>
        <p15:guide id="8" pos="7256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orient="horz" pos="712" userDrawn="1">
          <p15:clr>
            <a:srgbClr val="F26B43"/>
          </p15:clr>
        </p15:guide>
        <p15:guide id="11" orient="horz" pos="3928" userDrawn="1">
          <p15:clr>
            <a:srgbClr val="F26B43"/>
          </p15:clr>
        </p15:guide>
        <p15:guide id="12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大飞机设计制造国有企业应用垂直大模型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提升效率与创新实践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iSlide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2024/12/15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9F31-26FC-964F-1F09-A4A9E712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1331C-0F8C-6665-DA1F-03552DAE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大模型应用框架（</a:t>
            </a:r>
            <a:r>
              <a:rPr lang="en-US" altLang="zh-CN" dirty="0"/>
              <a:t>L0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L2</a:t>
            </a:r>
            <a:r>
              <a:rPr lang="zh-CN" altLang="en-US" dirty="0"/>
              <a:t>）：微调训练（</a:t>
            </a:r>
            <a:r>
              <a:rPr lang="en-US" altLang="zh-CN" dirty="0"/>
              <a:t>Fine Tuning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C4E21B-D3E6-75BC-8ED2-6502396C1B91}"/>
              </a:ext>
            </a:extLst>
          </p:cNvPr>
          <p:cNvSpPr txBox="1"/>
          <p:nvPr/>
        </p:nvSpPr>
        <p:spPr>
          <a:xfrm>
            <a:off x="2753833" y="1211500"/>
            <a:ext cx="85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基于通用大模型，使用新的、特定任务相关的数据集对模型进行进一步训练。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使模型能够适应新的、具体的任务或领域，而无需从头开始训练一个全新的模型。通过微调，能够增强模型在特定领域或行业的理解和生成能力。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583762-A557-91B9-26C1-E5DC18E1D7C4}"/>
              </a:ext>
            </a:extLst>
          </p:cNvPr>
          <p:cNvGrpSpPr/>
          <p:nvPr/>
        </p:nvGrpSpPr>
        <p:grpSpPr>
          <a:xfrm>
            <a:off x="552893" y="2483503"/>
            <a:ext cx="2594344" cy="4088112"/>
            <a:chOff x="882502" y="2472871"/>
            <a:chExt cx="2594344" cy="408811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FBA6398-3D23-6BF7-C23A-9D0348F91294}"/>
                </a:ext>
              </a:extLst>
            </p:cNvPr>
            <p:cNvSpPr txBox="1"/>
            <p:nvPr/>
          </p:nvSpPr>
          <p:spPr>
            <a:xfrm>
              <a:off x="88250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技术特点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EECECD-4C3E-17DB-BED4-EAA0F7D626E5}"/>
                </a:ext>
              </a:extLst>
            </p:cNvPr>
            <p:cNvSpPr txBox="1"/>
            <p:nvPr/>
          </p:nvSpPr>
          <p:spPr>
            <a:xfrm>
              <a:off x="882502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强化模型已有知识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：充分利用预训练模型的通用特征。</a:t>
              </a: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适用于复杂指令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：提升模型的交互效率。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A777964-1391-74CB-19D5-519BE4BA86B0}"/>
              </a:ext>
            </a:extLst>
          </p:cNvPr>
          <p:cNvGrpSpPr/>
          <p:nvPr/>
        </p:nvGrpSpPr>
        <p:grpSpPr>
          <a:xfrm>
            <a:off x="3384698" y="2483503"/>
            <a:ext cx="2594344" cy="4088112"/>
            <a:chOff x="3714307" y="2472871"/>
            <a:chExt cx="2594344" cy="408811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3446C73-AC40-7B90-DDA8-41B6A26515B5}"/>
                </a:ext>
              </a:extLst>
            </p:cNvPr>
            <p:cNvSpPr txBox="1"/>
            <p:nvPr/>
          </p:nvSpPr>
          <p:spPr>
            <a:xfrm>
              <a:off x="3714307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应用场景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B7049B-5BE3-EA36-0D50-A5C558DD9BF3}"/>
                </a:ext>
              </a:extLst>
            </p:cNvPr>
            <p:cNvSpPr txBox="1"/>
            <p:nvPr/>
          </p:nvSpPr>
          <p:spPr>
            <a:xfrm>
              <a:off x="3714307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图像语义分割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图像分类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目标检测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文本分类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情感分析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文档理解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文档生成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br>
                <a:rPr lang="zh-CN" altLang="en-US" dirty="0"/>
              </a:b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A0AB321-414D-DDA7-3BFA-6AB4FB7CFF40}"/>
              </a:ext>
            </a:extLst>
          </p:cNvPr>
          <p:cNvGrpSpPr/>
          <p:nvPr/>
        </p:nvGrpSpPr>
        <p:grpSpPr>
          <a:xfrm>
            <a:off x="6216503" y="2483503"/>
            <a:ext cx="2594344" cy="4088112"/>
            <a:chOff x="6546112" y="2472871"/>
            <a:chExt cx="2594344" cy="408811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D1AF08-7250-45A3-F11C-2ECF557F607B}"/>
                </a:ext>
              </a:extLst>
            </p:cNvPr>
            <p:cNvSpPr txBox="1"/>
            <p:nvPr/>
          </p:nvSpPr>
          <p:spPr>
            <a:xfrm>
              <a:off x="654611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技术要点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27ACEF-B268-6120-1EE1-BB50D3FE30C1}"/>
                </a:ext>
              </a:extLst>
            </p:cNvPr>
            <p:cNvSpPr txBox="1"/>
            <p:nvPr/>
          </p:nvSpPr>
          <p:spPr>
            <a:xfrm>
              <a:off x="6546112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1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预训练模型：</a:t>
              </a:r>
              <a:endParaRPr lang="en-US" altLang="zh-CN" b="1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使用大量无标签或弱标签数据进行预训练。</a:t>
              </a: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特定任务微调：</a:t>
              </a:r>
              <a:endParaRPr lang="en-US" altLang="zh-CN" b="1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使用有标签的数据集对预训练模型进行微调。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1C95EE-F55D-13B0-567C-01A1E09BEC73}"/>
              </a:ext>
            </a:extLst>
          </p:cNvPr>
          <p:cNvGrpSpPr/>
          <p:nvPr/>
        </p:nvGrpSpPr>
        <p:grpSpPr>
          <a:xfrm>
            <a:off x="9048308" y="2483503"/>
            <a:ext cx="2594344" cy="4088112"/>
            <a:chOff x="9377917" y="2475905"/>
            <a:chExt cx="2594344" cy="4088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1C2FEB1-535D-FF81-E0A0-F185E88A8A94}"/>
                </a:ext>
              </a:extLst>
            </p:cNvPr>
            <p:cNvSpPr txBox="1"/>
            <p:nvPr/>
          </p:nvSpPr>
          <p:spPr>
            <a:xfrm>
              <a:off x="9377917" y="2475905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不足之处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44835EF-170C-098E-C4AA-91366D3C49B5}"/>
                </a:ext>
              </a:extLst>
            </p:cNvPr>
            <p:cNvSpPr txBox="1"/>
            <p:nvPr/>
          </p:nvSpPr>
          <p:spPr>
            <a:xfrm>
              <a:off x="9377917" y="2932254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计算资源消耗大：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需要打开所有可训练的权重参数。</a:t>
              </a: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训练时间长：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更新整个模型的参数需要较长时间。</a:t>
              </a: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容易过拟合：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在资源有限或数据不足的情况下容易过拟合。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A4ADDB3-B577-562A-4030-C478D0309F85}"/>
              </a:ext>
            </a:extLst>
          </p:cNvPr>
          <p:cNvSpPr txBox="1"/>
          <p:nvPr/>
        </p:nvSpPr>
        <p:spPr>
          <a:xfrm>
            <a:off x="843220" y="1278864"/>
            <a:ext cx="1566000" cy="53280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zh-CN" altLang="en-US" b="1" dirty="0"/>
              <a:t>微调训练</a:t>
            </a:r>
          </a:p>
        </p:txBody>
      </p:sp>
    </p:spTree>
    <p:extLst>
      <p:ext uri="{BB962C8B-B14F-4D97-AF65-F5344CB8AC3E}">
        <p14:creationId xmlns:p14="http://schemas.microsoft.com/office/powerpoint/2010/main" val="220235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5031C-F0C7-AC3D-0099-6E192B41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F6EA56-2B06-7465-73D6-D8B273BF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大模型企业应用实例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9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6381D-D66B-1721-FC52-59EA0560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当前企业垂直大模型应用实例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FA2545-CA4E-7935-80CA-6040A1984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5495"/>
              </p:ext>
            </p:extLst>
          </p:nvPr>
        </p:nvGraphicFramePr>
        <p:xfrm>
          <a:off x="0" y="1028700"/>
          <a:ext cx="12192000" cy="572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655526206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361468488"/>
                    </a:ext>
                  </a:extLst>
                </a:gridCol>
                <a:gridCol w="10377170">
                  <a:extLst>
                    <a:ext uri="{9D8B030D-6E8A-4147-A177-3AD203B41FA5}">
                      <a16:colId xmlns:a16="http://schemas.microsoft.com/office/drawing/2014/main" val="281731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48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上汽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智能座舱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r>
                        <a:rPr lang="zh-CN" altLang="en-US" dirty="0"/>
                        <a:t>大模型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用车知识百科知识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zh-CN" altLang="en-US" dirty="0"/>
                        <a:t>车载全知大模型</a:t>
                      </a:r>
                      <a:r>
                        <a:rPr lang="en-US" altLang="zh-CN" dirty="0"/>
                        <a:t>(L1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/>
                        <a:t>RAG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7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智能制造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自动设计、绘图、代码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4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交大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化学合成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流体模拟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7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智慧司法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9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智研化工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</a:t>
                      </a:r>
                      <a:r>
                        <a:rPr lang="en-US" altLang="zh-CN" dirty="0"/>
                        <a:t>Agent</a:t>
                      </a:r>
                      <a:r>
                        <a:rPr lang="zh-CN" altLang="en-US" dirty="0"/>
                        <a:t>融合专业模型和大模型（智能检索</a:t>
                      </a:r>
                      <a:r>
                        <a:rPr lang="en-US" altLang="zh-CN" dirty="0"/>
                        <a:t>RAG</a:t>
                      </a:r>
                      <a:r>
                        <a:rPr lang="zh-CN" altLang="en-US" dirty="0"/>
                        <a:t>，分子逆合成，反应条件推荐与优化）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车网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智能交通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r>
                        <a:rPr lang="zh-CN" altLang="en-US" dirty="0"/>
                        <a:t>大模型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交通行业知识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 L1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交通行业大模型，应用于流量预测，信号灯控制优化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山港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多种场景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日常管理、经营分析、生产运行、智慧办公、物流服务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8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邮储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多种场景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大模型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小模型：金融对话，文档分析，投诉分析，智能办公，法律审查，文生图，虚拟客服，报告生成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3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多种场景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r>
                        <a:rPr lang="zh-CN" altLang="en-US" dirty="0"/>
                        <a:t>大模型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电力行业数据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 L1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电力行业大模型；大模型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小模型；（领域实体判别，文档判别）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3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国能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多种场景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r>
                        <a:rPr lang="zh-CN" altLang="en-US" dirty="0"/>
                        <a:t>大模型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特定数据 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 L1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能源通道大模型，智能查询问答，平衡与调控，预警与通知，智慧分析与决策。设备诊断运维大模型（数据处理和文本理解）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3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海油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r>
                        <a:rPr lang="zh-CN" altLang="en-US" dirty="0"/>
                        <a:t>大模型：智能问答、视频生成、大屏讲解、智慧办公、文档写作、数据分析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8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海淀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城市治理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L0</a:t>
                      </a:r>
                      <a:r>
                        <a:rPr lang="zh-CN" altLang="en-US" dirty="0"/>
                        <a:t>大模型：智能派单，处置，分析；智能问答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1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7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6F717-23BD-D511-17BF-75629FACF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A9F93-58B6-5F02-5FCD-FF29B484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当前企业大模型应用场景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83D2FC-BEAC-4434-6F99-54504EE010B5}"/>
              </a:ext>
            </a:extLst>
          </p:cNvPr>
          <p:cNvSpPr/>
          <p:nvPr/>
        </p:nvSpPr>
        <p:spPr>
          <a:xfrm>
            <a:off x="1818167" y="5018566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制度查询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EE7B354-75C7-FB0D-5A84-8C86D478B546}"/>
              </a:ext>
            </a:extLst>
          </p:cNvPr>
          <p:cNvSpPr/>
          <p:nvPr/>
        </p:nvSpPr>
        <p:spPr>
          <a:xfrm>
            <a:off x="2927497" y="4256566"/>
            <a:ext cx="2250559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图文问询经营指标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5CCFE3-17F0-F99E-7D4E-E4D59EE1B4B7}"/>
              </a:ext>
            </a:extLst>
          </p:cNvPr>
          <p:cNvSpPr/>
          <p:nvPr/>
        </p:nvSpPr>
        <p:spPr>
          <a:xfrm>
            <a:off x="3586716" y="5415515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算力池建设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7B3AA7-70F5-2FDB-012C-8A35DC217DE5}"/>
              </a:ext>
            </a:extLst>
          </p:cNvPr>
          <p:cNvSpPr/>
          <p:nvPr/>
        </p:nvSpPr>
        <p:spPr>
          <a:xfrm>
            <a:off x="5472223" y="3987263"/>
            <a:ext cx="1541724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行业知识库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CBC9BF-8CAF-04C0-42E7-AEF8A3785D82}"/>
              </a:ext>
            </a:extLst>
          </p:cNvPr>
          <p:cNvSpPr/>
          <p:nvPr/>
        </p:nvSpPr>
        <p:spPr>
          <a:xfrm>
            <a:off x="3586716" y="3494566"/>
            <a:ext cx="1424762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知识查询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95EAFCF-01D5-F87C-B398-A75854B5A157}"/>
              </a:ext>
            </a:extLst>
          </p:cNvPr>
          <p:cNvSpPr/>
          <p:nvPr/>
        </p:nvSpPr>
        <p:spPr>
          <a:xfrm>
            <a:off x="1355650" y="3763868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流程查询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B58CBA-BA44-4B6E-E3B3-095F55B21EB4}"/>
              </a:ext>
            </a:extLst>
          </p:cNvPr>
          <p:cNvSpPr/>
          <p:nvPr/>
        </p:nvSpPr>
        <p:spPr>
          <a:xfrm>
            <a:off x="4086446" y="2485027"/>
            <a:ext cx="2410047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智能外部数据库查询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8A1EBF6-D827-B980-CB65-7A42690D8D89}"/>
              </a:ext>
            </a:extLst>
          </p:cNvPr>
          <p:cNvSpPr/>
          <p:nvPr/>
        </p:nvSpPr>
        <p:spPr>
          <a:xfrm>
            <a:off x="6492944" y="2102389"/>
            <a:ext cx="2151321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分子合成路线推荐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F275C14-EF70-9206-61F8-0996B279DC5A}"/>
              </a:ext>
            </a:extLst>
          </p:cNvPr>
          <p:cNvSpPr/>
          <p:nvPr/>
        </p:nvSpPr>
        <p:spPr>
          <a:xfrm>
            <a:off x="1516911" y="2353779"/>
            <a:ext cx="2250559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视觉安全报警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5C18308-B0CB-6833-B4C8-50D0DBDF5E0F}"/>
              </a:ext>
            </a:extLst>
          </p:cNvPr>
          <p:cNvSpPr/>
          <p:nvPr/>
        </p:nvSpPr>
        <p:spPr>
          <a:xfrm>
            <a:off x="3473302" y="1744790"/>
            <a:ext cx="2651051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用户需求指令精确理解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BA9E56B-99DF-6CD2-8E92-D4975942B3E0}"/>
              </a:ext>
            </a:extLst>
          </p:cNvPr>
          <p:cNvSpPr/>
          <p:nvPr/>
        </p:nvSpPr>
        <p:spPr>
          <a:xfrm>
            <a:off x="5847907" y="1110438"/>
            <a:ext cx="2410047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解析用户指令检索数据生成分析报告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C6601E9-4385-9894-4917-24ED72BF95DC}"/>
              </a:ext>
            </a:extLst>
          </p:cNvPr>
          <p:cNvSpPr/>
          <p:nvPr/>
        </p:nvSpPr>
        <p:spPr>
          <a:xfrm>
            <a:off x="6089650" y="3122810"/>
            <a:ext cx="2250559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智能操作指引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6EDF970-4603-7658-3250-C197F5572A41}"/>
              </a:ext>
            </a:extLst>
          </p:cNvPr>
          <p:cNvSpPr/>
          <p:nvPr/>
        </p:nvSpPr>
        <p:spPr>
          <a:xfrm>
            <a:off x="6124354" y="4589816"/>
            <a:ext cx="1424764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维修指导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A8DB778-0136-2D52-A104-0AC0B2378391}"/>
              </a:ext>
            </a:extLst>
          </p:cNvPr>
          <p:cNvSpPr/>
          <p:nvPr/>
        </p:nvSpPr>
        <p:spPr>
          <a:xfrm>
            <a:off x="7474691" y="3848783"/>
            <a:ext cx="164804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事故处理指引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D335C9A-F773-2462-6C0D-F81D15F4EF46}"/>
              </a:ext>
            </a:extLst>
          </p:cNvPr>
          <p:cNvSpPr/>
          <p:nvPr/>
        </p:nvSpPr>
        <p:spPr>
          <a:xfrm>
            <a:off x="5784111" y="5330849"/>
            <a:ext cx="1924494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大模型数据分析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991712D-E05C-DADC-04FE-759A2463E72F}"/>
              </a:ext>
            </a:extLst>
          </p:cNvPr>
          <p:cNvSpPr/>
          <p:nvPr/>
        </p:nvSpPr>
        <p:spPr>
          <a:xfrm>
            <a:off x="8523768" y="2640994"/>
            <a:ext cx="2151321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故障处置推荐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2BEE3D-95C2-A283-6F89-33EEC0A7EAD5}"/>
              </a:ext>
            </a:extLst>
          </p:cNvPr>
          <p:cNvSpPr/>
          <p:nvPr/>
        </p:nvSpPr>
        <p:spPr>
          <a:xfrm>
            <a:off x="556436" y="4387388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设备查询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16AA1D3-23DD-21B4-D3F7-CB51AA2D98AC}"/>
              </a:ext>
            </a:extLst>
          </p:cNvPr>
          <p:cNvSpPr/>
          <p:nvPr/>
        </p:nvSpPr>
        <p:spPr>
          <a:xfrm>
            <a:off x="8298712" y="4777660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视觉巡查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508EAD-3334-418C-90DA-6C7900521ACE}"/>
              </a:ext>
            </a:extLst>
          </p:cNvPr>
          <p:cNvSpPr/>
          <p:nvPr/>
        </p:nvSpPr>
        <p:spPr>
          <a:xfrm>
            <a:off x="9250326" y="3440024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代码助手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E0D78E-9526-D45A-3485-33B3092927BA}"/>
              </a:ext>
            </a:extLst>
          </p:cNvPr>
          <p:cNvSpPr/>
          <p:nvPr/>
        </p:nvSpPr>
        <p:spPr>
          <a:xfrm>
            <a:off x="8523768" y="1482045"/>
            <a:ext cx="2410047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业务流程智能化改造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923D1BC-10DC-670E-36F6-BD06B7258413}"/>
              </a:ext>
            </a:extLst>
          </p:cNvPr>
          <p:cNvSpPr/>
          <p:nvPr/>
        </p:nvSpPr>
        <p:spPr>
          <a:xfrm>
            <a:off x="660400" y="2984957"/>
            <a:ext cx="2582530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多模数据自动处理分析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E7D69B-2BBF-333F-F84E-F24710A8ABA4}"/>
              </a:ext>
            </a:extLst>
          </p:cNvPr>
          <p:cNvSpPr/>
          <p:nvPr/>
        </p:nvSpPr>
        <p:spPr>
          <a:xfrm>
            <a:off x="1516911" y="1591779"/>
            <a:ext cx="1772095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内容自动审核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C00577-5D99-487C-FB09-9928957B9EDD}"/>
              </a:ext>
            </a:extLst>
          </p:cNvPr>
          <p:cNvSpPr/>
          <p:nvPr/>
        </p:nvSpPr>
        <p:spPr>
          <a:xfrm>
            <a:off x="3934047" y="1071534"/>
            <a:ext cx="1626785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智能舆情分析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5B919DF-4743-B77D-EAE3-871288C7C3F0}"/>
              </a:ext>
            </a:extLst>
          </p:cNvPr>
          <p:cNvSpPr/>
          <p:nvPr/>
        </p:nvSpPr>
        <p:spPr>
          <a:xfrm>
            <a:off x="9569303" y="4129907"/>
            <a:ext cx="1626785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音视频总结</a:t>
            </a:r>
            <a:endParaRPr lang="en-US" altLang="zh-CN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5DE3555-1299-4A89-77C9-B0BC332E7662}"/>
              </a:ext>
            </a:extLst>
          </p:cNvPr>
          <p:cNvSpPr/>
          <p:nvPr/>
        </p:nvSpPr>
        <p:spPr>
          <a:xfrm>
            <a:off x="7825563" y="5517049"/>
            <a:ext cx="1424763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图片检索</a:t>
            </a:r>
            <a:endParaRPr lang="en-US" altLang="zh-CN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8113B34-EED8-0893-2866-315991C995D7}"/>
              </a:ext>
            </a:extLst>
          </p:cNvPr>
          <p:cNvSpPr/>
          <p:nvPr/>
        </p:nvSpPr>
        <p:spPr>
          <a:xfrm>
            <a:off x="9549809" y="5247746"/>
            <a:ext cx="2250559" cy="538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产业图谱分析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75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E47C-C7FB-21FC-BFCA-6CC0EB59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企业应用</a:t>
            </a:r>
            <a:r>
              <a:rPr lang="en-US" altLang="zh-CN" dirty="0"/>
              <a:t>L0</a:t>
            </a:r>
            <a:r>
              <a:rPr lang="zh-CN" altLang="en-US" dirty="0"/>
              <a:t>大模型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E2ED8C-644D-4B74-ADE0-92E69AC832A8}"/>
              </a:ext>
            </a:extLst>
          </p:cNvPr>
          <p:cNvSpPr/>
          <p:nvPr/>
        </p:nvSpPr>
        <p:spPr>
          <a:xfrm>
            <a:off x="5088096" y="1737374"/>
            <a:ext cx="1940560" cy="477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L0</a:t>
            </a:r>
            <a:r>
              <a:rPr lang="zh-CN" altLang="en-US" dirty="0"/>
              <a:t>大模型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D5BF753D-6128-1E2F-7890-C3BE12FE1B60}"/>
              </a:ext>
            </a:extLst>
          </p:cNvPr>
          <p:cNvSpPr/>
          <p:nvPr/>
        </p:nvSpPr>
        <p:spPr>
          <a:xfrm>
            <a:off x="3886569" y="1594999"/>
            <a:ext cx="803910" cy="82169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8A35BEBA-59B3-8AE9-D780-856E7AF7E618}"/>
              </a:ext>
            </a:extLst>
          </p:cNvPr>
          <p:cNvCxnSpPr>
            <a:cxnSpLocks/>
            <a:stCxn id="3" idx="2"/>
            <a:endCxn id="186" idx="0"/>
          </p:cNvCxnSpPr>
          <p:nvPr/>
        </p:nvCxnSpPr>
        <p:spPr>
          <a:xfrm rot="5400000">
            <a:off x="4939950" y="2109920"/>
            <a:ext cx="1013452" cy="122340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柱体 9">
            <a:extLst>
              <a:ext uri="{FF2B5EF4-FFF2-40B4-BE49-F238E27FC236}">
                <a16:creationId xmlns:a16="http://schemas.microsoft.com/office/drawing/2014/main" id="{AB5AD2DD-A42B-FBA3-B36E-690B610DCC56}"/>
              </a:ext>
            </a:extLst>
          </p:cNvPr>
          <p:cNvSpPr/>
          <p:nvPr/>
        </p:nvSpPr>
        <p:spPr>
          <a:xfrm>
            <a:off x="7265373" y="1650999"/>
            <a:ext cx="803910" cy="82169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F2E7C9D5-F405-20E7-919A-C23C5B989D27}"/>
              </a:ext>
            </a:extLst>
          </p:cNvPr>
          <p:cNvSpPr/>
          <p:nvPr/>
        </p:nvSpPr>
        <p:spPr>
          <a:xfrm>
            <a:off x="8371130" y="1650999"/>
            <a:ext cx="803910" cy="82169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3F9A636-8870-1209-21E3-E38464BB4D11}"/>
              </a:ext>
            </a:extLst>
          </p:cNvPr>
          <p:cNvCxnSpPr>
            <a:cxnSpLocks/>
            <a:stCxn id="3" idx="2"/>
            <a:endCxn id="45" idx="0"/>
          </p:cNvCxnSpPr>
          <p:nvPr/>
        </p:nvCxnSpPr>
        <p:spPr>
          <a:xfrm rot="16200000" flipH="1">
            <a:off x="6115332" y="2157937"/>
            <a:ext cx="1013452" cy="1127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99AE6D9-5A74-EEDF-47A4-957369CD2DFE}"/>
              </a:ext>
            </a:extLst>
          </p:cNvPr>
          <p:cNvSpPr/>
          <p:nvPr/>
        </p:nvSpPr>
        <p:spPr>
          <a:xfrm>
            <a:off x="5609990" y="4027194"/>
            <a:ext cx="1372235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r>
              <a:rPr lang="zh-CN" altLang="en-US" dirty="0"/>
              <a:t>开发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CA9D31B-FF27-39B6-8FBC-308D67793D8D}"/>
              </a:ext>
            </a:extLst>
          </p:cNvPr>
          <p:cNvSpPr/>
          <p:nvPr/>
        </p:nvSpPr>
        <p:spPr>
          <a:xfrm>
            <a:off x="7134942" y="4027194"/>
            <a:ext cx="1461134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Copilot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AFAB14-220F-0749-A4C4-276110D1FFF3}"/>
              </a:ext>
            </a:extLst>
          </p:cNvPr>
          <p:cNvSpPr/>
          <p:nvPr/>
        </p:nvSpPr>
        <p:spPr>
          <a:xfrm>
            <a:off x="5760878" y="4959868"/>
            <a:ext cx="670243" cy="6502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</a:t>
            </a:r>
            <a:endParaRPr lang="zh-CN" altLang="en-US" sz="1600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980D8C-5C5A-2E96-10DD-473996EE31A3}"/>
              </a:ext>
            </a:extLst>
          </p:cNvPr>
          <p:cNvSpPr/>
          <p:nvPr/>
        </p:nvSpPr>
        <p:spPr>
          <a:xfrm>
            <a:off x="6614159" y="4959868"/>
            <a:ext cx="670243" cy="65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</a:t>
            </a:r>
            <a:endParaRPr lang="zh-CN" altLang="en-US" sz="16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1C0A87F-E34A-3BAA-8921-FFEF519A02CB}"/>
              </a:ext>
            </a:extLst>
          </p:cNvPr>
          <p:cNvSpPr/>
          <p:nvPr/>
        </p:nvSpPr>
        <p:spPr>
          <a:xfrm>
            <a:off x="7551578" y="4959867"/>
            <a:ext cx="1114425" cy="650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对话助手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8DAADEC-95B8-6D8E-108C-ABE0BE53E14A}"/>
              </a:ext>
            </a:extLst>
          </p:cNvPr>
          <p:cNvCxnSpPr>
            <a:cxnSpLocks/>
            <a:stCxn id="10" idx="3"/>
            <a:endCxn id="45" idx="0"/>
          </p:cNvCxnSpPr>
          <p:nvPr/>
        </p:nvCxnSpPr>
        <p:spPr>
          <a:xfrm rot="5400000">
            <a:off x="7048707" y="2609724"/>
            <a:ext cx="755657" cy="48158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3F29DCCB-2C73-38D7-A910-A8CFAF6CAD43}"/>
              </a:ext>
            </a:extLst>
          </p:cNvPr>
          <p:cNvCxnSpPr>
            <a:cxnSpLocks/>
            <a:stCxn id="11" idx="3"/>
            <a:endCxn id="45" idx="0"/>
          </p:cNvCxnSpPr>
          <p:nvPr/>
        </p:nvCxnSpPr>
        <p:spPr>
          <a:xfrm rot="5400000">
            <a:off x="7601585" y="2056845"/>
            <a:ext cx="755657" cy="158734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8FDB4E3A-7FC3-F6E3-901D-BFABF6A4E2B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5993877" y="4657637"/>
            <a:ext cx="404354" cy="20010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932AB086-0348-1D7C-0C8D-A99531C9E76F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6420517" y="4431104"/>
            <a:ext cx="404354" cy="65317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8C48F6D-D964-BEF4-DBDE-528DBD2C02F8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7784974" y="4636049"/>
            <a:ext cx="404353" cy="24328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F59CD88-27EA-A720-60AF-9DE2CCB0FCAD}"/>
              </a:ext>
            </a:extLst>
          </p:cNvPr>
          <p:cNvSpPr/>
          <p:nvPr/>
        </p:nvSpPr>
        <p:spPr>
          <a:xfrm>
            <a:off x="6251658" y="3228346"/>
            <a:ext cx="1868165" cy="5219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微调训练</a:t>
            </a: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CA436555-94E4-98E2-95FC-A311C1C112C1}"/>
              </a:ext>
            </a:extLst>
          </p:cNvPr>
          <p:cNvCxnSpPr>
            <a:cxnSpLocks/>
            <a:stCxn id="45" idx="2"/>
            <a:endCxn id="17" idx="0"/>
          </p:cNvCxnSpPr>
          <p:nvPr/>
        </p:nvCxnSpPr>
        <p:spPr>
          <a:xfrm rot="5400000">
            <a:off x="6602486" y="3443938"/>
            <a:ext cx="276879" cy="88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64905AC4-50C0-7EE7-F736-0477435E7182}"/>
              </a:ext>
            </a:extLst>
          </p:cNvPr>
          <p:cNvCxnSpPr>
            <a:cxnSpLocks/>
            <a:stCxn id="45" idx="2"/>
            <a:endCxn id="18" idx="0"/>
          </p:cNvCxnSpPr>
          <p:nvPr/>
        </p:nvCxnSpPr>
        <p:spPr>
          <a:xfrm rot="16200000" flipH="1">
            <a:off x="7387186" y="3548870"/>
            <a:ext cx="276879" cy="67976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1D6321FC-B794-2E1C-A9F2-0028F025F702}"/>
              </a:ext>
            </a:extLst>
          </p:cNvPr>
          <p:cNvCxnSpPr>
            <a:cxnSpLocks/>
            <a:stCxn id="5" idx="3"/>
            <a:endCxn id="186" idx="0"/>
          </p:cNvCxnSpPr>
          <p:nvPr/>
        </p:nvCxnSpPr>
        <p:spPr>
          <a:xfrm rot="16200000" flipH="1">
            <a:off x="4155921" y="2549291"/>
            <a:ext cx="811657" cy="54645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BCFAD611-0F75-A157-5C42-AC248CC4BBC7}"/>
              </a:ext>
            </a:extLst>
          </p:cNvPr>
          <p:cNvSpPr/>
          <p:nvPr/>
        </p:nvSpPr>
        <p:spPr>
          <a:xfrm>
            <a:off x="4148857" y="3228346"/>
            <a:ext cx="1372235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  <a:endParaRPr lang="zh-CN" altLang="en-US" dirty="0"/>
          </a:p>
        </p:txBody>
      </p: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8C75F148-8957-9A83-9F12-FF847C7744A8}"/>
              </a:ext>
            </a:extLst>
          </p:cNvPr>
          <p:cNvCxnSpPr>
            <a:cxnSpLocks/>
            <a:stCxn id="186" idx="2"/>
            <a:endCxn id="226" idx="0"/>
          </p:cNvCxnSpPr>
          <p:nvPr/>
        </p:nvCxnSpPr>
        <p:spPr>
          <a:xfrm rot="5400000">
            <a:off x="3864555" y="4189076"/>
            <a:ext cx="1402830" cy="53801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4F3AF43E-8D5F-095E-6C84-4F04804F94E8}"/>
              </a:ext>
            </a:extLst>
          </p:cNvPr>
          <p:cNvSpPr txBox="1"/>
          <p:nvPr/>
        </p:nvSpPr>
        <p:spPr>
          <a:xfrm>
            <a:off x="3054109" y="5159496"/>
            <a:ext cx="24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场景知识问答与推理</a:t>
            </a: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FDB02BEB-D1B0-2D9D-A868-446F99070915}"/>
              </a:ext>
            </a:extLst>
          </p:cNvPr>
          <p:cNvGrpSpPr/>
          <p:nvPr/>
        </p:nvGrpSpPr>
        <p:grpSpPr>
          <a:xfrm>
            <a:off x="660400" y="1498600"/>
            <a:ext cx="1553504" cy="954701"/>
            <a:chOff x="132661" y="1498600"/>
            <a:chExt cx="1553504" cy="954701"/>
          </a:xfrm>
        </p:grpSpPr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1D0DD9AC-492C-E9E0-A9F0-47C099AB2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61" y="1498600"/>
              <a:ext cx="360000" cy="36000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A280254A-3856-E1ED-30A6-F0546F44F14C}"/>
                </a:ext>
              </a:extLst>
            </p:cNvPr>
            <p:cNvSpPr txBox="1"/>
            <p:nvPr/>
          </p:nvSpPr>
          <p:spPr>
            <a:xfrm>
              <a:off x="312661" y="1498600"/>
              <a:ext cx="1373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工程问题</a:t>
              </a: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B434AC67-C418-AC01-362C-CEFFD0C14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61" y="2093301"/>
              <a:ext cx="360000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5D8F5A7C-8298-E226-3389-4674822A39DC}"/>
                </a:ext>
              </a:extLst>
            </p:cNvPr>
            <p:cNvSpPr txBox="1"/>
            <p:nvPr/>
          </p:nvSpPr>
          <p:spPr>
            <a:xfrm>
              <a:off x="291049" y="2083969"/>
              <a:ext cx="1373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训练问题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96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6378ED9-B4F2-BAE4-606B-5C24D2BF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企业应用</a:t>
            </a:r>
            <a:r>
              <a:rPr lang="en-US" altLang="zh-CN" dirty="0"/>
              <a:t>L1</a:t>
            </a:r>
            <a:r>
              <a:rPr lang="zh-CN" altLang="en-US" dirty="0"/>
              <a:t>大模型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094F4F-E0F5-A9C8-7A0A-78EFEA2B7D44}"/>
              </a:ext>
            </a:extLst>
          </p:cNvPr>
          <p:cNvSpPr/>
          <p:nvPr/>
        </p:nvSpPr>
        <p:spPr>
          <a:xfrm>
            <a:off x="3977521" y="1167152"/>
            <a:ext cx="1940560" cy="477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L0</a:t>
            </a:r>
            <a:r>
              <a:rPr lang="zh-CN" altLang="en-US" dirty="0"/>
              <a:t>大模型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491AD307-DBED-E2FA-A590-ECEA875D3F65}"/>
              </a:ext>
            </a:extLst>
          </p:cNvPr>
          <p:cNvSpPr/>
          <p:nvPr/>
        </p:nvSpPr>
        <p:spPr>
          <a:xfrm>
            <a:off x="6464816" y="960918"/>
            <a:ext cx="1148080" cy="90011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行业数据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F0392AEE-12F0-6C55-033B-427B4214F6AF}"/>
              </a:ext>
            </a:extLst>
          </p:cNvPr>
          <p:cNvSpPr/>
          <p:nvPr/>
        </p:nvSpPr>
        <p:spPr>
          <a:xfrm>
            <a:off x="3741518" y="2904006"/>
            <a:ext cx="803910" cy="82169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0273C1F7-8AA4-C862-5D7D-9CD5DB526712}"/>
              </a:ext>
            </a:extLst>
          </p:cNvPr>
          <p:cNvCxnSpPr>
            <a:cxnSpLocks/>
            <a:stCxn id="22" idx="2"/>
            <a:endCxn id="57" idx="0"/>
          </p:cNvCxnSpPr>
          <p:nvPr/>
        </p:nvCxnSpPr>
        <p:spPr>
          <a:xfrm rot="5400000">
            <a:off x="4627682" y="3045278"/>
            <a:ext cx="1061142" cy="2044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柱体 7">
            <a:extLst>
              <a:ext uri="{FF2B5EF4-FFF2-40B4-BE49-F238E27FC236}">
                <a16:creationId xmlns:a16="http://schemas.microsoft.com/office/drawing/2014/main" id="{1E8F3205-D21E-6558-ABC1-AA2A089E65F0}"/>
              </a:ext>
            </a:extLst>
          </p:cNvPr>
          <p:cNvSpPr/>
          <p:nvPr/>
        </p:nvSpPr>
        <p:spPr>
          <a:xfrm>
            <a:off x="7474944" y="2929504"/>
            <a:ext cx="803910" cy="82169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23160034-141D-A90A-329A-4B8DBC78431E}"/>
              </a:ext>
            </a:extLst>
          </p:cNvPr>
          <p:cNvSpPr/>
          <p:nvPr/>
        </p:nvSpPr>
        <p:spPr>
          <a:xfrm>
            <a:off x="8524877" y="2937684"/>
            <a:ext cx="803910" cy="82169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17527718-F519-5A55-A6E1-E088934398DC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 rot="16200000" flipH="1">
            <a:off x="6430778" y="3286348"/>
            <a:ext cx="1069549" cy="157043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876A465-7537-3F81-4990-52F93BFC66C8}"/>
              </a:ext>
            </a:extLst>
          </p:cNvPr>
          <p:cNvSpPr/>
          <p:nvPr/>
        </p:nvSpPr>
        <p:spPr>
          <a:xfrm>
            <a:off x="7064650" y="4606339"/>
            <a:ext cx="1372235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r>
              <a:rPr lang="zh-CN" altLang="en-US" dirty="0"/>
              <a:t>开发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08A13B5-E4BB-B8AF-F9DD-46C3ED9D896D}"/>
              </a:ext>
            </a:extLst>
          </p:cNvPr>
          <p:cNvSpPr/>
          <p:nvPr/>
        </p:nvSpPr>
        <p:spPr>
          <a:xfrm>
            <a:off x="8589602" y="4606339"/>
            <a:ext cx="1461134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Copilot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8F17A1-2DA2-634E-C82C-82DB3CA7CE58}"/>
              </a:ext>
            </a:extLst>
          </p:cNvPr>
          <p:cNvSpPr/>
          <p:nvPr/>
        </p:nvSpPr>
        <p:spPr>
          <a:xfrm>
            <a:off x="7408344" y="5840730"/>
            <a:ext cx="670243" cy="65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</a:t>
            </a:r>
            <a:endParaRPr lang="zh-CN" altLang="en-US" sz="16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41EB8C5-27F4-49EC-36ED-42C7272BD472}"/>
              </a:ext>
            </a:extLst>
          </p:cNvPr>
          <p:cNvSpPr/>
          <p:nvPr/>
        </p:nvSpPr>
        <p:spPr>
          <a:xfrm>
            <a:off x="8855350" y="5865358"/>
            <a:ext cx="1114425" cy="650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对话助手</a:t>
            </a: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900ABB2-07CC-58E1-B8CD-307658DEE4E1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rot="5400000">
            <a:off x="7386262" y="4115701"/>
            <a:ext cx="855145" cy="12613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19A5745A-210C-1622-E993-EDD7342197D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rot="16200000" flipH="1">
            <a:off x="8700018" y="3986187"/>
            <a:ext cx="846965" cy="39333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5CEB42D5-BB4A-7313-57A3-0C40811D8FA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7394082" y="5484043"/>
            <a:ext cx="706071" cy="730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D5D1A40-85A3-C4B4-8BC4-A6961C802E3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9001017" y="5453811"/>
            <a:ext cx="730699" cy="9239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926BDBA-E9A8-6C72-A1A0-AF06101D36B3}"/>
              </a:ext>
            </a:extLst>
          </p:cNvPr>
          <p:cNvSpPr/>
          <p:nvPr/>
        </p:nvSpPr>
        <p:spPr>
          <a:xfrm>
            <a:off x="5210056" y="3059270"/>
            <a:ext cx="1940560" cy="477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</a:t>
            </a:r>
            <a:r>
              <a:rPr lang="zh-CN" altLang="en-US" dirty="0"/>
              <a:t>大模型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B3F97A-3263-4759-72EE-0473070908D6}"/>
              </a:ext>
            </a:extLst>
          </p:cNvPr>
          <p:cNvSpPr/>
          <p:nvPr/>
        </p:nvSpPr>
        <p:spPr>
          <a:xfrm>
            <a:off x="4713208" y="2277770"/>
            <a:ext cx="2765584" cy="5219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增量预训练</a:t>
            </a:r>
            <a:r>
              <a:rPr lang="en-US" altLang="zh-CN" dirty="0"/>
              <a:t>+</a:t>
            </a:r>
            <a:r>
              <a:rPr lang="zh-CN" altLang="en-US" dirty="0"/>
              <a:t>微调训练</a:t>
            </a: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05A6ABD-9007-7EDE-BC6A-586677F739A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5205351" y="1387121"/>
            <a:ext cx="633098" cy="11481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AD292FA-0FFF-3A31-9B34-78779DD0F05C}"/>
              </a:ext>
            </a:extLst>
          </p:cNvPr>
          <p:cNvCxnSpPr>
            <a:cxnSpLocks/>
            <a:stCxn id="5" idx="3"/>
            <a:endCxn id="26" idx="0"/>
          </p:cNvCxnSpPr>
          <p:nvPr/>
        </p:nvCxnSpPr>
        <p:spPr>
          <a:xfrm rot="5400000">
            <a:off x="6359058" y="1597972"/>
            <a:ext cx="416740" cy="9428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F162CA26-3021-8B9E-D9B2-DB7C76AC61EA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16200000" flipH="1">
            <a:off x="6008403" y="2887336"/>
            <a:ext cx="259531" cy="8433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D45EAA0-8F23-3791-7001-FB0F6D85008D}"/>
              </a:ext>
            </a:extLst>
          </p:cNvPr>
          <p:cNvSpPr txBox="1"/>
          <p:nvPr/>
        </p:nvSpPr>
        <p:spPr>
          <a:xfrm>
            <a:off x="2035454" y="5943989"/>
            <a:ext cx="24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场景知识问答与推理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5837D8A8-C731-6115-84DB-DA3F50AAF1CB}"/>
              </a:ext>
            </a:extLst>
          </p:cNvPr>
          <p:cNvCxnSpPr>
            <a:cxnSpLocks/>
            <a:stCxn id="6" idx="3"/>
            <a:endCxn id="57" idx="0"/>
          </p:cNvCxnSpPr>
          <p:nvPr/>
        </p:nvCxnSpPr>
        <p:spPr>
          <a:xfrm rot="5400000">
            <a:off x="3703703" y="4158162"/>
            <a:ext cx="872236" cy="73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CAB6013-EC95-AC2E-1047-106975D61B64}"/>
              </a:ext>
            </a:extLst>
          </p:cNvPr>
          <p:cNvSpPr/>
          <p:nvPr/>
        </p:nvSpPr>
        <p:spPr>
          <a:xfrm>
            <a:off x="3341266" y="4597932"/>
            <a:ext cx="1589805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  <a:endParaRPr lang="zh-CN" altLang="en-US" dirty="0"/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7DCE1E33-5E53-F779-E87F-99324978AC9D}"/>
              </a:ext>
            </a:extLst>
          </p:cNvPr>
          <p:cNvCxnSpPr>
            <a:cxnSpLocks/>
            <a:stCxn id="57" idx="2"/>
            <a:endCxn id="30" idx="0"/>
          </p:cNvCxnSpPr>
          <p:nvPr/>
        </p:nvCxnSpPr>
        <p:spPr>
          <a:xfrm rot="5400000">
            <a:off x="3298371" y="5106190"/>
            <a:ext cx="817737" cy="8578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7C0A8BD8-56E0-E480-EDEE-FA9B9328C284}"/>
              </a:ext>
            </a:extLst>
          </p:cNvPr>
          <p:cNvSpPr txBox="1"/>
          <p:nvPr/>
        </p:nvSpPr>
        <p:spPr>
          <a:xfrm>
            <a:off x="4578941" y="5949434"/>
            <a:ext cx="24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行业知识问答与推理</a:t>
            </a:r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F2D5C045-D083-94C0-ACA5-593C640212DC}"/>
              </a:ext>
            </a:extLst>
          </p:cNvPr>
          <p:cNvCxnSpPr>
            <a:cxnSpLocks/>
            <a:stCxn id="22" idx="2"/>
            <a:endCxn id="94" idx="0"/>
          </p:cNvCxnSpPr>
          <p:nvPr/>
        </p:nvCxnSpPr>
        <p:spPr>
          <a:xfrm rot="5400000">
            <a:off x="4794744" y="4563842"/>
            <a:ext cx="2412644" cy="3585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5DCCBB0-0C80-D825-297A-3968932083C6}"/>
              </a:ext>
            </a:extLst>
          </p:cNvPr>
          <p:cNvGrpSpPr/>
          <p:nvPr/>
        </p:nvGrpSpPr>
        <p:grpSpPr>
          <a:xfrm>
            <a:off x="660400" y="1498600"/>
            <a:ext cx="1553504" cy="954701"/>
            <a:chOff x="132661" y="1498600"/>
            <a:chExt cx="1553504" cy="954701"/>
          </a:xfrm>
        </p:grpSpPr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0C4C2BA8-81D8-93DB-14BA-34F235761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61" y="1498600"/>
              <a:ext cx="360000" cy="36000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5CBCB28-D38E-A0CD-8548-6E1A0B48C331}"/>
                </a:ext>
              </a:extLst>
            </p:cNvPr>
            <p:cNvSpPr txBox="1"/>
            <p:nvPr/>
          </p:nvSpPr>
          <p:spPr>
            <a:xfrm>
              <a:off x="312661" y="1498600"/>
              <a:ext cx="1373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工程问题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C7BC724-CA4A-B78F-CD64-8301F9CFA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61" y="2093301"/>
              <a:ext cx="360000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3049EF8-9C62-851E-059D-A06C2826112E}"/>
                </a:ext>
              </a:extLst>
            </p:cNvPr>
            <p:cNvSpPr txBox="1"/>
            <p:nvPr/>
          </p:nvSpPr>
          <p:spPr>
            <a:xfrm>
              <a:off x="291049" y="2083969"/>
              <a:ext cx="1373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训练问题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65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B0495-2B4E-71D2-23FC-701352B1F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FEC750F-13EE-64B5-CF0A-CE89ED71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企业应用</a:t>
            </a:r>
            <a:r>
              <a:rPr lang="en-US" altLang="zh-CN" dirty="0"/>
              <a:t>L2</a:t>
            </a:r>
            <a:r>
              <a:rPr lang="zh-CN" altLang="en-US" dirty="0"/>
              <a:t>大模型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79E1285-CE18-D241-905A-7E213A34E74F}"/>
              </a:ext>
            </a:extLst>
          </p:cNvPr>
          <p:cNvSpPr/>
          <p:nvPr/>
        </p:nvSpPr>
        <p:spPr>
          <a:xfrm>
            <a:off x="3469085" y="1673973"/>
            <a:ext cx="1940560" cy="477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L0</a:t>
            </a:r>
            <a:r>
              <a:rPr lang="zh-CN" altLang="en-US" dirty="0"/>
              <a:t> </a:t>
            </a:r>
            <a:r>
              <a:rPr lang="en-US" altLang="zh-CN" dirty="0"/>
              <a:t>or L1</a:t>
            </a:r>
            <a:r>
              <a:rPr lang="zh-CN" altLang="en-US" dirty="0"/>
              <a:t>大模型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4E72C470-4F40-7E23-D86C-9FAA3B963648}"/>
              </a:ext>
            </a:extLst>
          </p:cNvPr>
          <p:cNvSpPr/>
          <p:nvPr/>
        </p:nvSpPr>
        <p:spPr>
          <a:xfrm>
            <a:off x="6468826" y="1517437"/>
            <a:ext cx="803910" cy="82169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A5A84922-B77A-2FB8-F412-2F7B0A1AC943}"/>
              </a:ext>
            </a:extLst>
          </p:cNvPr>
          <p:cNvSpPr/>
          <p:nvPr/>
        </p:nvSpPr>
        <p:spPr>
          <a:xfrm>
            <a:off x="7450535" y="1501888"/>
            <a:ext cx="803910" cy="82169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15C20736-B3A6-B3B9-6328-A1E5148EB9B4}"/>
              </a:ext>
            </a:extLst>
          </p:cNvPr>
          <p:cNvSpPr/>
          <p:nvPr/>
        </p:nvSpPr>
        <p:spPr>
          <a:xfrm>
            <a:off x="8432245" y="1501888"/>
            <a:ext cx="803910" cy="82169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场景数据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344E2AA-7E8F-4F37-9F81-369B776E5623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>
            <a:off x="5409645" y="1912733"/>
            <a:ext cx="981711" cy="95471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2BE23A1-85F0-4C7C-EDF9-7FF20C8BB35B}"/>
              </a:ext>
            </a:extLst>
          </p:cNvPr>
          <p:cNvSpPr/>
          <p:nvPr/>
        </p:nvSpPr>
        <p:spPr>
          <a:xfrm>
            <a:off x="5008564" y="2867446"/>
            <a:ext cx="2765584" cy="5219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增量预训练</a:t>
            </a:r>
            <a:r>
              <a:rPr lang="en-US" altLang="zh-CN" dirty="0"/>
              <a:t>+</a:t>
            </a:r>
            <a:r>
              <a:rPr lang="zh-CN" altLang="en-US" dirty="0"/>
              <a:t>微调训练</a:t>
            </a: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054FFF83-D2F6-FCB7-42BE-7B6D9AEB59AF}"/>
              </a:ext>
            </a:extLst>
          </p:cNvPr>
          <p:cNvCxnSpPr>
            <a:cxnSpLocks/>
            <a:stCxn id="33" idx="3"/>
            <a:endCxn id="38" idx="0"/>
          </p:cNvCxnSpPr>
          <p:nvPr/>
        </p:nvCxnSpPr>
        <p:spPr>
          <a:xfrm rot="5400000">
            <a:off x="6849989" y="1864945"/>
            <a:ext cx="543868" cy="14611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76C34C32-A11E-3621-5E8D-EBB81AA4DEF5}"/>
              </a:ext>
            </a:extLst>
          </p:cNvPr>
          <p:cNvCxnSpPr>
            <a:cxnSpLocks/>
            <a:stCxn id="34" idx="3"/>
            <a:endCxn id="38" idx="0"/>
          </p:cNvCxnSpPr>
          <p:nvPr/>
        </p:nvCxnSpPr>
        <p:spPr>
          <a:xfrm rot="5400000">
            <a:off x="7340844" y="1374090"/>
            <a:ext cx="543868" cy="244284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11B6EED-0D7A-0586-4A49-7AEE0309E7E8}"/>
              </a:ext>
            </a:extLst>
          </p:cNvPr>
          <p:cNvSpPr/>
          <p:nvPr/>
        </p:nvSpPr>
        <p:spPr>
          <a:xfrm>
            <a:off x="5574103" y="3751480"/>
            <a:ext cx="1259680" cy="4775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L2</a:t>
            </a:r>
            <a:r>
              <a:rPr lang="zh-CN" altLang="en-US" b="1" dirty="0">
                <a:solidFill>
                  <a:srgbClr val="FFC000"/>
                </a:solidFill>
              </a:rPr>
              <a:t>大模型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C51938-460B-C25A-6558-091EAB8B8E6E}"/>
              </a:ext>
            </a:extLst>
          </p:cNvPr>
          <p:cNvSpPr/>
          <p:nvPr/>
        </p:nvSpPr>
        <p:spPr>
          <a:xfrm>
            <a:off x="6981511" y="3751480"/>
            <a:ext cx="1259680" cy="4775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L2</a:t>
            </a:r>
            <a:r>
              <a:rPr lang="zh-CN" altLang="en-US" b="1" dirty="0">
                <a:solidFill>
                  <a:srgbClr val="FF0000"/>
                </a:solidFill>
              </a:rPr>
              <a:t>大模型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E5D35F14-64E8-E4E0-3886-7057DEAC0FAB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rot="5400000">
            <a:off x="6116618" y="3476741"/>
            <a:ext cx="362065" cy="18741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A0B2D582-FF00-9E85-36E5-84BCC9744F7E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rot="16200000" flipH="1">
            <a:off x="6820321" y="2960449"/>
            <a:ext cx="362065" cy="12199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69D88A2-F50F-BFA1-78BB-2AA47ED39A70}"/>
              </a:ext>
            </a:extLst>
          </p:cNvPr>
          <p:cNvSpPr/>
          <p:nvPr/>
        </p:nvSpPr>
        <p:spPr>
          <a:xfrm>
            <a:off x="4833577" y="4637827"/>
            <a:ext cx="1372235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r>
              <a:rPr lang="zh-CN" altLang="en-US" dirty="0"/>
              <a:t>开发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ECA20FF-6495-B6B6-A09C-F85CF086900A}"/>
              </a:ext>
            </a:extLst>
          </p:cNvPr>
          <p:cNvSpPr/>
          <p:nvPr/>
        </p:nvSpPr>
        <p:spPr>
          <a:xfrm>
            <a:off x="6391356" y="4648412"/>
            <a:ext cx="1461134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Copilot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F24E431-3A37-8C19-4663-32118018D165}"/>
              </a:ext>
            </a:extLst>
          </p:cNvPr>
          <p:cNvSpPr/>
          <p:nvPr/>
        </p:nvSpPr>
        <p:spPr>
          <a:xfrm>
            <a:off x="5006245" y="5515610"/>
            <a:ext cx="670243" cy="65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APP</a:t>
            </a:r>
            <a:endParaRPr lang="zh-CN" altLang="en-US" sz="1600" b="1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A6040-AA6E-CFE2-9BCA-E742141752FA}"/>
              </a:ext>
            </a:extLst>
          </p:cNvPr>
          <p:cNvSpPr/>
          <p:nvPr/>
        </p:nvSpPr>
        <p:spPr>
          <a:xfrm>
            <a:off x="6702585" y="5539945"/>
            <a:ext cx="1114425" cy="6502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对话助手</a:t>
            </a: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5874EFC2-5BA5-53D8-B31D-175A36BA5367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rot="5400000">
            <a:off x="5657406" y="4091289"/>
            <a:ext cx="408827" cy="6842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A4D34AED-C333-0989-70E3-DB227278E87A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rot="5400000">
            <a:off x="7156931" y="4193992"/>
            <a:ext cx="419412" cy="4894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A4D12A1-5432-99BD-8B76-CB4555ED4BDB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5400000">
            <a:off x="5255800" y="5251714"/>
            <a:ext cx="349463" cy="1783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A94EC15-852C-FC6F-0AD6-508A93808B3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rot="16200000" flipH="1">
            <a:off x="7009254" y="5289400"/>
            <a:ext cx="363213" cy="1378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CB31BCD-72D5-07C6-C3E9-95F6FFEB73D5}"/>
              </a:ext>
            </a:extLst>
          </p:cNvPr>
          <p:cNvSpPr/>
          <p:nvPr/>
        </p:nvSpPr>
        <p:spPr>
          <a:xfrm>
            <a:off x="2682453" y="4600236"/>
            <a:ext cx="1372235" cy="52832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  <a:endParaRPr lang="zh-CN" altLang="en-US" dirty="0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99C8F37C-6C0A-E5A4-780B-3BBA0B75D610}"/>
              </a:ext>
            </a:extLst>
          </p:cNvPr>
          <p:cNvCxnSpPr>
            <a:cxnSpLocks/>
            <a:stCxn id="59" idx="2"/>
            <a:endCxn id="86" idx="0"/>
          </p:cNvCxnSpPr>
          <p:nvPr/>
        </p:nvCxnSpPr>
        <p:spPr>
          <a:xfrm rot="5400000">
            <a:off x="2968874" y="5243561"/>
            <a:ext cx="514702" cy="2846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8D91354-A52B-7A63-E5BF-D714F2CC1739}"/>
              </a:ext>
            </a:extLst>
          </p:cNvPr>
          <p:cNvSpPr txBox="1"/>
          <p:nvPr/>
        </p:nvSpPr>
        <p:spPr>
          <a:xfrm>
            <a:off x="1841024" y="5643258"/>
            <a:ext cx="248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场景知识问答与推理</a:t>
            </a: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626AAE87-8ED0-3D42-4D9F-5018BAD74CCF}"/>
              </a:ext>
            </a:extLst>
          </p:cNvPr>
          <p:cNvCxnSpPr>
            <a:stCxn id="32" idx="3"/>
            <a:endCxn id="38" idx="0"/>
          </p:cNvCxnSpPr>
          <p:nvPr/>
        </p:nvCxnSpPr>
        <p:spPr>
          <a:xfrm rot="5400000">
            <a:off x="6366910" y="2363574"/>
            <a:ext cx="528319" cy="4794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EF408331-A0D8-DF99-3383-36A0D5612E4D}"/>
              </a:ext>
            </a:extLst>
          </p:cNvPr>
          <p:cNvSpPr/>
          <p:nvPr/>
        </p:nvSpPr>
        <p:spPr>
          <a:xfrm>
            <a:off x="4166695" y="3751480"/>
            <a:ext cx="1259680" cy="4775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92D050"/>
                </a:solidFill>
              </a:rPr>
              <a:t>L2</a:t>
            </a:r>
            <a:r>
              <a:rPr lang="zh-CN" altLang="en-US" b="1" dirty="0">
                <a:solidFill>
                  <a:srgbClr val="92D050"/>
                </a:solidFill>
              </a:rPr>
              <a:t>大模型</a:t>
            </a:r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48E17451-758B-4AFC-0F36-4B149D02012B}"/>
              </a:ext>
            </a:extLst>
          </p:cNvPr>
          <p:cNvCxnSpPr>
            <a:cxnSpLocks/>
            <a:stCxn id="32" idx="3"/>
            <a:endCxn id="59" idx="0"/>
          </p:cNvCxnSpPr>
          <p:nvPr/>
        </p:nvCxnSpPr>
        <p:spPr>
          <a:xfrm rot="5400000">
            <a:off x="3989122" y="1718576"/>
            <a:ext cx="2261109" cy="3502210"/>
          </a:xfrm>
          <a:prstGeom prst="curvedConnector3">
            <a:avLst>
              <a:gd name="adj1" fmla="val 68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44E06BB2-9920-2D23-295A-2BDE0AD93926}"/>
              </a:ext>
            </a:extLst>
          </p:cNvPr>
          <p:cNvCxnSpPr>
            <a:cxnSpLocks/>
            <a:stCxn id="38" idx="2"/>
            <a:endCxn id="91" idx="0"/>
          </p:cNvCxnSpPr>
          <p:nvPr/>
        </p:nvCxnSpPr>
        <p:spPr>
          <a:xfrm rot="5400000">
            <a:off x="5412914" y="2773037"/>
            <a:ext cx="362065" cy="15948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3CB370AE-E01D-BAC0-C167-8C924F988FB1}"/>
              </a:ext>
            </a:extLst>
          </p:cNvPr>
          <p:cNvCxnSpPr>
            <a:stCxn id="91" idx="2"/>
            <a:endCxn id="59" idx="0"/>
          </p:cNvCxnSpPr>
          <p:nvPr/>
        </p:nvCxnSpPr>
        <p:spPr>
          <a:xfrm rot="5400000">
            <a:off x="3896935" y="3700636"/>
            <a:ext cx="371236" cy="142796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4372F32-0873-05B1-6044-D836B77206BE}"/>
              </a:ext>
            </a:extLst>
          </p:cNvPr>
          <p:cNvGrpSpPr/>
          <p:nvPr/>
        </p:nvGrpSpPr>
        <p:grpSpPr>
          <a:xfrm>
            <a:off x="660400" y="1498600"/>
            <a:ext cx="1553504" cy="954701"/>
            <a:chOff x="132661" y="1498600"/>
            <a:chExt cx="1553504" cy="954701"/>
          </a:xfrm>
        </p:grpSpPr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2CF06A77-C6AE-3089-6811-36E2BB1B4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61" y="1498600"/>
              <a:ext cx="360000" cy="36000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4B914DC-D1F6-40A0-ECE9-2966D218535B}"/>
                </a:ext>
              </a:extLst>
            </p:cNvPr>
            <p:cNvSpPr txBox="1"/>
            <p:nvPr/>
          </p:nvSpPr>
          <p:spPr>
            <a:xfrm>
              <a:off x="312661" y="1498600"/>
              <a:ext cx="1373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工程问题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7EED5AD-43C4-5233-7387-77D90056B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661" y="2093301"/>
              <a:ext cx="360000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77F7E07-79E2-F907-A2B7-7C355EFB2781}"/>
                </a:ext>
              </a:extLst>
            </p:cNvPr>
            <p:cNvSpPr txBox="1"/>
            <p:nvPr/>
          </p:nvSpPr>
          <p:spPr>
            <a:xfrm>
              <a:off x="291049" y="2083969"/>
              <a:ext cx="1373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训练问题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1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E6D6-890B-9D64-8AF6-4C5134BA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AC4D7F2-3FF0-E654-DF7F-ED9E39D1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垂直大模型开发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4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垂直大模型开发基本套路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4E69BC-8B98-79DA-DA5D-DBB959FCF497}"/>
              </a:ext>
            </a:extLst>
          </p:cNvPr>
          <p:cNvSpPr/>
          <p:nvPr/>
        </p:nvSpPr>
        <p:spPr>
          <a:xfrm>
            <a:off x="1463040" y="2621280"/>
            <a:ext cx="2540000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增量预训练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D3D65B-1283-D943-169F-085BFDA1D7E4}"/>
              </a:ext>
            </a:extLst>
          </p:cNvPr>
          <p:cNvSpPr/>
          <p:nvPr/>
        </p:nvSpPr>
        <p:spPr>
          <a:xfrm>
            <a:off x="4927600" y="2621280"/>
            <a:ext cx="2540000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SFT</a:t>
            </a:r>
            <a:r>
              <a:rPr lang="zh-CN" altLang="en-US" dirty="0"/>
              <a:t>微调训练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DD8E13-4505-C46E-A40A-AB548B03F51D}"/>
              </a:ext>
            </a:extLst>
          </p:cNvPr>
          <p:cNvSpPr txBox="1"/>
          <p:nvPr/>
        </p:nvSpPr>
        <p:spPr>
          <a:xfrm>
            <a:off x="1767840" y="35052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注入行业</a:t>
            </a:r>
            <a:r>
              <a:rPr lang="en-US" altLang="zh-CN" dirty="0"/>
              <a:t>/</a:t>
            </a:r>
            <a:r>
              <a:rPr lang="zh-CN" altLang="en-US" dirty="0"/>
              <a:t>领域知识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92F0A2-83F2-A462-DA99-9BB7A20CEB31}"/>
              </a:ext>
            </a:extLst>
          </p:cNvPr>
          <p:cNvSpPr txBox="1"/>
          <p:nvPr/>
        </p:nvSpPr>
        <p:spPr>
          <a:xfrm>
            <a:off x="5149877" y="3537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指令微调，激发能力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FD5FFA-4075-65F9-0473-25B8F69E5C75}"/>
              </a:ext>
            </a:extLst>
          </p:cNvPr>
          <p:cNvSpPr/>
          <p:nvPr/>
        </p:nvSpPr>
        <p:spPr>
          <a:xfrm>
            <a:off x="8392160" y="2621280"/>
            <a:ext cx="2540000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对齐训练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2DB540-82F9-3D47-4B92-E8F8F5D888E3}"/>
              </a:ext>
            </a:extLst>
          </p:cNvPr>
          <p:cNvSpPr txBox="1"/>
          <p:nvPr/>
        </p:nvSpPr>
        <p:spPr>
          <a:xfrm>
            <a:off x="8854500" y="3542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对齐人类偏好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3007F81-424F-F5E2-CC27-EA4361AF5B90}"/>
              </a:ext>
            </a:extLst>
          </p:cNvPr>
          <p:cNvSpPr txBox="1"/>
          <p:nvPr/>
        </p:nvSpPr>
        <p:spPr>
          <a:xfrm>
            <a:off x="6459220" y="1242836"/>
            <a:ext cx="505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领域内问题的判别力</a:t>
            </a:r>
            <a:endParaRPr lang="en-US" altLang="zh-CN" dirty="0"/>
          </a:p>
          <a:p>
            <a:r>
              <a:rPr lang="zh-CN" altLang="en-US" dirty="0"/>
              <a:t>基于召回的知识回答问题的能力</a:t>
            </a:r>
            <a:endParaRPr lang="en-US" altLang="zh-CN" dirty="0"/>
          </a:p>
          <a:p>
            <a:r>
              <a:rPr lang="zh-CN" altLang="en-US" dirty="0"/>
              <a:t>垂直领域风格与专业人士对齐的能力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80AFB6FB-D9B4-A4C3-2F09-C7A633C116F6}"/>
              </a:ext>
            </a:extLst>
          </p:cNvPr>
          <p:cNvCxnSpPr>
            <a:cxnSpLocks/>
            <a:stCxn id="52" idx="2"/>
            <a:endCxn id="31" idx="0"/>
          </p:cNvCxnSpPr>
          <p:nvPr/>
        </p:nvCxnSpPr>
        <p:spPr>
          <a:xfrm rot="5400000">
            <a:off x="7365773" y="997993"/>
            <a:ext cx="455114" cy="27914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524F05BF-2C9E-6069-2874-03675E629ECB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rot="16200000" flipH="1">
            <a:off x="9098053" y="2057173"/>
            <a:ext cx="455114" cy="6731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999A725-5344-5505-C8A4-7C60C9917DC5}"/>
              </a:ext>
            </a:extLst>
          </p:cNvPr>
          <p:cNvSpPr txBox="1"/>
          <p:nvPr/>
        </p:nvSpPr>
        <p:spPr>
          <a:xfrm>
            <a:off x="1767840" y="4006614"/>
            <a:ext cx="2834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预训练数据：</a:t>
            </a:r>
            <a:endParaRPr lang="en-US" altLang="zh-CN" dirty="0"/>
          </a:p>
          <a:p>
            <a:pPr lvl="1"/>
            <a:r>
              <a:rPr lang="zh-CN" altLang="en-US" dirty="0"/>
              <a:t>行业报告</a:t>
            </a:r>
            <a:endParaRPr lang="en-US" altLang="zh-CN" dirty="0"/>
          </a:p>
          <a:p>
            <a:pPr lvl="1"/>
            <a:r>
              <a:rPr lang="zh-CN" altLang="en-US" dirty="0"/>
              <a:t>学术论文</a:t>
            </a:r>
            <a:endParaRPr lang="en-US" altLang="zh-CN" dirty="0"/>
          </a:p>
          <a:p>
            <a:pPr lvl="1"/>
            <a:r>
              <a:rPr lang="zh-CN" altLang="en-US" dirty="0"/>
              <a:t>专业书籍</a:t>
            </a:r>
            <a:endParaRPr lang="en-US" altLang="zh-CN" dirty="0"/>
          </a:p>
          <a:p>
            <a:pPr lvl="1"/>
            <a:r>
              <a:rPr lang="zh-CN" altLang="en-US" dirty="0"/>
              <a:t>产品说明</a:t>
            </a:r>
            <a:endParaRPr lang="en-US" altLang="zh-CN" dirty="0"/>
          </a:p>
          <a:p>
            <a:pPr lvl="1"/>
            <a:r>
              <a:rPr lang="zh-CN" altLang="en-US" dirty="0"/>
              <a:t>开发文档</a:t>
            </a:r>
            <a:endParaRPr lang="en-US" altLang="zh-CN" dirty="0"/>
          </a:p>
          <a:p>
            <a:pPr lvl="1"/>
            <a:r>
              <a:rPr lang="zh-CN" altLang="en-US" dirty="0"/>
              <a:t>行业文件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334F120-89D2-FBEC-9B64-12DF70BA0355}"/>
              </a:ext>
            </a:extLst>
          </p:cNvPr>
          <p:cNvSpPr txBox="1"/>
          <p:nvPr/>
        </p:nvSpPr>
        <p:spPr>
          <a:xfrm>
            <a:off x="5149876" y="4006613"/>
            <a:ext cx="3567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微调数据：</a:t>
            </a:r>
            <a:endParaRPr lang="en-US" altLang="zh-CN" dirty="0"/>
          </a:p>
          <a:p>
            <a:pPr lvl="1"/>
            <a:r>
              <a:rPr lang="zh-CN" altLang="en-US" dirty="0"/>
              <a:t>基于已有数据</a:t>
            </a:r>
            <a:r>
              <a:rPr lang="en-US" altLang="zh-CN" dirty="0"/>
              <a:t>+</a:t>
            </a:r>
            <a:r>
              <a:rPr lang="zh-CN" altLang="en-US" dirty="0"/>
              <a:t>大模型</a:t>
            </a:r>
            <a:endParaRPr lang="en-US" altLang="zh-CN" dirty="0"/>
          </a:p>
          <a:p>
            <a:pPr lvl="1"/>
            <a:r>
              <a:rPr lang="zh-CN" altLang="en-US" dirty="0"/>
              <a:t>使用：</a:t>
            </a:r>
            <a:endParaRPr lang="en-US" altLang="zh-CN" dirty="0"/>
          </a:p>
          <a:p>
            <a:pPr lvl="1"/>
            <a:r>
              <a:rPr lang="en-US" altLang="zh-CN" dirty="0"/>
              <a:t>Self-Instruct</a:t>
            </a:r>
          </a:p>
          <a:p>
            <a:pPr lvl="1"/>
            <a:r>
              <a:rPr lang="en-US" altLang="zh-CN" dirty="0"/>
              <a:t>Self-QA </a:t>
            </a:r>
          </a:p>
          <a:p>
            <a:pPr lvl="1"/>
            <a:r>
              <a:rPr lang="en-US" altLang="zh-CN" dirty="0"/>
              <a:t>Self-KG </a:t>
            </a:r>
            <a:r>
              <a:rPr lang="zh-CN" altLang="en-US" dirty="0"/>
              <a:t>等方法</a:t>
            </a:r>
            <a:endParaRPr lang="en-US" altLang="zh-CN" dirty="0"/>
          </a:p>
          <a:p>
            <a:pPr lvl="1"/>
            <a:r>
              <a:rPr lang="zh-CN" altLang="en-US" dirty="0"/>
              <a:t>构建问答对数据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3DD73E9-29B4-34D0-80C3-1CD7786F2473}"/>
              </a:ext>
            </a:extLst>
          </p:cNvPr>
          <p:cNvSpPr txBox="1"/>
          <p:nvPr/>
        </p:nvSpPr>
        <p:spPr>
          <a:xfrm>
            <a:off x="8392160" y="4000026"/>
            <a:ext cx="3567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对齐数据：</a:t>
            </a:r>
            <a:endParaRPr lang="en-US" altLang="zh-CN" dirty="0"/>
          </a:p>
          <a:p>
            <a:pPr lvl="1"/>
            <a:r>
              <a:rPr lang="zh-CN" altLang="en-US" dirty="0"/>
              <a:t>真人对生成数据打分</a:t>
            </a:r>
            <a:endParaRPr lang="en-US" altLang="zh-CN" dirty="0"/>
          </a:p>
          <a:p>
            <a:pPr lvl="1"/>
            <a:r>
              <a:rPr lang="zh-CN" altLang="en-US" dirty="0"/>
              <a:t>使用奖励模型</a:t>
            </a:r>
            <a:r>
              <a:rPr lang="en-US" altLang="zh-CN" dirty="0"/>
              <a:t>+</a:t>
            </a:r>
            <a:r>
              <a:rPr lang="zh-CN" altLang="en-US" dirty="0"/>
              <a:t>强化学习</a:t>
            </a:r>
            <a:endParaRPr lang="en-US" altLang="zh-CN" dirty="0"/>
          </a:p>
          <a:p>
            <a:pPr lvl="1"/>
            <a:r>
              <a:rPr lang="zh-CN" altLang="en-US" dirty="0"/>
              <a:t>或</a:t>
            </a:r>
            <a:endParaRPr lang="en-US" altLang="zh-CN" dirty="0"/>
          </a:p>
          <a:p>
            <a:pPr lvl="1"/>
            <a:r>
              <a:rPr lang="en-US" altLang="zh-CN" dirty="0"/>
              <a:t>DPO</a:t>
            </a:r>
            <a:r>
              <a:rPr lang="zh-CN" altLang="en-US" dirty="0"/>
              <a:t>训练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2A6CB-9ADE-5B4F-F42B-61991EEC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大模型训练所需数据量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DE52D9-F969-712C-7510-AB4117B66E82}"/>
              </a:ext>
            </a:extLst>
          </p:cNvPr>
          <p:cNvSpPr txBox="1"/>
          <p:nvPr/>
        </p:nvSpPr>
        <p:spPr>
          <a:xfrm>
            <a:off x="1188720" y="156464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简单描述：一个参数需要</a:t>
            </a:r>
            <a:r>
              <a:rPr lang="en-US" altLang="zh-CN" dirty="0"/>
              <a:t>20</a:t>
            </a:r>
            <a:r>
              <a:rPr lang="zh-CN" altLang="en-US" dirty="0"/>
              <a:t>个文本</a:t>
            </a:r>
            <a:r>
              <a:rPr lang="en-US" altLang="zh-CN" dirty="0"/>
              <a:t>token——1</a:t>
            </a:r>
            <a:r>
              <a:rPr lang="zh-CN" altLang="en-US" dirty="0"/>
              <a:t>：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80933A-97F3-4CE2-D389-99103B240646}"/>
              </a:ext>
            </a:extLst>
          </p:cNvPr>
          <p:cNvSpPr txBox="1"/>
          <p:nvPr/>
        </p:nvSpPr>
        <p:spPr>
          <a:xfrm>
            <a:off x="1865739" y="1951850"/>
            <a:ext cx="589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6B</a:t>
            </a:r>
            <a:r>
              <a:rPr lang="zh-CN" altLang="en-US" dirty="0"/>
              <a:t>参数模型：</a:t>
            </a:r>
            <a:r>
              <a:rPr lang="en-US" altLang="zh-CN" dirty="0"/>
              <a:t>60</a:t>
            </a:r>
            <a:r>
              <a:rPr lang="zh-CN" altLang="en-US" dirty="0"/>
              <a:t>亿参数</a:t>
            </a:r>
            <a:r>
              <a:rPr lang="en-US" altLang="zh-CN" dirty="0"/>
              <a:t>——1200</a:t>
            </a:r>
            <a:r>
              <a:rPr lang="zh-CN" altLang="en-US" dirty="0"/>
              <a:t>亿</a:t>
            </a:r>
            <a:r>
              <a:rPr lang="en-US" altLang="zh-CN" dirty="0"/>
              <a:t>Tokens</a:t>
            </a:r>
            <a:r>
              <a:rPr lang="zh-CN" altLang="en-US" dirty="0"/>
              <a:t>训练数据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8B86CF-C29C-8331-DD91-06716F95E4D5}"/>
              </a:ext>
            </a:extLst>
          </p:cNvPr>
          <p:cNvSpPr txBox="1"/>
          <p:nvPr/>
        </p:nvSpPr>
        <p:spPr>
          <a:xfrm>
            <a:off x="8706730" y="1730474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预训练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53A31-F632-FDE3-FCD5-702CADACDEB0}"/>
              </a:ext>
            </a:extLst>
          </p:cNvPr>
          <p:cNvSpPr/>
          <p:nvPr/>
        </p:nvSpPr>
        <p:spPr>
          <a:xfrm>
            <a:off x="7975600" y="1749306"/>
            <a:ext cx="48768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9C200E-965C-6025-7152-BC753F719A56}"/>
              </a:ext>
            </a:extLst>
          </p:cNvPr>
          <p:cNvSpPr txBox="1"/>
          <p:nvPr/>
        </p:nvSpPr>
        <p:spPr>
          <a:xfrm>
            <a:off x="1188719" y="2385693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数据质量：</a:t>
            </a:r>
            <a:r>
              <a:rPr lang="zh-CN" altLang="en-US" b="1" dirty="0"/>
              <a:t>预训练数据</a:t>
            </a:r>
            <a:r>
              <a:rPr lang="zh-CN" altLang="en-US" dirty="0"/>
              <a:t>不要标注，但是需要清洗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41AE4D-ACFF-E850-540F-0169F906C9E7}"/>
              </a:ext>
            </a:extLst>
          </p:cNvPr>
          <p:cNvSpPr txBox="1"/>
          <p:nvPr/>
        </p:nvSpPr>
        <p:spPr>
          <a:xfrm>
            <a:off x="1188719" y="3209031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训练策略：比如</a:t>
            </a:r>
            <a:r>
              <a:rPr lang="en-US" altLang="zh-CN" dirty="0" err="1"/>
              <a:t>LoRA</a:t>
            </a:r>
            <a:r>
              <a:rPr lang="zh-CN" altLang="en-US" dirty="0"/>
              <a:t>模型对数据量需求较小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C77010-5184-4FB0-09C7-EAAD98CB57FD}"/>
              </a:ext>
            </a:extLst>
          </p:cNvPr>
          <p:cNvSpPr txBox="1"/>
          <p:nvPr/>
        </p:nvSpPr>
        <p:spPr>
          <a:xfrm>
            <a:off x="1188719" y="4032369"/>
            <a:ext cx="986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微调训练：少量训练数据（</a:t>
            </a:r>
            <a:r>
              <a:rPr lang="en-US" altLang="zh-CN" dirty="0"/>
              <a:t>1000</a:t>
            </a:r>
            <a:r>
              <a:rPr lang="zh-CN" altLang="en-US" dirty="0"/>
              <a:t>条训练样本或</a:t>
            </a:r>
            <a:r>
              <a:rPr lang="en-US" altLang="zh-CN" dirty="0"/>
              <a:t>1.9M tokens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即可对特定任务带来显著效果提升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EA23AB-FD7F-358D-736F-2AB45339CBA6}"/>
              </a:ext>
            </a:extLst>
          </p:cNvPr>
          <p:cNvSpPr txBox="1"/>
          <p:nvPr/>
        </p:nvSpPr>
        <p:spPr>
          <a:xfrm>
            <a:off x="1165475" y="475297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微调数据：数据可使用大模型及相关工具自动生成</a:t>
            </a:r>
          </a:p>
        </p:txBody>
      </p:sp>
    </p:spTree>
    <p:extLst>
      <p:ext uri="{BB962C8B-B14F-4D97-AF65-F5344CB8AC3E}">
        <p14:creationId xmlns:p14="http://schemas.microsoft.com/office/powerpoint/2010/main" val="7787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C4535-0BC0-8107-7398-D52E2032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3BDC50B-5D28-5DB4-482A-0139644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3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3DE02-995D-9857-1AEE-D4CC8A35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FB7C0C-1E8A-E628-21D8-4354879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大模型在商飞的应用解决方案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商飞</a:t>
            </a:r>
            <a:r>
              <a:rPr lang="en-US" altLang="zh-CN" dirty="0"/>
              <a:t>AI</a:t>
            </a:r>
            <a:r>
              <a:rPr lang="zh-CN" altLang="en-US" dirty="0"/>
              <a:t>模型体系</a:t>
            </a:r>
            <a:endParaRPr 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BC4D93-5287-C311-28A1-AD243EC62302}"/>
              </a:ext>
            </a:extLst>
          </p:cNvPr>
          <p:cNvSpPr/>
          <p:nvPr/>
        </p:nvSpPr>
        <p:spPr>
          <a:xfrm>
            <a:off x="1020726" y="5619011"/>
            <a:ext cx="10239153" cy="1175204"/>
          </a:xfrm>
          <a:prstGeom prst="roundRect">
            <a:avLst>
              <a:gd name="adj" fmla="val 130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789D8-EEBE-4F5D-8614-EEEDA9B09F18}"/>
              </a:ext>
            </a:extLst>
          </p:cNvPr>
          <p:cNvSpPr/>
          <p:nvPr/>
        </p:nvSpPr>
        <p:spPr>
          <a:xfrm>
            <a:off x="1020726" y="5619011"/>
            <a:ext cx="712382" cy="1175204"/>
          </a:xfrm>
          <a:prstGeom prst="roundRect">
            <a:avLst>
              <a:gd name="adj" fmla="val 1816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底</a:t>
            </a:r>
            <a:endParaRPr lang="en-US" altLang="zh-CN" dirty="0"/>
          </a:p>
          <a:p>
            <a:pPr algn="ctr"/>
            <a:r>
              <a:rPr lang="zh-CN" altLang="en-US" dirty="0"/>
              <a:t>座</a:t>
            </a:r>
            <a:endParaRPr lang="en-US" altLang="zh-CN" dirty="0"/>
          </a:p>
          <a:p>
            <a:pPr algn="ctr"/>
            <a:r>
              <a:rPr lang="zh-CN" altLang="en-US" dirty="0"/>
              <a:t>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F14A51-01F9-CDED-BB49-3263A0F0B629}"/>
              </a:ext>
            </a:extLst>
          </p:cNvPr>
          <p:cNvSpPr/>
          <p:nvPr/>
        </p:nvSpPr>
        <p:spPr>
          <a:xfrm>
            <a:off x="3391790" y="5688428"/>
            <a:ext cx="1733107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异构计算框架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7E7C8B-7D02-D2B2-6C6B-6F5FFF7C63F2}"/>
              </a:ext>
            </a:extLst>
          </p:cNvPr>
          <p:cNvSpPr/>
          <p:nvPr/>
        </p:nvSpPr>
        <p:spPr>
          <a:xfrm>
            <a:off x="5256032" y="5688428"/>
            <a:ext cx="1733107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模型训练框架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DFF59F-4CC3-76FF-A26D-28ACB5F81DFA}"/>
              </a:ext>
            </a:extLst>
          </p:cNvPr>
          <p:cNvSpPr/>
          <p:nvPr/>
        </p:nvSpPr>
        <p:spPr>
          <a:xfrm>
            <a:off x="7129135" y="5688428"/>
            <a:ext cx="1733107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模型开发平台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41B1A8-3BD3-39EE-B694-7974A024DF66}"/>
              </a:ext>
            </a:extLst>
          </p:cNvPr>
          <p:cNvSpPr/>
          <p:nvPr/>
        </p:nvSpPr>
        <p:spPr>
          <a:xfrm>
            <a:off x="9002238" y="5688428"/>
            <a:ext cx="1733107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数据处理平台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94D9D5E-5464-A85B-88B7-2763EE949EE3}"/>
              </a:ext>
            </a:extLst>
          </p:cNvPr>
          <p:cNvSpPr txBox="1"/>
          <p:nvPr/>
        </p:nvSpPr>
        <p:spPr>
          <a:xfrm>
            <a:off x="1845418" y="57150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软件平台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9C06A3F-E2A6-EC71-14CC-BCF2142AE5D2}"/>
              </a:ext>
            </a:extLst>
          </p:cNvPr>
          <p:cNvCxnSpPr>
            <a:cxnSpLocks/>
          </p:cNvCxnSpPr>
          <p:nvPr/>
        </p:nvCxnSpPr>
        <p:spPr>
          <a:xfrm>
            <a:off x="1891491" y="6188156"/>
            <a:ext cx="913162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9527A8B-0439-99BD-3C5A-91762AEC6EBC}"/>
              </a:ext>
            </a:extLst>
          </p:cNvPr>
          <p:cNvSpPr txBox="1"/>
          <p:nvPr/>
        </p:nvSpPr>
        <p:spPr>
          <a:xfrm>
            <a:off x="1845418" y="6262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硬件平台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1C40090-1A1A-B4A0-412F-DDBD96840ECD}"/>
              </a:ext>
            </a:extLst>
          </p:cNvPr>
          <p:cNvSpPr/>
          <p:nvPr/>
        </p:nvSpPr>
        <p:spPr>
          <a:xfrm>
            <a:off x="3157870" y="6251954"/>
            <a:ext cx="2583711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高速网络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CA9BB39-5425-500B-D493-9D5D9FAE9295}"/>
              </a:ext>
            </a:extLst>
          </p:cNvPr>
          <p:cNvSpPr/>
          <p:nvPr/>
        </p:nvSpPr>
        <p:spPr>
          <a:xfrm>
            <a:off x="5874487" y="6255497"/>
            <a:ext cx="2583711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高性能存储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822CC35-953E-D9B9-FDC1-30361FA7717F}"/>
              </a:ext>
            </a:extLst>
          </p:cNvPr>
          <p:cNvSpPr/>
          <p:nvPr/>
        </p:nvSpPr>
        <p:spPr>
          <a:xfrm>
            <a:off x="8567183" y="6251954"/>
            <a:ext cx="2583711" cy="4572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算力集群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61DFBE6-D84A-05B4-AD7F-BC05E888D4A5}"/>
              </a:ext>
            </a:extLst>
          </p:cNvPr>
          <p:cNvSpPr/>
          <p:nvPr/>
        </p:nvSpPr>
        <p:spPr>
          <a:xfrm>
            <a:off x="1020726" y="4233966"/>
            <a:ext cx="10239153" cy="12799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1215175-196B-4866-62A6-E09413FC5A70}"/>
              </a:ext>
            </a:extLst>
          </p:cNvPr>
          <p:cNvSpPr/>
          <p:nvPr/>
        </p:nvSpPr>
        <p:spPr>
          <a:xfrm>
            <a:off x="1020726" y="4233382"/>
            <a:ext cx="712382" cy="1280573"/>
          </a:xfrm>
          <a:prstGeom prst="roundRect">
            <a:avLst>
              <a:gd name="adj" fmla="val 1965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模型层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C6627CD-CCB7-978A-2886-E39AFE71EA63}"/>
              </a:ext>
            </a:extLst>
          </p:cNvPr>
          <p:cNvSpPr txBox="1"/>
          <p:nvPr/>
        </p:nvSpPr>
        <p:spPr>
          <a:xfrm>
            <a:off x="1845418" y="497708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L0</a:t>
            </a:r>
            <a:r>
              <a:rPr lang="zh-CN" altLang="en-US" dirty="0">
                <a:solidFill>
                  <a:schemeClr val="bg2"/>
                </a:solidFill>
              </a:rPr>
              <a:t>底座大模型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7BDE7C-93B1-2EE2-1C8C-61B26AB3F74C}"/>
              </a:ext>
            </a:extLst>
          </p:cNvPr>
          <p:cNvCxnSpPr>
            <a:cxnSpLocks/>
          </p:cNvCxnSpPr>
          <p:nvPr/>
        </p:nvCxnSpPr>
        <p:spPr>
          <a:xfrm>
            <a:off x="1891491" y="4881621"/>
            <a:ext cx="913162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F41E815-7CD3-DD33-0071-82EEC2B2D77A}"/>
              </a:ext>
            </a:extLst>
          </p:cNvPr>
          <p:cNvSpPr/>
          <p:nvPr/>
        </p:nvSpPr>
        <p:spPr>
          <a:xfrm>
            <a:off x="3486800" y="4955532"/>
            <a:ext cx="1425442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自然语言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33B3EF3-6241-382C-F18A-2A42DCB0CF3F}"/>
              </a:ext>
            </a:extLst>
          </p:cNvPr>
          <p:cNvSpPr/>
          <p:nvPr/>
        </p:nvSpPr>
        <p:spPr>
          <a:xfrm>
            <a:off x="5120198" y="4955532"/>
            <a:ext cx="89328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视觉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EA5A7C4-EE45-CFAF-00F6-38346C6763DD}"/>
              </a:ext>
            </a:extLst>
          </p:cNvPr>
          <p:cNvSpPr/>
          <p:nvPr/>
        </p:nvSpPr>
        <p:spPr>
          <a:xfrm>
            <a:off x="9835116" y="4955532"/>
            <a:ext cx="1315778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科学计算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E005175-71BA-FD0D-2750-D24B259493AA}"/>
              </a:ext>
            </a:extLst>
          </p:cNvPr>
          <p:cNvSpPr/>
          <p:nvPr/>
        </p:nvSpPr>
        <p:spPr>
          <a:xfrm>
            <a:off x="6221434" y="4955532"/>
            <a:ext cx="89328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音频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4A02640-751A-55F5-5C18-FBF17AA2E08B}"/>
              </a:ext>
            </a:extLst>
          </p:cNvPr>
          <p:cNvSpPr/>
          <p:nvPr/>
        </p:nvSpPr>
        <p:spPr>
          <a:xfrm>
            <a:off x="7322670" y="4955532"/>
            <a:ext cx="1089986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多模态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3C7B93D-1A80-1B7B-5B12-55D2AE93EBE0}"/>
              </a:ext>
            </a:extLst>
          </p:cNvPr>
          <p:cNvSpPr/>
          <p:nvPr/>
        </p:nvSpPr>
        <p:spPr>
          <a:xfrm>
            <a:off x="8620612" y="4955532"/>
            <a:ext cx="1006550" cy="457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725689C-B47C-72B0-1346-E20ADE34409A}"/>
              </a:ext>
            </a:extLst>
          </p:cNvPr>
          <p:cNvSpPr txBox="1"/>
          <p:nvPr/>
        </p:nvSpPr>
        <p:spPr>
          <a:xfrm>
            <a:off x="1845418" y="44069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L1</a:t>
            </a:r>
            <a:r>
              <a:rPr lang="zh-CN" altLang="en-US" dirty="0">
                <a:solidFill>
                  <a:schemeClr val="bg2"/>
                </a:solidFill>
              </a:rPr>
              <a:t>行业大模型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1356576-E799-7A07-5CCE-C0B40D3FACA7}"/>
              </a:ext>
            </a:extLst>
          </p:cNvPr>
          <p:cNvSpPr/>
          <p:nvPr/>
        </p:nvSpPr>
        <p:spPr>
          <a:xfrm>
            <a:off x="3486799" y="4340249"/>
            <a:ext cx="1188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制造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AFF344EC-F39B-9261-51A5-761A2A1F2D4C}"/>
              </a:ext>
            </a:extLst>
          </p:cNvPr>
          <p:cNvSpPr/>
          <p:nvPr/>
        </p:nvSpPr>
        <p:spPr>
          <a:xfrm>
            <a:off x="4756462" y="4340249"/>
            <a:ext cx="1188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67DA3143-2593-6DF2-F954-053ECFA9AAA7}"/>
              </a:ext>
            </a:extLst>
          </p:cNvPr>
          <p:cNvSpPr/>
          <p:nvPr/>
        </p:nvSpPr>
        <p:spPr>
          <a:xfrm>
            <a:off x="9835116" y="4340249"/>
            <a:ext cx="1188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9329AA-9709-2864-BA18-E1A55E4FA202}"/>
              </a:ext>
            </a:extLst>
          </p:cNvPr>
          <p:cNvSpPr/>
          <p:nvPr/>
        </p:nvSpPr>
        <p:spPr>
          <a:xfrm>
            <a:off x="6026125" y="4340249"/>
            <a:ext cx="1188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试飞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7C97946-4578-9C68-FD4B-A54E5B78EFD8}"/>
              </a:ext>
            </a:extLst>
          </p:cNvPr>
          <p:cNvSpPr/>
          <p:nvPr/>
        </p:nvSpPr>
        <p:spPr>
          <a:xfrm>
            <a:off x="7295788" y="4340249"/>
            <a:ext cx="1188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预研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31505E2-C8FD-B22A-3319-6DEA82D51145}"/>
              </a:ext>
            </a:extLst>
          </p:cNvPr>
          <p:cNvSpPr/>
          <p:nvPr/>
        </p:nvSpPr>
        <p:spPr>
          <a:xfrm>
            <a:off x="8565451" y="4340249"/>
            <a:ext cx="1188000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营销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D89EF6D-DED8-BB4E-2979-47DDD8EE2013}"/>
              </a:ext>
            </a:extLst>
          </p:cNvPr>
          <p:cNvSpPr/>
          <p:nvPr/>
        </p:nvSpPr>
        <p:spPr>
          <a:xfrm>
            <a:off x="1010094" y="2501305"/>
            <a:ext cx="10239153" cy="1639926"/>
          </a:xfrm>
          <a:prstGeom prst="roundRect">
            <a:avLst>
              <a:gd name="adj" fmla="val 95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3749419-99B6-F299-0E94-7F883C3A1882}"/>
              </a:ext>
            </a:extLst>
          </p:cNvPr>
          <p:cNvSpPr/>
          <p:nvPr/>
        </p:nvSpPr>
        <p:spPr>
          <a:xfrm>
            <a:off x="1010094" y="2501979"/>
            <a:ext cx="712382" cy="1638668"/>
          </a:xfrm>
          <a:prstGeom prst="roundRect">
            <a:avLst>
              <a:gd name="adj" fmla="val 1965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场景层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840E7ED-01E4-CD1E-E025-DD3B4156AB35}"/>
              </a:ext>
            </a:extLst>
          </p:cNvPr>
          <p:cNvSpPr txBox="1"/>
          <p:nvPr/>
        </p:nvSpPr>
        <p:spPr>
          <a:xfrm>
            <a:off x="1818966" y="2451467"/>
            <a:ext cx="451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L2</a:t>
            </a:r>
            <a:r>
              <a:rPr lang="zh-CN" altLang="en-US" dirty="0">
                <a:solidFill>
                  <a:schemeClr val="bg2"/>
                </a:solidFill>
              </a:rPr>
              <a:t>垂直大模型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EC24CDE-ECBE-31BE-4D66-35E07C24CDC3}"/>
              </a:ext>
            </a:extLst>
          </p:cNvPr>
          <p:cNvSpPr txBox="1"/>
          <p:nvPr/>
        </p:nvSpPr>
        <p:spPr>
          <a:xfrm>
            <a:off x="7813501" y="2589966"/>
            <a:ext cx="451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专业小模型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79A9401-8754-2DB5-CFF1-FBB500FE50D2}"/>
              </a:ext>
            </a:extLst>
          </p:cNvPr>
          <p:cNvCxnSpPr/>
          <p:nvPr/>
        </p:nvCxnSpPr>
        <p:spPr>
          <a:xfrm>
            <a:off x="7591648" y="2589966"/>
            <a:ext cx="0" cy="14773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B8A6E21A-F975-F8CD-40B9-ADC4156E4A1D}"/>
              </a:ext>
            </a:extLst>
          </p:cNvPr>
          <p:cNvSpPr/>
          <p:nvPr/>
        </p:nvSpPr>
        <p:spPr>
          <a:xfrm>
            <a:off x="8335312" y="2560909"/>
            <a:ext cx="1209187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结构优化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E02FEE01-E0B6-F209-0FA6-EF2DB537A021}"/>
              </a:ext>
            </a:extLst>
          </p:cNvPr>
          <p:cNvSpPr/>
          <p:nvPr/>
        </p:nvSpPr>
        <p:spPr>
          <a:xfrm>
            <a:off x="9691121" y="2560909"/>
            <a:ext cx="1209187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气动外形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C630C43-FE0E-B659-C34C-1EFDE48FF0FC}"/>
              </a:ext>
            </a:extLst>
          </p:cNvPr>
          <p:cNvSpPr/>
          <p:nvPr/>
        </p:nvSpPr>
        <p:spPr>
          <a:xfrm>
            <a:off x="8335312" y="3078464"/>
            <a:ext cx="1209187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流体仿真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C49A7D0-4D0C-7906-AA04-A3D4F002C1E0}"/>
              </a:ext>
            </a:extLst>
          </p:cNvPr>
          <p:cNvSpPr/>
          <p:nvPr/>
        </p:nvSpPr>
        <p:spPr>
          <a:xfrm>
            <a:off x="9691121" y="3078464"/>
            <a:ext cx="1209187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路径规划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9568BA7-C93D-099D-7237-0C3465369844}"/>
              </a:ext>
            </a:extLst>
          </p:cNvPr>
          <p:cNvSpPr/>
          <p:nvPr/>
        </p:nvSpPr>
        <p:spPr>
          <a:xfrm>
            <a:off x="8335312" y="3596020"/>
            <a:ext cx="1209187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模式识别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C773E91-E6A0-3C22-F6EC-10AA37E55AAA}"/>
              </a:ext>
            </a:extLst>
          </p:cNvPr>
          <p:cNvSpPr/>
          <p:nvPr/>
        </p:nvSpPr>
        <p:spPr>
          <a:xfrm>
            <a:off x="9691121" y="3596020"/>
            <a:ext cx="1209187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模式识别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9F7FA57D-078C-6944-7CDE-304D3DB0556C}"/>
              </a:ext>
            </a:extLst>
          </p:cNvPr>
          <p:cNvSpPr/>
          <p:nvPr/>
        </p:nvSpPr>
        <p:spPr>
          <a:xfrm>
            <a:off x="2436327" y="2842104"/>
            <a:ext cx="1619999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专业知识模型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B1152C8-30C8-0732-EC7F-498E028809B6}"/>
              </a:ext>
            </a:extLst>
          </p:cNvPr>
          <p:cNvSpPr/>
          <p:nvPr/>
        </p:nvSpPr>
        <p:spPr>
          <a:xfrm>
            <a:off x="4142542" y="2842104"/>
            <a:ext cx="16200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专业场景模型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0CF93D9-628D-8B3F-BB32-B915850E8F0B}"/>
              </a:ext>
            </a:extLst>
          </p:cNvPr>
          <p:cNvSpPr/>
          <p:nvPr/>
        </p:nvSpPr>
        <p:spPr>
          <a:xfrm>
            <a:off x="2436739" y="3387247"/>
            <a:ext cx="16200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业务知识模型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71EC061-F211-8865-D728-9DA9FD886FED}"/>
              </a:ext>
            </a:extLst>
          </p:cNvPr>
          <p:cNvSpPr/>
          <p:nvPr/>
        </p:nvSpPr>
        <p:spPr>
          <a:xfrm>
            <a:off x="4142542" y="3387247"/>
            <a:ext cx="16200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部门知识模型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3F7EDC5E-1C6F-2494-3B1F-69CE7AB93F00}"/>
              </a:ext>
            </a:extLst>
          </p:cNvPr>
          <p:cNvSpPr/>
          <p:nvPr/>
        </p:nvSpPr>
        <p:spPr>
          <a:xfrm>
            <a:off x="5844675" y="2836445"/>
            <a:ext cx="16200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专业场景模型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7E4C4D83-33C4-D42F-8743-78F259D6B03F}"/>
              </a:ext>
            </a:extLst>
          </p:cNvPr>
          <p:cNvSpPr/>
          <p:nvPr/>
        </p:nvSpPr>
        <p:spPr>
          <a:xfrm>
            <a:off x="5844675" y="3381588"/>
            <a:ext cx="16200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业务场景模型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39597E7B-5EC4-86FE-2D18-3225ED841FE4}"/>
              </a:ext>
            </a:extLst>
          </p:cNvPr>
          <p:cNvSpPr/>
          <p:nvPr/>
        </p:nvSpPr>
        <p:spPr>
          <a:xfrm>
            <a:off x="1010094" y="1845409"/>
            <a:ext cx="10239153" cy="597442"/>
          </a:xfrm>
          <a:prstGeom prst="roundRect">
            <a:avLst>
              <a:gd name="adj" fmla="val 227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F7485F9-1793-19C0-60EF-1E16745805E5}"/>
              </a:ext>
            </a:extLst>
          </p:cNvPr>
          <p:cNvSpPr/>
          <p:nvPr/>
        </p:nvSpPr>
        <p:spPr>
          <a:xfrm>
            <a:off x="1011563" y="1845408"/>
            <a:ext cx="712382" cy="600023"/>
          </a:xfrm>
          <a:prstGeom prst="roundRect">
            <a:avLst>
              <a:gd name="adj" fmla="val 1816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918FBECF-D337-C325-F66C-5E20E9BD1120}"/>
              </a:ext>
            </a:extLst>
          </p:cNvPr>
          <p:cNvSpPr/>
          <p:nvPr/>
        </p:nvSpPr>
        <p:spPr>
          <a:xfrm>
            <a:off x="2060386" y="1923484"/>
            <a:ext cx="1188000" cy="4572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E34E504-7385-0405-F595-F8D8D3E9CA53}"/>
              </a:ext>
            </a:extLst>
          </p:cNvPr>
          <p:cNvSpPr/>
          <p:nvPr/>
        </p:nvSpPr>
        <p:spPr>
          <a:xfrm>
            <a:off x="3448756" y="1922486"/>
            <a:ext cx="1188000" cy="4572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2C82A3C-1E2F-A4CA-9EC3-4161576BDE52}"/>
              </a:ext>
            </a:extLst>
          </p:cNvPr>
          <p:cNvSpPr/>
          <p:nvPr/>
        </p:nvSpPr>
        <p:spPr>
          <a:xfrm>
            <a:off x="4837126" y="1922486"/>
            <a:ext cx="1188000" cy="4572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Copilot</a:t>
            </a:r>
            <a:endParaRPr lang="zh-CN" altLang="en-US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057716F-AAA8-9B04-9F39-92514F5D2293}"/>
              </a:ext>
            </a:extLst>
          </p:cNvPr>
          <p:cNvSpPr/>
          <p:nvPr/>
        </p:nvSpPr>
        <p:spPr>
          <a:xfrm>
            <a:off x="6225496" y="1920652"/>
            <a:ext cx="1188000" cy="4572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对话系统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A6A5B7E-98E2-3F77-3C5A-3FF6A6B53BBF}"/>
              </a:ext>
            </a:extLst>
          </p:cNvPr>
          <p:cNvSpPr/>
          <p:nvPr/>
        </p:nvSpPr>
        <p:spPr>
          <a:xfrm>
            <a:off x="7613866" y="1920652"/>
            <a:ext cx="1188000" cy="4572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接口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643318C8-94C8-5A80-5524-D8CE58C37827}"/>
              </a:ext>
            </a:extLst>
          </p:cNvPr>
          <p:cNvSpPr/>
          <p:nvPr/>
        </p:nvSpPr>
        <p:spPr>
          <a:xfrm>
            <a:off x="9002235" y="1925233"/>
            <a:ext cx="1426881" cy="4572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指令词工程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24689378-C39B-16E9-4246-47BA8DF6CC39}"/>
              </a:ext>
            </a:extLst>
          </p:cNvPr>
          <p:cNvSpPr/>
          <p:nvPr/>
        </p:nvSpPr>
        <p:spPr>
          <a:xfrm>
            <a:off x="1010094" y="1187548"/>
            <a:ext cx="10239153" cy="597442"/>
          </a:xfrm>
          <a:prstGeom prst="roundRect">
            <a:avLst>
              <a:gd name="adj" fmla="val 227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DE98E758-0C4D-EB2A-DCA3-F233164E15F7}"/>
              </a:ext>
            </a:extLst>
          </p:cNvPr>
          <p:cNvSpPr/>
          <p:nvPr/>
        </p:nvSpPr>
        <p:spPr>
          <a:xfrm>
            <a:off x="1011563" y="1187547"/>
            <a:ext cx="712382" cy="600023"/>
          </a:xfrm>
          <a:prstGeom prst="roundRect">
            <a:avLst>
              <a:gd name="adj" fmla="val 1816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</a:t>
            </a: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70451E2B-A615-E7E1-F47C-BCBD1B4FB7B4}"/>
              </a:ext>
            </a:extLst>
          </p:cNvPr>
          <p:cNvSpPr/>
          <p:nvPr/>
        </p:nvSpPr>
        <p:spPr>
          <a:xfrm>
            <a:off x="2080724" y="1264614"/>
            <a:ext cx="1188000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实验设计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1304906B-471A-25C2-B29F-7E53C7D0CC11}"/>
              </a:ext>
            </a:extLst>
          </p:cNvPr>
          <p:cNvSpPr/>
          <p:nvPr/>
        </p:nvSpPr>
        <p:spPr>
          <a:xfrm>
            <a:off x="3505246" y="1263616"/>
            <a:ext cx="1188000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报告生成</a:t>
            </a: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325B9764-E511-5871-F6F6-D00D76591DF1}"/>
              </a:ext>
            </a:extLst>
          </p:cNvPr>
          <p:cNvSpPr/>
          <p:nvPr/>
        </p:nvSpPr>
        <p:spPr>
          <a:xfrm>
            <a:off x="4929768" y="1263616"/>
            <a:ext cx="1188000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规章问答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656B84BE-A006-AF73-B169-5A333C3C5C78}"/>
              </a:ext>
            </a:extLst>
          </p:cNvPr>
          <p:cNvSpPr/>
          <p:nvPr/>
        </p:nvSpPr>
        <p:spPr>
          <a:xfrm>
            <a:off x="6354290" y="1261782"/>
            <a:ext cx="1188000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数字员工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FA66DA58-3016-E36C-4B13-74FA3FAD4723}"/>
              </a:ext>
            </a:extLst>
          </p:cNvPr>
          <p:cNvSpPr/>
          <p:nvPr/>
        </p:nvSpPr>
        <p:spPr>
          <a:xfrm>
            <a:off x="7778812" y="1261782"/>
            <a:ext cx="1188000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报告分析</a:t>
            </a: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A47CED4D-614E-42B1-CB2F-2CEE75D251D2}"/>
              </a:ext>
            </a:extLst>
          </p:cNvPr>
          <p:cNvSpPr/>
          <p:nvPr/>
        </p:nvSpPr>
        <p:spPr>
          <a:xfrm>
            <a:off x="9203332" y="1266363"/>
            <a:ext cx="1188000" cy="457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信息检索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合作方选择考量</a:t>
            </a:r>
            <a:endParaRPr lang="en-US" dirty="0"/>
          </a:p>
        </p:txBody>
      </p:sp>
      <p:sp>
        <p:nvSpPr>
          <p:cNvPr id="226" name="Text3">
            <a:extLst>
              <a:ext uri="{FF2B5EF4-FFF2-40B4-BE49-F238E27FC236}">
                <a16:creationId xmlns:a16="http://schemas.microsoft.com/office/drawing/2014/main" id="{BD7B8681-1BCC-A91A-3189-7D044F0C9F4F}"/>
              </a:ext>
            </a:extLst>
          </p:cNvPr>
          <p:cNvSpPr>
            <a:spLocks/>
          </p:cNvSpPr>
          <p:nvPr/>
        </p:nvSpPr>
        <p:spPr>
          <a:xfrm>
            <a:off x="1017953" y="2055503"/>
            <a:ext cx="4070704" cy="131709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C449ADA-6179-0817-B79B-138A56815E9E}"/>
              </a:ext>
            </a:extLst>
          </p:cNvPr>
          <p:cNvGrpSpPr/>
          <p:nvPr/>
        </p:nvGrpSpPr>
        <p:grpSpPr>
          <a:xfrm>
            <a:off x="660397" y="1659694"/>
            <a:ext cx="2557409" cy="1494467"/>
            <a:chOff x="660397" y="1659694"/>
            <a:chExt cx="2557409" cy="1494467"/>
          </a:xfrm>
        </p:grpSpPr>
        <p:sp>
          <p:nvSpPr>
            <p:cNvPr id="224" name="ComponentBackground3">
              <a:extLst>
                <a:ext uri="{FF2B5EF4-FFF2-40B4-BE49-F238E27FC236}">
                  <a16:creationId xmlns:a16="http://schemas.microsoft.com/office/drawing/2014/main" id="{F8D8ECD7-D847-C38E-BA5E-83F8A2D52E9F}"/>
                </a:ext>
              </a:extLst>
            </p:cNvPr>
            <p:cNvSpPr/>
            <p:nvPr/>
          </p:nvSpPr>
          <p:spPr>
            <a:xfrm>
              <a:off x="660398" y="1659696"/>
              <a:ext cx="2556000" cy="1494465"/>
            </a:xfrm>
            <a:prstGeom prst="roundRect">
              <a:avLst>
                <a:gd name="adj" fmla="val 9749"/>
              </a:avLst>
            </a:prstGeom>
            <a:solidFill>
              <a:srgbClr val="FFFFFF">
                <a:alpha val="95000"/>
              </a:srgbClr>
            </a:solidFill>
            <a:ln w="6350">
              <a:noFill/>
            </a:ln>
            <a:effectLst>
              <a:outerShdw blurRad="254000" dist="38100" dir="216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/>
            </a:p>
          </p:txBody>
        </p:sp>
        <p:sp>
          <p:nvSpPr>
            <p:cNvPr id="225" name="Bullet3">
              <a:extLst>
                <a:ext uri="{FF2B5EF4-FFF2-40B4-BE49-F238E27FC236}">
                  <a16:creationId xmlns:a16="http://schemas.microsoft.com/office/drawing/2014/main" id="{2CAEB200-7781-1F76-2C7E-13C7C73A5739}"/>
                </a:ext>
              </a:extLst>
            </p:cNvPr>
            <p:cNvSpPr>
              <a:spLocks/>
            </p:cNvSpPr>
            <p:nvPr/>
          </p:nvSpPr>
          <p:spPr>
            <a:xfrm>
              <a:off x="987911" y="1659694"/>
              <a:ext cx="2229895" cy="39580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000000"/>
                  </a:solidFill>
                  <a:latin typeface="+mj-ea"/>
                  <a:ea typeface="+mj-ea"/>
                </a:rPr>
                <a:t>底座模型</a:t>
              </a:r>
              <a:endParaRPr lang="en-US" dirty="0"/>
            </a:p>
          </p:txBody>
        </p:sp>
        <p:sp>
          <p:nvSpPr>
            <p:cNvPr id="227" name="Shape3">
              <a:extLst>
                <a:ext uri="{FF2B5EF4-FFF2-40B4-BE49-F238E27FC236}">
                  <a16:creationId xmlns:a16="http://schemas.microsoft.com/office/drawing/2014/main" id="{3DB4F720-AC6C-19E0-828B-289D1D5059C1}"/>
                </a:ext>
              </a:extLst>
            </p:cNvPr>
            <p:cNvSpPr/>
            <p:nvPr/>
          </p:nvSpPr>
          <p:spPr>
            <a:xfrm>
              <a:off x="660397" y="2166580"/>
              <a:ext cx="273734" cy="547468"/>
            </a:xfrm>
            <a:custGeom>
              <a:avLst/>
              <a:gdLst>
                <a:gd name="connsiteX0" fmla="*/ 0 w 682722"/>
                <a:gd name="connsiteY0" fmla="*/ 0 h 1365444"/>
                <a:gd name="connsiteX1" fmla="*/ 682722 w 682722"/>
                <a:gd name="connsiteY1" fmla="*/ 682722 h 1365444"/>
                <a:gd name="connsiteX2" fmla="*/ 0 w 682722"/>
                <a:gd name="connsiteY2" fmla="*/ 1365444 h 136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722" h="1365444">
                  <a:moveTo>
                    <a:pt x="0" y="0"/>
                  </a:moveTo>
                  <a:cubicBezTo>
                    <a:pt x="377057" y="0"/>
                    <a:pt x="682722" y="305665"/>
                    <a:pt x="682722" y="682722"/>
                  </a:cubicBezTo>
                  <a:cubicBezTo>
                    <a:pt x="682722" y="1059779"/>
                    <a:pt x="377057" y="1365444"/>
                    <a:pt x="0" y="136544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8100000" scaled="1"/>
              <a:tileRect/>
            </a:gradFill>
          </p:spPr>
          <p:txBody>
            <a:bodyPr wrap="non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b="1" i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Text1">
              <a:extLst>
                <a:ext uri="{FF2B5EF4-FFF2-40B4-BE49-F238E27FC236}">
                  <a16:creationId xmlns:a16="http://schemas.microsoft.com/office/drawing/2014/main" id="{F07BE24F-EA47-DC1B-9BF4-BB58BEF29347}"/>
                </a:ext>
              </a:extLst>
            </p:cNvPr>
            <p:cNvSpPr>
              <a:spLocks/>
            </p:cNvSpPr>
            <p:nvPr/>
          </p:nvSpPr>
          <p:spPr>
            <a:xfrm>
              <a:off x="1161371" y="2138415"/>
              <a:ext cx="1355514" cy="911912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通用能力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推理能力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多模态能力</a:t>
              </a:r>
              <a:endParaRPr lang="en-US" sz="1600" dirty="0">
                <a:latin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AAEC9FE-ACF3-CC76-B048-42A9921B89A8}"/>
              </a:ext>
            </a:extLst>
          </p:cNvPr>
          <p:cNvGrpSpPr/>
          <p:nvPr/>
        </p:nvGrpSpPr>
        <p:grpSpPr>
          <a:xfrm>
            <a:off x="3509156" y="1512603"/>
            <a:ext cx="2570039" cy="1641558"/>
            <a:chOff x="3337329" y="1512601"/>
            <a:chExt cx="2570039" cy="1641558"/>
          </a:xfrm>
        </p:grpSpPr>
        <p:sp>
          <p:nvSpPr>
            <p:cNvPr id="228" name="ComponentBackground1">
              <a:extLst>
                <a:ext uri="{FF2B5EF4-FFF2-40B4-BE49-F238E27FC236}">
                  <a16:creationId xmlns:a16="http://schemas.microsoft.com/office/drawing/2014/main" id="{232E180B-8E26-3835-B700-51B28A166A68}"/>
                </a:ext>
              </a:extLst>
            </p:cNvPr>
            <p:cNvSpPr/>
            <p:nvPr/>
          </p:nvSpPr>
          <p:spPr>
            <a:xfrm>
              <a:off x="3337330" y="1659694"/>
              <a:ext cx="2556000" cy="1494465"/>
            </a:xfrm>
            <a:prstGeom prst="roundRect">
              <a:avLst>
                <a:gd name="adj" fmla="val 9749"/>
              </a:avLst>
            </a:prstGeom>
            <a:solidFill>
              <a:srgbClr val="FFFFFF">
                <a:alpha val="95000"/>
              </a:srgbClr>
            </a:solidFill>
            <a:ln w="6350">
              <a:noFill/>
            </a:ln>
            <a:effectLst>
              <a:outerShdw blurRad="254000" dist="38100" dir="216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/>
            </a:p>
          </p:txBody>
        </p:sp>
        <p:sp>
          <p:nvSpPr>
            <p:cNvPr id="229" name="Bullet1">
              <a:extLst>
                <a:ext uri="{FF2B5EF4-FFF2-40B4-BE49-F238E27FC236}">
                  <a16:creationId xmlns:a16="http://schemas.microsoft.com/office/drawing/2014/main" id="{4A5166EF-BA72-7DEF-A4CA-E885ED0F35E3}"/>
                </a:ext>
              </a:extLst>
            </p:cNvPr>
            <p:cNvSpPr>
              <a:spLocks/>
            </p:cNvSpPr>
            <p:nvPr/>
          </p:nvSpPr>
          <p:spPr>
            <a:xfrm>
              <a:off x="3525961" y="1512601"/>
              <a:ext cx="2381407" cy="540528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000000"/>
                  </a:solidFill>
                  <a:latin typeface="+mj-ea"/>
                  <a:ea typeface="+mj-ea"/>
                </a:rPr>
                <a:t>小模型</a:t>
              </a:r>
              <a:endParaRPr lang="en-US" dirty="0"/>
            </a:p>
          </p:txBody>
        </p:sp>
        <p:sp>
          <p:nvSpPr>
            <p:cNvPr id="231" name="Shape1">
              <a:extLst>
                <a:ext uri="{FF2B5EF4-FFF2-40B4-BE49-F238E27FC236}">
                  <a16:creationId xmlns:a16="http://schemas.microsoft.com/office/drawing/2014/main" id="{2AF1E0D3-5EC6-3404-9E2C-C3F379F2D8F5}"/>
                </a:ext>
              </a:extLst>
            </p:cNvPr>
            <p:cNvSpPr/>
            <p:nvPr/>
          </p:nvSpPr>
          <p:spPr>
            <a:xfrm>
              <a:off x="3337329" y="2196793"/>
              <a:ext cx="205744" cy="420267"/>
            </a:xfrm>
            <a:custGeom>
              <a:avLst/>
              <a:gdLst>
                <a:gd name="connsiteX0" fmla="*/ 0 w 682722"/>
                <a:gd name="connsiteY0" fmla="*/ 0 h 1365444"/>
                <a:gd name="connsiteX1" fmla="*/ 682722 w 682722"/>
                <a:gd name="connsiteY1" fmla="*/ 682722 h 1365444"/>
                <a:gd name="connsiteX2" fmla="*/ 0 w 682722"/>
                <a:gd name="connsiteY2" fmla="*/ 1365444 h 136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722" h="1365444">
                  <a:moveTo>
                    <a:pt x="0" y="0"/>
                  </a:moveTo>
                  <a:cubicBezTo>
                    <a:pt x="377057" y="0"/>
                    <a:pt x="682722" y="305665"/>
                    <a:pt x="682722" y="682722"/>
                  </a:cubicBezTo>
                  <a:cubicBezTo>
                    <a:pt x="682722" y="1059779"/>
                    <a:pt x="377057" y="1365444"/>
                    <a:pt x="0" y="136544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</a:gradFill>
          </p:spPr>
          <p:txBody>
            <a:bodyPr wrap="non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b="1" i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Text1">
              <a:extLst>
                <a:ext uri="{FF2B5EF4-FFF2-40B4-BE49-F238E27FC236}">
                  <a16:creationId xmlns:a16="http://schemas.microsoft.com/office/drawing/2014/main" id="{88E5AE59-DFE5-76DC-1D7F-A9105185C3F5}"/>
                </a:ext>
              </a:extLst>
            </p:cNvPr>
            <p:cNvSpPr>
              <a:spLocks/>
            </p:cNvSpPr>
            <p:nvPr/>
          </p:nvSpPr>
          <p:spPr>
            <a:xfrm>
              <a:off x="3760033" y="2119962"/>
              <a:ext cx="1640824" cy="943892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丰富小模型积累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推理能力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多模态能力</a:t>
              </a:r>
              <a:endParaRPr lang="en-US" sz="1600" dirty="0">
                <a:latin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4B91D8C-6533-090C-937D-C8FE26BD5742}"/>
              </a:ext>
            </a:extLst>
          </p:cNvPr>
          <p:cNvGrpSpPr/>
          <p:nvPr/>
        </p:nvGrpSpPr>
        <p:grpSpPr>
          <a:xfrm>
            <a:off x="6370545" y="1512603"/>
            <a:ext cx="2570039" cy="1641558"/>
            <a:chOff x="6284631" y="1512601"/>
            <a:chExt cx="2570039" cy="1641558"/>
          </a:xfrm>
        </p:grpSpPr>
        <p:sp>
          <p:nvSpPr>
            <p:cNvPr id="15" name="ComponentBackground1">
              <a:extLst>
                <a:ext uri="{FF2B5EF4-FFF2-40B4-BE49-F238E27FC236}">
                  <a16:creationId xmlns:a16="http://schemas.microsoft.com/office/drawing/2014/main" id="{3D1870F0-7B12-47EB-8A59-9E2C25ACF912}"/>
                </a:ext>
              </a:extLst>
            </p:cNvPr>
            <p:cNvSpPr/>
            <p:nvPr/>
          </p:nvSpPr>
          <p:spPr>
            <a:xfrm>
              <a:off x="6284632" y="1659694"/>
              <a:ext cx="2556000" cy="1494465"/>
            </a:xfrm>
            <a:prstGeom prst="roundRect">
              <a:avLst>
                <a:gd name="adj" fmla="val 9749"/>
              </a:avLst>
            </a:prstGeom>
            <a:solidFill>
              <a:srgbClr val="FFFFFF">
                <a:alpha val="95000"/>
              </a:srgbClr>
            </a:solidFill>
            <a:ln w="6350">
              <a:noFill/>
            </a:ln>
            <a:effectLst>
              <a:outerShdw blurRad="254000" dist="38100" dir="216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/>
            </a:p>
          </p:txBody>
        </p:sp>
        <p:sp>
          <p:nvSpPr>
            <p:cNvPr id="16" name="Bullet1">
              <a:extLst>
                <a:ext uri="{FF2B5EF4-FFF2-40B4-BE49-F238E27FC236}">
                  <a16:creationId xmlns:a16="http://schemas.microsoft.com/office/drawing/2014/main" id="{FFED211B-1D0A-933F-C310-643D9715F2FE}"/>
                </a:ext>
              </a:extLst>
            </p:cNvPr>
            <p:cNvSpPr>
              <a:spLocks/>
            </p:cNvSpPr>
            <p:nvPr/>
          </p:nvSpPr>
          <p:spPr>
            <a:xfrm>
              <a:off x="6473263" y="1512601"/>
              <a:ext cx="2381407" cy="540528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000000"/>
                  </a:solidFill>
                  <a:latin typeface="+mj-ea"/>
                  <a:ea typeface="+mj-ea"/>
                </a:rPr>
                <a:t>算力与存储</a:t>
              </a:r>
              <a:endParaRPr lang="en-US" dirty="0"/>
            </a:p>
          </p:txBody>
        </p:sp>
        <p:sp>
          <p:nvSpPr>
            <p:cNvPr id="17" name="Shape1">
              <a:extLst>
                <a:ext uri="{FF2B5EF4-FFF2-40B4-BE49-F238E27FC236}">
                  <a16:creationId xmlns:a16="http://schemas.microsoft.com/office/drawing/2014/main" id="{CE672ECE-37CE-FDB3-C9A1-A011431DEE63}"/>
                </a:ext>
              </a:extLst>
            </p:cNvPr>
            <p:cNvSpPr/>
            <p:nvPr/>
          </p:nvSpPr>
          <p:spPr>
            <a:xfrm>
              <a:off x="6284631" y="2196793"/>
              <a:ext cx="205744" cy="420267"/>
            </a:xfrm>
            <a:custGeom>
              <a:avLst/>
              <a:gdLst>
                <a:gd name="connsiteX0" fmla="*/ 0 w 682722"/>
                <a:gd name="connsiteY0" fmla="*/ 0 h 1365444"/>
                <a:gd name="connsiteX1" fmla="*/ 682722 w 682722"/>
                <a:gd name="connsiteY1" fmla="*/ 682722 h 1365444"/>
                <a:gd name="connsiteX2" fmla="*/ 0 w 682722"/>
                <a:gd name="connsiteY2" fmla="*/ 1365444 h 136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722" h="1365444">
                  <a:moveTo>
                    <a:pt x="0" y="0"/>
                  </a:moveTo>
                  <a:cubicBezTo>
                    <a:pt x="377057" y="0"/>
                    <a:pt x="682722" y="305665"/>
                    <a:pt x="682722" y="682722"/>
                  </a:cubicBezTo>
                  <a:cubicBezTo>
                    <a:pt x="682722" y="1059779"/>
                    <a:pt x="377057" y="1365444"/>
                    <a:pt x="0" y="136544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</a:gradFill>
          </p:spPr>
          <p:txBody>
            <a:bodyPr wrap="non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b="1" i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1">
              <a:extLst>
                <a:ext uri="{FF2B5EF4-FFF2-40B4-BE49-F238E27FC236}">
                  <a16:creationId xmlns:a16="http://schemas.microsoft.com/office/drawing/2014/main" id="{64D2EBA8-0599-2875-7C85-4A87DD7471C1}"/>
                </a:ext>
              </a:extLst>
            </p:cNvPr>
            <p:cNvSpPr>
              <a:spLocks/>
            </p:cNvSpPr>
            <p:nvPr/>
          </p:nvSpPr>
          <p:spPr>
            <a:xfrm>
              <a:off x="6757960" y="2138413"/>
              <a:ext cx="1852214" cy="943892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动态统筹</a:t>
              </a:r>
              <a:r>
                <a:rPr lang="zh-CN" altLang="en-US" sz="1600" b="1" dirty="0">
                  <a:solidFill>
                    <a:srgbClr val="000000"/>
                  </a:solidFill>
                  <a:latin typeface="+mn-ea"/>
                </a:rPr>
                <a:t>异构算力</a:t>
              </a:r>
              <a:endParaRPr lang="en-US" altLang="zh-CN" sz="1600" b="1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+mn-ea"/>
                </a:rPr>
                <a:t>支持国产算力</a:t>
              </a:r>
              <a:endParaRPr lang="en-US" altLang="zh-CN" sz="1600" b="1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高速分布式存储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E1EEA92-008C-38BA-FF87-64A6018A8F53}"/>
              </a:ext>
            </a:extLst>
          </p:cNvPr>
          <p:cNvGrpSpPr/>
          <p:nvPr/>
        </p:nvGrpSpPr>
        <p:grpSpPr>
          <a:xfrm>
            <a:off x="9231933" y="1512603"/>
            <a:ext cx="2570039" cy="1641558"/>
            <a:chOff x="9231933" y="1512601"/>
            <a:chExt cx="2570039" cy="1641558"/>
          </a:xfrm>
        </p:grpSpPr>
        <p:sp>
          <p:nvSpPr>
            <p:cNvPr id="21" name="ComponentBackground1">
              <a:extLst>
                <a:ext uri="{FF2B5EF4-FFF2-40B4-BE49-F238E27FC236}">
                  <a16:creationId xmlns:a16="http://schemas.microsoft.com/office/drawing/2014/main" id="{8B0943E6-17A0-95A7-D651-ACA3390CB9C3}"/>
                </a:ext>
              </a:extLst>
            </p:cNvPr>
            <p:cNvSpPr/>
            <p:nvPr/>
          </p:nvSpPr>
          <p:spPr>
            <a:xfrm>
              <a:off x="9231934" y="1659694"/>
              <a:ext cx="2556000" cy="1494465"/>
            </a:xfrm>
            <a:prstGeom prst="roundRect">
              <a:avLst>
                <a:gd name="adj" fmla="val 9749"/>
              </a:avLst>
            </a:prstGeom>
            <a:solidFill>
              <a:srgbClr val="FFFFFF">
                <a:alpha val="95000"/>
              </a:srgbClr>
            </a:solidFill>
            <a:ln w="6350">
              <a:noFill/>
            </a:ln>
            <a:effectLst>
              <a:outerShdw blurRad="254000" dist="38100" dir="2160000" algn="tl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/>
            </a:p>
          </p:txBody>
        </p:sp>
        <p:sp>
          <p:nvSpPr>
            <p:cNvPr id="22" name="Bullet1">
              <a:extLst>
                <a:ext uri="{FF2B5EF4-FFF2-40B4-BE49-F238E27FC236}">
                  <a16:creationId xmlns:a16="http://schemas.microsoft.com/office/drawing/2014/main" id="{E3B22735-DBDF-9742-EB66-BC805864B662}"/>
                </a:ext>
              </a:extLst>
            </p:cNvPr>
            <p:cNvSpPr>
              <a:spLocks/>
            </p:cNvSpPr>
            <p:nvPr/>
          </p:nvSpPr>
          <p:spPr>
            <a:xfrm>
              <a:off x="9420565" y="1512601"/>
              <a:ext cx="2381407" cy="540528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rgbClr val="000000"/>
                  </a:solidFill>
                  <a:latin typeface="+mj-ea"/>
                  <a:ea typeface="+mj-ea"/>
                </a:rPr>
                <a:t>数据加工平台</a:t>
              </a:r>
              <a:endParaRPr lang="en-US" dirty="0"/>
            </a:p>
          </p:txBody>
        </p:sp>
        <p:sp>
          <p:nvSpPr>
            <p:cNvPr id="23" name="Shape1">
              <a:extLst>
                <a:ext uri="{FF2B5EF4-FFF2-40B4-BE49-F238E27FC236}">
                  <a16:creationId xmlns:a16="http://schemas.microsoft.com/office/drawing/2014/main" id="{48C2D0E9-5BDD-34D6-09FC-D3E2A511EF05}"/>
                </a:ext>
              </a:extLst>
            </p:cNvPr>
            <p:cNvSpPr/>
            <p:nvPr/>
          </p:nvSpPr>
          <p:spPr>
            <a:xfrm>
              <a:off x="9231933" y="2196793"/>
              <a:ext cx="205744" cy="420267"/>
            </a:xfrm>
            <a:custGeom>
              <a:avLst/>
              <a:gdLst>
                <a:gd name="connsiteX0" fmla="*/ 0 w 682722"/>
                <a:gd name="connsiteY0" fmla="*/ 0 h 1365444"/>
                <a:gd name="connsiteX1" fmla="*/ 682722 w 682722"/>
                <a:gd name="connsiteY1" fmla="*/ 682722 h 1365444"/>
                <a:gd name="connsiteX2" fmla="*/ 0 w 682722"/>
                <a:gd name="connsiteY2" fmla="*/ 1365444 h 136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722" h="1365444">
                  <a:moveTo>
                    <a:pt x="0" y="0"/>
                  </a:moveTo>
                  <a:cubicBezTo>
                    <a:pt x="377057" y="0"/>
                    <a:pt x="682722" y="305665"/>
                    <a:pt x="682722" y="682722"/>
                  </a:cubicBezTo>
                  <a:cubicBezTo>
                    <a:pt x="682722" y="1059779"/>
                    <a:pt x="377057" y="1365444"/>
                    <a:pt x="0" y="136544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</a:gradFill>
          </p:spPr>
          <p:txBody>
            <a:bodyPr wrap="none" lIns="91440" tIns="45720" rIns="91440" bIns="45720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2000" b="1" i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Text1">
              <a:extLst>
                <a:ext uri="{FF2B5EF4-FFF2-40B4-BE49-F238E27FC236}">
                  <a16:creationId xmlns:a16="http://schemas.microsoft.com/office/drawing/2014/main" id="{032A13FD-AF63-2213-40E3-9CC097C6477A}"/>
                </a:ext>
              </a:extLst>
            </p:cNvPr>
            <p:cNvSpPr>
              <a:spLocks/>
            </p:cNvSpPr>
            <p:nvPr/>
          </p:nvSpPr>
          <p:spPr>
            <a:xfrm>
              <a:off x="9664917" y="2166580"/>
              <a:ext cx="1866685" cy="801979"/>
            </a:xfrm>
            <a:prstGeom prst="rect">
              <a:avLst/>
            </a:prstGeom>
          </p:spPr>
          <p:txBody>
            <a:bodyPr wrap="square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多模数据加工能力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000000"/>
                  </a:solidFill>
                  <a:latin typeface="+mn-ea"/>
                </a:rPr>
                <a:t>数据清洗工具</a:t>
              </a:r>
              <a:endParaRPr lang="en-US" altLang="zh-CN" sz="16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20" name="ComponentBackground4">
            <a:extLst>
              <a:ext uri="{FF2B5EF4-FFF2-40B4-BE49-F238E27FC236}">
                <a16:creationId xmlns:a16="http://schemas.microsoft.com/office/drawing/2014/main" id="{AECDACFE-E819-7A43-9E4F-D0406965C1EB}"/>
              </a:ext>
            </a:extLst>
          </p:cNvPr>
          <p:cNvSpPr/>
          <p:nvPr/>
        </p:nvSpPr>
        <p:spPr>
          <a:xfrm flipH="1">
            <a:off x="646388" y="4033725"/>
            <a:ext cx="2557408" cy="1494465"/>
          </a:xfrm>
          <a:prstGeom prst="roundRect">
            <a:avLst>
              <a:gd name="adj" fmla="val 9749"/>
            </a:avLst>
          </a:prstGeom>
          <a:solidFill>
            <a:srgbClr val="FFFFFF">
              <a:alpha val="95000"/>
            </a:srgbClr>
          </a:solidFill>
          <a:ln w="6350">
            <a:noFill/>
          </a:ln>
          <a:effectLst>
            <a:outerShdw blurRad="254000" dist="38100" dir="216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b="1" dirty="0"/>
          </a:p>
        </p:txBody>
      </p:sp>
      <p:sp>
        <p:nvSpPr>
          <p:cNvPr id="221" name="Bullet4">
            <a:extLst>
              <a:ext uri="{FF2B5EF4-FFF2-40B4-BE49-F238E27FC236}">
                <a16:creationId xmlns:a16="http://schemas.microsoft.com/office/drawing/2014/main" id="{410EE5FA-B58B-B59C-AE78-E9CF0A863D54}"/>
              </a:ext>
            </a:extLst>
          </p:cNvPr>
          <p:cNvSpPr>
            <a:spLocks/>
          </p:cNvSpPr>
          <p:nvPr/>
        </p:nvSpPr>
        <p:spPr>
          <a:xfrm flipH="1">
            <a:off x="772632" y="3995028"/>
            <a:ext cx="2246768" cy="434171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</a:rPr>
              <a:t>模型开发能力</a:t>
            </a:r>
            <a:endParaRPr lang="en-US" dirty="0"/>
          </a:p>
        </p:txBody>
      </p:sp>
      <p:sp>
        <p:nvSpPr>
          <p:cNvPr id="223" name="Shape4">
            <a:extLst>
              <a:ext uri="{FF2B5EF4-FFF2-40B4-BE49-F238E27FC236}">
                <a16:creationId xmlns:a16="http://schemas.microsoft.com/office/drawing/2014/main" id="{9FC0C6F7-C3D3-4D72-FD74-BCF0344CFEBB}"/>
              </a:ext>
            </a:extLst>
          </p:cNvPr>
          <p:cNvSpPr/>
          <p:nvPr/>
        </p:nvSpPr>
        <p:spPr>
          <a:xfrm flipH="1">
            <a:off x="2922806" y="4533508"/>
            <a:ext cx="273734" cy="547468"/>
          </a:xfrm>
          <a:custGeom>
            <a:avLst/>
            <a:gdLst>
              <a:gd name="connsiteX0" fmla="*/ 0 w 682722"/>
              <a:gd name="connsiteY0" fmla="*/ 0 h 1365444"/>
              <a:gd name="connsiteX1" fmla="*/ 682722 w 682722"/>
              <a:gd name="connsiteY1" fmla="*/ 682722 h 1365444"/>
              <a:gd name="connsiteX2" fmla="*/ 0 w 682722"/>
              <a:gd name="connsiteY2" fmla="*/ 1365444 h 136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722" h="1365444">
                <a:moveTo>
                  <a:pt x="0" y="0"/>
                </a:moveTo>
                <a:cubicBezTo>
                  <a:pt x="377057" y="0"/>
                  <a:pt x="682722" y="305665"/>
                  <a:pt x="682722" y="682722"/>
                </a:cubicBezTo>
                <a:cubicBezTo>
                  <a:pt x="682722" y="1059779"/>
                  <a:pt x="377057" y="1365444"/>
                  <a:pt x="0" y="136544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8100000" scaled="1"/>
            <a:tileRect/>
          </a:gradFill>
        </p:spPr>
        <p:txBody>
          <a:bodyPr wrap="none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b="1" i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1">
            <a:extLst>
              <a:ext uri="{FF2B5EF4-FFF2-40B4-BE49-F238E27FC236}">
                <a16:creationId xmlns:a16="http://schemas.microsoft.com/office/drawing/2014/main" id="{FDCA2D25-2729-BF7B-3D0F-95EF597E8E2F}"/>
              </a:ext>
            </a:extLst>
          </p:cNvPr>
          <p:cNvSpPr>
            <a:spLocks/>
          </p:cNvSpPr>
          <p:nvPr/>
        </p:nvSpPr>
        <p:spPr>
          <a:xfrm>
            <a:off x="856157" y="4460557"/>
            <a:ext cx="2039802" cy="911912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主流模型框架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在线训练、微调模型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模型对齐能力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7" name="ComponentBackground4">
            <a:extLst>
              <a:ext uri="{FF2B5EF4-FFF2-40B4-BE49-F238E27FC236}">
                <a16:creationId xmlns:a16="http://schemas.microsoft.com/office/drawing/2014/main" id="{D68BEF09-31EF-DC30-4E66-8101AFEA8EF6}"/>
              </a:ext>
            </a:extLst>
          </p:cNvPr>
          <p:cNvSpPr/>
          <p:nvPr/>
        </p:nvSpPr>
        <p:spPr>
          <a:xfrm flipH="1">
            <a:off x="3349960" y="4026404"/>
            <a:ext cx="2557408" cy="1494465"/>
          </a:xfrm>
          <a:prstGeom prst="roundRect">
            <a:avLst>
              <a:gd name="adj" fmla="val 9749"/>
            </a:avLst>
          </a:prstGeom>
          <a:solidFill>
            <a:srgbClr val="FFFFFF">
              <a:alpha val="95000"/>
            </a:srgbClr>
          </a:solidFill>
          <a:ln w="6350">
            <a:noFill/>
          </a:ln>
          <a:effectLst>
            <a:outerShdw blurRad="254000" dist="38100" dir="216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b="1" dirty="0"/>
          </a:p>
        </p:txBody>
      </p:sp>
      <p:sp>
        <p:nvSpPr>
          <p:cNvPr id="28" name="Bullet4">
            <a:extLst>
              <a:ext uri="{FF2B5EF4-FFF2-40B4-BE49-F238E27FC236}">
                <a16:creationId xmlns:a16="http://schemas.microsoft.com/office/drawing/2014/main" id="{55FB2F2F-E054-9341-A385-14AD5F5089AD}"/>
              </a:ext>
            </a:extLst>
          </p:cNvPr>
          <p:cNvSpPr>
            <a:spLocks/>
          </p:cNvSpPr>
          <p:nvPr/>
        </p:nvSpPr>
        <p:spPr>
          <a:xfrm flipH="1">
            <a:off x="3476204" y="3987707"/>
            <a:ext cx="2246768" cy="434171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</a:rPr>
              <a:t>应用开发能力</a:t>
            </a:r>
            <a:endParaRPr lang="en-US" dirty="0"/>
          </a:p>
        </p:txBody>
      </p:sp>
      <p:sp>
        <p:nvSpPr>
          <p:cNvPr id="29" name="Shape4">
            <a:extLst>
              <a:ext uri="{FF2B5EF4-FFF2-40B4-BE49-F238E27FC236}">
                <a16:creationId xmlns:a16="http://schemas.microsoft.com/office/drawing/2014/main" id="{C159DEC2-55FB-87CC-03E9-22A42781DD12}"/>
              </a:ext>
            </a:extLst>
          </p:cNvPr>
          <p:cNvSpPr/>
          <p:nvPr/>
        </p:nvSpPr>
        <p:spPr>
          <a:xfrm flipH="1">
            <a:off x="5626378" y="4526187"/>
            <a:ext cx="273734" cy="547468"/>
          </a:xfrm>
          <a:custGeom>
            <a:avLst/>
            <a:gdLst>
              <a:gd name="connsiteX0" fmla="*/ 0 w 682722"/>
              <a:gd name="connsiteY0" fmla="*/ 0 h 1365444"/>
              <a:gd name="connsiteX1" fmla="*/ 682722 w 682722"/>
              <a:gd name="connsiteY1" fmla="*/ 682722 h 1365444"/>
              <a:gd name="connsiteX2" fmla="*/ 0 w 682722"/>
              <a:gd name="connsiteY2" fmla="*/ 1365444 h 136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722" h="1365444">
                <a:moveTo>
                  <a:pt x="0" y="0"/>
                </a:moveTo>
                <a:cubicBezTo>
                  <a:pt x="377057" y="0"/>
                  <a:pt x="682722" y="305665"/>
                  <a:pt x="682722" y="682722"/>
                </a:cubicBezTo>
                <a:cubicBezTo>
                  <a:pt x="682722" y="1059779"/>
                  <a:pt x="377057" y="1365444"/>
                  <a:pt x="0" y="136544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8100000" scaled="1"/>
            <a:tileRect/>
          </a:gradFill>
        </p:spPr>
        <p:txBody>
          <a:bodyPr wrap="none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b="1" i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1">
            <a:extLst>
              <a:ext uri="{FF2B5EF4-FFF2-40B4-BE49-F238E27FC236}">
                <a16:creationId xmlns:a16="http://schemas.microsoft.com/office/drawing/2014/main" id="{EE8C0948-ADC9-DF54-4A49-3332FFB0ADE8}"/>
              </a:ext>
            </a:extLst>
          </p:cNvPr>
          <p:cNvSpPr>
            <a:spLocks/>
          </p:cNvSpPr>
          <p:nvPr/>
        </p:nvSpPr>
        <p:spPr>
          <a:xfrm>
            <a:off x="3649073" y="4577581"/>
            <a:ext cx="1923611" cy="677843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提供应用开发平台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提供应用部署平台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5" name="ComponentBackground4">
            <a:extLst>
              <a:ext uri="{FF2B5EF4-FFF2-40B4-BE49-F238E27FC236}">
                <a16:creationId xmlns:a16="http://schemas.microsoft.com/office/drawing/2014/main" id="{984A4310-AC19-BC77-5055-653F62552401}"/>
              </a:ext>
            </a:extLst>
          </p:cNvPr>
          <p:cNvSpPr/>
          <p:nvPr/>
        </p:nvSpPr>
        <p:spPr>
          <a:xfrm flipH="1">
            <a:off x="6323076" y="4026404"/>
            <a:ext cx="2557408" cy="1494465"/>
          </a:xfrm>
          <a:prstGeom prst="roundRect">
            <a:avLst>
              <a:gd name="adj" fmla="val 9749"/>
            </a:avLst>
          </a:prstGeom>
          <a:solidFill>
            <a:srgbClr val="FFFFFF">
              <a:alpha val="95000"/>
            </a:srgbClr>
          </a:solidFill>
          <a:ln w="6350">
            <a:noFill/>
          </a:ln>
          <a:effectLst>
            <a:outerShdw blurRad="254000" dist="38100" dir="216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b="1" dirty="0"/>
          </a:p>
        </p:txBody>
      </p:sp>
      <p:sp>
        <p:nvSpPr>
          <p:cNvPr id="36" name="Bullet4">
            <a:extLst>
              <a:ext uri="{FF2B5EF4-FFF2-40B4-BE49-F238E27FC236}">
                <a16:creationId xmlns:a16="http://schemas.microsoft.com/office/drawing/2014/main" id="{7D73C255-E6CE-2493-EC25-743A8A7B857A}"/>
              </a:ext>
            </a:extLst>
          </p:cNvPr>
          <p:cNvSpPr>
            <a:spLocks/>
          </p:cNvSpPr>
          <p:nvPr/>
        </p:nvSpPr>
        <p:spPr>
          <a:xfrm flipH="1">
            <a:off x="6449320" y="3987707"/>
            <a:ext cx="2246768" cy="434171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+mj-ea"/>
                <a:ea typeface="+mj-ea"/>
              </a:rPr>
              <a:t>Agent</a:t>
            </a:r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</a:rPr>
              <a:t>开发能力</a:t>
            </a:r>
            <a:endParaRPr lang="en-US" dirty="0"/>
          </a:p>
        </p:txBody>
      </p:sp>
      <p:sp>
        <p:nvSpPr>
          <p:cNvPr id="37" name="Shape4">
            <a:extLst>
              <a:ext uri="{FF2B5EF4-FFF2-40B4-BE49-F238E27FC236}">
                <a16:creationId xmlns:a16="http://schemas.microsoft.com/office/drawing/2014/main" id="{8815EB17-A0DA-C5A4-4811-4DC0F6450D58}"/>
              </a:ext>
            </a:extLst>
          </p:cNvPr>
          <p:cNvSpPr/>
          <p:nvPr/>
        </p:nvSpPr>
        <p:spPr>
          <a:xfrm flipH="1">
            <a:off x="8599494" y="4526187"/>
            <a:ext cx="273734" cy="547468"/>
          </a:xfrm>
          <a:custGeom>
            <a:avLst/>
            <a:gdLst>
              <a:gd name="connsiteX0" fmla="*/ 0 w 682722"/>
              <a:gd name="connsiteY0" fmla="*/ 0 h 1365444"/>
              <a:gd name="connsiteX1" fmla="*/ 682722 w 682722"/>
              <a:gd name="connsiteY1" fmla="*/ 682722 h 1365444"/>
              <a:gd name="connsiteX2" fmla="*/ 0 w 682722"/>
              <a:gd name="connsiteY2" fmla="*/ 1365444 h 136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722" h="1365444">
                <a:moveTo>
                  <a:pt x="0" y="0"/>
                </a:moveTo>
                <a:cubicBezTo>
                  <a:pt x="377057" y="0"/>
                  <a:pt x="682722" y="305665"/>
                  <a:pt x="682722" y="682722"/>
                </a:cubicBezTo>
                <a:cubicBezTo>
                  <a:pt x="682722" y="1059779"/>
                  <a:pt x="377057" y="1365444"/>
                  <a:pt x="0" y="136544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8100000" scaled="1"/>
            <a:tileRect/>
          </a:gradFill>
        </p:spPr>
        <p:txBody>
          <a:bodyPr wrap="none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b="1" i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1">
            <a:extLst>
              <a:ext uri="{FF2B5EF4-FFF2-40B4-BE49-F238E27FC236}">
                <a16:creationId xmlns:a16="http://schemas.microsoft.com/office/drawing/2014/main" id="{66DD0807-9158-4B22-6407-5E1B0D041C2B}"/>
              </a:ext>
            </a:extLst>
          </p:cNvPr>
          <p:cNvSpPr>
            <a:spLocks/>
          </p:cNvSpPr>
          <p:nvPr/>
        </p:nvSpPr>
        <p:spPr>
          <a:xfrm>
            <a:off x="6576289" y="4509160"/>
            <a:ext cx="2015949" cy="911912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可进行智能体开发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及评测部署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ComponentBackground4">
            <a:extLst>
              <a:ext uri="{FF2B5EF4-FFF2-40B4-BE49-F238E27FC236}">
                <a16:creationId xmlns:a16="http://schemas.microsoft.com/office/drawing/2014/main" id="{1670B268-B1F3-21C6-6E3D-65CFCC7859AA}"/>
              </a:ext>
            </a:extLst>
          </p:cNvPr>
          <p:cNvSpPr/>
          <p:nvPr/>
        </p:nvSpPr>
        <p:spPr>
          <a:xfrm flipH="1">
            <a:off x="9230526" y="3995028"/>
            <a:ext cx="2557408" cy="1494465"/>
          </a:xfrm>
          <a:prstGeom prst="roundRect">
            <a:avLst>
              <a:gd name="adj" fmla="val 9749"/>
            </a:avLst>
          </a:prstGeom>
          <a:solidFill>
            <a:srgbClr val="FFFFFF">
              <a:alpha val="95000"/>
            </a:srgbClr>
          </a:solidFill>
          <a:ln w="6350">
            <a:noFill/>
          </a:ln>
          <a:effectLst>
            <a:outerShdw blurRad="254000" dist="38100" dir="216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b="1" dirty="0"/>
          </a:p>
        </p:txBody>
      </p:sp>
      <p:sp>
        <p:nvSpPr>
          <p:cNvPr id="40" name="Bullet4">
            <a:extLst>
              <a:ext uri="{FF2B5EF4-FFF2-40B4-BE49-F238E27FC236}">
                <a16:creationId xmlns:a16="http://schemas.microsoft.com/office/drawing/2014/main" id="{29C7FC0C-339A-D1A1-7182-1771A4F1ACE5}"/>
              </a:ext>
            </a:extLst>
          </p:cNvPr>
          <p:cNvSpPr>
            <a:spLocks/>
          </p:cNvSpPr>
          <p:nvPr/>
        </p:nvSpPr>
        <p:spPr>
          <a:xfrm flipH="1">
            <a:off x="9356770" y="3956331"/>
            <a:ext cx="2246768" cy="434171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00"/>
                </a:solidFill>
                <a:latin typeface="+mj-ea"/>
                <a:ea typeface="+mj-ea"/>
              </a:rPr>
              <a:t>外部工具</a:t>
            </a:r>
            <a:r>
              <a:rPr lang="en-US" altLang="zh-CN" b="1" dirty="0">
                <a:solidFill>
                  <a:srgbClr val="000000"/>
                </a:solidFill>
                <a:latin typeface="+mj-ea"/>
                <a:ea typeface="+mj-ea"/>
              </a:rPr>
              <a:t>API</a:t>
            </a:r>
            <a:endParaRPr lang="en-US" dirty="0"/>
          </a:p>
        </p:txBody>
      </p:sp>
      <p:sp>
        <p:nvSpPr>
          <p:cNvPr id="41" name="Shape4">
            <a:extLst>
              <a:ext uri="{FF2B5EF4-FFF2-40B4-BE49-F238E27FC236}">
                <a16:creationId xmlns:a16="http://schemas.microsoft.com/office/drawing/2014/main" id="{40AAB58E-AC6E-A6DB-4282-F0FEFB09A264}"/>
              </a:ext>
            </a:extLst>
          </p:cNvPr>
          <p:cNvSpPr/>
          <p:nvPr/>
        </p:nvSpPr>
        <p:spPr>
          <a:xfrm flipH="1">
            <a:off x="11506944" y="4494811"/>
            <a:ext cx="273734" cy="547468"/>
          </a:xfrm>
          <a:custGeom>
            <a:avLst/>
            <a:gdLst>
              <a:gd name="connsiteX0" fmla="*/ 0 w 682722"/>
              <a:gd name="connsiteY0" fmla="*/ 0 h 1365444"/>
              <a:gd name="connsiteX1" fmla="*/ 682722 w 682722"/>
              <a:gd name="connsiteY1" fmla="*/ 682722 h 1365444"/>
              <a:gd name="connsiteX2" fmla="*/ 0 w 682722"/>
              <a:gd name="connsiteY2" fmla="*/ 1365444 h 136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722" h="1365444">
                <a:moveTo>
                  <a:pt x="0" y="0"/>
                </a:moveTo>
                <a:cubicBezTo>
                  <a:pt x="377057" y="0"/>
                  <a:pt x="682722" y="305665"/>
                  <a:pt x="682722" y="682722"/>
                </a:cubicBezTo>
                <a:cubicBezTo>
                  <a:pt x="682722" y="1059779"/>
                  <a:pt x="377057" y="1365444"/>
                  <a:pt x="0" y="136544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8100000" scaled="1"/>
            <a:tileRect/>
          </a:gradFill>
        </p:spPr>
        <p:txBody>
          <a:bodyPr wrap="none" lIns="91440" tIns="45720" rIns="91440" bIns="45720" rtlCol="0" anchor="ctr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2000" b="1" i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Text1">
            <a:extLst>
              <a:ext uri="{FF2B5EF4-FFF2-40B4-BE49-F238E27FC236}">
                <a16:creationId xmlns:a16="http://schemas.microsoft.com/office/drawing/2014/main" id="{212FDB4C-EC54-17B9-5EB1-67E1F91DEE58}"/>
              </a:ext>
            </a:extLst>
          </p:cNvPr>
          <p:cNvSpPr>
            <a:spLocks/>
          </p:cNvSpPr>
          <p:nvPr/>
        </p:nvSpPr>
        <p:spPr>
          <a:xfrm>
            <a:off x="9356770" y="4477784"/>
            <a:ext cx="2041331" cy="911912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提供工具并可被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Agent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调用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我方合作准备</a:t>
            </a:r>
            <a:endParaRPr lang="en-US" dirty="0"/>
          </a:p>
        </p:txBody>
      </p:sp>
      <p:grpSp>
        <p:nvGrpSpPr>
          <p:cNvPr id="28" name="c838b372-2ad5-4769-9046-86751235ad66.source.3.zh-Hans.pptx">
            <a:extLst>
              <a:ext uri="{FF2B5EF4-FFF2-40B4-BE49-F238E27FC236}">
                <a16:creationId xmlns:a16="http://schemas.microsoft.com/office/drawing/2014/main" id="{EC43AB34-F099-5D5C-448B-890A6908DBC3}"/>
              </a:ext>
            </a:extLst>
          </p:cNvPr>
          <p:cNvGrpSpPr/>
          <p:nvPr/>
        </p:nvGrpSpPr>
        <p:grpSpPr>
          <a:xfrm>
            <a:off x="457200" y="596562"/>
            <a:ext cx="11277600" cy="6261438"/>
            <a:chOff x="457200" y="596562"/>
            <a:chExt cx="11277600" cy="6261438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7ED97F0-55B3-B99B-0E39-AEE796605308}"/>
                </a:ext>
              </a:extLst>
            </p:cNvPr>
            <p:cNvGrpSpPr/>
            <p:nvPr/>
          </p:nvGrpSpPr>
          <p:grpSpPr>
            <a:xfrm>
              <a:off x="457200" y="596562"/>
              <a:ext cx="11277600" cy="6261438"/>
              <a:chOff x="457200" y="596562"/>
              <a:chExt cx="11277600" cy="6261438"/>
            </a:xfrm>
          </p:grpSpPr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9A0C61D-9550-8D89-5DD2-8CC3927F7A1C}"/>
                  </a:ext>
                </a:extLst>
              </p:cNvPr>
              <p:cNvSpPr/>
              <p:nvPr/>
            </p:nvSpPr>
            <p:spPr>
              <a:xfrm>
                <a:off x="457200" y="596562"/>
                <a:ext cx="11277600" cy="6261438"/>
              </a:xfrm>
              <a:custGeom>
                <a:avLst/>
                <a:gdLst>
                  <a:gd name="connsiteX0" fmla="*/ 5638801 w 11277600"/>
                  <a:gd name="connsiteY0" fmla="*/ 0 h 6261438"/>
                  <a:gd name="connsiteX1" fmla="*/ 6197631 w 11277600"/>
                  <a:gd name="connsiteY1" fmla="*/ 150191 h 6261438"/>
                  <a:gd name="connsiteX2" fmla="*/ 10717914 w 11277600"/>
                  <a:gd name="connsiteY2" fmla="*/ 2758638 h 6261438"/>
                  <a:gd name="connsiteX3" fmla="*/ 11277600 w 11277600"/>
                  <a:gd name="connsiteY3" fmla="*/ 3727392 h 6261438"/>
                  <a:gd name="connsiteX4" fmla="*/ 11277600 w 11277600"/>
                  <a:gd name="connsiteY4" fmla="*/ 6261438 h 6261438"/>
                  <a:gd name="connsiteX5" fmla="*/ 0 w 11277600"/>
                  <a:gd name="connsiteY5" fmla="*/ 6261438 h 6261438"/>
                  <a:gd name="connsiteX6" fmla="*/ 0 w 11277600"/>
                  <a:gd name="connsiteY6" fmla="*/ 3727392 h 6261438"/>
                  <a:gd name="connsiteX7" fmla="*/ 559687 w 11277600"/>
                  <a:gd name="connsiteY7" fmla="*/ 2760349 h 6261438"/>
                  <a:gd name="connsiteX8" fmla="*/ 5079970 w 11277600"/>
                  <a:gd name="connsiteY8" fmla="*/ 150191 h 6261438"/>
                  <a:gd name="connsiteX9" fmla="*/ 5638801 w 11277600"/>
                  <a:gd name="connsiteY9" fmla="*/ 0 h 626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7600" h="6261438">
                    <a:moveTo>
                      <a:pt x="5638801" y="0"/>
                    </a:moveTo>
                    <a:cubicBezTo>
                      <a:pt x="5831782" y="0"/>
                      <a:pt x="6024762" y="50063"/>
                      <a:pt x="6197631" y="150191"/>
                    </a:cubicBezTo>
                    <a:lnTo>
                      <a:pt x="10717914" y="2758638"/>
                    </a:lnTo>
                    <a:cubicBezTo>
                      <a:pt x="11065366" y="2958891"/>
                      <a:pt x="11277600" y="3328593"/>
                      <a:pt x="11277600" y="3727392"/>
                    </a:cubicBezTo>
                    <a:lnTo>
                      <a:pt x="11277600" y="6261438"/>
                    </a:lnTo>
                    <a:lnTo>
                      <a:pt x="0" y="6261438"/>
                    </a:lnTo>
                    <a:lnTo>
                      <a:pt x="0" y="3727392"/>
                    </a:lnTo>
                    <a:cubicBezTo>
                      <a:pt x="0" y="3328593"/>
                      <a:pt x="212238" y="2958891"/>
                      <a:pt x="559687" y="2760349"/>
                    </a:cubicBezTo>
                    <a:lnTo>
                      <a:pt x="5079970" y="150191"/>
                    </a:lnTo>
                    <a:cubicBezTo>
                      <a:pt x="5252841" y="50063"/>
                      <a:pt x="5445822" y="0"/>
                      <a:pt x="563880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15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lt1"/>
                  </a:solidFill>
                  <a:cs typeface="+mn-ea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F8EC3D5-F511-930D-A7E6-727080B4F32E}"/>
                  </a:ext>
                </a:extLst>
              </p:cNvPr>
              <p:cNvSpPr/>
              <p:nvPr/>
            </p:nvSpPr>
            <p:spPr>
              <a:xfrm>
                <a:off x="666750" y="5408178"/>
                <a:ext cx="10858500" cy="725923"/>
              </a:xfrm>
              <a:prstGeom prst="rect">
                <a:avLst/>
              </a:prstGeom>
              <a:gradFill flip="none" rotWithShape="1">
                <a:gsLst>
                  <a:gs pos="47736">
                    <a:schemeClr val="accent1">
                      <a:alpha val="10000"/>
                    </a:schemeClr>
                  </a:gs>
                  <a:gs pos="100000">
                    <a:schemeClr val="accent1">
                      <a:alpha val="0"/>
                    </a:schemeClr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F89B796D-A90E-25D8-2A5E-9A9671BBDCB5}"/>
                  </a:ext>
                </a:extLst>
              </p:cNvPr>
              <p:cNvGrpSpPr/>
              <p:nvPr/>
            </p:nvGrpSpPr>
            <p:grpSpPr>
              <a:xfrm>
                <a:off x="660400" y="2244669"/>
                <a:ext cx="3441700" cy="2864654"/>
                <a:chOff x="660400" y="2221937"/>
                <a:chExt cx="3530600" cy="2938649"/>
              </a:xfrm>
            </p:grpSpPr>
            <p:sp>
              <p:nvSpPr>
                <p:cNvPr id="40" name="ComponentBackground1">
                  <a:extLst>
                    <a:ext uri="{FF2B5EF4-FFF2-40B4-BE49-F238E27FC236}">
                      <a16:creationId xmlns:a16="http://schemas.microsoft.com/office/drawing/2014/main" id="{8E52C262-383E-F73C-3918-8896E1E3613C}"/>
                    </a:ext>
                  </a:extLst>
                </p:cNvPr>
                <p:cNvSpPr/>
                <p:nvPr/>
              </p:nvSpPr>
              <p:spPr>
                <a:xfrm>
                  <a:off x="660400" y="2740842"/>
                  <a:ext cx="3530600" cy="2380375"/>
                </a:xfrm>
                <a:prstGeom prst="roundRect">
                  <a:avLst>
                    <a:gd name="adj" fmla="val 5051"/>
                  </a:avLst>
                </a:prstGeom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9000">
                      <a:srgbClr val="FFFFFF"/>
                    </a:gs>
                  </a:gsLst>
                  <a:lin ang="162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1">
                          <a:alpha val="46000"/>
                        </a:schemeClr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</a:endParaRPr>
                </a:p>
              </p:txBody>
            </p:sp>
            <p:sp>
              <p:nvSpPr>
                <p:cNvPr id="6" name="IconBackground1">
                  <a:extLst>
                    <a:ext uri="{FF2B5EF4-FFF2-40B4-BE49-F238E27FC236}">
                      <a16:creationId xmlns:a16="http://schemas.microsoft.com/office/drawing/2014/main" id="{49864627-74D9-E003-2F5C-BCAC83E8EBE2}"/>
                    </a:ext>
                  </a:extLst>
                </p:cNvPr>
                <p:cNvSpPr/>
                <p:nvPr/>
              </p:nvSpPr>
              <p:spPr>
                <a:xfrm>
                  <a:off x="1965810" y="2221937"/>
                  <a:ext cx="919780" cy="1033893"/>
                </a:xfrm>
                <a:custGeom>
                  <a:avLst/>
                  <a:gdLst>
                    <a:gd name="connsiteX0" fmla="*/ 4427890 w 4427890"/>
                    <a:gd name="connsiteY0" fmla="*/ 3513113 h 4977259"/>
                    <a:gd name="connsiteX1" fmla="*/ 4427890 w 4427890"/>
                    <a:gd name="connsiteY1" fmla="*/ 1463475 h 4977259"/>
                    <a:gd name="connsiteX2" fmla="*/ 4208142 w 4427890"/>
                    <a:gd name="connsiteY2" fmla="*/ 1083116 h 4977259"/>
                    <a:gd name="connsiteX3" fmla="*/ 2433357 w 4427890"/>
                    <a:gd name="connsiteY3" fmla="*/ 58969 h 4977259"/>
                    <a:gd name="connsiteX4" fmla="*/ 1994533 w 4427890"/>
                    <a:gd name="connsiteY4" fmla="*/ 58969 h 4977259"/>
                    <a:gd name="connsiteX5" fmla="*/ 219748 w 4427890"/>
                    <a:gd name="connsiteY5" fmla="*/ 1083788 h 4977259"/>
                    <a:gd name="connsiteX6" fmla="*/ 0 w 4427890"/>
                    <a:gd name="connsiteY6" fmla="*/ 1463475 h 4977259"/>
                    <a:gd name="connsiteX7" fmla="*/ 0 w 4427890"/>
                    <a:gd name="connsiteY7" fmla="*/ 3513113 h 4977259"/>
                    <a:gd name="connsiteX8" fmla="*/ 219748 w 4427890"/>
                    <a:gd name="connsiteY8" fmla="*/ 3893472 h 4977259"/>
                    <a:gd name="connsiteX9" fmla="*/ 1994533 w 4427890"/>
                    <a:gd name="connsiteY9" fmla="*/ 4918291 h 4977259"/>
                    <a:gd name="connsiteX10" fmla="*/ 2433357 w 4427890"/>
                    <a:gd name="connsiteY10" fmla="*/ 4918291 h 4977259"/>
                    <a:gd name="connsiteX11" fmla="*/ 4208142 w 4427890"/>
                    <a:gd name="connsiteY11" fmla="*/ 3893472 h 4977259"/>
                    <a:gd name="connsiteX12" fmla="*/ 4427890 w 4427890"/>
                    <a:gd name="connsiteY12" fmla="*/ 3513113 h 497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427890" h="4977259">
                      <a:moveTo>
                        <a:pt x="4427890" y="3513113"/>
                      </a:moveTo>
                      <a:lnTo>
                        <a:pt x="4427890" y="1463475"/>
                      </a:lnTo>
                      <a:cubicBezTo>
                        <a:pt x="4427890" y="1306896"/>
                        <a:pt x="4344561" y="1161741"/>
                        <a:pt x="4208142" y="1083116"/>
                      </a:cubicBezTo>
                      <a:lnTo>
                        <a:pt x="2433357" y="58969"/>
                      </a:lnTo>
                      <a:cubicBezTo>
                        <a:pt x="2297611" y="-19656"/>
                        <a:pt x="2130280" y="-19656"/>
                        <a:pt x="1994533" y="58969"/>
                      </a:cubicBezTo>
                      <a:lnTo>
                        <a:pt x="219748" y="1083788"/>
                      </a:lnTo>
                      <a:cubicBezTo>
                        <a:pt x="83330" y="1161741"/>
                        <a:pt x="0" y="1306896"/>
                        <a:pt x="0" y="1463475"/>
                      </a:cubicBezTo>
                      <a:lnTo>
                        <a:pt x="0" y="3513113"/>
                      </a:lnTo>
                      <a:cubicBezTo>
                        <a:pt x="0" y="3669692"/>
                        <a:pt x="83330" y="3814847"/>
                        <a:pt x="219748" y="3893472"/>
                      </a:cubicBezTo>
                      <a:lnTo>
                        <a:pt x="1994533" y="4918291"/>
                      </a:lnTo>
                      <a:cubicBezTo>
                        <a:pt x="2130280" y="4996916"/>
                        <a:pt x="2297611" y="4996916"/>
                        <a:pt x="2433357" y="4918291"/>
                      </a:cubicBezTo>
                      <a:lnTo>
                        <a:pt x="4208142" y="3893472"/>
                      </a:lnTo>
                      <a:cubicBezTo>
                        <a:pt x="4344561" y="3814847"/>
                        <a:pt x="4427890" y="3670364"/>
                        <a:pt x="4427890" y="3513113"/>
                      </a:cubicBezTo>
                      <a:close/>
                    </a:path>
                  </a:pathLst>
                </a:custGeom>
                <a:gradFill>
                  <a:gsLst>
                    <a:gs pos="10000">
                      <a:schemeClr val="accent1"/>
                    </a:gs>
                    <a:gs pos="89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lt1"/>
                    </a:solidFill>
                    <a:cs typeface="+mn-ea"/>
                  </a:endParaRPr>
                </a:p>
              </p:txBody>
            </p:sp>
            <p:sp>
              <p:nvSpPr>
                <p:cNvPr id="7" name="Icon1">
                  <a:extLst>
                    <a:ext uri="{FF2B5EF4-FFF2-40B4-BE49-F238E27FC236}">
                      <a16:creationId xmlns:a16="http://schemas.microsoft.com/office/drawing/2014/main" id="{1BBE81D6-80AA-4135-4573-3C3BEDDA7C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960" y="2531542"/>
                  <a:ext cx="397480" cy="414684"/>
                </a:xfrm>
                <a:custGeom>
                  <a:avLst/>
                  <a:gdLst>
                    <a:gd name="connsiteX0" fmla="*/ 484788 w 581145"/>
                    <a:gd name="connsiteY0" fmla="*/ 313240 h 606298"/>
                    <a:gd name="connsiteX1" fmla="*/ 573552 w 581145"/>
                    <a:gd name="connsiteY1" fmla="*/ 313240 h 606298"/>
                    <a:gd name="connsiteX2" fmla="*/ 579532 w 581145"/>
                    <a:gd name="connsiteY2" fmla="*/ 323924 h 606298"/>
                    <a:gd name="connsiteX3" fmla="*/ 535780 w 581145"/>
                    <a:gd name="connsiteY3" fmla="*/ 394786 h 606298"/>
                    <a:gd name="connsiteX4" fmla="*/ 522560 w 581145"/>
                    <a:gd name="connsiteY4" fmla="*/ 394786 h 606298"/>
                    <a:gd name="connsiteX5" fmla="*/ 478807 w 581145"/>
                    <a:gd name="connsiteY5" fmla="*/ 323924 h 606298"/>
                    <a:gd name="connsiteX6" fmla="*/ 484788 w 581145"/>
                    <a:gd name="connsiteY6" fmla="*/ 313240 h 606298"/>
                    <a:gd name="connsiteX7" fmla="*/ 529170 w 581145"/>
                    <a:gd name="connsiteY7" fmla="*/ 171980 h 606298"/>
                    <a:gd name="connsiteX8" fmla="*/ 535780 w 581145"/>
                    <a:gd name="connsiteY8" fmla="*/ 176461 h 606298"/>
                    <a:gd name="connsiteX9" fmla="*/ 579532 w 581145"/>
                    <a:gd name="connsiteY9" fmla="*/ 247224 h 606298"/>
                    <a:gd name="connsiteX10" fmla="*/ 573552 w 581145"/>
                    <a:gd name="connsiteY10" fmla="*/ 257917 h 606298"/>
                    <a:gd name="connsiteX11" fmla="*/ 484788 w 581145"/>
                    <a:gd name="connsiteY11" fmla="*/ 257917 h 606298"/>
                    <a:gd name="connsiteX12" fmla="*/ 478807 w 581145"/>
                    <a:gd name="connsiteY12" fmla="*/ 247224 h 606298"/>
                    <a:gd name="connsiteX13" fmla="*/ 522560 w 581145"/>
                    <a:gd name="connsiteY13" fmla="*/ 176461 h 606298"/>
                    <a:gd name="connsiteX14" fmla="*/ 529170 w 581145"/>
                    <a:gd name="connsiteY14" fmla="*/ 171980 h 606298"/>
                    <a:gd name="connsiteX15" fmla="*/ 274652 w 581145"/>
                    <a:gd name="connsiteY15" fmla="*/ 168792 h 606298"/>
                    <a:gd name="connsiteX16" fmla="*/ 303922 w 581145"/>
                    <a:gd name="connsiteY16" fmla="*/ 187807 h 606298"/>
                    <a:gd name="connsiteX17" fmla="*/ 357583 w 581145"/>
                    <a:gd name="connsiteY17" fmla="*/ 350929 h 606298"/>
                    <a:gd name="connsiteX18" fmla="*/ 342161 w 581145"/>
                    <a:gd name="connsiteY18" fmla="*/ 385188 h 606298"/>
                    <a:gd name="connsiteX19" fmla="*/ 308171 w 581145"/>
                    <a:gd name="connsiteY19" fmla="*/ 369473 h 606298"/>
                    <a:gd name="connsiteX20" fmla="*/ 294323 w 581145"/>
                    <a:gd name="connsiteY20" fmla="*/ 332385 h 606298"/>
                    <a:gd name="connsiteX21" fmla="*/ 292906 w 581145"/>
                    <a:gd name="connsiteY21" fmla="*/ 344172 h 606298"/>
                    <a:gd name="connsiteX22" fmla="*/ 292906 w 581145"/>
                    <a:gd name="connsiteY22" fmla="*/ 570468 h 606298"/>
                    <a:gd name="connsiteX23" fmla="*/ 257342 w 581145"/>
                    <a:gd name="connsiteY23" fmla="*/ 606298 h 606298"/>
                    <a:gd name="connsiteX24" fmla="*/ 221778 w 581145"/>
                    <a:gd name="connsiteY24" fmla="*/ 570468 h 606298"/>
                    <a:gd name="connsiteX25" fmla="*/ 221778 w 581145"/>
                    <a:gd name="connsiteY25" fmla="*/ 422589 h 606298"/>
                    <a:gd name="connsiteX26" fmla="*/ 220677 w 581145"/>
                    <a:gd name="connsiteY26" fmla="*/ 421332 h 606298"/>
                    <a:gd name="connsiteX27" fmla="*/ 207301 w 581145"/>
                    <a:gd name="connsiteY27" fmla="*/ 421332 h 606298"/>
                    <a:gd name="connsiteX28" fmla="*/ 206042 w 581145"/>
                    <a:gd name="connsiteY28" fmla="*/ 422589 h 606298"/>
                    <a:gd name="connsiteX29" fmla="*/ 206042 w 581145"/>
                    <a:gd name="connsiteY29" fmla="*/ 570468 h 606298"/>
                    <a:gd name="connsiteX30" fmla="*/ 170478 w 581145"/>
                    <a:gd name="connsiteY30" fmla="*/ 606298 h 606298"/>
                    <a:gd name="connsiteX31" fmla="*/ 135071 w 581145"/>
                    <a:gd name="connsiteY31" fmla="*/ 570468 h 606298"/>
                    <a:gd name="connsiteX32" fmla="*/ 135071 w 581145"/>
                    <a:gd name="connsiteY32" fmla="*/ 344172 h 606298"/>
                    <a:gd name="connsiteX33" fmla="*/ 133970 w 581145"/>
                    <a:gd name="connsiteY33" fmla="*/ 331128 h 606298"/>
                    <a:gd name="connsiteX34" fmla="*/ 119649 w 581145"/>
                    <a:gd name="connsiteY34" fmla="*/ 369473 h 606298"/>
                    <a:gd name="connsiteX35" fmla="*/ 85816 w 581145"/>
                    <a:gd name="connsiteY35" fmla="*/ 385188 h 606298"/>
                    <a:gd name="connsiteX36" fmla="*/ 70237 w 581145"/>
                    <a:gd name="connsiteY36" fmla="*/ 350929 h 606298"/>
                    <a:gd name="connsiteX37" fmla="*/ 124056 w 581145"/>
                    <a:gd name="connsiteY37" fmla="*/ 187807 h 606298"/>
                    <a:gd name="connsiteX38" fmla="*/ 153168 w 581145"/>
                    <a:gd name="connsiteY38" fmla="*/ 168949 h 606298"/>
                    <a:gd name="connsiteX39" fmla="*/ 163711 w 581145"/>
                    <a:gd name="connsiteY39" fmla="*/ 168949 h 606298"/>
                    <a:gd name="connsiteX40" fmla="*/ 264266 w 581145"/>
                    <a:gd name="connsiteY40" fmla="*/ 168949 h 606298"/>
                    <a:gd name="connsiteX41" fmla="*/ 274652 w 581145"/>
                    <a:gd name="connsiteY41" fmla="*/ 168792 h 606298"/>
                    <a:gd name="connsiteX42" fmla="*/ 406859 w 581145"/>
                    <a:gd name="connsiteY42" fmla="*/ 12420 h 606298"/>
                    <a:gd name="connsiteX43" fmla="*/ 413164 w 581145"/>
                    <a:gd name="connsiteY43" fmla="*/ 12420 h 606298"/>
                    <a:gd name="connsiteX44" fmla="*/ 427979 w 581145"/>
                    <a:gd name="connsiteY44" fmla="*/ 27192 h 606298"/>
                    <a:gd name="connsiteX45" fmla="*/ 427979 w 581145"/>
                    <a:gd name="connsiteY45" fmla="*/ 591683 h 606298"/>
                    <a:gd name="connsiteX46" fmla="*/ 413164 w 581145"/>
                    <a:gd name="connsiteY46" fmla="*/ 606298 h 606298"/>
                    <a:gd name="connsiteX47" fmla="*/ 406859 w 581145"/>
                    <a:gd name="connsiteY47" fmla="*/ 606298 h 606298"/>
                    <a:gd name="connsiteX48" fmla="*/ 392202 w 581145"/>
                    <a:gd name="connsiteY48" fmla="*/ 591683 h 606298"/>
                    <a:gd name="connsiteX49" fmla="*/ 392202 w 581145"/>
                    <a:gd name="connsiteY49" fmla="*/ 27192 h 606298"/>
                    <a:gd name="connsiteX50" fmla="*/ 406859 w 581145"/>
                    <a:gd name="connsiteY50" fmla="*/ 12420 h 606298"/>
                    <a:gd name="connsiteX51" fmla="*/ 14635 w 581145"/>
                    <a:gd name="connsiteY51" fmla="*/ 12420 h 606298"/>
                    <a:gd name="connsiteX52" fmla="*/ 20930 w 581145"/>
                    <a:gd name="connsiteY52" fmla="*/ 12420 h 606298"/>
                    <a:gd name="connsiteX53" fmla="*/ 35565 w 581145"/>
                    <a:gd name="connsiteY53" fmla="*/ 27192 h 606298"/>
                    <a:gd name="connsiteX54" fmla="*/ 35565 w 581145"/>
                    <a:gd name="connsiteY54" fmla="*/ 591683 h 606298"/>
                    <a:gd name="connsiteX55" fmla="*/ 20930 w 581145"/>
                    <a:gd name="connsiteY55" fmla="*/ 606298 h 606298"/>
                    <a:gd name="connsiteX56" fmla="*/ 14635 w 581145"/>
                    <a:gd name="connsiteY56" fmla="*/ 606298 h 606298"/>
                    <a:gd name="connsiteX57" fmla="*/ 0 w 581145"/>
                    <a:gd name="connsiteY57" fmla="*/ 591683 h 606298"/>
                    <a:gd name="connsiteX58" fmla="*/ 0 w 581145"/>
                    <a:gd name="connsiteY58" fmla="*/ 27192 h 606298"/>
                    <a:gd name="connsiteX59" fmla="*/ 14635 w 581145"/>
                    <a:gd name="connsiteY59" fmla="*/ 12420 h 606298"/>
                    <a:gd name="connsiteX60" fmla="*/ 214696 w 581145"/>
                    <a:gd name="connsiteY60" fmla="*/ 0 h 606298"/>
                    <a:gd name="connsiteX61" fmla="*/ 291013 w 581145"/>
                    <a:gd name="connsiteY61" fmla="*/ 75435 h 606298"/>
                    <a:gd name="connsiteX62" fmla="*/ 214696 w 581145"/>
                    <a:gd name="connsiteY62" fmla="*/ 150870 h 606298"/>
                    <a:gd name="connsiteX63" fmla="*/ 138379 w 581145"/>
                    <a:gd name="connsiteY63" fmla="*/ 75435 h 606298"/>
                    <a:gd name="connsiteX64" fmla="*/ 214696 w 581145"/>
                    <a:gd name="connsiteY64" fmla="*/ 0 h 606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581145" h="606298">
                      <a:moveTo>
                        <a:pt x="484788" y="313240"/>
                      </a:moveTo>
                      <a:lnTo>
                        <a:pt x="573552" y="313240"/>
                      </a:lnTo>
                      <a:cubicBezTo>
                        <a:pt x="580477" y="313240"/>
                        <a:pt x="583152" y="318111"/>
                        <a:pt x="579532" y="323924"/>
                      </a:cubicBezTo>
                      <a:lnTo>
                        <a:pt x="535780" y="394786"/>
                      </a:lnTo>
                      <a:cubicBezTo>
                        <a:pt x="532160" y="400600"/>
                        <a:pt x="526179" y="400600"/>
                        <a:pt x="522560" y="394786"/>
                      </a:cubicBezTo>
                      <a:lnTo>
                        <a:pt x="478807" y="323924"/>
                      </a:lnTo>
                      <a:cubicBezTo>
                        <a:pt x="475187" y="318111"/>
                        <a:pt x="477863" y="313240"/>
                        <a:pt x="484788" y="313240"/>
                      </a:cubicBezTo>
                      <a:close/>
                      <a:moveTo>
                        <a:pt x="529170" y="171980"/>
                      </a:moveTo>
                      <a:cubicBezTo>
                        <a:pt x="531570" y="171980"/>
                        <a:pt x="533970" y="173474"/>
                        <a:pt x="535780" y="176461"/>
                      </a:cubicBezTo>
                      <a:lnTo>
                        <a:pt x="579532" y="247224"/>
                      </a:lnTo>
                      <a:cubicBezTo>
                        <a:pt x="583152" y="253199"/>
                        <a:pt x="580477" y="257917"/>
                        <a:pt x="573552" y="257917"/>
                      </a:cubicBezTo>
                      <a:lnTo>
                        <a:pt x="484788" y="257917"/>
                      </a:lnTo>
                      <a:cubicBezTo>
                        <a:pt x="477863" y="257917"/>
                        <a:pt x="475187" y="253199"/>
                        <a:pt x="478807" y="247224"/>
                      </a:cubicBezTo>
                      <a:lnTo>
                        <a:pt x="522560" y="176461"/>
                      </a:lnTo>
                      <a:cubicBezTo>
                        <a:pt x="524369" y="173474"/>
                        <a:pt x="526770" y="171980"/>
                        <a:pt x="529170" y="171980"/>
                      </a:cubicBezTo>
                      <a:close/>
                      <a:moveTo>
                        <a:pt x="274652" y="168792"/>
                      </a:moveTo>
                      <a:cubicBezTo>
                        <a:pt x="287084" y="168792"/>
                        <a:pt x="299358" y="175549"/>
                        <a:pt x="303922" y="187807"/>
                      </a:cubicBezTo>
                      <a:lnTo>
                        <a:pt x="357583" y="350929"/>
                      </a:lnTo>
                      <a:cubicBezTo>
                        <a:pt x="362776" y="364601"/>
                        <a:pt x="355852" y="380002"/>
                        <a:pt x="342161" y="385188"/>
                      </a:cubicBezTo>
                      <a:cubicBezTo>
                        <a:pt x="328471" y="390217"/>
                        <a:pt x="313364" y="383302"/>
                        <a:pt x="308171" y="369473"/>
                      </a:cubicBezTo>
                      <a:lnTo>
                        <a:pt x="294323" y="332385"/>
                      </a:lnTo>
                      <a:cubicBezTo>
                        <a:pt x="294323" y="332385"/>
                        <a:pt x="292906" y="327042"/>
                        <a:pt x="292906" y="344172"/>
                      </a:cubicBezTo>
                      <a:lnTo>
                        <a:pt x="292906" y="570468"/>
                      </a:lnTo>
                      <a:cubicBezTo>
                        <a:pt x="292906" y="590269"/>
                        <a:pt x="277013" y="606298"/>
                        <a:pt x="257342" y="606298"/>
                      </a:cubicBezTo>
                      <a:cubicBezTo>
                        <a:pt x="237829" y="606298"/>
                        <a:pt x="221778" y="590269"/>
                        <a:pt x="221778" y="570468"/>
                      </a:cubicBezTo>
                      <a:lnTo>
                        <a:pt x="221778" y="422589"/>
                      </a:lnTo>
                      <a:cubicBezTo>
                        <a:pt x="221778" y="422589"/>
                        <a:pt x="221936" y="421332"/>
                        <a:pt x="220677" y="421332"/>
                      </a:cubicBezTo>
                      <a:lnTo>
                        <a:pt x="207301" y="421332"/>
                      </a:lnTo>
                      <a:cubicBezTo>
                        <a:pt x="205885" y="421332"/>
                        <a:pt x="206042" y="422589"/>
                        <a:pt x="206042" y="422589"/>
                      </a:cubicBezTo>
                      <a:lnTo>
                        <a:pt x="206042" y="570468"/>
                      </a:lnTo>
                      <a:cubicBezTo>
                        <a:pt x="206042" y="590269"/>
                        <a:pt x="190148" y="606298"/>
                        <a:pt x="170478" y="606298"/>
                      </a:cubicBezTo>
                      <a:cubicBezTo>
                        <a:pt x="150965" y="606298"/>
                        <a:pt x="135071" y="590269"/>
                        <a:pt x="135071" y="570468"/>
                      </a:cubicBezTo>
                      <a:lnTo>
                        <a:pt x="135071" y="344172"/>
                      </a:lnTo>
                      <a:cubicBezTo>
                        <a:pt x="135071" y="327357"/>
                        <a:pt x="133970" y="331128"/>
                        <a:pt x="133970" y="331128"/>
                      </a:cubicBezTo>
                      <a:lnTo>
                        <a:pt x="119649" y="369473"/>
                      </a:lnTo>
                      <a:cubicBezTo>
                        <a:pt x="114614" y="383302"/>
                        <a:pt x="99350" y="390217"/>
                        <a:pt x="85816" y="385188"/>
                      </a:cubicBezTo>
                      <a:cubicBezTo>
                        <a:pt x="72126" y="380002"/>
                        <a:pt x="65202" y="364601"/>
                        <a:pt x="70237" y="350929"/>
                      </a:cubicBezTo>
                      <a:lnTo>
                        <a:pt x="124056" y="187807"/>
                      </a:lnTo>
                      <a:cubicBezTo>
                        <a:pt x="128462" y="175549"/>
                        <a:pt x="139005" y="168949"/>
                        <a:pt x="153168" y="168949"/>
                      </a:cubicBezTo>
                      <a:lnTo>
                        <a:pt x="163711" y="168949"/>
                      </a:lnTo>
                      <a:lnTo>
                        <a:pt x="264266" y="168949"/>
                      </a:lnTo>
                      <a:cubicBezTo>
                        <a:pt x="267886" y="168949"/>
                        <a:pt x="268515" y="168792"/>
                        <a:pt x="274652" y="168792"/>
                      </a:cubicBezTo>
                      <a:close/>
                      <a:moveTo>
                        <a:pt x="406859" y="12420"/>
                      </a:moveTo>
                      <a:lnTo>
                        <a:pt x="413164" y="12420"/>
                      </a:lnTo>
                      <a:cubicBezTo>
                        <a:pt x="421359" y="12420"/>
                        <a:pt x="427979" y="19020"/>
                        <a:pt x="427979" y="27192"/>
                      </a:cubicBezTo>
                      <a:lnTo>
                        <a:pt x="427979" y="591683"/>
                      </a:lnTo>
                      <a:cubicBezTo>
                        <a:pt x="427979" y="599698"/>
                        <a:pt x="421359" y="606298"/>
                        <a:pt x="413164" y="606298"/>
                      </a:cubicBezTo>
                      <a:lnTo>
                        <a:pt x="406859" y="606298"/>
                      </a:lnTo>
                      <a:cubicBezTo>
                        <a:pt x="398821" y="606298"/>
                        <a:pt x="392202" y="599698"/>
                        <a:pt x="392202" y="591683"/>
                      </a:cubicBezTo>
                      <a:lnTo>
                        <a:pt x="392202" y="27192"/>
                      </a:lnTo>
                      <a:cubicBezTo>
                        <a:pt x="392202" y="19020"/>
                        <a:pt x="398821" y="12420"/>
                        <a:pt x="406859" y="12420"/>
                      </a:cubicBezTo>
                      <a:close/>
                      <a:moveTo>
                        <a:pt x="14635" y="12420"/>
                      </a:moveTo>
                      <a:lnTo>
                        <a:pt x="20930" y="12420"/>
                      </a:lnTo>
                      <a:cubicBezTo>
                        <a:pt x="28955" y="12420"/>
                        <a:pt x="35565" y="19020"/>
                        <a:pt x="35565" y="27192"/>
                      </a:cubicBezTo>
                      <a:lnTo>
                        <a:pt x="35565" y="591683"/>
                      </a:lnTo>
                      <a:cubicBezTo>
                        <a:pt x="35565" y="599698"/>
                        <a:pt x="28955" y="606298"/>
                        <a:pt x="20930" y="606298"/>
                      </a:cubicBezTo>
                      <a:lnTo>
                        <a:pt x="14635" y="606298"/>
                      </a:lnTo>
                      <a:cubicBezTo>
                        <a:pt x="6609" y="606298"/>
                        <a:pt x="0" y="599698"/>
                        <a:pt x="0" y="591683"/>
                      </a:cubicBezTo>
                      <a:lnTo>
                        <a:pt x="0" y="27192"/>
                      </a:lnTo>
                      <a:cubicBezTo>
                        <a:pt x="0" y="19020"/>
                        <a:pt x="6609" y="12420"/>
                        <a:pt x="14635" y="12420"/>
                      </a:cubicBezTo>
                      <a:close/>
                      <a:moveTo>
                        <a:pt x="214696" y="0"/>
                      </a:moveTo>
                      <a:cubicBezTo>
                        <a:pt x="256845" y="0"/>
                        <a:pt x="291013" y="33773"/>
                        <a:pt x="291013" y="75435"/>
                      </a:cubicBezTo>
                      <a:cubicBezTo>
                        <a:pt x="291013" y="117097"/>
                        <a:pt x="256845" y="150870"/>
                        <a:pt x="214696" y="150870"/>
                      </a:cubicBezTo>
                      <a:cubicBezTo>
                        <a:pt x="172547" y="150870"/>
                        <a:pt x="138379" y="117097"/>
                        <a:pt x="138379" y="75435"/>
                      </a:cubicBezTo>
                      <a:cubicBezTo>
                        <a:pt x="138379" y="33773"/>
                        <a:pt x="172547" y="0"/>
                        <a:pt x="2146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Text1">
                  <a:extLst>
                    <a:ext uri="{FF2B5EF4-FFF2-40B4-BE49-F238E27FC236}">
                      <a16:creationId xmlns:a16="http://schemas.microsoft.com/office/drawing/2014/main" id="{8049B9A0-7A88-4087-B27B-B08F638B68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37636" y="3996806"/>
                  <a:ext cx="3376129" cy="9440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dirty="0"/>
                </a:p>
              </p:txBody>
            </p:sp>
            <p:sp>
              <p:nvSpPr>
                <p:cNvPr id="10" name="Bullet1">
                  <a:extLst>
                    <a:ext uri="{FF2B5EF4-FFF2-40B4-BE49-F238E27FC236}">
                      <a16:creationId xmlns:a16="http://schemas.microsoft.com/office/drawing/2014/main" id="{A630BCBA-BD10-C67A-AA0E-43DDAE948D6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37636" y="2687996"/>
                  <a:ext cx="3376129" cy="561444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/>
                  <a:r>
                    <a:rPr lang="zh-CN" altLang="en-US" b="1" dirty="0">
                      <a:solidFill>
                        <a:srgbClr val="000000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明确场景</a:t>
                  </a:r>
                  <a:endParaRPr lang="en-US" dirty="0"/>
                </a:p>
              </p:txBody>
            </p:sp>
            <p:sp>
              <p:nvSpPr>
                <p:cNvPr id="44" name="Shape1">
                  <a:extLst>
                    <a:ext uri="{FF2B5EF4-FFF2-40B4-BE49-F238E27FC236}">
                      <a16:creationId xmlns:a16="http://schemas.microsoft.com/office/drawing/2014/main" id="{030A2D5E-6672-79BC-33B9-34FF06924F28}"/>
                    </a:ext>
                  </a:extLst>
                </p:cNvPr>
                <p:cNvSpPr/>
                <p:nvPr/>
              </p:nvSpPr>
              <p:spPr>
                <a:xfrm>
                  <a:off x="1933176" y="5114867"/>
                  <a:ext cx="985048" cy="45719"/>
                </a:xfrm>
                <a:prstGeom prst="roundRect">
                  <a:avLst/>
                </a:prstGeom>
                <a:solidFill>
                  <a:schemeClr val="accent1">
                    <a:alpha val="5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 fontScale="25000" lnSpcReduction="20000"/>
                </a:bodyPr>
                <a:lstStyle/>
                <a:p>
                  <a:pPr algn="ctr"/>
                  <a:endParaRPr lang="zh-CN" altLang="en-US" sz="3200" b="1" dirty="0">
                    <a:effectLst>
                      <a:reflection blurRad="6350" stA="26000" endPos="60000" dist="30480" dir="5400000" sy="-100000" algn="bl" rotWithShape="0"/>
                    </a:effectLst>
                    <a:cs typeface="+mn-ea"/>
                    <a:sym typeface="+mn-lt"/>
                  </a:endParaRPr>
                </a:p>
              </p:txBody>
            </p:sp>
            <p:cxnSp>
              <p:nvCxnSpPr>
                <p:cNvPr id="11" name="Line1">
                  <a:extLst>
                    <a:ext uri="{FF2B5EF4-FFF2-40B4-BE49-F238E27FC236}">
                      <a16:creationId xmlns:a16="http://schemas.microsoft.com/office/drawing/2014/main" id="{26635AB2-1E1D-D866-9067-C64E211ED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695" y="3268640"/>
                  <a:ext cx="3111799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321DA31D-9D92-E730-4B40-2E1A6B2B33B1}"/>
                  </a:ext>
                </a:extLst>
              </p:cNvPr>
              <p:cNvGrpSpPr/>
              <p:nvPr/>
            </p:nvGrpSpPr>
            <p:grpSpPr>
              <a:xfrm>
                <a:off x="4368800" y="1271425"/>
                <a:ext cx="3441700" cy="2864654"/>
                <a:chOff x="660400" y="2221937"/>
                <a:chExt cx="3530600" cy="2938649"/>
              </a:xfrm>
            </p:grpSpPr>
            <p:sp>
              <p:nvSpPr>
                <p:cNvPr id="5" name="ComponentBackground2">
                  <a:extLst>
                    <a:ext uri="{FF2B5EF4-FFF2-40B4-BE49-F238E27FC236}">
                      <a16:creationId xmlns:a16="http://schemas.microsoft.com/office/drawing/2014/main" id="{03E3BC0D-3227-A5FA-F7B0-A3974EAD2177}"/>
                    </a:ext>
                  </a:extLst>
                </p:cNvPr>
                <p:cNvSpPr/>
                <p:nvPr/>
              </p:nvSpPr>
              <p:spPr>
                <a:xfrm>
                  <a:off x="660400" y="2740842"/>
                  <a:ext cx="3530600" cy="2380375"/>
                </a:xfrm>
                <a:prstGeom prst="roundRect">
                  <a:avLst>
                    <a:gd name="adj" fmla="val 5051"/>
                  </a:avLst>
                </a:prstGeom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49000">
                      <a:srgbClr val="FFFFFF"/>
                    </a:gs>
                  </a:gsLst>
                  <a:lin ang="162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2">
                          <a:alpha val="46000"/>
                        </a:schemeClr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</a:endParaRPr>
                </a:p>
              </p:txBody>
            </p:sp>
            <p:sp>
              <p:nvSpPr>
                <p:cNvPr id="8" name="IconBackground2">
                  <a:extLst>
                    <a:ext uri="{FF2B5EF4-FFF2-40B4-BE49-F238E27FC236}">
                      <a16:creationId xmlns:a16="http://schemas.microsoft.com/office/drawing/2014/main" id="{1D5C1563-FB2E-4A0C-C406-8422D86B62A2}"/>
                    </a:ext>
                  </a:extLst>
                </p:cNvPr>
                <p:cNvSpPr/>
                <p:nvPr/>
              </p:nvSpPr>
              <p:spPr>
                <a:xfrm>
                  <a:off x="1965810" y="2221937"/>
                  <a:ext cx="919780" cy="1033893"/>
                </a:xfrm>
                <a:custGeom>
                  <a:avLst/>
                  <a:gdLst>
                    <a:gd name="connsiteX0" fmla="*/ 4427890 w 4427890"/>
                    <a:gd name="connsiteY0" fmla="*/ 3513113 h 4977259"/>
                    <a:gd name="connsiteX1" fmla="*/ 4427890 w 4427890"/>
                    <a:gd name="connsiteY1" fmla="*/ 1463475 h 4977259"/>
                    <a:gd name="connsiteX2" fmla="*/ 4208142 w 4427890"/>
                    <a:gd name="connsiteY2" fmla="*/ 1083116 h 4977259"/>
                    <a:gd name="connsiteX3" fmla="*/ 2433357 w 4427890"/>
                    <a:gd name="connsiteY3" fmla="*/ 58969 h 4977259"/>
                    <a:gd name="connsiteX4" fmla="*/ 1994533 w 4427890"/>
                    <a:gd name="connsiteY4" fmla="*/ 58969 h 4977259"/>
                    <a:gd name="connsiteX5" fmla="*/ 219748 w 4427890"/>
                    <a:gd name="connsiteY5" fmla="*/ 1083788 h 4977259"/>
                    <a:gd name="connsiteX6" fmla="*/ 0 w 4427890"/>
                    <a:gd name="connsiteY6" fmla="*/ 1463475 h 4977259"/>
                    <a:gd name="connsiteX7" fmla="*/ 0 w 4427890"/>
                    <a:gd name="connsiteY7" fmla="*/ 3513113 h 4977259"/>
                    <a:gd name="connsiteX8" fmla="*/ 219748 w 4427890"/>
                    <a:gd name="connsiteY8" fmla="*/ 3893472 h 4977259"/>
                    <a:gd name="connsiteX9" fmla="*/ 1994533 w 4427890"/>
                    <a:gd name="connsiteY9" fmla="*/ 4918291 h 4977259"/>
                    <a:gd name="connsiteX10" fmla="*/ 2433357 w 4427890"/>
                    <a:gd name="connsiteY10" fmla="*/ 4918291 h 4977259"/>
                    <a:gd name="connsiteX11" fmla="*/ 4208142 w 4427890"/>
                    <a:gd name="connsiteY11" fmla="*/ 3893472 h 4977259"/>
                    <a:gd name="connsiteX12" fmla="*/ 4427890 w 4427890"/>
                    <a:gd name="connsiteY12" fmla="*/ 3513113 h 497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427890" h="4977259">
                      <a:moveTo>
                        <a:pt x="4427890" y="3513113"/>
                      </a:moveTo>
                      <a:lnTo>
                        <a:pt x="4427890" y="1463475"/>
                      </a:lnTo>
                      <a:cubicBezTo>
                        <a:pt x="4427890" y="1306896"/>
                        <a:pt x="4344561" y="1161741"/>
                        <a:pt x="4208142" y="1083116"/>
                      </a:cubicBezTo>
                      <a:lnTo>
                        <a:pt x="2433357" y="58969"/>
                      </a:lnTo>
                      <a:cubicBezTo>
                        <a:pt x="2297611" y="-19656"/>
                        <a:pt x="2130280" y="-19656"/>
                        <a:pt x="1994533" y="58969"/>
                      </a:cubicBezTo>
                      <a:lnTo>
                        <a:pt x="219748" y="1083788"/>
                      </a:lnTo>
                      <a:cubicBezTo>
                        <a:pt x="83330" y="1161741"/>
                        <a:pt x="0" y="1306896"/>
                        <a:pt x="0" y="1463475"/>
                      </a:cubicBezTo>
                      <a:lnTo>
                        <a:pt x="0" y="3513113"/>
                      </a:lnTo>
                      <a:cubicBezTo>
                        <a:pt x="0" y="3669692"/>
                        <a:pt x="83330" y="3814847"/>
                        <a:pt x="219748" y="3893472"/>
                      </a:cubicBezTo>
                      <a:lnTo>
                        <a:pt x="1994533" y="4918291"/>
                      </a:lnTo>
                      <a:cubicBezTo>
                        <a:pt x="2130280" y="4996916"/>
                        <a:pt x="2297611" y="4996916"/>
                        <a:pt x="2433357" y="4918291"/>
                      </a:cubicBezTo>
                      <a:lnTo>
                        <a:pt x="4208142" y="3893472"/>
                      </a:lnTo>
                      <a:cubicBezTo>
                        <a:pt x="4344561" y="3814847"/>
                        <a:pt x="4427890" y="3670364"/>
                        <a:pt x="4427890" y="3513113"/>
                      </a:cubicBezTo>
                      <a:close/>
                    </a:path>
                  </a:pathLst>
                </a:custGeom>
                <a:gradFill>
                  <a:gsLst>
                    <a:gs pos="10000">
                      <a:schemeClr val="accent2"/>
                    </a:gs>
                    <a:gs pos="89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</a:endParaRPr>
                </a:p>
              </p:txBody>
            </p:sp>
            <p:sp>
              <p:nvSpPr>
                <p:cNvPr id="14" name="Bullet2">
                  <a:extLst>
                    <a:ext uri="{FF2B5EF4-FFF2-40B4-BE49-F238E27FC236}">
                      <a16:creationId xmlns:a16="http://schemas.microsoft.com/office/drawing/2014/main" id="{AEDC8582-1448-9CC9-6988-0C040A694CD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37636" y="2677091"/>
                  <a:ext cx="3376129" cy="561444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/>
                  <a:r>
                    <a:rPr lang="zh-CN" altLang="en-US" b="1" dirty="0">
                      <a:solidFill>
                        <a:srgbClr val="000000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准备数据</a:t>
                  </a:r>
                  <a:endParaRPr lang="en-US" dirty="0"/>
                </a:p>
              </p:txBody>
            </p:sp>
            <p:sp>
              <p:nvSpPr>
                <p:cNvPr id="15" name="Shape2">
                  <a:extLst>
                    <a:ext uri="{FF2B5EF4-FFF2-40B4-BE49-F238E27FC236}">
                      <a16:creationId xmlns:a16="http://schemas.microsoft.com/office/drawing/2014/main" id="{64D88CCF-75DE-57CD-C852-1E353280F254}"/>
                    </a:ext>
                  </a:extLst>
                </p:cNvPr>
                <p:cNvSpPr/>
                <p:nvPr/>
              </p:nvSpPr>
              <p:spPr>
                <a:xfrm>
                  <a:off x="1933176" y="5114867"/>
                  <a:ext cx="985048" cy="45719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 fontScale="25000" lnSpcReduction="20000"/>
                </a:bodyPr>
                <a:lstStyle/>
                <a:p>
                  <a:pPr algn="ctr"/>
                  <a:endParaRPr lang="zh-CN" altLang="en-US" sz="3200" b="1" dirty="0">
                    <a:effectLst>
                      <a:reflection blurRad="6350" stA="26000" endPos="60000" dist="30480" dir="5400000" sy="-100000" algn="bl" rotWithShape="0"/>
                    </a:effectLst>
                    <a:cs typeface="+mn-ea"/>
                    <a:sym typeface="+mn-lt"/>
                  </a:endParaRPr>
                </a:p>
              </p:txBody>
            </p:sp>
            <p:cxnSp>
              <p:nvCxnSpPr>
                <p:cNvPr id="16" name="Line2">
                  <a:extLst>
                    <a:ext uri="{FF2B5EF4-FFF2-40B4-BE49-F238E27FC236}">
                      <a16:creationId xmlns:a16="http://schemas.microsoft.com/office/drawing/2014/main" id="{A7D892D5-038A-482B-3EC9-D471D8E41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695" y="3301362"/>
                  <a:ext cx="3111799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1B07AAC-2E67-CBDB-A721-427A6611D78A}"/>
                  </a:ext>
                </a:extLst>
              </p:cNvPr>
              <p:cNvGrpSpPr/>
              <p:nvPr/>
            </p:nvGrpSpPr>
            <p:grpSpPr>
              <a:xfrm>
                <a:off x="8077200" y="2244669"/>
                <a:ext cx="3441700" cy="2864654"/>
                <a:chOff x="660400" y="2221937"/>
                <a:chExt cx="3530600" cy="2938649"/>
              </a:xfrm>
            </p:grpSpPr>
            <p:sp>
              <p:nvSpPr>
                <p:cNvPr id="18" name="ComponentBackground3">
                  <a:extLst>
                    <a:ext uri="{FF2B5EF4-FFF2-40B4-BE49-F238E27FC236}">
                      <a16:creationId xmlns:a16="http://schemas.microsoft.com/office/drawing/2014/main" id="{700C8DAA-7B54-8787-231D-29C3BB08AD65}"/>
                    </a:ext>
                  </a:extLst>
                </p:cNvPr>
                <p:cNvSpPr/>
                <p:nvPr/>
              </p:nvSpPr>
              <p:spPr>
                <a:xfrm>
                  <a:off x="660400" y="2740842"/>
                  <a:ext cx="3530600" cy="2380375"/>
                </a:xfrm>
                <a:prstGeom prst="roundRect">
                  <a:avLst>
                    <a:gd name="adj" fmla="val 5051"/>
                  </a:avLst>
                </a:prstGeom>
                <a:gradFill flip="none" rotWithShape="1">
                  <a:gsLst>
                    <a:gs pos="0">
                      <a:schemeClr val="accent3">
                        <a:lumMod val="20000"/>
                        <a:lumOff val="80000"/>
                      </a:schemeClr>
                    </a:gs>
                    <a:gs pos="49000">
                      <a:srgbClr val="FFFFFF"/>
                    </a:gs>
                  </a:gsLst>
                  <a:lin ang="16200000" scaled="1"/>
                  <a:tileRect/>
                </a:gradFill>
                <a:ln w="12700">
                  <a:gradFill flip="none" rotWithShape="1">
                    <a:gsLst>
                      <a:gs pos="0">
                        <a:schemeClr val="accent3">
                          <a:alpha val="46000"/>
                        </a:schemeClr>
                      </a:gs>
                      <a:gs pos="100000">
                        <a:srgbClr val="FFFFFF"/>
                      </a:gs>
                    </a:gsLst>
                    <a:lin ang="54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>
                    <a:cs typeface="+mn-ea"/>
                  </a:endParaRPr>
                </a:p>
              </p:txBody>
            </p:sp>
            <p:sp>
              <p:nvSpPr>
                <p:cNvPr id="19" name="IconBackground3">
                  <a:extLst>
                    <a:ext uri="{FF2B5EF4-FFF2-40B4-BE49-F238E27FC236}">
                      <a16:creationId xmlns:a16="http://schemas.microsoft.com/office/drawing/2014/main" id="{CEE3DEEB-958A-AE45-0F2E-7DE7258B46CC}"/>
                    </a:ext>
                  </a:extLst>
                </p:cNvPr>
                <p:cNvSpPr/>
                <p:nvPr/>
              </p:nvSpPr>
              <p:spPr>
                <a:xfrm>
                  <a:off x="1965810" y="2221937"/>
                  <a:ext cx="919780" cy="1033893"/>
                </a:xfrm>
                <a:custGeom>
                  <a:avLst/>
                  <a:gdLst>
                    <a:gd name="connsiteX0" fmla="*/ 4427890 w 4427890"/>
                    <a:gd name="connsiteY0" fmla="*/ 3513113 h 4977259"/>
                    <a:gd name="connsiteX1" fmla="*/ 4427890 w 4427890"/>
                    <a:gd name="connsiteY1" fmla="*/ 1463475 h 4977259"/>
                    <a:gd name="connsiteX2" fmla="*/ 4208142 w 4427890"/>
                    <a:gd name="connsiteY2" fmla="*/ 1083116 h 4977259"/>
                    <a:gd name="connsiteX3" fmla="*/ 2433357 w 4427890"/>
                    <a:gd name="connsiteY3" fmla="*/ 58969 h 4977259"/>
                    <a:gd name="connsiteX4" fmla="*/ 1994533 w 4427890"/>
                    <a:gd name="connsiteY4" fmla="*/ 58969 h 4977259"/>
                    <a:gd name="connsiteX5" fmla="*/ 219748 w 4427890"/>
                    <a:gd name="connsiteY5" fmla="*/ 1083788 h 4977259"/>
                    <a:gd name="connsiteX6" fmla="*/ 0 w 4427890"/>
                    <a:gd name="connsiteY6" fmla="*/ 1463475 h 4977259"/>
                    <a:gd name="connsiteX7" fmla="*/ 0 w 4427890"/>
                    <a:gd name="connsiteY7" fmla="*/ 3513113 h 4977259"/>
                    <a:gd name="connsiteX8" fmla="*/ 219748 w 4427890"/>
                    <a:gd name="connsiteY8" fmla="*/ 3893472 h 4977259"/>
                    <a:gd name="connsiteX9" fmla="*/ 1994533 w 4427890"/>
                    <a:gd name="connsiteY9" fmla="*/ 4918291 h 4977259"/>
                    <a:gd name="connsiteX10" fmla="*/ 2433357 w 4427890"/>
                    <a:gd name="connsiteY10" fmla="*/ 4918291 h 4977259"/>
                    <a:gd name="connsiteX11" fmla="*/ 4208142 w 4427890"/>
                    <a:gd name="connsiteY11" fmla="*/ 3893472 h 4977259"/>
                    <a:gd name="connsiteX12" fmla="*/ 4427890 w 4427890"/>
                    <a:gd name="connsiteY12" fmla="*/ 3513113 h 497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427890" h="4977259">
                      <a:moveTo>
                        <a:pt x="4427890" y="3513113"/>
                      </a:moveTo>
                      <a:lnTo>
                        <a:pt x="4427890" y="1463475"/>
                      </a:lnTo>
                      <a:cubicBezTo>
                        <a:pt x="4427890" y="1306896"/>
                        <a:pt x="4344561" y="1161741"/>
                        <a:pt x="4208142" y="1083116"/>
                      </a:cubicBezTo>
                      <a:lnTo>
                        <a:pt x="2433357" y="58969"/>
                      </a:lnTo>
                      <a:cubicBezTo>
                        <a:pt x="2297611" y="-19656"/>
                        <a:pt x="2130280" y="-19656"/>
                        <a:pt x="1994533" y="58969"/>
                      </a:cubicBezTo>
                      <a:lnTo>
                        <a:pt x="219748" y="1083788"/>
                      </a:lnTo>
                      <a:cubicBezTo>
                        <a:pt x="83330" y="1161741"/>
                        <a:pt x="0" y="1306896"/>
                        <a:pt x="0" y="1463475"/>
                      </a:cubicBezTo>
                      <a:lnTo>
                        <a:pt x="0" y="3513113"/>
                      </a:lnTo>
                      <a:cubicBezTo>
                        <a:pt x="0" y="3669692"/>
                        <a:pt x="83330" y="3814847"/>
                        <a:pt x="219748" y="3893472"/>
                      </a:cubicBezTo>
                      <a:lnTo>
                        <a:pt x="1994533" y="4918291"/>
                      </a:lnTo>
                      <a:cubicBezTo>
                        <a:pt x="2130280" y="4996916"/>
                        <a:pt x="2297611" y="4996916"/>
                        <a:pt x="2433357" y="4918291"/>
                      </a:cubicBezTo>
                      <a:lnTo>
                        <a:pt x="4208142" y="3893472"/>
                      </a:lnTo>
                      <a:cubicBezTo>
                        <a:pt x="4344561" y="3814847"/>
                        <a:pt x="4427890" y="3670364"/>
                        <a:pt x="4427890" y="3513113"/>
                      </a:cubicBezTo>
                      <a:close/>
                    </a:path>
                  </a:pathLst>
                </a:custGeom>
                <a:gradFill>
                  <a:gsLst>
                    <a:gs pos="10000">
                      <a:schemeClr val="accent3"/>
                    </a:gs>
                    <a:gs pos="89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</a:endParaRPr>
                </a:p>
              </p:txBody>
            </p:sp>
            <p:sp>
              <p:nvSpPr>
                <p:cNvPr id="22" name="Bullet3">
                  <a:extLst>
                    <a:ext uri="{FF2B5EF4-FFF2-40B4-BE49-F238E27FC236}">
                      <a16:creationId xmlns:a16="http://schemas.microsoft.com/office/drawing/2014/main" id="{E12E627A-559F-D36B-188F-4F5EBE8049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37636" y="2698900"/>
                  <a:ext cx="3376129" cy="561444"/>
                </a:xfrm>
                <a:prstGeom prst="roundRect">
                  <a:avLst>
                    <a:gd name="adj" fmla="val 0"/>
                  </a:avLst>
                </a:prstGeom>
                <a:noFill/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/>
                  <a:r>
                    <a:rPr lang="zh-CN" altLang="en-US" b="1" dirty="0">
                      <a:solidFill>
                        <a:srgbClr val="000000"/>
                      </a:solidFill>
                      <a:cs typeface="+mn-ea"/>
                      <a:sym typeface="+mn-lt"/>
                    </a:rPr>
                    <a:t>对齐准备</a:t>
                  </a:r>
                  <a:endParaRPr lang="en-US" dirty="0"/>
                </a:p>
              </p:txBody>
            </p:sp>
            <p:sp>
              <p:nvSpPr>
                <p:cNvPr id="23" name="Shape3">
                  <a:extLst>
                    <a:ext uri="{FF2B5EF4-FFF2-40B4-BE49-F238E27FC236}">
                      <a16:creationId xmlns:a16="http://schemas.microsoft.com/office/drawing/2014/main" id="{E34BB654-8354-0963-BE0C-223AD40EA795}"/>
                    </a:ext>
                  </a:extLst>
                </p:cNvPr>
                <p:cNvSpPr/>
                <p:nvPr/>
              </p:nvSpPr>
              <p:spPr>
                <a:xfrm>
                  <a:off x="1933176" y="5114867"/>
                  <a:ext cx="985048" cy="45719"/>
                </a:xfrm>
                <a:prstGeom prst="roundRect">
                  <a:avLst/>
                </a:prstGeom>
                <a:solidFill>
                  <a:schemeClr val="accent3">
                    <a:alpha val="5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 fontScale="25000" lnSpcReduction="20000"/>
                </a:bodyPr>
                <a:lstStyle/>
                <a:p>
                  <a:pPr algn="ctr"/>
                  <a:endParaRPr lang="zh-CN" altLang="en-US" sz="3200" b="1" dirty="0">
                    <a:effectLst>
                      <a:reflection blurRad="6350" stA="26000" endPos="60000" dist="30480" dir="5400000" sy="-100000" algn="bl" rotWithShape="0"/>
                    </a:effectLst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Line3">
                  <a:extLst>
                    <a:ext uri="{FF2B5EF4-FFF2-40B4-BE49-F238E27FC236}">
                      <a16:creationId xmlns:a16="http://schemas.microsoft.com/office/drawing/2014/main" id="{199DF4D5-C7D3-F682-3884-53D946584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695" y="3323171"/>
                  <a:ext cx="3111799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chemeClr val="accent3"/>
                      </a:gs>
                      <a:gs pos="100000">
                        <a:schemeClr val="accent3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Icon2">
              <a:extLst>
                <a:ext uri="{FF2B5EF4-FFF2-40B4-BE49-F238E27FC236}">
                  <a16:creationId xmlns:a16="http://schemas.microsoft.com/office/drawing/2014/main" id="{A366B0AF-B745-FEB6-3BF3-B51BE0E5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7820" y="1588124"/>
              <a:ext cx="483660" cy="374461"/>
            </a:xfrm>
            <a:custGeom>
              <a:avLst/>
              <a:gdLst>
                <a:gd name="T0" fmla="*/ 759 w 783"/>
                <a:gd name="T1" fmla="*/ 0 h 607"/>
                <a:gd name="T2" fmla="*/ 611 w 783"/>
                <a:gd name="T3" fmla="*/ 0 h 607"/>
                <a:gd name="T4" fmla="*/ 587 w 783"/>
                <a:gd name="T5" fmla="*/ 25 h 607"/>
                <a:gd name="T6" fmla="*/ 587 w 783"/>
                <a:gd name="T7" fmla="*/ 126 h 607"/>
                <a:gd name="T8" fmla="*/ 464 w 783"/>
                <a:gd name="T9" fmla="*/ 126 h 607"/>
                <a:gd name="T10" fmla="*/ 439 w 783"/>
                <a:gd name="T11" fmla="*/ 151 h 607"/>
                <a:gd name="T12" fmla="*/ 439 w 783"/>
                <a:gd name="T13" fmla="*/ 269 h 607"/>
                <a:gd name="T14" fmla="*/ 329 w 783"/>
                <a:gd name="T15" fmla="*/ 269 h 607"/>
                <a:gd name="T16" fmla="*/ 304 w 783"/>
                <a:gd name="T17" fmla="*/ 294 h 607"/>
                <a:gd name="T18" fmla="*/ 304 w 783"/>
                <a:gd name="T19" fmla="*/ 423 h 607"/>
                <a:gd name="T20" fmla="*/ 184 w 783"/>
                <a:gd name="T21" fmla="*/ 423 h 607"/>
                <a:gd name="T22" fmla="*/ 160 w 783"/>
                <a:gd name="T23" fmla="*/ 447 h 607"/>
                <a:gd name="T24" fmla="*/ 160 w 783"/>
                <a:gd name="T25" fmla="*/ 558 h 607"/>
                <a:gd name="T26" fmla="*/ 25 w 783"/>
                <a:gd name="T27" fmla="*/ 558 h 607"/>
                <a:gd name="T28" fmla="*/ 0 w 783"/>
                <a:gd name="T29" fmla="*/ 582 h 607"/>
                <a:gd name="T30" fmla="*/ 25 w 783"/>
                <a:gd name="T31" fmla="*/ 607 h 607"/>
                <a:gd name="T32" fmla="*/ 184 w 783"/>
                <a:gd name="T33" fmla="*/ 607 h 607"/>
                <a:gd name="T34" fmla="*/ 209 w 783"/>
                <a:gd name="T35" fmla="*/ 582 h 607"/>
                <a:gd name="T36" fmla="*/ 209 w 783"/>
                <a:gd name="T37" fmla="*/ 472 h 607"/>
                <a:gd name="T38" fmla="*/ 329 w 783"/>
                <a:gd name="T39" fmla="*/ 472 h 607"/>
                <a:gd name="T40" fmla="*/ 353 w 783"/>
                <a:gd name="T41" fmla="*/ 447 h 607"/>
                <a:gd name="T42" fmla="*/ 353 w 783"/>
                <a:gd name="T43" fmla="*/ 318 h 607"/>
                <a:gd name="T44" fmla="*/ 464 w 783"/>
                <a:gd name="T45" fmla="*/ 318 h 607"/>
                <a:gd name="T46" fmla="*/ 488 w 783"/>
                <a:gd name="T47" fmla="*/ 294 h 607"/>
                <a:gd name="T48" fmla="*/ 488 w 783"/>
                <a:gd name="T49" fmla="*/ 176 h 607"/>
                <a:gd name="T50" fmla="*/ 611 w 783"/>
                <a:gd name="T51" fmla="*/ 176 h 607"/>
                <a:gd name="T52" fmla="*/ 636 w 783"/>
                <a:gd name="T53" fmla="*/ 151 h 607"/>
                <a:gd name="T54" fmla="*/ 636 w 783"/>
                <a:gd name="T55" fmla="*/ 50 h 607"/>
                <a:gd name="T56" fmla="*/ 759 w 783"/>
                <a:gd name="T57" fmla="*/ 50 h 607"/>
                <a:gd name="T58" fmla="*/ 783 w 783"/>
                <a:gd name="T59" fmla="*/ 25 h 607"/>
                <a:gd name="T60" fmla="*/ 759 w 783"/>
                <a:gd name="T61" fmla="*/ 0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3" h="607">
                  <a:moveTo>
                    <a:pt x="759" y="0"/>
                  </a:moveTo>
                  <a:lnTo>
                    <a:pt x="611" y="0"/>
                  </a:lnTo>
                  <a:cubicBezTo>
                    <a:pt x="598" y="0"/>
                    <a:pt x="587" y="11"/>
                    <a:pt x="587" y="25"/>
                  </a:cubicBezTo>
                  <a:lnTo>
                    <a:pt x="587" y="126"/>
                  </a:lnTo>
                  <a:lnTo>
                    <a:pt x="464" y="126"/>
                  </a:lnTo>
                  <a:cubicBezTo>
                    <a:pt x="450" y="126"/>
                    <a:pt x="439" y="137"/>
                    <a:pt x="439" y="151"/>
                  </a:cubicBezTo>
                  <a:lnTo>
                    <a:pt x="439" y="269"/>
                  </a:lnTo>
                  <a:lnTo>
                    <a:pt x="329" y="269"/>
                  </a:lnTo>
                  <a:cubicBezTo>
                    <a:pt x="315" y="269"/>
                    <a:pt x="304" y="280"/>
                    <a:pt x="304" y="294"/>
                  </a:cubicBezTo>
                  <a:lnTo>
                    <a:pt x="304" y="423"/>
                  </a:lnTo>
                  <a:lnTo>
                    <a:pt x="184" y="423"/>
                  </a:lnTo>
                  <a:cubicBezTo>
                    <a:pt x="171" y="423"/>
                    <a:pt x="160" y="434"/>
                    <a:pt x="160" y="447"/>
                  </a:cubicBezTo>
                  <a:lnTo>
                    <a:pt x="160" y="558"/>
                  </a:lnTo>
                  <a:lnTo>
                    <a:pt x="25" y="558"/>
                  </a:lnTo>
                  <a:cubicBezTo>
                    <a:pt x="11" y="558"/>
                    <a:pt x="0" y="569"/>
                    <a:pt x="0" y="582"/>
                  </a:cubicBezTo>
                  <a:cubicBezTo>
                    <a:pt x="0" y="596"/>
                    <a:pt x="11" y="607"/>
                    <a:pt x="25" y="607"/>
                  </a:cubicBezTo>
                  <a:lnTo>
                    <a:pt x="184" y="607"/>
                  </a:lnTo>
                  <a:cubicBezTo>
                    <a:pt x="198" y="607"/>
                    <a:pt x="209" y="596"/>
                    <a:pt x="209" y="582"/>
                  </a:cubicBezTo>
                  <a:lnTo>
                    <a:pt x="209" y="472"/>
                  </a:lnTo>
                  <a:lnTo>
                    <a:pt x="329" y="472"/>
                  </a:lnTo>
                  <a:cubicBezTo>
                    <a:pt x="342" y="472"/>
                    <a:pt x="353" y="461"/>
                    <a:pt x="353" y="447"/>
                  </a:cubicBezTo>
                  <a:lnTo>
                    <a:pt x="353" y="318"/>
                  </a:lnTo>
                  <a:lnTo>
                    <a:pt x="464" y="318"/>
                  </a:lnTo>
                  <a:cubicBezTo>
                    <a:pt x="477" y="318"/>
                    <a:pt x="488" y="307"/>
                    <a:pt x="488" y="294"/>
                  </a:cubicBezTo>
                  <a:lnTo>
                    <a:pt x="488" y="176"/>
                  </a:lnTo>
                  <a:lnTo>
                    <a:pt x="611" y="176"/>
                  </a:lnTo>
                  <a:cubicBezTo>
                    <a:pt x="625" y="176"/>
                    <a:pt x="636" y="165"/>
                    <a:pt x="636" y="151"/>
                  </a:cubicBezTo>
                  <a:lnTo>
                    <a:pt x="636" y="50"/>
                  </a:lnTo>
                  <a:lnTo>
                    <a:pt x="759" y="50"/>
                  </a:lnTo>
                  <a:cubicBezTo>
                    <a:pt x="772" y="50"/>
                    <a:pt x="783" y="39"/>
                    <a:pt x="783" y="25"/>
                  </a:cubicBezTo>
                  <a:cubicBezTo>
                    <a:pt x="783" y="11"/>
                    <a:pt x="772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Icon3">
              <a:extLst>
                <a:ext uri="{FF2B5EF4-FFF2-40B4-BE49-F238E27FC236}">
                  <a16:creationId xmlns:a16="http://schemas.microsoft.com/office/drawing/2014/main" id="{6ECA7E6A-6E4C-7F27-175E-25B6D053A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521" y="2603317"/>
              <a:ext cx="389058" cy="290563"/>
            </a:xfrm>
            <a:custGeom>
              <a:avLst/>
              <a:gdLst>
                <a:gd name="connsiteX0" fmla="*/ 85038 w 602346"/>
                <a:gd name="connsiteY0" fmla="*/ 408645 h 449855"/>
                <a:gd name="connsiteX1" fmla="*/ 581593 w 602346"/>
                <a:gd name="connsiteY1" fmla="*/ 408645 h 449855"/>
                <a:gd name="connsiteX2" fmla="*/ 602346 w 602346"/>
                <a:gd name="connsiteY2" fmla="*/ 429124 h 449855"/>
                <a:gd name="connsiteX3" fmla="*/ 581593 w 602346"/>
                <a:gd name="connsiteY3" fmla="*/ 449855 h 449855"/>
                <a:gd name="connsiteX4" fmla="*/ 85038 w 602346"/>
                <a:gd name="connsiteY4" fmla="*/ 449855 h 449855"/>
                <a:gd name="connsiteX5" fmla="*/ 64285 w 602346"/>
                <a:gd name="connsiteY5" fmla="*/ 429124 h 449855"/>
                <a:gd name="connsiteX6" fmla="*/ 85038 w 602346"/>
                <a:gd name="connsiteY6" fmla="*/ 408645 h 449855"/>
                <a:gd name="connsiteX7" fmla="*/ 56689 w 602346"/>
                <a:gd name="connsiteY7" fmla="*/ 0 h 449855"/>
                <a:gd name="connsiteX8" fmla="*/ 110594 w 602346"/>
                <a:gd name="connsiteY8" fmla="*/ 39928 h 449855"/>
                <a:gd name="connsiteX9" fmla="*/ 238903 w 602346"/>
                <a:gd name="connsiteY9" fmla="*/ 42961 h 449855"/>
                <a:gd name="connsiteX10" fmla="*/ 258389 w 602346"/>
                <a:gd name="connsiteY10" fmla="*/ 58123 h 449855"/>
                <a:gd name="connsiteX11" fmla="*/ 249026 w 602346"/>
                <a:gd name="connsiteY11" fmla="*/ 81120 h 449855"/>
                <a:gd name="connsiteX12" fmla="*/ 114896 w 602346"/>
                <a:gd name="connsiteY12" fmla="*/ 160218 h 449855"/>
                <a:gd name="connsiteX13" fmla="*/ 214860 w 602346"/>
                <a:gd name="connsiteY13" fmla="*/ 351013 h 449855"/>
                <a:gd name="connsiteX14" fmla="*/ 362656 w 602346"/>
                <a:gd name="connsiteY14" fmla="*/ 229207 h 449855"/>
                <a:gd name="connsiteX15" fmla="*/ 390241 w 602346"/>
                <a:gd name="connsiteY15" fmla="*/ 230471 h 449855"/>
                <a:gd name="connsiteX16" fmla="*/ 530951 w 602346"/>
                <a:gd name="connsiteY16" fmla="*/ 370977 h 449855"/>
                <a:gd name="connsiteX17" fmla="*/ 530951 w 602346"/>
                <a:gd name="connsiteY17" fmla="*/ 400039 h 449855"/>
                <a:gd name="connsiteX18" fmla="*/ 516525 w 602346"/>
                <a:gd name="connsiteY18" fmla="*/ 406104 h 449855"/>
                <a:gd name="connsiteX19" fmla="*/ 501847 w 602346"/>
                <a:gd name="connsiteY19" fmla="*/ 400039 h 449855"/>
                <a:gd name="connsiteX20" fmla="*/ 374297 w 602346"/>
                <a:gd name="connsiteY20" fmla="*/ 272673 h 449855"/>
                <a:gd name="connsiteX21" fmla="*/ 221440 w 602346"/>
                <a:gd name="connsiteY21" fmla="*/ 398775 h 449855"/>
                <a:gd name="connsiteX22" fmla="*/ 204484 w 602346"/>
                <a:gd name="connsiteY22" fmla="*/ 403072 h 449855"/>
                <a:gd name="connsiteX23" fmla="*/ 190312 w 602346"/>
                <a:gd name="connsiteY23" fmla="*/ 392458 h 449855"/>
                <a:gd name="connsiteX24" fmla="*/ 69343 w 602346"/>
                <a:gd name="connsiteY24" fmla="*/ 161987 h 449855"/>
                <a:gd name="connsiteX25" fmla="*/ 76935 w 602346"/>
                <a:gd name="connsiteY25" fmla="*/ 134694 h 449855"/>
                <a:gd name="connsiteX26" fmla="*/ 166017 w 602346"/>
                <a:gd name="connsiteY26" fmla="*/ 82383 h 449855"/>
                <a:gd name="connsiteX27" fmla="*/ 107304 w 602346"/>
                <a:gd name="connsiteY27" fmla="*/ 81120 h 449855"/>
                <a:gd name="connsiteX28" fmla="*/ 56689 w 602346"/>
                <a:gd name="connsiteY28" fmla="*/ 112961 h 449855"/>
                <a:gd name="connsiteX29" fmla="*/ 0 w 602346"/>
                <a:gd name="connsiteY29" fmla="*/ 56607 h 449855"/>
                <a:gd name="connsiteX30" fmla="*/ 56689 w 602346"/>
                <a:gd name="connsiteY30" fmla="*/ 0 h 44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2346" h="449855">
                  <a:moveTo>
                    <a:pt x="85038" y="408645"/>
                  </a:moveTo>
                  <a:lnTo>
                    <a:pt x="581593" y="408645"/>
                  </a:lnTo>
                  <a:cubicBezTo>
                    <a:pt x="592982" y="408645"/>
                    <a:pt x="602346" y="417747"/>
                    <a:pt x="602346" y="429124"/>
                  </a:cubicBezTo>
                  <a:cubicBezTo>
                    <a:pt x="602346" y="440501"/>
                    <a:pt x="592982" y="449855"/>
                    <a:pt x="581593" y="449855"/>
                  </a:cubicBezTo>
                  <a:lnTo>
                    <a:pt x="85038" y="449855"/>
                  </a:lnTo>
                  <a:cubicBezTo>
                    <a:pt x="73649" y="449855"/>
                    <a:pt x="64285" y="440501"/>
                    <a:pt x="64285" y="429124"/>
                  </a:cubicBezTo>
                  <a:cubicBezTo>
                    <a:pt x="64285" y="417747"/>
                    <a:pt x="73649" y="408645"/>
                    <a:pt x="85038" y="408645"/>
                  </a:cubicBezTo>
                  <a:close/>
                  <a:moveTo>
                    <a:pt x="56689" y="0"/>
                  </a:moveTo>
                  <a:cubicBezTo>
                    <a:pt x="81996" y="0"/>
                    <a:pt x="103255" y="16932"/>
                    <a:pt x="110594" y="39928"/>
                  </a:cubicBezTo>
                  <a:lnTo>
                    <a:pt x="238903" y="42961"/>
                  </a:lnTo>
                  <a:cubicBezTo>
                    <a:pt x="248266" y="42961"/>
                    <a:pt x="256112" y="49278"/>
                    <a:pt x="258389" y="58123"/>
                  </a:cubicBezTo>
                  <a:cubicBezTo>
                    <a:pt x="260667" y="67221"/>
                    <a:pt x="256871" y="76571"/>
                    <a:pt x="249026" y="81120"/>
                  </a:cubicBezTo>
                  <a:lnTo>
                    <a:pt x="114896" y="160218"/>
                  </a:lnTo>
                  <a:lnTo>
                    <a:pt x="214860" y="351013"/>
                  </a:lnTo>
                  <a:lnTo>
                    <a:pt x="362656" y="229207"/>
                  </a:lnTo>
                  <a:cubicBezTo>
                    <a:pt x="370754" y="222384"/>
                    <a:pt x="382902" y="222890"/>
                    <a:pt x="390241" y="230471"/>
                  </a:cubicBezTo>
                  <a:lnTo>
                    <a:pt x="530951" y="370977"/>
                  </a:lnTo>
                  <a:cubicBezTo>
                    <a:pt x="539049" y="379064"/>
                    <a:pt x="539049" y="391952"/>
                    <a:pt x="530951" y="400039"/>
                  </a:cubicBezTo>
                  <a:cubicBezTo>
                    <a:pt x="526902" y="404082"/>
                    <a:pt x="521840" y="406104"/>
                    <a:pt x="516525" y="406104"/>
                  </a:cubicBezTo>
                  <a:cubicBezTo>
                    <a:pt x="511211" y="406104"/>
                    <a:pt x="505896" y="404082"/>
                    <a:pt x="501847" y="400039"/>
                  </a:cubicBezTo>
                  <a:lnTo>
                    <a:pt x="374297" y="272673"/>
                  </a:lnTo>
                  <a:lnTo>
                    <a:pt x="221440" y="398775"/>
                  </a:lnTo>
                  <a:cubicBezTo>
                    <a:pt x="216885" y="402819"/>
                    <a:pt x="210305" y="404335"/>
                    <a:pt x="204484" y="403072"/>
                  </a:cubicBezTo>
                  <a:cubicBezTo>
                    <a:pt x="198411" y="401808"/>
                    <a:pt x="193096" y="398017"/>
                    <a:pt x="190312" y="392458"/>
                  </a:cubicBezTo>
                  <a:lnTo>
                    <a:pt x="69343" y="161987"/>
                  </a:lnTo>
                  <a:cubicBezTo>
                    <a:pt x="64281" y="152384"/>
                    <a:pt x="67571" y="140254"/>
                    <a:pt x="76935" y="134694"/>
                  </a:cubicBezTo>
                  <a:lnTo>
                    <a:pt x="166017" y="82383"/>
                  </a:lnTo>
                  <a:lnTo>
                    <a:pt x="107304" y="81120"/>
                  </a:lnTo>
                  <a:cubicBezTo>
                    <a:pt x="98193" y="100073"/>
                    <a:pt x="78959" y="112961"/>
                    <a:pt x="56689" y="112961"/>
                  </a:cubicBezTo>
                  <a:cubicBezTo>
                    <a:pt x="25307" y="112961"/>
                    <a:pt x="0" y="87690"/>
                    <a:pt x="0" y="56607"/>
                  </a:cubicBezTo>
                  <a:cubicBezTo>
                    <a:pt x="0" y="25271"/>
                    <a:pt x="25307" y="0"/>
                    <a:pt x="56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0" name="Text2">
            <a:extLst>
              <a:ext uri="{FF2B5EF4-FFF2-40B4-BE49-F238E27FC236}">
                <a16:creationId xmlns:a16="http://schemas.microsoft.com/office/drawing/2014/main" id="{D8364735-62C8-AA82-0A3F-293BE05A77FB}"/>
              </a:ext>
            </a:extLst>
          </p:cNvPr>
          <p:cNvSpPr>
            <a:spLocks/>
          </p:cNvSpPr>
          <p:nvPr/>
        </p:nvSpPr>
        <p:spPr>
          <a:xfrm>
            <a:off x="767191" y="3384099"/>
            <a:ext cx="3203128" cy="151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精确定义场景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任务需求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结合场景需求，搜集整理数据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确定技术路线：训练， 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RAG</a:t>
            </a: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， </a:t>
            </a:r>
            <a:r>
              <a:rPr lang="en-US" altLang="zh-CN" sz="1400" dirty="0">
                <a:solidFill>
                  <a:srgbClr val="000000"/>
                </a:solidFill>
                <a:cs typeface="+mn-ea"/>
                <a:sym typeface="+mn-lt"/>
              </a:rPr>
              <a:t>Agent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明确目标用户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制定合理开发目标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sp>
        <p:nvSpPr>
          <p:cNvPr id="30" name="Text2">
            <a:extLst>
              <a:ext uri="{FF2B5EF4-FFF2-40B4-BE49-F238E27FC236}">
                <a16:creationId xmlns:a16="http://schemas.microsoft.com/office/drawing/2014/main" id="{CDDEA07F-EEAF-5030-B6DB-94DCD5B80B53}"/>
              </a:ext>
            </a:extLst>
          </p:cNvPr>
          <p:cNvSpPr>
            <a:spLocks/>
          </p:cNvSpPr>
          <p:nvPr/>
        </p:nvSpPr>
        <p:spPr>
          <a:xfrm>
            <a:off x="4488086" y="2462916"/>
            <a:ext cx="3203128" cy="151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准备预训练数据（无标记）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结合数据工具，对数据进行清洗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准备场景数据，进行标记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结合场景数据，生成微调数据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准备知识图谱等已有结构化知识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rgbClr val="000000"/>
                </a:solidFill>
                <a:cs typeface="+mn-ea"/>
                <a:sym typeface="+mn-lt"/>
              </a:rPr>
              <a:t>根据场景建设测试评估数据集</a:t>
            </a:r>
            <a:endParaRPr lang="en-US" altLang="zh-CN" sz="14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1" name="Text2">
            <a:extLst>
              <a:ext uri="{FF2B5EF4-FFF2-40B4-BE49-F238E27FC236}">
                <a16:creationId xmlns:a16="http://schemas.microsoft.com/office/drawing/2014/main" id="{A6D71E4F-8040-9C65-BEA7-A57A971D6D46}"/>
              </a:ext>
            </a:extLst>
          </p:cNvPr>
          <p:cNvSpPr>
            <a:spLocks/>
          </p:cNvSpPr>
          <p:nvPr/>
        </p:nvSpPr>
        <p:spPr>
          <a:xfrm>
            <a:off x="8171086" y="3434283"/>
            <a:ext cx="3203128" cy="151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建立目标用户评估团队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/>
                </a:solidFill>
                <a:cs typeface="+mn-ea"/>
                <a:sym typeface="+mn-lt"/>
              </a:rPr>
              <a:t>结合模型对齐训练工具，构建对齐数据</a:t>
            </a: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iSlide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2024/12/15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475967-F651-A3ED-446B-FA9F2E4B4F1B}"/>
              </a:ext>
            </a:extLst>
          </p:cNvPr>
          <p:cNvGrpSpPr/>
          <p:nvPr/>
        </p:nvGrpSpPr>
        <p:grpSpPr>
          <a:xfrm>
            <a:off x="323822" y="4454874"/>
            <a:ext cx="5472228" cy="869889"/>
            <a:chOff x="679422" y="4908611"/>
            <a:chExt cx="5472228" cy="869889"/>
          </a:xfrm>
        </p:grpSpPr>
        <p:sp>
          <p:nvSpPr>
            <p:cNvPr id="9" name="ComponentBackground4">
              <a:extLst>
                <a:ext uri="{FF2B5EF4-FFF2-40B4-BE49-F238E27FC236}">
                  <a16:creationId xmlns:a16="http://schemas.microsoft.com/office/drawing/2014/main" id="{04FAB21E-4D2A-21AE-B1CB-4DAD239D36DC}"/>
                </a:ext>
              </a:extLst>
            </p:cNvPr>
            <p:cNvSpPr/>
            <p:nvPr/>
          </p:nvSpPr>
          <p:spPr>
            <a:xfrm>
              <a:off x="679422" y="4908611"/>
              <a:ext cx="5472228" cy="869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86"/>
                  </a:moveTo>
                  <a:lnTo>
                    <a:pt x="1744" y="0"/>
                  </a:lnTo>
                  <a:lnTo>
                    <a:pt x="19809" y="0"/>
                  </a:lnTo>
                  <a:lnTo>
                    <a:pt x="21600" y="21600"/>
                  </a:lnTo>
                  <a:lnTo>
                    <a:pt x="0" y="21486"/>
                  </a:ln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1pPr>
              <a:lvl2pPr marL="0" marR="0" indent="2286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2pPr>
              <a:lvl3pPr marL="0" marR="0" indent="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3pPr>
              <a:lvl4pPr marL="0" marR="0" indent="6858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4pPr>
              <a:lvl5pPr marL="0" marR="0" indent="9144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5pPr>
              <a:lvl6pPr marL="0" marR="0" indent="11430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6pPr>
              <a:lvl7pPr marL="0" marR="0" indent="13716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7pPr>
              <a:lvl8pPr marL="0" marR="0" indent="1600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8pPr>
              <a:lvl9pPr marL="0" marR="0" indent="18288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9pPr>
            </a:lstStyle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Bullet4">
              <a:extLst>
                <a:ext uri="{FF2B5EF4-FFF2-40B4-BE49-F238E27FC236}">
                  <a16:creationId xmlns:a16="http://schemas.microsoft.com/office/drawing/2014/main" id="{CB6F782A-94A6-5914-669C-26D99EEF64E9}"/>
                </a:ext>
              </a:extLst>
            </p:cNvPr>
            <p:cNvSpPr>
              <a:spLocks/>
            </p:cNvSpPr>
            <p:nvPr/>
          </p:nvSpPr>
          <p:spPr>
            <a:xfrm flipH="1">
              <a:off x="2713536" y="4908611"/>
              <a:ext cx="1404000" cy="86988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通用大模型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08465FD-2F69-2935-BAD7-03061FC31A51}"/>
              </a:ext>
            </a:extLst>
          </p:cNvPr>
          <p:cNvGrpSpPr/>
          <p:nvPr/>
        </p:nvGrpSpPr>
        <p:grpSpPr>
          <a:xfrm>
            <a:off x="851928" y="3249656"/>
            <a:ext cx="4424860" cy="872566"/>
            <a:chOff x="1207528" y="3968615"/>
            <a:chExt cx="4424860" cy="872566"/>
          </a:xfrm>
        </p:grpSpPr>
        <p:sp>
          <p:nvSpPr>
            <p:cNvPr id="14" name="ComponentBackground3">
              <a:extLst>
                <a:ext uri="{FF2B5EF4-FFF2-40B4-BE49-F238E27FC236}">
                  <a16:creationId xmlns:a16="http://schemas.microsoft.com/office/drawing/2014/main" id="{A9E5803A-2DA5-9804-D63B-957F48A490DE}"/>
                </a:ext>
              </a:extLst>
            </p:cNvPr>
            <p:cNvSpPr/>
            <p:nvPr/>
          </p:nvSpPr>
          <p:spPr>
            <a:xfrm>
              <a:off x="1207528" y="3968615"/>
              <a:ext cx="4424860" cy="87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326"/>
                  </a:moveTo>
                  <a:lnTo>
                    <a:pt x="2158" y="0"/>
                  </a:lnTo>
                  <a:lnTo>
                    <a:pt x="19398" y="0"/>
                  </a:lnTo>
                  <a:lnTo>
                    <a:pt x="21600" y="21600"/>
                  </a:lnTo>
                  <a:lnTo>
                    <a:pt x="0" y="21326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1pPr>
              <a:lvl2pPr marL="0" marR="0" indent="2286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2pPr>
              <a:lvl3pPr marL="0" marR="0" indent="457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3pPr>
              <a:lvl4pPr marL="0" marR="0" indent="6858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4pPr>
              <a:lvl5pPr marL="0" marR="0" indent="9144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5pPr>
              <a:lvl6pPr marL="0" marR="0" indent="11430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6pPr>
              <a:lvl7pPr marL="0" marR="0" indent="13716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7pPr>
              <a:lvl8pPr marL="0" marR="0" indent="16002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8pPr>
              <a:lvl9pPr marL="0" marR="0" indent="1828800" algn="l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700" b="0" i="0" u="none" strike="noStrike" cap="all" spc="0" normalizeH="0" baseline="0">
                  <a:ln>
                    <a:noFill/>
                  </a:ln>
                  <a:solidFill>
                    <a:srgbClr val="0D3E93"/>
                  </a:solidFill>
                  <a:effectLst/>
                  <a:uFillTx/>
                </a:defRPr>
              </a:lvl9pPr>
            </a:lstStyle>
            <a:p>
              <a:pPr algn="ctr"/>
              <a:endParaRPr sz="3200" cap="none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Bullet3">
              <a:extLst>
                <a:ext uri="{FF2B5EF4-FFF2-40B4-BE49-F238E27FC236}">
                  <a16:creationId xmlns:a16="http://schemas.microsoft.com/office/drawing/2014/main" id="{1179A5D5-0087-AD1F-9E53-873A1278C8E0}"/>
                </a:ext>
              </a:extLst>
            </p:cNvPr>
            <p:cNvSpPr>
              <a:spLocks/>
            </p:cNvSpPr>
            <p:nvPr/>
          </p:nvSpPr>
          <p:spPr>
            <a:xfrm flipH="1">
              <a:off x="2717958" y="3969954"/>
              <a:ext cx="1404000" cy="86988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行业大模型</a:t>
              </a:r>
            </a:p>
          </p:txBody>
        </p:sp>
      </p:grpSp>
      <p:sp>
        <p:nvSpPr>
          <p:cNvPr id="19" name="ComponentBackground2">
            <a:extLst>
              <a:ext uri="{FF2B5EF4-FFF2-40B4-BE49-F238E27FC236}">
                <a16:creationId xmlns:a16="http://schemas.microsoft.com/office/drawing/2014/main" id="{44B5BABB-A7D5-27D1-830C-60BC510E68DB}"/>
              </a:ext>
            </a:extLst>
          </p:cNvPr>
          <p:cNvSpPr/>
          <p:nvPr/>
        </p:nvSpPr>
        <p:spPr>
          <a:xfrm>
            <a:off x="1349847" y="2047167"/>
            <a:ext cx="3404144" cy="865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52" y="0"/>
                </a:moveTo>
                <a:lnTo>
                  <a:pt x="1883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952" y="0"/>
                </a:lnTo>
                <a:close/>
              </a:path>
            </a:pathLst>
          </a:cu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000000"/>
                </a:solidFill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3" name="Bullet2">
            <a:extLst>
              <a:ext uri="{FF2B5EF4-FFF2-40B4-BE49-F238E27FC236}">
                <a16:creationId xmlns:a16="http://schemas.microsoft.com/office/drawing/2014/main" id="{08C727D2-B80B-6C4A-6450-0958C11766AC}"/>
              </a:ext>
            </a:extLst>
          </p:cNvPr>
          <p:cNvSpPr>
            <a:spLocks/>
          </p:cNvSpPr>
          <p:nvPr/>
        </p:nvSpPr>
        <p:spPr>
          <a:xfrm flipH="1">
            <a:off x="2349919" y="2044865"/>
            <a:ext cx="1404000" cy="869889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/>
            <a:r>
              <a:rPr lang="zh-CN" altLang="en-US" b="1" dirty="0">
                <a:cs typeface="+mn-ea"/>
                <a:sym typeface="+mn-lt"/>
              </a:rPr>
              <a:t>垂直大模型</a:t>
            </a:r>
          </a:p>
        </p:txBody>
      </p:sp>
      <p:cxnSp>
        <p:nvCxnSpPr>
          <p:cNvPr id="20" name="Line2">
            <a:extLst>
              <a:ext uri="{FF2B5EF4-FFF2-40B4-BE49-F238E27FC236}">
                <a16:creationId xmlns:a16="http://schemas.microsoft.com/office/drawing/2014/main" id="{23C3B4E0-A44A-5A7B-767F-72E199646EB7}"/>
              </a:ext>
            </a:extLst>
          </p:cNvPr>
          <p:cNvCxnSpPr>
            <a:cxnSpLocks/>
          </p:cNvCxnSpPr>
          <p:nvPr/>
        </p:nvCxnSpPr>
        <p:spPr>
          <a:xfrm>
            <a:off x="1349847" y="3098546"/>
            <a:ext cx="10169053" cy="0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Number2">
            <a:extLst>
              <a:ext uri="{FF2B5EF4-FFF2-40B4-BE49-F238E27FC236}">
                <a16:creationId xmlns:a16="http://schemas.microsoft.com/office/drawing/2014/main" id="{B8F2AFA7-F6AF-84D7-54E1-A55C9636C03D}"/>
              </a:ext>
            </a:extLst>
          </p:cNvPr>
          <p:cNvSpPr>
            <a:spLocks noChangeAspect="1"/>
          </p:cNvSpPr>
          <p:nvPr/>
        </p:nvSpPr>
        <p:spPr>
          <a:xfrm>
            <a:off x="1775819" y="2132758"/>
            <a:ext cx="648000" cy="6479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400000"/>
          </a:ln>
        </p:spPr>
        <p:txBody>
          <a:bodyPr wrap="square" lIns="91440" tIns="45720" rIns="91440" bIns="45720" anchor="ctr">
            <a:normAutofit fontScale="85000"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FFFFFF"/>
                </a:solidFill>
              </a:defRPr>
            </a:pPr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L2</a:t>
            </a:r>
            <a:endParaRPr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Text2">
            <a:extLst>
              <a:ext uri="{FF2B5EF4-FFF2-40B4-BE49-F238E27FC236}">
                <a16:creationId xmlns:a16="http://schemas.microsoft.com/office/drawing/2014/main" id="{8FECDAAF-5FC0-013F-D7EE-406F80910A67}"/>
              </a:ext>
            </a:extLst>
          </p:cNvPr>
          <p:cNvSpPr txBox="1">
            <a:spLocks/>
          </p:cNvSpPr>
          <p:nvPr/>
        </p:nvSpPr>
        <p:spPr>
          <a:xfrm flipH="1">
            <a:off x="5961562" y="2044865"/>
            <a:ext cx="5407478" cy="86988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cs typeface="+mn-ea"/>
                <a:sym typeface="+mn-lt"/>
              </a:rPr>
              <a:t>针对细分领域、特定任务或场景的大模型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任务相关的数据 </a:t>
            </a:r>
            <a:r>
              <a:rPr lang="en-US" altLang="zh-CN" dirty="0">
                <a:cs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cs typeface="+mn-ea"/>
                <a:sym typeface="+mn-lt"/>
              </a:rPr>
              <a:t>预训练或微调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提高在特定任务上的性能和效果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15" name="Line3">
            <a:extLst>
              <a:ext uri="{FF2B5EF4-FFF2-40B4-BE49-F238E27FC236}">
                <a16:creationId xmlns:a16="http://schemas.microsoft.com/office/drawing/2014/main" id="{10D86E03-8242-1521-19BB-98E06EE68CCD}"/>
              </a:ext>
            </a:extLst>
          </p:cNvPr>
          <p:cNvCxnSpPr>
            <a:cxnSpLocks/>
          </p:cNvCxnSpPr>
          <p:nvPr/>
        </p:nvCxnSpPr>
        <p:spPr>
          <a:xfrm>
            <a:off x="851928" y="4334990"/>
            <a:ext cx="10653338" cy="0"/>
          </a:xfrm>
          <a:prstGeom prst="lin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umber3">
            <a:extLst>
              <a:ext uri="{FF2B5EF4-FFF2-40B4-BE49-F238E27FC236}">
                <a16:creationId xmlns:a16="http://schemas.microsoft.com/office/drawing/2014/main" id="{6E4671EA-BA2B-7D6C-6CCC-4A5C43183712}"/>
              </a:ext>
            </a:extLst>
          </p:cNvPr>
          <p:cNvSpPr>
            <a:spLocks noChangeAspect="1"/>
          </p:cNvSpPr>
          <p:nvPr/>
        </p:nvSpPr>
        <p:spPr>
          <a:xfrm>
            <a:off x="1775819" y="3355419"/>
            <a:ext cx="648000" cy="64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400000"/>
          </a:ln>
        </p:spPr>
        <p:txBody>
          <a:bodyPr wrap="square" lIns="91440" tIns="45720" rIns="91440" bIns="45720" anchor="ctr">
            <a:normAutofit fontScale="85000"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FFFFFF"/>
                </a:solidFill>
              </a:defRPr>
            </a:pPr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L1</a:t>
            </a:r>
            <a:endParaRPr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Text3">
            <a:extLst>
              <a:ext uri="{FF2B5EF4-FFF2-40B4-BE49-F238E27FC236}">
                <a16:creationId xmlns:a16="http://schemas.microsoft.com/office/drawing/2014/main" id="{EDFF0D78-3E9C-BF49-6FC0-7C0038D296D3}"/>
              </a:ext>
            </a:extLst>
          </p:cNvPr>
          <p:cNvSpPr txBox="1">
            <a:spLocks/>
          </p:cNvSpPr>
          <p:nvPr/>
        </p:nvSpPr>
        <p:spPr>
          <a:xfrm flipH="1">
            <a:off x="5961562" y="3250995"/>
            <a:ext cx="6096000" cy="86988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cs typeface="+mn-ea"/>
                <a:sym typeface="+mn-lt"/>
              </a:rPr>
              <a:t>针对特定行业的大模型</a:t>
            </a: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行业相关的数据 </a:t>
            </a:r>
            <a:r>
              <a:rPr lang="en-US" altLang="zh-CN" dirty="0"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预训练或微调，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提高在该领域的性能和准确度，</a:t>
            </a:r>
            <a:r>
              <a:rPr lang="en-US" altLang="zh-CN" dirty="0">
                <a:cs typeface="+mn-ea"/>
                <a:sym typeface="+mn-lt"/>
              </a:rPr>
              <a:t>AI </a:t>
            </a:r>
            <a:r>
              <a:rPr lang="zh-CN" altLang="en-US" dirty="0">
                <a:cs typeface="+mn-ea"/>
                <a:sym typeface="+mn-lt"/>
              </a:rPr>
              <a:t>成为“行业专家”。</a:t>
            </a:r>
            <a:endParaRPr lang="en-US" altLang="zh-CN" dirty="0">
              <a:cs typeface="+mn-ea"/>
              <a:sym typeface="+mn-lt"/>
            </a:endParaRPr>
          </a:p>
        </p:txBody>
      </p:sp>
      <p:cxnSp>
        <p:nvCxnSpPr>
          <p:cNvPr id="10" name="Line4">
            <a:extLst>
              <a:ext uri="{FF2B5EF4-FFF2-40B4-BE49-F238E27FC236}">
                <a16:creationId xmlns:a16="http://schemas.microsoft.com/office/drawing/2014/main" id="{FBA5F80C-A5F8-9978-7366-8E285E7D28A8}"/>
              </a:ext>
            </a:extLst>
          </p:cNvPr>
          <p:cNvCxnSpPr>
            <a:cxnSpLocks/>
          </p:cNvCxnSpPr>
          <p:nvPr/>
        </p:nvCxnSpPr>
        <p:spPr>
          <a:xfrm>
            <a:off x="665956" y="5361940"/>
            <a:ext cx="10812843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umber4">
            <a:extLst>
              <a:ext uri="{FF2B5EF4-FFF2-40B4-BE49-F238E27FC236}">
                <a16:creationId xmlns:a16="http://schemas.microsoft.com/office/drawing/2014/main" id="{02A74411-758E-B926-FDED-D65F325A225B}"/>
              </a:ext>
            </a:extLst>
          </p:cNvPr>
          <p:cNvSpPr>
            <a:spLocks noChangeAspect="1"/>
          </p:cNvSpPr>
          <p:nvPr/>
        </p:nvSpPr>
        <p:spPr>
          <a:xfrm>
            <a:off x="1775243" y="4575029"/>
            <a:ext cx="649153" cy="6480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  <a:miter lim="400000"/>
          </a:ln>
        </p:spPr>
        <p:txBody>
          <a:bodyPr wrap="square" lIns="91440" tIns="45720" rIns="91440" bIns="4572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1pPr>
            <a:lvl2pPr marL="0" marR="0" indent="228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2pPr>
            <a:lvl3pPr marL="0" marR="0" indent="457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3pPr>
            <a:lvl4pPr marL="0" marR="0" indent="685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4pPr>
            <a:lvl5pPr marL="0" marR="0" indent="9144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5pPr>
            <a:lvl6pPr marL="0" marR="0" indent="11430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6pPr>
            <a:lvl7pPr marL="0" marR="0" indent="13716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7pPr>
            <a:lvl8pPr marL="0" marR="0" indent="16002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8pPr>
            <a:lvl9pPr marL="0" marR="0" indent="18288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700" b="0" i="0" u="none" strike="noStrike" cap="all" spc="0" normalizeH="0" baseline="0">
                <a:ln>
                  <a:noFill/>
                </a:ln>
                <a:solidFill>
                  <a:srgbClr val="0D3E93"/>
                </a:solidFill>
                <a:effectLst/>
                <a:uFillTx/>
              </a:defRPr>
            </a:lvl9pPr>
          </a:lstStyle>
          <a:p>
            <a:pPr algn="ctr">
              <a:defRPr sz="3200" cap="none">
                <a:solidFill>
                  <a:srgbClr val="FFFFFF"/>
                </a:solidFill>
              </a:defRPr>
            </a:pPr>
            <a:r>
              <a:rPr lang="en-US" sz="1800" b="1" dirty="0">
                <a:solidFill>
                  <a:srgbClr val="FFFFFF"/>
                </a:solidFill>
                <a:cs typeface="+mn-ea"/>
                <a:sym typeface="+mn-lt"/>
              </a:rPr>
              <a:t>L0</a:t>
            </a:r>
            <a:endParaRPr sz="18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5F08B9-AC20-9F88-DA04-FD3E17D3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大模型三个层级（</a:t>
            </a:r>
            <a:r>
              <a:rPr lang="en-US" altLang="zh-CN" dirty="0"/>
              <a:t> L0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， </a:t>
            </a:r>
            <a:r>
              <a:rPr lang="en-US" altLang="zh-CN" dirty="0"/>
              <a:t>L2 </a:t>
            </a:r>
            <a:r>
              <a:rPr lang="zh-CN" altLang="en-US" dirty="0"/>
              <a:t>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6EC579-814C-BE16-0C01-BC285B460957}"/>
              </a:ext>
            </a:extLst>
          </p:cNvPr>
          <p:cNvSpPr txBox="1"/>
          <p:nvPr/>
        </p:nvSpPr>
        <p:spPr>
          <a:xfrm>
            <a:off x="5961562" y="44281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cs typeface="+mn-ea"/>
                <a:sym typeface="+mn-lt"/>
              </a:rPr>
              <a:t>可以在多个领域和任务上通用的大模型</a:t>
            </a:r>
            <a:endParaRPr lang="en-US" altLang="zh-CN" sz="1800" b="1" dirty="0">
              <a:cs typeface="+mn-ea"/>
              <a:sym typeface="+mn-lt"/>
            </a:endParaRPr>
          </a:p>
          <a:p>
            <a:r>
              <a:rPr lang="zh-CN" altLang="en-US" dirty="0"/>
              <a:t>超大算力、海量开放数据，巨量参数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预训练</a:t>
            </a:r>
            <a:endParaRPr lang="en-US" altLang="zh-CN" dirty="0"/>
          </a:p>
          <a:p>
            <a:r>
              <a:rPr lang="zh-CN" altLang="en-US" dirty="0"/>
              <a:t>强大泛化能力，不微调或少微调下完成多场景任务</a:t>
            </a:r>
          </a:p>
        </p:txBody>
      </p:sp>
    </p:spTree>
    <p:extLst>
      <p:ext uri="{BB962C8B-B14F-4D97-AF65-F5344CB8AC3E}">
        <p14:creationId xmlns:p14="http://schemas.microsoft.com/office/powerpoint/2010/main" val="21802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国央企开发应用大模型现状（L0，L1，L2）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10FC81-8951-96BB-BA18-830E6F30E906}"/>
              </a:ext>
            </a:extLst>
          </p:cNvPr>
          <p:cNvGrpSpPr/>
          <p:nvPr/>
        </p:nvGrpSpPr>
        <p:grpSpPr>
          <a:xfrm>
            <a:off x="1206695" y="2469623"/>
            <a:ext cx="540002" cy="540000"/>
            <a:chOff x="1206695" y="2469623"/>
            <a:chExt cx="540002" cy="540000"/>
          </a:xfrm>
        </p:grpSpPr>
        <p:sp>
          <p:nvSpPr>
            <p:cNvPr id="30" name="IconBackground1">
              <a:extLst>
                <a:ext uri="{FF2B5EF4-FFF2-40B4-BE49-F238E27FC236}">
                  <a16:creationId xmlns:a16="http://schemas.microsoft.com/office/drawing/2014/main" id="{92D82C5E-D7AF-1713-832F-97C5ADD7D36D}"/>
                </a:ext>
              </a:extLst>
            </p:cNvPr>
            <p:cNvSpPr/>
            <p:nvPr/>
          </p:nvSpPr>
          <p:spPr>
            <a:xfrm>
              <a:off x="1206695" y="2469623"/>
              <a:ext cx="540002" cy="540000"/>
            </a:xfrm>
            <a:prstGeom prst="roundRect">
              <a:avLst>
                <a:gd name="adj" fmla="val 300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Bullet1">
              <a:extLst>
                <a:ext uri="{FF2B5EF4-FFF2-40B4-BE49-F238E27FC236}">
                  <a16:creationId xmlns:a16="http://schemas.microsoft.com/office/drawing/2014/main" id="{A841574A-E2E2-FE1E-FC15-56B09E3F148B}"/>
                </a:ext>
              </a:extLst>
            </p:cNvPr>
            <p:cNvSpPr txBox="1"/>
            <p:nvPr/>
          </p:nvSpPr>
          <p:spPr>
            <a:xfrm>
              <a:off x="1242743" y="2517700"/>
              <a:ext cx="467903" cy="39594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r>
                <a:rPr lang="zh-CN" altLang="en-US" b="1" dirty="0"/>
                <a:t>L0</a:t>
              </a:r>
              <a:endParaRPr lang="en-US" dirty="0"/>
            </a:p>
          </p:txBody>
        </p:sp>
      </p:grpSp>
      <p:sp>
        <p:nvSpPr>
          <p:cNvPr id="12" name="Text1">
            <a:extLst>
              <a:ext uri="{FF2B5EF4-FFF2-40B4-BE49-F238E27FC236}">
                <a16:creationId xmlns:a16="http://schemas.microsoft.com/office/drawing/2014/main" id="{6386F531-F212-0713-58E8-89F539CB0C87}"/>
              </a:ext>
            </a:extLst>
          </p:cNvPr>
          <p:cNvSpPr/>
          <p:nvPr/>
        </p:nvSpPr>
        <p:spPr>
          <a:xfrm>
            <a:off x="1838276" y="2336242"/>
            <a:ext cx="3493806" cy="764782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通用大模型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三大运营商，头部互联网企业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EAD9FF-61DA-DAE0-2DFF-7133C452F5B4}"/>
              </a:ext>
            </a:extLst>
          </p:cNvPr>
          <p:cNvGrpSpPr/>
          <p:nvPr/>
        </p:nvGrpSpPr>
        <p:grpSpPr>
          <a:xfrm>
            <a:off x="1206695" y="3781523"/>
            <a:ext cx="540002" cy="540000"/>
            <a:chOff x="6671825" y="2469623"/>
            <a:chExt cx="540002" cy="540000"/>
          </a:xfrm>
        </p:grpSpPr>
        <p:sp>
          <p:nvSpPr>
            <p:cNvPr id="92" name="IconBackground2">
              <a:extLst>
                <a:ext uri="{FF2B5EF4-FFF2-40B4-BE49-F238E27FC236}">
                  <a16:creationId xmlns:a16="http://schemas.microsoft.com/office/drawing/2014/main" id="{2B3F031D-82E0-BD31-DF4F-32915858018D}"/>
                </a:ext>
              </a:extLst>
            </p:cNvPr>
            <p:cNvSpPr/>
            <p:nvPr/>
          </p:nvSpPr>
          <p:spPr>
            <a:xfrm>
              <a:off x="6671825" y="2469623"/>
              <a:ext cx="540002" cy="540000"/>
            </a:xfrm>
            <a:prstGeom prst="roundRect">
              <a:avLst>
                <a:gd name="adj" fmla="val 30000"/>
              </a:avLst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Bullet2">
              <a:extLst>
                <a:ext uri="{FF2B5EF4-FFF2-40B4-BE49-F238E27FC236}">
                  <a16:creationId xmlns:a16="http://schemas.microsoft.com/office/drawing/2014/main" id="{EFE2A9B8-DB1A-D88C-29E6-6952BB6D310C}"/>
                </a:ext>
              </a:extLst>
            </p:cNvPr>
            <p:cNvSpPr txBox="1"/>
            <p:nvPr/>
          </p:nvSpPr>
          <p:spPr>
            <a:xfrm>
              <a:off x="6707873" y="2530617"/>
              <a:ext cx="467903" cy="39594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r>
                <a:rPr lang="zh-CN" altLang="en-US" b="1" dirty="0"/>
                <a:t>L1</a:t>
              </a:r>
              <a:endParaRPr 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639D19-0F9F-0F53-F037-A3C6A0BD9BDC}"/>
              </a:ext>
            </a:extLst>
          </p:cNvPr>
          <p:cNvGrpSpPr/>
          <p:nvPr/>
        </p:nvGrpSpPr>
        <p:grpSpPr>
          <a:xfrm>
            <a:off x="1206695" y="5172734"/>
            <a:ext cx="540002" cy="540000"/>
            <a:chOff x="1287025" y="3764808"/>
            <a:chExt cx="540002" cy="540000"/>
          </a:xfrm>
        </p:grpSpPr>
        <p:sp>
          <p:nvSpPr>
            <p:cNvPr id="104" name="IconBackground3">
              <a:extLst>
                <a:ext uri="{FF2B5EF4-FFF2-40B4-BE49-F238E27FC236}">
                  <a16:creationId xmlns:a16="http://schemas.microsoft.com/office/drawing/2014/main" id="{47B09F15-4AE6-2C0F-58C9-13ED5F8FE5BE}"/>
                </a:ext>
              </a:extLst>
            </p:cNvPr>
            <p:cNvSpPr/>
            <p:nvPr/>
          </p:nvSpPr>
          <p:spPr>
            <a:xfrm>
              <a:off x="1287025" y="3764808"/>
              <a:ext cx="540002" cy="540000"/>
            </a:xfrm>
            <a:prstGeom prst="roundRect">
              <a:avLst>
                <a:gd name="adj" fmla="val 30000"/>
              </a:avLst>
            </a:prstGeom>
            <a:solidFill>
              <a:schemeClr val="tx2">
                <a:alpha val="7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Bullet3">
              <a:extLst>
                <a:ext uri="{FF2B5EF4-FFF2-40B4-BE49-F238E27FC236}">
                  <a16:creationId xmlns:a16="http://schemas.microsoft.com/office/drawing/2014/main" id="{57879BF4-CCC6-035D-CBB6-99DFF644EC1F}"/>
                </a:ext>
              </a:extLst>
            </p:cNvPr>
            <p:cNvSpPr txBox="1"/>
            <p:nvPr/>
          </p:nvSpPr>
          <p:spPr>
            <a:xfrm>
              <a:off x="1333233" y="3836835"/>
              <a:ext cx="457743" cy="39594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r>
                <a:rPr lang="zh-CN" altLang="en-US" b="1" dirty="0"/>
                <a:t>L2</a:t>
              </a:r>
              <a:endParaRPr lang="en-US" dirty="0"/>
            </a:p>
          </p:txBody>
        </p:sp>
      </p:grpSp>
      <p:sp>
        <p:nvSpPr>
          <p:cNvPr id="80" name="Bullet4">
            <a:extLst>
              <a:ext uri="{FF2B5EF4-FFF2-40B4-BE49-F238E27FC236}">
                <a16:creationId xmlns:a16="http://schemas.microsoft.com/office/drawing/2014/main" id="{2A9C4F77-6E6F-E858-8E2C-752CF4C35107}"/>
              </a:ext>
            </a:extLst>
          </p:cNvPr>
          <p:cNvSpPr txBox="1"/>
          <p:nvPr/>
        </p:nvSpPr>
        <p:spPr>
          <a:xfrm>
            <a:off x="3643398" y="1323220"/>
            <a:ext cx="6056853" cy="39594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US" b="1" dirty="0"/>
              <a:t>2024.01~07 </a:t>
            </a:r>
            <a:r>
              <a:rPr lang="zh-CN" altLang="en-US" b="1" dirty="0"/>
              <a:t>国央企采购大模型项目数量 </a:t>
            </a:r>
            <a:r>
              <a:rPr lang="en-US" altLang="zh-CN" b="1" dirty="0"/>
              <a:t>&gt; 950</a:t>
            </a:r>
            <a:endParaRPr lang="en-US" b="1" dirty="0"/>
          </a:p>
        </p:txBody>
      </p:sp>
      <p:sp>
        <p:nvSpPr>
          <p:cNvPr id="81" name="Text4">
            <a:extLst>
              <a:ext uri="{FF2B5EF4-FFF2-40B4-BE49-F238E27FC236}">
                <a16:creationId xmlns:a16="http://schemas.microsoft.com/office/drawing/2014/main" id="{CFE2786D-5BB3-A172-373C-19D76A36D8A7}"/>
              </a:ext>
            </a:extLst>
          </p:cNvPr>
          <p:cNvSpPr/>
          <p:nvPr/>
        </p:nvSpPr>
        <p:spPr>
          <a:xfrm>
            <a:off x="3643398" y="1719166"/>
            <a:ext cx="6473413" cy="395946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/>
                </a:solidFill>
              </a:rPr>
              <a:t>项目类型：智算中心，大模型预训练，</a:t>
            </a:r>
            <a:r>
              <a:rPr lang="en-US" altLang="zh-CN" sz="1200" dirty="0">
                <a:solidFill>
                  <a:schemeClr val="tx1"/>
                </a:solidFill>
              </a:rPr>
              <a:t>Agent</a:t>
            </a:r>
            <a:r>
              <a:rPr lang="zh-CN" altLang="en-US" sz="1200" dirty="0">
                <a:solidFill>
                  <a:schemeClr val="tx1"/>
                </a:solidFill>
              </a:rPr>
              <a:t>开发，行业应用等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C72CE7FA-5805-1150-DCA9-0A6190F8EEF1}"/>
              </a:ext>
            </a:extLst>
          </p:cNvPr>
          <p:cNvSpPr/>
          <p:nvPr/>
        </p:nvSpPr>
        <p:spPr>
          <a:xfrm>
            <a:off x="6419471" y="2579127"/>
            <a:ext cx="5498209" cy="597660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九天，星辰，元景，盘古，千问，文心，星火，</a:t>
            </a:r>
            <a:r>
              <a:rPr lang="en-US" altLang="zh-CN" dirty="0"/>
              <a:t>KIMI</a:t>
            </a:r>
            <a:endParaRPr lang="en-US" dirty="0"/>
          </a:p>
        </p:txBody>
      </p:sp>
      <p:sp>
        <p:nvSpPr>
          <p:cNvPr id="6" name="Text1">
            <a:extLst>
              <a:ext uri="{FF2B5EF4-FFF2-40B4-BE49-F238E27FC236}">
                <a16:creationId xmlns:a16="http://schemas.microsoft.com/office/drawing/2014/main" id="{5148792D-0E25-7F83-FD7F-575EA4B85F90}"/>
              </a:ext>
            </a:extLst>
          </p:cNvPr>
          <p:cNvSpPr/>
          <p:nvPr/>
        </p:nvSpPr>
        <p:spPr>
          <a:xfrm>
            <a:off x="1838276" y="3640802"/>
            <a:ext cx="4918123" cy="862467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行业大模型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L0</a:t>
            </a:r>
            <a:r>
              <a:rPr lang="zh-CN" altLang="en-US" dirty="0"/>
              <a:t>大模型和行业数据</a:t>
            </a:r>
            <a:endParaRPr lang="en-US" dirty="0"/>
          </a:p>
        </p:txBody>
      </p:sp>
      <p:sp>
        <p:nvSpPr>
          <p:cNvPr id="14" name="Text1">
            <a:extLst>
              <a:ext uri="{FF2B5EF4-FFF2-40B4-BE49-F238E27FC236}">
                <a16:creationId xmlns:a16="http://schemas.microsoft.com/office/drawing/2014/main" id="{29EC1039-3352-2946-6E6E-E959AE410851}"/>
              </a:ext>
            </a:extLst>
          </p:cNvPr>
          <p:cNvSpPr/>
          <p:nvPr/>
        </p:nvSpPr>
        <p:spPr>
          <a:xfrm>
            <a:off x="1838276" y="5043047"/>
            <a:ext cx="7417483" cy="862468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垂直大模型：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L1</a:t>
            </a:r>
            <a:r>
              <a:rPr lang="zh-CN" altLang="en-US" dirty="0"/>
              <a:t>大模型和特定任务或场景的数据</a:t>
            </a:r>
            <a:endParaRPr lang="en-US" dirty="0"/>
          </a:p>
        </p:txBody>
      </p:sp>
      <p:sp>
        <p:nvSpPr>
          <p:cNvPr id="15" name="Text1">
            <a:extLst>
              <a:ext uri="{FF2B5EF4-FFF2-40B4-BE49-F238E27FC236}">
                <a16:creationId xmlns:a16="http://schemas.microsoft.com/office/drawing/2014/main" id="{48C35E58-1702-C305-BEFB-B0B0B45F20ED}"/>
              </a:ext>
            </a:extLst>
          </p:cNvPr>
          <p:cNvSpPr/>
          <p:nvPr/>
        </p:nvSpPr>
        <p:spPr>
          <a:xfrm>
            <a:off x="5913120" y="3762438"/>
            <a:ext cx="6178927" cy="597660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司法，钢铁，农业，金融，医疗，中医，船舶，电力，油气</a:t>
            </a:r>
            <a:endParaRPr lang="en-US" dirty="0"/>
          </a:p>
        </p:txBody>
      </p:sp>
      <p:sp>
        <p:nvSpPr>
          <p:cNvPr id="18" name="Text1">
            <a:extLst>
              <a:ext uri="{FF2B5EF4-FFF2-40B4-BE49-F238E27FC236}">
                <a16:creationId xmlns:a16="http://schemas.microsoft.com/office/drawing/2014/main" id="{9B95990B-FE57-9063-3527-AB5613DBC034}"/>
              </a:ext>
            </a:extLst>
          </p:cNvPr>
          <p:cNvSpPr/>
          <p:nvPr/>
        </p:nvSpPr>
        <p:spPr>
          <a:xfrm>
            <a:off x="7089903" y="5341877"/>
            <a:ext cx="4756373" cy="597660"/>
          </a:xfrm>
          <a:prstGeom prst="rect">
            <a:avLst/>
          </a:prstGeom>
          <a:noFill/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0000" tIns="90000" rIns="90000" bIns="9000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东方御风，电网配网视觉大模型，等等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C29E9-4087-8380-FDB6-74838160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案例：华为盘古大模型生态</a:t>
            </a:r>
          </a:p>
        </p:txBody>
      </p:sp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760FC7BD-6817-47E9-0679-A3C9D6A93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0"/>
          <a:stretch/>
        </p:blipFill>
        <p:spPr>
          <a:xfrm>
            <a:off x="1589879" y="1028699"/>
            <a:ext cx="8999541" cy="56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2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AEFD3-E213-BE19-5769-AD3A6907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7A7AADC-74A8-F48E-43BA-E1F587A7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大模型应用框架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6A926-791F-3018-01FE-70E97CBA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大模型应用框架（</a:t>
            </a:r>
            <a:r>
              <a:rPr lang="en-US" altLang="zh-CN" dirty="0"/>
              <a:t>L0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L2</a:t>
            </a:r>
            <a:r>
              <a:rPr lang="zh-CN" altLang="en-US" dirty="0"/>
              <a:t>）：</a:t>
            </a:r>
            <a:r>
              <a:rPr lang="en-US" altLang="zh-CN" dirty="0"/>
              <a:t>RAG</a:t>
            </a:r>
            <a:r>
              <a:rPr lang="zh-CN" altLang="en-US" dirty="0"/>
              <a:t>（</a:t>
            </a:r>
            <a:r>
              <a:rPr lang="zh-CN" altLang="en-US" b="1" dirty="0"/>
              <a:t>检索增强生成</a:t>
            </a:r>
            <a:r>
              <a:rPr lang="zh-CN" altLang="en-US" dirty="0"/>
              <a:t>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26D632B-53F7-BA84-B201-BC2F6987439C}"/>
              </a:ext>
            </a:extLst>
          </p:cNvPr>
          <p:cNvSpPr/>
          <p:nvPr/>
        </p:nvSpPr>
        <p:spPr>
          <a:xfrm>
            <a:off x="964642" y="1218767"/>
            <a:ext cx="1567543" cy="5325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3467C5-B260-E957-6700-7C2E3DF9436B}"/>
              </a:ext>
            </a:extLst>
          </p:cNvPr>
          <p:cNvSpPr txBox="1"/>
          <p:nvPr/>
        </p:nvSpPr>
        <p:spPr>
          <a:xfrm>
            <a:off x="2753833" y="1211499"/>
            <a:ext cx="85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基于检索增强的生成技术</a:t>
            </a:r>
            <a:endParaRPr lang="en-US" altLang="zh-CN" b="1" dirty="0"/>
          </a:p>
          <a:p>
            <a:br>
              <a:rPr lang="en-US" altLang="zh-CN" dirty="0"/>
            </a:br>
            <a:r>
              <a:rPr lang="zh-CN" altLang="en-US" dirty="0"/>
              <a:t>从外部知识库中检索与任务相关的知识，并将其作为输入的一部分，提高生成文本的准确性和相关性。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506104-E4FB-E127-F335-EA9CAA620DD1}"/>
              </a:ext>
            </a:extLst>
          </p:cNvPr>
          <p:cNvGrpSpPr/>
          <p:nvPr/>
        </p:nvGrpSpPr>
        <p:grpSpPr>
          <a:xfrm>
            <a:off x="552893" y="2483503"/>
            <a:ext cx="2594344" cy="3934224"/>
            <a:chOff x="882502" y="2472871"/>
            <a:chExt cx="2594344" cy="393422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43268C-99B6-1D8C-39D0-28B98D98B64A}"/>
                </a:ext>
              </a:extLst>
            </p:cNvPr>
            <p:cNvSpPr txBox="1"/>
            <p:nvPr/>
          </p:nvSpPr>
          <p:spPr>
            <a:xfrm>
              <a:off x="88250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技术特点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2E64FC3-0A10-8392-0B28-7DBA427773A7}"/>
                </a:ext>
              </a:extLst>
            </p:cNvPr>
            <p:cNvSpPr txBox="1"/>
            <p:nvPr/>
          </p:nvSpPr>
          <p:spPr>
            <a:xfrm>
              <a:off x="882502" y="2929220"/>
              <a:ext cx="2594344" cy="3477875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知识更新成本低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：</a:t>
              </a:r>
              <a:br>
                <a:rPr lang="en-US" altLang="zh-CN" dirty="0">
                  <a:solidFill>
                    <a:schemeClr val="bg1"/>
                  </a:solidFill>
                  <a:latin typeface="-apple-system"/>
                </a:rPr>
              </a:b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无需重新训练模型，只需更新</a:t>
              </a: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知识库 </a:t>
              </a:r>
              <a:r>
                <a:rPr lang="en-US" altLang="zh-CN" dirty="0">
                  <a:solidFill>
                    <a:schemeClr val="bg1"/>
                  </a:solidFill>
                  <a:latin typeface="-apple-system"/>
                  <a:sym typeface="Wingdings" panose="05000000000000000000" pitchFamily="2" charset="2"/>
                </a:rPr>
                <a:t> 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知识的更新和扩展。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bg1"/>
                  </a:solidFill>
                  <a:latin typeface="-apple-system"/>
                </a:rPr>
                <a:t>答案更准确：</a:t>
              </a:r>
              <a:br>
                <a:rPr lang="en-US" altLang="zh-CN" b="1" dirty="0">
                  <a:solidFill>
                    <a:schemeClr val="bg1"/>
                  </a:solidFill>
                  <a:latin typeface="-apple-system"/>
                </a:rPr>
              </a:b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通过检索相关知识 </a:t>
              </a:r>
              <a:r>
                <a:rPr lang="en-US" altLang="zh-CN" b="0" i="0" dirty="0">
                  <a:solidFill>
                    <a:schemeClr val="bg1"/>
                  </a:solidFill>
                  <a:effectLst/>
                  <a:latin typeface="-apple-system"/>
                  <a:sym typeface="Wingdings" panose="05000000000000000000" pitchFamily="2" charset="2"/>
                </a:rPr>
                <a:t>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更准确、更相关的答案。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增强可解释性：</a:t>
              </a:r>
              <a:br>
                <a:rPr lang="en-US" altLang="zh-CN" b="1" i="0" dirty="0">
                  <a:solidFill>
                    <a:schemeClr val="bg1"/>
                  </a:solidFill>
                  <a:effectLst/>
                  <a:latin typeface="-apple-system"/>
                </a:rPr>
              </a:b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生成的文本基于可检索的知识，用户可验证答案的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9C5D9A4-2439-3CEF-434B-210C96E123A1}"/>
              </a:ext>
            </a:extLst>
          </p:cNvPr>
          <p:cNvGrpSpPr/>
          <p:nvPr/>
        </p:nvGrpSpPr>
        <p:grpSpPr>
          <a:xfrm>
            <a:off x="3384698" y="2483503"/>
            <a:ext cx="2594344" cy="3934224"/>
            <a:chOff x="3714307" y="2472871"/>
            <a:chExt cx="2594344" cy="393422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A9084D-F10E-6A9D-EA26-07FCAA8F64E9}"/>
                </a:ext>
              </a:extLst>
            </p:cNvPr>
            <p:cNvSpPr txBox="1"/>
            <p:nvPr/>
          </p:nvSpPr>
          <p:spPr>
            <a:xfrm>
              <a:off x="3714307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应用场景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FBDD73-8B98-4C38-EBD4-10F3DDB0A01F}"/>
                </a:ext>
              </a:extLst>
            </p:cNvPr>
            <p:cNvSpPr txBox="1"/>
            <p:nvPr/>
          </p:nvSpPr>
          <p:spPr>
            <a:xfrm>
              <a:off x="3714307" y="2929220"/>
              <a:ext cx="2594344" cy="3477875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需要大量外部知识的场景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：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知识密集型任务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文档问答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业务培训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科研检索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智能客服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企业信息库</a:t>
              </a:r>
              <a:br>
                <a:rPr lang="en-US" altLang="zh-CN" dirty="0">
                  <a:solidFill>
                    <a:schemeClr val="bg1"/>
                  </a:solidFill>
                  <a:latin typeface="-apple-system"/>
                </a:rPr>
              </a:b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638B42F-3073-7C18-AA90-191E752B1895}"/>
              </a:ext>
            </a:extLst>
          </p:cNvPr>
          <p:cNvGrpSpPr/>
          <p:nvPr/>
        </p:nvGrpSpPr>
        <p:grpSpPr>
          <a:xfrm>
            <a:off x="6216503" y="2483503"/>
            <a:ext cx="2594344" cy="3934224"/>
            <a:chOff x="6546112" y="2472871"/>
            <a:chExt cx="2594344" cy="393422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C0027E1-C484-6C30-2E08-642CA03E3C6C}"/>
                </a:ext>
              </a:extLst>
            </p:cNvPr>
            <p:cNvSpPr txBox="1"/>
            <p:nvPr/>
          </p:nvSpPr>
          <p:spPr>
            <a:xfrm>
              <a:off x="654611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技术要点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3461B7-525F-3861-FDFC-1A4304961A9B}"/>
                </a:ext>
              </a:extLst>
            </p:cNvPr>
            <p:cNvSpPr txBox="1"/>
            <p:nvPr/>
          </p:nvSpPr>
          <p:spPr>
            <a:xfrm>
              <a:off x="6546112" y="2929220"/>
              <a:ext cx="2594344" cy="3477875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-apple-system"/>
                </a:rPr>
                <a:t>检索阶段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：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向量编码技术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向量库构建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向量库检索。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-apple-system"/>
                </a:rPr>
                <a:t>生成阶段：</a:t>
              </a:r>
              <a:endParaRPr lang="en-US" altLang="zh-CN" b="1" dirty="0">
                <a:solidFill>
                  <a:schemeClr val="bg1"/>
                </a:solidFill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指令词工程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重排序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关键词</a:t>
              </a:r>
              <a:br>
                <a:rPr lang="en-US" altLang="zh-CN" b="1" dirty="0">
                  <a:solidFill>
                    <a:schemeClr val="bg1"/>
                  </a:solidFill>
                  <a:latin typeface="-apple-system"/>
                </a:rPr>
              </a:b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FC7720-5A2B-3248-D345-DD04C841A2BE}"/>
              </a:ext>
            </a:extLst>
          </p:cNvPr>
          <p:cNvGrpSpPr/>
          <p:nvPr/>
        </p:nvGrpSpPr>
        <p:grpSpPr>
          <a:xfrm>
            <a:off x="9048308" y="2483503"/>
            <a:ext cx="2594344" cy="3934224"/>
            <a:chOff x="9377917" y="2475905"/>
            <a:chExt cx="2594344" cy="393422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FE3DD3-A38F-5B3C-6B4F-EF31E1429CE7}"/>
                </a:ext>
              </a:extLst>
            </p:cNvPr>
            <p:cNvSpPr txBox="1"/>
            <p:nvPr/>
          </p:nvSpPr>
          <p:spPr>
            <a:xfrm>
              <a:off x="9377917" y="2475905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不足之处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B7EA5BC-6F2F-5BD3-CEFE-32E162B304BA}"/>
                </a:ext>
              </a:extLst>
            </p:cNvPr>
            <p:cNvSpPr txBox="1"/>
            <p:nvPr/>
          </p:nvSpPr>
          <p:spPr>
            <a:xfrm>
              <a:off x="9377917" y="2932254"/>
              <a:ext cx="2594344" cy="3477875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-apple-system"/>
                </a:rPr>
                <a:t>依赖外部知识库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：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性能收知识库质量和规模影响</a:t>
              </a:r>
              <a:endParaRPr lang="en-US" altLang="zh-CN" dirty="0">
                <a:solidFill>
                  <a:schemeClr val="bg1"/>
                </a:solidFill>
                <a:latin typeface="-apple-system"/>
              </a:endParaRPr>
            </a:p>
            <a:p>
              <a:pPr>
                <a:lnSpc>
                  <a:spcPts val="1950"/>
                </a:lnSpc>
                <a:spcAft>
                  <a:spcPts val="1200"/>
                </a:spcAft>
              </a:pPr>
              <a:endParaRPr lang="en-US" altLang="zh-CN" b="1" dirty="0">
                <a:solidFill>
                  <a:schemeClr val="bg1"/>
                </a:solidFill>
                <a:latin typeface="-apple-system"/>
              </a:endParaRPr>
            </a:p>
            <a:p>
              <a:pPr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-apple-system"/>
                </a:rPr>
                <a:t>检索性能影响大：</a:t>
              </a:r>
              <a:endParaRPr lang="en-US" altLang="zh-CN" b="1" dirty="0">
                <a:solidFill>
                  <a:schemeClr val="bg1"/>
                </a:solidFill>
                <a:latin typeface="-apple-system"/>
              </a:endParaRPr>
            </a:p>
            <a:p>
              <a:pPr marL="742950" lvl="1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-apple-system"/>
                </a:rPr>
                <a:t>检索结果必须有效而准确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2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40E9F-33C9-DEFF-672D-840337F3D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43976-0208-F75F-547D-501D6C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大模型应用框架（</a:t>
            </a:r>
            <a:r>
              <a:rPr lang="en-US" altLang="zh-CN" dirty="0"/>
              <a:t>L0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L2</a:t>
            </a:r>
            <a:r>
              <a:rPr lang="zh-CN" altLang="en-US" dirty="0"/>
              <a:t>）：</a:t>
            </a:r>
            <a:r>
              <a:rPr lang="en-US" altLang="zh-CN" dirty="0"/>
              <a:t>Agent</a:t>
            </a:r>
            <a:r>
              <a:rPr lang="zh-CN" altLang="en-US" dirty="0"/>
              <a:t>（智能体）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C45140-1ACD-46B5-49E7-DD4F5CFAE848}"/>
              </a:ext>
            </a:extLst>
          </p:cNvPr>
          <p:cNvSpPr/>
          <p:nvPr/>
        </p:nvSpPr>
        <p:spPr>
          <a:xfrm>
            <a:off x="1066293" y="1164170"/>
            <a:ext cx="1567543" cy="5325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Agent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62F19-7DC1-0129-390F-BCF19AC5DB8B}"/>
              </a:ext>
            </a:extLst>
          </p:cNvPr>
          <p:cNvSpPr txBox="1"/>
          <p:nvPr/>
        </p:nvSpPr>
        <p:spPr>
          <a:xfrm>
            <a:off x="2753833" y="1147703"/>
            <a:ext cx="85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具有自主性和交互性，能够智能、灵活地响应环境变化和用户需求的软件实体。</a:t>
            </a:r>
            <a:endParaRPr lang="en-US" altLang="zh-CN" b="1" dirty="0"/>
          </a:p>
          <a:p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Agent</a:t>
            </a:r>
            <a:r>
              <a:rPr lang="zh-CN" altLang="en-US" dirty="0"/>
              <a:t>中，大模型本身作为智能体的大脑，根据用户指定的任务进行多轮思考，并给出任务的执行步骤和方法，最终通过调用外部接口或方法实现任务的执行。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65F49F-9A12-958B-5BC8-414C4D6C6D62}"/>
              </a:ext>
            </a:extLst>
          </p:cNvPr>
          <p:cNvGrpSpPr/>
          <p:nvPr/>
        </p:nvGrpSpPr>
        <p:grpSpPr>
          <a:xfrm>
            <a:off x="552893" y="2483503"/>
            <a:ext cx="2594344" cy="4088112"/>
            <a:chOff x="882502" y="2472871"/>
            <a:chExt cx="2594344" cy="408811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C3A943-9969-6878-B127-A30D0272A9CE}"/>
                </a:ext>
              </a:extLst>
            </p:cNvPr>
            <p:cNvSpPr txBox="1"/>
            <p:nvPr/>
          </p:nvSpPr>
          <p:spPr>
            <a:xfrm>
              <a:off x="88250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技术特点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D376910-3276-3A20-F744-8218E0B2019A}"/>
                </a:ext>
              </a:extLst>
            </p:cNvPr>
            <p:cNvSpPr txBox="1"/>
            <p:nvPr/>
          </p:nvSpPr>
          <p:spPr>
            <a:xfrm>
              <a:off x="882502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自主性：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根据内部状态和环境信息自主思考、规划并决定如何行动。</a:t>
              </a: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反应性：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感知并响应来自环境的信息。</a:t>
              </a: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社会性：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通过通信协议与其他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-apple-system"/>
                </a:rPr>
                <a:t>Agent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进行交互。</a:t>
              </a: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主动性：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主动发起行动以追求自身目标或满足用户需求。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82DE826-121F-710D-1622-DD0107494D59}"/>
              </a:ext>
            </a:extLst>
          </p:cNvPr>
          <p:cNvGrpSpPr/>
          <p:nvPr/>
        </p:nvGrpSpPr>
        <p:grpSpPr>
          <a:xfrm>
            <a:off x="3384698" y="2483503"/>
            <a:ext cx="2594344" cy="4088112"/>
            <a:chOff x="3714307" y="2472871"/>
            <a:chExt cx="2594344" cy="408811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268E6E7-5327-A33C-48F9-69CD22974F34}"/>
                </a:ext>
              </a:extLst>
            </p:cNvPr>
            <p:cNvSpPr txBox="1"/>
            <p:nvPr/>
          </p:nvSpPr>
          <p:spPr>
            <a:xfrm>
              <a:off x="3714307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应用场景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F640CD4-53C7-5459-F39C-A7FE38E51265}"/>
                </a:ext>
              </a:extLst>
            </p:cNvPr>
            <p:cNvSpPr txBox="1"/>
            <p:nvPr/>
          </p:nvSpPr>
          <p:spPr>
            <a:xfrm>
              <a:off x="3714307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智能推荐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个性化服务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设备自主控制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协同生产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车辆导航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交通监控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智能家居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智能办公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特定任务</a:t>
              </a:r>
            </a:p>
            <a:p>
              <a:br>
                <a:rPr lang="zh-CN" altLang="en-US" dirty="0"/>
              </a:b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38B7838-432E-B444-AE76-11CC75BED3D8}"/>
              </a:ext>
            </a:extLst>
          </p:cNvPr>
          <p:cNvGrpSpPr/>
          <p:nvPr/>
        </p:nvGrpSpPr>
        <p:grpSpPr>
          <a:xfrm>
            <a:off x="6216503" y="2483503"/>
            <a:ext cx="2594344" cy="4088112"/>
            <a:chOff x="6546112" y="2472871"/>
            <a:chExt cx="2594344" cy="408811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C33CE0-365B-F86F-C5F7-5439F2E7A0C1}"/>
                </a:ext>
              </a:extLst>
            </p:cNvPr>
            <p:cNvSpPr txBox="1"/>
            <p:nvPr/>
          </p:nvSpPr>
          <p:spPr>
            <a:xfrm>
              <a:off x="654611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技术要点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A6BF975-FE03-B088-BB98-01B60B6CF173}"/>
                </a:ext>
              </a:extLst>
            </p:cNvPr>
            <p:cNvSpPr txBox="1"/>
            <p:nvPr/>
          </p:nvSpPr>
          <p:spPr>
            <a:xfrm>
              <a:off x="6546112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1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自主决策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：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285750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基于内部算法和外部环境信息，经过多轮思考后做出决策。</a:t>
              </a:r>
              <a:r>
                <a:rPr lang="zh-CN" altLang="en-US" b="0" i="0" dirty="0">
                  <a:solidFill>
                    <a:schemeClr val="bg1"/>
                  </a:solidFill>
                  <a:effectLst/>
                  <a:latin typeface="-apple-system"/>
                </a:rPr>
                <a:t>。</a:t>
              </a:r>
              <a:endParaRPr lang="en-US" altLang="zh-CN" b="0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dirty="0">
                  <a:solidFill>
                    <a:schemeClr val="bg1"/>
                  </a:solidFill>
                  <a:latin typeface="-apple-system"/>
                </a:rPr>
                <a:t>高效通信：</a:t>
              </a:r>
              <a:endParaRPr lang="en-US" altLang="zh-CN" b="1" dirty="0">
                <a:solidFill>
                  <a:schemeClr val="bg1"/>
                </a:solidFill>
                <a:latin typeface="-apple-system"/>
              </a:endParaRPr>
            </a:p>
            <a:p>
              <a:pPr marL="285750" indent="-285750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通过通信协议实现与其他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-apple-system"/>
                </a:rPr>
                <a:t>Agent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或用户的交互。</a:t>
              </a:r>
              <a:br>
                <a:rPr lang="en-US" altLang="zh-CN" b="1" dirty="0">
                  <a:solidFill>
                    <a:schemeClr val="bg1"/>
                  </a:solidFill>
                  <a:latin typeface="-apple-system"/>
                </a:rPr>
              </a:b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9B1D1B-9D0A-31FC-3058-57424007F2F9}"/>
              </a:ext>
            </a:extLst>
          </p:cNvPr>
          <p:cNvGrpSpPr/>
          <p:nvPr/>
        </p:nvGrpSpPr>
        <p:grpSpPr>
          <a:xfrm>
            <a:off x="9048308" y="2483503"/>
            <a:ext cx="2594344" cy="4088112"/>
            <a:chOff x="9377917" y="2475905"/>
            <a:chExt cx="2594344" cy="4088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925EEA9-1DA4-162A-0E2A-1004247B0144}"/>
                </a:ext>
              </a:extLst>
            </p:cNvPr>
            <p:cNvSpPr txBox="1"/>
            <p:nvPr/>
          </p:nvSpPr>
          <p:spPr>
            <a:xfrm>
              <a:off x="9377917" y="2475905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不足之处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2CCD69-9F3D-752B-C1EC-5D540C4CB7D9}"/>
                </a:ext>
              </a:extLst>
            </p:cNvPr>
            <p:cNvSpPr txBox="1"/>
            <p:nvPr/>
          </p:nvSpPr>
          <p:spPr>
            <a:xfrm>
              <a:off x="9377917" y="2932254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可靠性需要验证</a:t>
              </a:r>
              <a:endParaRPr lang="en-US" altLang="zh-CN" b="1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标准化不足：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不同</a:t>
              </a:r>
              <a:r>
                <a:rPr lang="en-US" altLang="zh-CN" b="0" i="0" dirty="0">
                  <a:solidFill>
                    <a:srgbClr val="4D4D4D"/>
                  </a:solidFill>
                  <a:effectLst/>
                  <a:latin typeface="-apple-system"/>
                </a:rPr>
                <a:t>Agent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之间的互操作性有待提高。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3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56BA-89BD-6743-CC56-AAF43964F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58E49-8F67-C6E2-23E0-463D452E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大模型应用框架（</a:t>
            </a:r>
            <a:r>
              <a:rPr lang="en-US" altLang="zh-CN" dirty="0"/>
              <a:t>L0</a:t>
            </a:r>
            <a:r>
              <a:rPr lang="zh-CN" altLang="en-US" dirty="0"/>
              <a:t>，</a:t>
            </a: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L2</a:t>
            </a:r>
            <a:r>
              <a:rPr lang="zh-CN" altLang="en-US" dirty="0"/>
              <a:t>）：提示词工程（</a:t>
            </a:r>
            <a:r>
              <a:rPr lang="en-US" altLang="zh-CN" dirty="0"/>
              <a:t>Prompt Engineering</a:t>
            </a:r>
            <a:r>
              <a:rPr lang="zh-CN" altLang="en-US" dirty="0"/>
              <a:t>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CDEEB9-5DAE-8E82-D4F8-E229ED3ECC62}"/>
              </a:ext>
            </a:extLst>
          </p:cNvPr>
          <p:cNvSpPr/>
          <p:nvPr/>
        </p:nvSpPr>
        <p:spPr>
          <a:xfrm>
            <a:off x="1066293" y="1222130"/>
            <a:ext cx="1567543" cy="53256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提示词工程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289F4B-CA3F-5E73-D3F8-0C9448872B3B}"/>
              </a:ext>
            </a:extLst>
          </p:cNvPr>
          <p:cNvSpPr txBox="1"/>
          <p:nvPr/>
        </p:nvSpPr>
        <p:spPr>
          <a:xfrm>
            <a:off x="2753833" y="1222130"/>
            <a:ext cx="85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通过提供明确而具体的指令指导模型生成特定的输出。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日常使用大模型工具进行问答、文档生成等均通过提示词工程进行。可应用于所有大模型应用场景中，如问答系统，对话系统，</a:t>
            </a:r>
            <a:r>
              <a:rPr lang="en-US" altLang="zh-CN" dirty="0"/>
              <a:t>Copilot</a:t>
            </a:r>
            <a:r>
              <a:rPr lang="zh-CN" altLang="en-US" dirty="0"/>
              <a:t>等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B496EE-D5B1-F070-CBCF-B3D16C12FB39}"/>
              </a:ext>
            </a:extLst>
          </p:cNvPr>
          <p:cNvGrpSpPr/>
          <p:nvPr/>
        </p:nvGrpSpPr>
        <p:grpSpPr>
          <a:xfrm>
            <a:off x="552893" y="2483503"/>
            <a:ext cx="2594344" cy="4088112"/>
            <a:chOff x="882502" y="2472871"/>
            <a:chExt cx="2594344" cy="408811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55ECB90-1EE1-1199-6636-4B7871F1E578}"/>
                </a:ext>
              </a:extLst>
            </p:cNvPr>
            <p:cNvSpPr txBox="1"/>
            <p:nvPr/>
          </p:nvSpPr>
          <p:spPr>
            <a:xfrm>
              <a:off x="88250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技术特点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C0C3486-C495-5104-7DB8-FF30C5BFB7E6}"/>
                </a:ext>
              </a:extLst>
            </p:cNvPr>
            <p:cNvSpPr txBox="1"/>
            <p:nvPr/>
          </p:nvSpPr>
          <p:spPr>
            <a:xfrm>
              <a:off x="882502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门槛低：</a:t>
              </a:r>
              <a:r>
                <a:rPr lang="zh-CN" altLang="en-US" i="0" dirty="0">
                  <a:solidFill>
                    <a:srgbClr val="4D4D4D"/>
                  </a:solidFill>
                  <a:effectLst/>
                  <a:latin typeface="-apple-system"/>
                </a:rPr>
                <a:t>使用自然语言即可与模型交互。</a:t>
              </a: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zh-CN" altLang="en-US" b="1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可控性强：</a:t>
              </a:r>
              <a:r>
                <a:rPr lang="zh-CN" altLang="en-US" i="0" dirty="0">
                  <a:solidFill>
                    <a:srgbClr val="4D4D4D"/>
                  </a:solidFill>
                  <a:effectLst/>
                  <a:latin typeface="-apple-system"/>
                </a:rPr>
                <a:t>能够更准确地描述任务。</a:t>
              </a: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zh-CN" altLang="en-US" b="1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成本低：</a:t>
              </a:r>
              <a:r>
                <a:rPr lang="zh-CN" altLang="en-US" i="0" dirty="0">
                  <a:solidFill>
                    <a:srgbClr val="4D4D4D"/>
                  </a:solidFill>
                  <a:effectLst/>
                  <a:latin typeface="-apple-system"/>
                </a:rPr>
                <a:t>无需额外数据集和计算资源。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44BF980-9F4F-C40F-E1CF-8F4E33ADDD9A}"/>
              </a:ext>
            </a:extLst>
          </p:cNvPr>
          <p:cNvGrpSpPr/>
          <p:nvPr/>
        </p:nvGrpSpPr>
        <p:grpSpPr>
          <a:xfrm>
            <a:off x="3384698" y="2483503"/>
            <a:ext cx="2594344" cy="4088112"/>
            <a:chOff x="3714307" y="2472871"/>
            <a:chExt cx="2594344" cy="408811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CD56F5-8641-EE97-1005-7731072BA801}"/>
                </a:ext>
              </a:extLst>
            </p:cNvPr>
            <p:cNvSpPr txBox="1"/>
            <p:nvPr/>
          </p:nvSpPr>
          <p:spPr>
            <a:xfrm>
              <a:off x="3714307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应用场景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55D820-8F9B-CD8D-1118-AD7F3F70DBF5}"/>
                </a:ext>
              </a:extLst>
            </p:cNvPr>
            <p:cNvSpPr txBox="1"/>
            <p:nvPr/>
          </p:nvSpPr>
          <p:spPr>
            <a:xfrm>
              <a:off x="3714307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文本生成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问答系统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对话系统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4D4D4D"/>
                  </a:solidFill>
                  <a:latin typeface="-apple-system"/>
                </a:rPr>
                <a:t>Copilot</a:t>
              </a:r>
              <a:r>
                <a:rPr lang="zh-CN" altLang="en-US" dirty="0">
                  <a:solidFill>
                    <a:srgbClr val="4D4D4D"/>
                  </a:solidFill>
                  <a:latin typeface="-apple-system"/>
                </a:rPr>
                <a:t>助手</a:t>
              </a:r>
              <a:endParaRPr lang="en-US" altLang="zh-CN" dirty="0">
                <a:solidFill>
                  <a:srgbClr val="4D4D4D"/>
                </a:solidFill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br>
                <a:rPr lang="zh-CN" altLang="en-US" dirty="0"/>
              </a:b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CC9955-EE2E-2190-6E58-106DF96BCF3D}"/>
              </a:ext>
            </a:extLst>
          </p:cNvPr>
          <p:cNvGrpSpPr/>
          <p:nvPr/>
        </p:nvGrpSpPr>
        <p:grpSpPr>
          <a:xfrm>
            <a:off x="6216503" y="2483503"/>
            <a:ext cx="2594344" cy="4088112"/>
            <a:chOff x="6546112" y="2472871"/>
            <a:chExt cx="2594344" cy="4088112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F84036-9B5C-7DD2-0162-630883533256}"/>
                </a:ext>
              </a:extLst>
            </p:cNvPr>
            <p:cNvSpPr txBox="1"/>
            <p:nvPr/>
          </p:nvSpPr>
          <p:spPr>
            <a:xfrm>
              <a:off x="6546112" y="2472871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技术要点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1FDC4E-E7BF-0542-7AF6-7DF2466AD49A}"/>
                </a:ext>
              </a:extLst>
            </p:cNvPr>
            <p:cNvSpPr txBox="1"/>
            <p:nvPr/>
          </p:nvSpPr>
          <p:spPr>
            <a:xfrm>
              <a:off x="6546112" y="2929220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1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结构化提示词：</a:t>
              </a:r>
              <a:endParaRPr lang="en-US" altLang="zh-CN" b="1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i="0" dirty="0">
                  <a:solidFill>
                    <a:schemeClr val="bg1"/>
                  </a:solidFill>
                  <a:effectLst/>
                  <a:latin typeface="-apple-system"/>
                </a:rPr>
                <a:t>通过模板、示例和用户输入的组合构成。</a:t>
              </a: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zh-CN" altLang="en-US" b="1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chemeClr val="bg1"/>
                  </a:solidFill>
                  <a:effectLst/>
                  <a:latin typeface="-apple-system"/>
                </a:rPr>
                <a:t>优化提示词：</a:t>
              </a:r>
              <a:endParaRPr lang="en-US" altLang="zh-CN" b="1" i="0" dirty="0">
                <a:solidFill>
                  <a:schemeClr val="bg1"/>
                </a:solidFill>
                <a:effectLst/>
                <a:latin typeface="-apple-system"/>
              </a:endParaRPr>
            </a:p>
            <a:p>
              <a:pPr marL="285750" indent="-285750" algn="l">
                <a:lnSpc>
                  <a:spcPts val="195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i="0" dirty="0">
                  <a:solidFill>
                    <a:schemeClr val="bg1"/>
                  </a:solidFill>
                  <a:effectLst/>
                  <a:latin typeface="-apple-system"/>
                </a:rPr>
                <a:t>提高模型生成输出的质量和准确性。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DB58493-AFEE-8137-6A57-C9C471AA399B}"/>
              </a:ext>
            </a:extLst>
          </p:cNvPr>
          <p:cNvGrpSpPr/>
          <p:nvPr/>
        </p:nvGrpSpPr>
        <p:grpSpPr>
          <a:xfrm>
            <a:off x="9048308" y="2483503"/>
            <a:ext cx="2594344" cy="4088112"/>
            <a:chOff x="9377917" y="2475905"/>
            <a:chExt cx="2594344" cy="408811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0695F15-425C-DAE1-A373-BEBF80522E42}"/>
                </a:ext>
              </a:extLst>
            </p:cNvPr>
            <p:cNvSpPr txBox="1"/>
            <p:nvPr/>
          </p:nvSpPr>
          <p:spPr>
            <a:xfrm>
              <a:off x="9377917" y="2475905"/>
              <a:ext cx="2594344" cy="461665"/>
            </a:xfrm>
            <a:prstGeom prst="rect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不足之处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025F8A-50E4-50FB-F4FD-69BC3C7EF8F1}"/>
                </a:ext>
              </a:extLst>
            </p:cNvPr>
            <p:cNvSpPr txBox="1"/>
            <p:nvPr/>
          </p:nvSpPr>
          <p:spPr>
            <a:xfrm>
              <a:off x="9377917" y="2932254"/>
              <a:ext cx="2594344" cy="36317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模型依赖性</a:t>
              </a: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：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提示词的效果受模型性能的影响。</a:t>
              </a:r>
              <a:endParaRPr lang="en-US" altLang="zh-CN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endParaRPr lang="zh-CN" altLang="en-US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复杂性：</a:t>
              </a:r>
              <a:endParaRPr lang="en-US" altLang="zh-CN" b="1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 algn="l">
                <a:lnSpc>
                  <a:spcPts val="1950"/>
                </a:lnSpc>
                <a:spcAft>
                  <a:spcPts val="1200"/>
                </a:spcAft>
              </a:pPr>
              <a:r>
                <a:rPr lang="zh-CN" altLang="en-US" b="0" i="0" dirty="0">
                  <a:solidFill>
                    <a:srgbClr val="4D4D4D"/>
                  </a:solidFill>
                  <a:effectLst/>
                  <a:latin typeface="-apple-system"/>
                </a:rPr>
                <a:t>对于复杂任务，设计有效提示词具有挑战性，</a:t>
              </a:r>
              <a:r>
                <a:rPr lang="zh-CN" altLang="en-US" b="1" i="0" dirty="0">
                  <a:solidFill>
                    <a:srgbClr val="4D4D4D"/>
                  </a:solidFill>
                  <a:effectLst/>
                  <a:latin typeface="-apple-system"/>
                </a:rPr>
                <a:t>且无标准开发方法。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957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516FF1"/>
      </a:accent1>
      <a:accent2>
        <a:srgbClr val="26CDF1"/>
      </a:accent2>
      <a:accent3>
        <a:srgbClr val="F3AD05"/>
      </a:accent3>
      <a:accent4>
        <a:srgbClr val="BB42F7"/>
      </a:accent4>
      <a:accent5>
        <a:srgbClr val="3690FF"/>
      </a:accent5>
      <a:accent6>
        <a:srgbClr val="FF7A78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59558ca9-f359-4d19-a18d-3a3569b1eba8.source.16x9.zh-Hans</Template>
  <TotalTime>1898</TotalTime>
  <Words>2088</Words>
  <Application>Microsoft Office PowerPoint</Application>
  <PresentationFormat>宽屏</PresentationFormat>
  <Paragraphs>420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</vt:lpstr>
      <vt:lpstr>等线</vt:lpstr>
      <vt:lpstr>Arial</vt:lpstr>
      <vt:lpstr>Wingdings</vt:lpstr>
      <vt:lpstr>Designed by iSlide</vt:lpstr>
      <vt:lpstr>大飞机设计制造国有企业应用垂直大模型</vt:lpstr>
      <vt:lpstr>大模型分类</vt:lpstr>
      <vt:lpstr>大模型三个层级（ L0，L1， L2 ）</vt:lpstr>
      <vt:lpstr>国央企开发应用大模型现状（L0，L1，L2）</vt:lpstr>
      <vt:lpstr>案例：华为盘古大模型生态</vt:lpstr>
      <vt:lpstr>大模型应用框架</vt:lpstr>
      <vt:lpstr>大模型应用框架（L0，L1，L2）：RAG（检索增强生成）</vt:lpstr>
      <vt:lpstr>大模型应用框架（L0，L1，L2）：Agent（智能体）</vt:lpstr>
      <vt:lpstr>大模型应用框架（L0，L1，L2）：提示词工程（Prompt Engineering）</vt:lpstr>
      <vt:lpstr>大模型应用框架（L0，L1，L2）：微调训练（Fine Tuning）</vt:lpstr>
      <vt:lpstr>大模型企业应用实例</vt:lpstr>
      <vt:lpstr>当前企业垂直大模型应用实例</vt:lpstr>
      <vt:lpstr>当前企业大模型应用场景</vt:lpstr>
      <vt:lpstr>企业应用L0大模型</vt:lpstr>
      <vt:lpstr>企业应用L1大模型</vt:lpstr>
      <vt:lpstr>企业应用L2大模型</vt:lpstr>
      <vt:lpstr>垂直大模型开发</vt:lpstr>
      <vt:lpstr>垂直大模型开发基本套路</vt:lpstr>
      <vt:lpstr>大模型训练所需数据量</vt:lpstr>
      <vt:lpstr>大模型在商飞的应用解决方案</vt:lpstr>
      <vt:lpstr>商飞AI模型体系</vt:lpstr>
      <vt:lpstr>合作方选择考量</vt:lpstr>
      <vt:lpstr>我方合作准备</vt:lpstr>
      <vt:lpstr>谢谢观看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iSlide</dc:creator>
  <cp:lastModifiedBy>chi zhang</cp:lastModifiedBy>
  <cp:revision>8</cp:revision>
  <cp:lastPrinted>2024-04-16T00:00:00Z</cp:lastPrinted>
  <dcterms:created xsi:type="dcterms:W3CDTF">2024-04-16T00:00:00Z</dcterms:created>
  <dcterms:modified xsi:type="dcterms:W3CDTF">2024-12-16T10:46:34Z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a9e232a7-498b-4716-b889-30ae734d82e7</vt:lpwstr>
  </property>
</Properties>
</file>