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3E5F8D-E984-40BC-88B6-9413E0BB5F21}">
  <a:tblStyle styleId="{A53E5F8D-E984-40BC-88B6-9413E0BB5F2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50fa12de4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50fa12de4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0fa12de4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0fa12de4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50fa12de4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50fa12de4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3e2d4027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3e2d4027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0fa12de4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0fa12de4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5159703a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5159703a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Data-driven world</a:t>
            </a:r>
            <a:br>
              <a:rPr b="1" lang="en">
                <a:solidFill>
                  <a:schemeClr val="dk1"/>
                </a:solidFill>
              </a:rPr>
            </a:br>
            <a:r>
              <a:rPr lang="en">
                <a:solidFill>
                  <a:schemeClr val="dk1"/>
                </a:solidFill>
              </a:rPr>
              <a:t> “As you know, modern organizations from finance to healthcare increasingly depend on insights drawn from massive datasets. Whether it’s user-behavior logs or scientific measurements, the first step in many analytics pipelines is sorting and preparing data efficiently.”</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Frameworks: Hadoop vs. Spark</a:t>
            </a:r>
            <a:br>
              <a:rPr b="1" lang="en">
                <a:solidFill>
                  <a:schemeClr val="dk1"/>
                </a:solidFill>
              </a:rPr>
            </a:br>
            <a:r>
              <a:rPr lang="en">
                <a:solidFill>
                  <a:schemeClr val="dk1"/>
                </a:solidFill>
              </a:rPr>
              <a:t> “Two of the most widely adopted frameworks for big-data processing are Hadoop and Spark. Hadoop’s MapReduce writes intermediate data to disk, which can be robust for huge workloads. Spark, on the other hand, keeps data in memory for faster iterative processing—but at the cost of larger memory requirements.”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Why platform choice matters</a:t>
            </a:r>
            <a:br>
              <a:rPr b="1" lang="en">
                <a:solidFill>
                  <a:schemeClr val="dk1"/>
                </a:solidFill>
              </a:rPr>
            </a:br>
            <a:r>
              <a:rPr lang="en">
                <a:solidFill>
                  <a:schemeClr val="dk1"/>
                </a:solidFill>
              </a:rPr>
              <a:t> “Choosing between these frameworks isn’t just an academic exercise. Real-world factors like network bandwidth, storage I/O, and available memory can tip the scales dramatically. What runs fast on one cluster topology may become the bottleneck on another.”</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TeraSort benchmark</a:t>
            </a:r>
            <a:br>
              <a:rPr b="1" lang="en">
                <a:solidFill>
                  <a:schemeClr val="dk1"/>
                </a:solidFill>
              </a:rPr>
            </a:br>
            <a:r>
              <a:rPr lang="en">
                <a:solidFill>
                  <a:schemeClr val="dk1"/>
                </a:solidFill>
              </a:rPr>
              <a:t> “TeraSort is a classic, end-to-end sorting benchmark that stresses every layer of the data path: input generation, shuffle across the network, sorting in memory or on disk, and final write-back. Unlike microbenchmarks that only test a single subsystem, TeraSort gives us a holistic picture of system behavior under realistic loads.”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Dual environments</a:t>
            </a:r>
            <a:br>
              <a:rPr b="1" lang="en">
                <a:solidFill>
                  <a:schemeClr val="dk1"/>
                </a:solidFill>
              </a:rPr>
            </a:br>
            <a:r>
              <a:rPr lang="en">
                <a:solidFill>
                  <a:schemeClr val="dk1"/>
                </a:solidFill>
              </a:rPr>
              <a:t> “To understand both prototyping and production contexts, we ran identical TeraSort workloads on:</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Docker-simulated clusters, which are cheap, quick to spin up, and mimic a lightweight development environment.</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Jetstream2 cloud instances, which provide dedicated vCPUs, RAM, and network interfaces—closer to what you’d see in a real data center.”</a:t>
            </a:r>
            <a:br>
              <a:rPr lang="en">
                <a:solidFill>
                  <a:schemeClr val="dk1"/>
                </a:solidFill>
              </a:rPr>
            </a:b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i="1" lang="en">
                <a:solidFill>
                  <a:schemeClr val="dk1"/>
                </a:solidFill>
              </a:rPr>
              <a:t>“By comparing these two environments side-by-side, we can see how simulation fidelity and infrastructure choice influence overall performance—and give you actionable guidance on when a local Docker test is sufficient or when you need to move to real cloud resources.”</a:t>
            </a:r>
            <a:endParaRPr i="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15a32ee1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15a32ee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i="1" lang="en">
                <a:solidFill>
                  <a:schemeClr val="dk1"/>
                </a:solidFill>
              </a:rPr>
              <a:t>“Before diving into the experimental setup, let’s first define exactly what we set out to achieve with this study.”</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Research Objectives: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
                <a:solidFill>
                  <a:schemeClr val="dk1"/>
                </a:solidFill>
              </a:rPr>
              <a:t>“First, we wanted to measure </a:t>
            </a:r>
            <a:r>
              <a:rPr b="1" i="1" lang="en">
                <a:solidFill>
                  <a:schemeClr val="dk1"/>
                </a:solidFill>
              </a:rPr>
              <a:t>benchmark fidelity</a:t>
            </a:r>
            <a:r>
              <a:rPr i="1" lang="en">
                <a:solidFill>
                  <a:schemeClr val="dk1"/>
                </a:solidFill>
              </a:rPr>
              <a:t> — meaning, how closely Docker-simulated clusters replicate the performance of real cloud VMs when running an identical TeraSort workload.”</a:t>
            </a:r>
            <a:br>
              <a:rPr i="1" lang="en">
                <a:solidFill>
                  <a:schemeClr val="dk1"/>
                </a:solidFill>
              </a:rPr>
            </a:b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en">
                <a:solidFill>
                  <a:schemeClr val="dk1"/>
                </a:solidFill>
              </a:rPr>
              <a:t>“Second, we analyzed </a:t>
            </a:r>
            <a:r>
              <a:rPr b="1" i="1" lang="en">
                <a:solidFill>
                  <a:schemeClr val="dk1"/>
                </a:solidFill>
              </a:rPr>
              <a:t>scaling efficiency</a:t>
            </a:r>
            <a:r>
              <a:rPr i="1" lang="en">
                <a:solidFill>
                  <a:schemeClr val="dk1"/>
                </a:solidFill>
              </a:rPr>
              <a:t> by running experiments across 1 to 6 nodes, observing how adding workers affected Hadoop and Spark differently.”</a:t>
            </a:r>
            <a:br>
              <a:rPr i="1" lang="en">
                <a:solidFill>
                  <a:schemeClr val="dk1"/>
                </a:solidFill>
              </a:rPr>
            </a:b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en">
                <a:solidFill>
                  <a:schemeClr val="dk1"/>
                </a:solidFill>
              </a:rPr>
              <a:t>“Third, we didn't just measure job completion times — we also conducted an </a:t>
            </a:r>
            <a:r>
              <a:rPr b="1" i="1" lang="en">
                <a:solidFill>
                  <a:schemeClr val="dk1"/>
                </a:solidFill>
              </a:rPr>
              <a:t>overhead analysis</a:t>
            </a:r>
            <a:r>
              <a:rPr i="1" lang="en">
                <a:solidFill>
                  <a:schemeClr val="dk1"/>
                </a:solidFill>
              </a:rPr>
              <a:t>, breaking down the total runtime into key phases like data generation, shuffle, sorting, and output, so we could pinpoint where bottlenecks occur.”</a:t>
            </a:r>
            <a:br>
              <a:rPr i="1" lang="en">
                <a:solidFill>
                  <a:schemeClr val="dk1"/>
                </a:solidFill>
              </a:rPr>
            </a:b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en">
                <a:solidFill>
                  <a:schemeClr val="dk1"/>
                </a:solidFill>
              </a:rPr>
              <a:t>“Finally, we evaluated </a:t>
            </a:r>
            <a:r>
              <a:rPr b="1" i="1" lang="en">
                <a:solidFill>
                  <a:schemeClr val="dk1"/>
                </a:solidFill>
              </a:rPr>
              <a:t>cost-performance trade-offs</a:t>
            </a:r>
            <a:r>
              <a:rPr i="1" lang="en">
                <a:solidFill>
                  <a:schemeClr val="dk1"/>
                </a:solidFill>
              </a:rPr>
              <a:t>. Since Docker is much cheaper to run than full cloud VMs, we wanted to understand when lightweight setups are ‘good enough’ — and when investing in real infrastructure is necessary.”</a:t>
            </a:r>
            <a:br>
              <a:rPr i="1" lang="en">
                <a:solidFill>
                  <a:schemeClr val="dk1"/>
                </a:solidFill>
              </a:rPr>
            </a:b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Key Contributions: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
                <a:solidFill>
                  <a:schemeClr val="dk1"/>
                </a:solidFill>
              </a:rPr>
              <a:t>“To achieve this, we built a fully </a:t>
            </a:r>
            <a:r>
              <a:rPr b="1" i="1" lang="en">
                <a:solidFill>
                  <a:schemeClr val="dk1"/>
                </a:solidFill>
              </a:rPr>
              <a:t>automated benchmarking suite</a:t>
            </a:r>
            <a:r>
              <a:rPr i="1" lang="en">
                <a:solidFill>
                  <a:schemeClr val="dk1"/>
                </a:solidFill>
              </a:rPr>
              <a:t>, combining Docker Compose orchestration with Python log parsing. This framework is open-source and can be reused for similar experiments.”</a:t>
            </a:r>
            <a:br>
              <a:rPr i="1" lang="en">
                <a:solidFill>
                  <a:schemeClr val="dk1"/>
                </a:solidFill>
              </a:rPr>
            </a:b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en">
                <a:solidFill>
                  <a:schemeClr val="dk1"/>
                </a:solidFill>
              </a:rPr>
              <a:t>“Our analysis yielded </a:t>
            </a:r>
            <a:r>
              <a:rPr b="1" i="1" lang="en">
                <a:solidFill>
                  <a:schemeClr val="dk1"/>
                </a:solidFill>
              </a:rPr>
              <a:t>empirical insights</a:t>
            </a:r>
            <a:r>
              <a:rPr i="1" lang="en">
                <a:solidFill>
                  <a:schemeClr val="dk1"/>
                </a:solidFill>
              </a:rPr>
              <a:t> quantifying the specific networking and storage overhead introduced by containers — which, to our knowledge, hasn’t been systematically benchmarked for distributed sort workloads before.”</a:t>
            </a:r>
            <a:br>
              <a:rPr i="1" lang="en">
                <a:solidFill>
                  <a:schemeClr val="dk1"/>
                </a:solidFill>
              </a:rPr>
            </a:b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en">
                <a:solidFill>
                  <a:schemeClr val="dk1"/>
                </a:solidFill>
              </a:rPr>
              <a:t>“We also created </a:t>
            </a:r>
            <a:r>
              <a:rPr b="1" i="1" lang="en">
                <a:solidFill>
                  <a:schemeClr val="dk1"/>
                </a:solidFill>
              </a:rPr>
              <a:t>scaling models</a:t>
            </a:r>
            <a:r>
              <a:rPr i="1" lang="en">
                <a:solidFill>
                  <a:schemeClr val="dk1"/>
                </a:solidFill>
              </a:rPr>
              <a:t> that predict runtime and throughput as a function of the number of nodes, helping others plan cluster sizes for future deployments.”</a:t>
            </a:r>
            <a:br>
              <a:rPr i="1" lang="en">
                <a:solidFill>
                  <a:schemeClr val="dk1"/>
                </a:solidFill>
              </a:rPr>
            </a:b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en">
                <a:solidFill>
                  <a:schemeClr val="dk1"/>
                </a:solidFill>
              </a:rPr>
              <a:t>“Finally, we extracted </a:t>
            </a:r>
            <a:r>
              <a:rPr b="1" i="1" lang="en">
                <a:solidFill>
                  <a:schemeClr val="dk1"/>
                </a:solidFill>
              </a:rPr>
              <a:t>actionable best practices</a:t>
            </a:r>
            <a:r>
              <a:rPr i="1" lang="en">
                <a:solidFill>
                  <a:schemeClr val="dk1"/>
                </a:solidFill>
              </a:rPr>
              <a:t> for practitioners — offering concrete advice on when prototyping with Docker is sufficient, and when the gap to production-grade systems becomes too large to ignore.”</a:t>
            </a:r>
            <a:br>
              <a:rPr i="1" lang="en">
                <a:solidFill>
                  <a:schemeClr val="dk1"/>
                </a:solidFill>
              </a:rPr>
            </a:br>
            <a:endParaRPr i="1">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i="1" lang="en">
                <a:solidFill>
                  <a:schemeClr val="dk1"/>
                </a:solidFill>
              </a:rPr>
              <a:t>“Overall, while the TeraSort workload itself might seem simple, our goal was to create insights by going deeper — not just measuring performance, but understanding and modeling the factors that shape it.”</a:t>
            </a:r>
            <a:endParaRPr i="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159703a9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159703a9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i="1" lang="en">
                <a:solidFill>
                  <a:schemeClr val="dk1"/>
                </a:solidFill>
              </a:rPr>
              <a:t>“Let’s start by discussing the first experimental platform we used: the Docker-simulated cluster.”</a:t>
            </a:r>
            <a:endParaRPr i="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
                <a:solidFill>
                  <a:schemeClr val="dk1"/>
                </a:solidFill>
              </a:rPr>
              <a:t>“In this setup, we used a single physical machine to host multiple Hadoop and Spark nodes, each running inside a Docker container.”</a:t>
            </a:r>
            <a:br>
              <a:rPr i="1" lang="en">
                <a:solidFill>
                  <a:schemeClr val="dk1"/>
                </a:solidFill>
              </a:rPr>
            </a:b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en">
                <a:solidFill>
                  <a:schemeClr val="dk1"/>
                </a:solidFill>
              </a:rPr>
              <a:t>“These containers communicated over Docker’s </a:t>
            </a:r>
            <a:r>
              <a:rPr b="1" i="1" lang="en">
                <a:solidFill>
                  <a:schemeClr val="dk1"/>
                </a:solidFill>
              </a:rPr>
              <a:t>bridge network</a:t>
            </a:r>
            <a:r>
              <a:rPr i="1" lang="en">
                <a:solidFill>
                  <a:schemeClr val="dk1"/>
                </a:solidFill>
              </a:rPr>
              <a:t>, which simulates a local area network using NAT routing. It’s fast for prototyping, but it introduces extra hops compared to real hardware.”</a:t>
            </a:r>
            <a:br>
              <a:rPr i="1" lang="en">
                <a:solidFill>
                  <a:schemeClr val="dk1"/>
                </a:solidFill>
              </a:rPr>
            </a:b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en">
                <a:solidFill>
                  <a:schemeClr val="dk1"/>
                </a:solidFill>
              </a:rPr>
              <a:t>“For storage, we attached Docker </a:t>
            </a:r>
            <a:r>
              <a:rPr b="1" i="1" lang="en">
                <a:solidFill>
                  <a:schemeClr val="dk1"/>
                </a:solidFill>
              </a:rPr>
              <a:t>volumes</a:t>
            </a:r>
            <a:r>
              <a:rPr i="1" lang="en">
                <a:solidFill>
                  <a:schemeClr val="dk1"/>
                </a:solidFill>
              </a:rPr>
              <a:t> to each container. These volumes use an </a:t>
            </a:r>
            <a:r>
              <a:rPr b="1" i="1" lang="en">
                <a:solidFill>
                  <a:schemeClr val="dk1"/>
                </a:solidFill>
              </a:rPr>
              <a:t>overlay filesystem</a:t>
            </a:r>
            <a:r>
              <a:rPr i="1" lang="en">
                <a:solidFill>
                  <a:schemeClr val="dk1"/>
                </a:solidFill>
              </a:rPr>
              <a:t>, where disk writes go through multiple layers. While convenient, this layering introduces extra I/O overhead — especially problematic for Hadoop, which depends heavily on disk throughput.”</a:t>
            </a:r>
            <a:br>
              <a:rPr i="1" lang="en">
                <a:solidFill>
                  <a:schemeClr val="dk1"/>
                </a:solidFill>
              </a:rPr>
            </a:b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en">
                <a:solidFill>
                  <a:schemeClr val="dk1"/>
                </a:solidFill>
              </a:rPr>
              <a:t>“The key advantage of this platform is </a:t>
            </a:r>
            <a:r>
              <a:rPr b="1" i="1" lang="en">
                <a:solidFill>
                  <a:schemeClr val="dk1"/>
                </a:solidFill>
              </a:rPr>
              <a:t>cost-efficiency</a:t>
            </a:r>
            <a:r>
              <a:rPr i="1" lang="en">
                <a:solidFill>
                  <a:schemeClr val="dk1"/>
                </a:solidFill>
              </a:rPr>
              <a:t>. It’s very lightweight to spin up, and it allows easy reproducibility, especially for small-scale development and testing.”</a:t>
            </a:r>
            <a:br>
              <a:rPr i="1" lang="en">
                <a:solidFill>
                  <a:schemeClr val="dk1"/>
                </a:solidFill>
              </a:rPr>
            </a:b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en">
                <a:solidFill>
                  <a:schemeClr val="dk1"/>
                </a:solidFill>
              </a:rPr>
              <a:t>“However, the tradeoff is that Docker’s virtualization layers — particularly for </a:t>
            </a:r>
            <a:r>
              <a:rPr b="1" i="1" lang="en">
                <a:solidFill>
                  <a:schemeClr val="dk1"/>
                </a:solidFill>
              </a:rPr>
              <a:t>network</a:t>
            </a:r>
            <a:r>
              <a:rPr i="1" lang="en">
                <a:solidFill>
                  <a:schemeClr val="dk1"/>
                </a:solidFill>
              </a:rPr>
              <a:t> and </a:t>
            </a:r>
            <a:r>
              <a:rPr b="1" i="1" lang="en">
                <a:solidFill>
                  <a:schemeClr val="dk1"/>
                </a:solidFill>
              </a:rPr>
              <a:t>storage</a:t>
            </a:r>
            <a:r>
              <a:rPr i="1" lang="en">
                <a:solidFill>
                  <a:schemeClr val="dk1"/>
                </a:solidFill>
              </a:rPr>
              <a:t> — distort performance characteristics. Latency is higher, bandwidth is lower, and disk I/O is not as fast as with real hardware.”</a:t>
            </a:r>
            <a:br>
              <a:rPr i="1" lang="en">
                <a:solidFill>
                  <a:schemeClr val="dk1"/>
                </a:solidFill>
              </a:rPr>
            </a:b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i="1" lang="en">
                <a:solidFill>
                  <a:schemeClr val="dk1"/>
                </a:solidFill>
              </a:rPr>
              <a:t>“As a result, Docker is an excellent tool for </a:t>
            </a:r>
            <a:r>
              <a:rPr b="1" i="1" lang="en">
                <a:solidFill>
                  <a:schemeClr val="dk1"/>
                </a:solidFill>
              </a:rPr>
              <a:t>rapid experimentation</a:t>
            </a:r>
            <a:r>
              <a:rPr i="1" lang="en">
                <a:solidFill>
                  <a:schemeClr val="dk1"/>
                </a:solidFill>
              </a:rPr>
              <a:t>, but its results must be interpreted carefully when predicting production behavior.”</a:t>
            </a:r>
            <a:br>
              <a:rPr i="1" lang="en">
                <a:solidFill>
                  <a:schemeClr val="dk1"/>
                </a:solidFill>
              </a:rPr>
            </a:br>
            <a:endParaRPr i="1">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i="1" lang="en">
                <a:solidFill>
                  <a:schemeClr val="dk1"/>
                </a:solidFill>
              </a:rPr>
              <a:t>“In short, our Docker cluster was a practical, low-cost environment — but not a perfect reflection of real-world system performance, especially for I/O-intensive tasks like Hadoop TeraSort.”</a:t>
            </a:r>
            <a:endParaRPr i="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50fa12de4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0fa12de4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50fa12de4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50fa12de4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0fa12de4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0fa12de4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159703a9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159703a9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Spark on Docker: Wall time increases slightly with more workers, but not significantly</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Hadoop on Docker: Wall time decreases slightly, showing minor benefit, but limited by I/O bottlenecks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Spark on Jetstream 2: Wall time is nearly flat, cloud resources contention </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Hadoop on Jetstream 2: Wall time highly unstable, peaking at 4 workers, revealing bottlenecks</a:t>
            </a:r>
            <a:endParaRPr sz="18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50fa12d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50fa12de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289075"/>
            <a:ext cx="8520600" cy="20526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1200"/>
              </a:spcBef>
              <a:spcAft>
                <a:spcPts val="0"/>
              </a:spcAft>
              <a:buClr>
                <a:schemeClr val="dk1"/>
              </a:buClr>
              <a:buSzPct val="35999"/>
              <a:buFont typeface="Arial"/>
              <a:buNone/>
            </a:pPr>
            <a:r>
              <a:rPr b="1" lang="en" sz="3055"/>
              <a:t>Benchmarking TeraSort Performance</a:t>
            </a:r>
            <a:br>
              <a:rPr b="1" lang="en" sz="2722"/>
            </a:br>
            <a:r>
              <a:rPr lang="en" sz="2722"/>
              <a:t> </a:t>
            </a:r>
            <a:r>
              <a:rPr i="1" lang="en" sz="2722"/>
              <a:t>Hadoop &amp; Spark on Docker vs </a:t>
            </a:r>
            <a:r>
              <a:rPr i="1" lang="en" sz="2722"/>
              <a:t>JetStream 2</a:t>
            </a:r>
            <a:endParaRPr i="1" sz="2722"/>
          </a:p>
          <a:p>
            <a:pPr indent="0" lvl="0" marL="0" rtl="0" algn="ctr">
              <a:lnSpc>
                <a:spcPct val="115000"/>
              </a:lnSpc>
              <a:spcBef>
                <a:spcPts val="1200"/>
              </a:spcBef>
              <a:spcAft>
                <a:spcPts val="0"/>
              </a:spcAft>
              <a:buClr>
                <a:schemeClr val="dk1"/>
              </a:buClr>
              <a:buSzPct val="40408"/>
              <a:buFont typeface="Arial"/>
              <a:buNone/>
            </a:pPr>
            <a:r>
              <a:rPr i="1" lang="en" sz="2722"/>
              <a:t>Cloud Computing From Docker Simulations to Real Cloud </a:t>
            </a:r>
            <a:endParaRPr i="1" sz="2722"/>
          </a:p>
          <a:p>
            <a:pPr indent="0" lvl="0" marL="0" rtl="0" algn="ctr">
              <a:spcBef>
                <a:spcPts val="12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Parallel Efficiency vs Num of Workers</a:t>
            </a:r>
            <a:endParaRPr/>
          </a:p>
        </p:txBody>
      </p:sp>
      <p:sp>
        <p:nvSpPr>
          <p:cNvPr id="114" name="Google Shape;114;p22"/>
          <p:cNvSpPr txBox="1"/>
          <p:nvPr>
            <p:ph idx="1" type="body"/>
          </p:nvPr>
        </p:nvSpPr>
        <p:spPr>
          <a:xfrm>
            <a:off x="173575" y="1166275"/>
            <a:ext cx="4011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Parall. Efficiency = Speedup(N)/N</a:t>
            </a:r>
            <a:endParaRPr/>
          </a:p>
          <a:p>
            <a:pPr indent="-342900" lvl="0" marL="457200" rtl="0" algn="l">
              <a:spcBef>
                <a:spcPts val="0"/>
              </a:spcBef>
              <a:spcAft>
                <a:spcPts val="0"/>
              </a:spcAft>
              <a:buSzPts val="1800"/>
              <a:buChar char="●"/>
            </a:pPr>
            <a:r>
              <a:rPr lang="en"/>
              <a:t>Ideal efficiency = 1 (perfect scaling)</a:t>
            </a:r>
            <a:endParaRPr/>
          </a:p>
          <a:p>
            <a:pPr indent="-342900" lvl="0" marL="457200" rtl="0" algn="l">
              <a:spcBef>
                <a:spcPts val="0"/>
              </a:spcBef>
              <a:spcAft>
                <a:spcPts val="0"/>
              </a:spcAft>
              <a:buSzPts val="1800"/>
              <a:buChar char="●"/>
            </a:pPr>
            <a:r>
              <a:rPr lang="en"/>
              <a:t>Describes utilization quality</a:t>
            </a:r>
            <a:endParaRPr/>
          </a:p>
          <a:p>
            <a:pPr indent="-342900" lvl="0" marL="457200" rtl="0" algn="l">
              <a:spcBef>
                <a:spcPts val="0"/>
              </a:spcBef>
              <a:spcAft>
                <a:spcPts val="0"/>
              </a:spcAft>
              <a:buSzPts val="1800"/>
              <a:buChar char="●"/>
            </a:pPr>
            <a:r>
              <a:rPr lang="en"/>
              <a:t>Adding more workers leads to sharp efficiency loss</a:t>
            </a:r>
            <a:endParaRPr/>
          </a:p>
          <a:p>
            <a:pPr indent="-342900" lvl="0" marL="457200" rtl="0" algn="l">
              <a:spcBef>
                <a:spcPts val="0"/>
              </a:spcBef>
              <a:spcAft>
                <a:spcPts val="0"/>
              </a:spcAft>
              <a:buSzPts val="1800"/>
              <a:buChar char="●"/>
            </a:pPr>
            <a:r>
              <a:rPr lang="en"/>
              <a:t>All applications and platforms receive efficiency loss</a:t>
            </a:r>
            <a:endParaRPr/>
          </a:p>
        </p:txBody>
      </p:sp>
      <p:pic>
        <p:nvPicPr>
          <p:cNvPr id="115" name="Google Shape;115;p22"/>
          <p:cNvPicPr preferRelativeResize="0"/>
          <p:nvPr/>
        </p:nvPicPr>
        <p:blipFill>
          <a:blip r:embed="rId3">
            <a:alphaModFix/>
          </a:blip>
          <a:stretch>
            <a:fillRect/>
          </a:stretch>
        </p:blipFill>
        <p:spPr>
          <a:xfrm>
            <a:off x="4019425" y="1166275"/>
            <a:ext cx="4958826" cy="3245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Communication Penalty vs Num. of Workers</a:t>
            </a:r>
            <a:endParaRPr/>
          </a:p>
        </p:txBody>
      </p:sp>
      <p:sp>
        <p:nvSpPr>
          <p:cNvPr id="121" name="Google Shape;121;p23"/>
          <p:cNvSpPr txBox="1"/>
          <p:nvPr>
            <p:ph idx="1" type="body"/>
          </p:nvPr>
        </p:nvSpPr>
        <p:spPr>
          <a:xfrm>
            <a:off x="311700" y="1152475"/>
            <a:ext cx="4260300" cy="36405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1200"/>
              </a:spcBef>
              <a:spcAft>
                <a:spcPts val="0"/>
              </a:spcAft>
              <a:buSzPct val="100000"/>
              <a:buChar char="●"/>
            </a:pPr>
            <a:r>
              <a:rPr lang="en"/>
              <a:t>CommPenalty = WallTime(N) * (1 - Sh.Thruput(N)/MaxSh.Thruput(N))</a:t>
            </a:r>
            <a:endParaRPr/>
          </a:p>
          <a:p>
            <a:pPr indent="-334327" lvl="0" marL="457200" rtl="0" algn="l">
              <a:spcBef>
                <a:spcPts val="0"/>
              </a:spcBef>
              <a:spcAft>
                <a:spcPts val="0"/>
              </a:spcAft>
              <a:buSzPct val="100000"/>
              <a:buChar char="●"/>
            </a:pPr>
            <a:r>
              <a:rPr lang="en"/>
              <a:t>Evaluates how much communication overhead in the system</a:t>
            </a:r>
            <a:endParaRPr/>
          </a:p>
          <a:p>
            <a:pPr indent="-334327" lvl="0" marL="457200" rtl="0" algn="l">
              <a:spcBef>
                <a:spcPts val="0"/>
              </a:spcBef>
              <a:spcAft>
                <a:spcPts val="0"/>
              </a:spcAft>
              <a:buSzPct val="100000"/>
              <a:buChar char="●"/>
            </a:pPr>
            <a:r>
              <a:rPr lang="en"/>
              <a:t>Critical for shuffle-intensive workloads like TeraSort</a:t>
            </a:r>
            <a:endParaRPr/>
          </a:p>
          <a:p>
            <a:pPr indent="-334327" lvl="0" marL="457200" rtl="0" algn="l">
              <a:spcBef>
                <a:spcPts val="0"/>
              </a:spcBef>
              <a:spcAft>
                <a:spcPts val="0"/>
              </a:spcAft>
              <a:buSzPct val="100000"/>
              <a:buChar char="●"/>
            </a:pPr>
            <a:r>
              <a:rPr lang="en"/>
              <a:t>Spark Docker: CommPenalty grows </a:t>
            </a:r>
            <a:endParaRPr/>
          </a:p>
          <a:p>
            <a:pPr indent="-334327" lvl="0" marL="457200" rtl="0" algn="l">
              <a:spcBef>
                <a:spcPts val="0"/>
              </a:spcBef>
              <a:spcAft>
                <a:spcPts val="0"/>
              </a:spcAft>
              <a:buSzPct val="100000"/>
              <a:buChar char="●"/>
            </a:pPr>
            <a:r>
              <a:rPr lang="en"/>
              <a:t>Hadoop Docker, Spark Jetsteam 2: low CommPenalty</a:t>
            </a:r>
            <a:endParaRPr/>
          </a:p>
          <a:p>
            <a:pPr indent="-334327" lvl="0" marL="457200" rtl="0" algn="l">
              <a:spcBef>
                <a:spcPts val="0"/>
              </a:spcBef>
              <a:spcAft>
                <a:spcPts val="0"/>
              </a:spcAft>
              <a:buSzPct val="100000"/>
              <a:buChar char="●"/>
            </a:pPr>
            <a:r>
              <a:rPr lang="en"/>
              <a:t>Hadoop Jetstream 2: explodes in CommPenalty, due to Network/Disk bound</a:t>
            </a:r>
            <a:endParaRPr/>
          </a:p>
        </p:txBody>
      </p:sp>
      <p:pic>
        <p:nvPicPr>
          <p:cNvPr id="122" name="Google Shape;122;p23"/>
          <p:cNvPicPr preferRelativeResize="0"/>
          <p:nvPr/>
        </p:nvPicPr>
        <p:blipFill>
          <a:blip r:embed="rId3">
            <a:alphaModFix/>
          </a:blip>
          <a:stretch>
            <a:fillRect/>
          </a:stretch>
        </p:blipFill>
        <p:spPr>
          <a:xfrm>
            <a:off x="4484475" y="1562287"/>
            <a:ext cx="4728575" cy="28208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99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a:t>
            </a:r>
            <a:endParaRPr/>
          </a:p>
        </p:txBody>
      </p:sp>
      <p:sp>
        <p:nvSpPr>
          <p:cNvPr id="128" name="Google Shape;128;p24"/>
          <p:cNvSpPr txBox="1"/>
          <p:nvPr>
            <p:ph idx="1" type="body"/>
          </p:nvPr>
        </p:nvSpPr>
        <p:spPr>
          <a:xfrm>
            <a:off x="311700" y="672400"/>
            <a:ext cx="8520600" cy="17067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We </a:t>
            </a:r>
            <a:r>
              <a:rPr lang="en"/>
              <a:t>extensively</a:t>
            </a:r>
            <a:r>
              <a:rPr lang="en"/>
              <a:t> benchmarked 4 cloud platforms in shuffle heavy task (TeraSort) </a:t>
            </a:r>
            <a:endParaRPr/>
          </a:p>
          <a:p>
            <a:pPr indent="-334327" lvl="0" marL="457200" rtl="0" algn="l">
              <a:spcBef>
                <a:spcPts val="0"/>
              </a:spcBef>
              <a:spcAft>
                <a:spcPts val="0"/>
              </a:spcAft>
              <a:buSzPct val="100000"/>
              <a:buChar char="●"/>
            </a:pPr>
            <a:r>
              <a:rPr lang="en"/>
              <a:t>Get the best scenarios where the platforms most suitably apply</a:t>
            </a:r>
            <a:endParaRPr/>
          </a:p>
          <a:p>
            <a:pPr indent="-334327" lvl="0" marL="457200" rtl="0" algn="l">
              <a:spcBef>
                <a:spcPts val="0"/>
              </a:spcBef>
              <a:spcAft>
                <a:spcPts val="0"/>
              </a:spcAft>
              <a:buSzPct val="100000"/>
              <a:buChar char="●"/>
            </a:pPr>
            <a:r>
              <a:rPr lang="en"/>
              <a:t>For our task, </a:t>
            </a:r>
            <a:r>
              <a:rPr b="1" lang="en"/>
              <a:t>Hadoop</a:t>
            </a:r>
            <a:r>
              <a:rPr b="1" lang="en"/>
              <a:t> Docker</a:t>
            </a:r>
            <a:r>
              <a:rPr lang="en"/>
              <a:t> has the best performance</a:t>
            </a:r>
            <a:endParaRPr/>
          </a:p>
          <a:p>
            <a:pPr indent="-334327" lvl="0" marL="457200" rtl="0" algn="l">
              <a:spcBef>
                <a:spcPts val="0"/>
              </a:spcBef>
              <a:spcAft>
                <a:spcPts val="0"/>
              </a:spcAft>
              <a:buSzPct val="100000"/>
              <a:buChar char="●"/>
            </a:pPr>
            <a:r>
              <a:rPr lang="en"/>
              <a:t>Comprehensive theoretical analysis is in the final report</a:t>
            </a:r>
            <a:endParaRPr/>
          </a:p>
          <a:p>
            <a:pPr indent="0" lvl="0" marL="457200" rtl="0" algn="l">
              <a:spcBef>
                <a:spcPts val="1200"/>
              </a:spcBef>
              <a:spcAft>
                <a:spcPts val="1200"/>
              </a:spcAft>
              <a:buNone/>
            </a:pPr>
            <a:r>
              <a:t/>
            </a:r>
            <a:endParaRPr/>
          </a:p>
        </p:txBody>
      </p:sp>
      <p:graphicFrame>
        <p:nvGraphicFramePr>
          <p:cNvPr id="129" name="Google Shape;129;p24"/>
          <p:cNvGraphicFramePr/>
          <p:nvPr/>
        </p:nvGraphicFramePr>
        <p:xfrm>
          <a:off x="842000" y="1851250"/>
          <a:ext cx="3000000" cy="3000000"/>
        </p:xfrm>
        <a:graphic>
          <a:graphicData uri="http://schemas.openxmlformats.org/drawingml/2006/table">
            <a:tbl>
              <a:tblPr>
                <a:noFill/>
                <a:tableStyleId>{A53E5F8D-E984-40BC-88B6-9413E0BB5F21}</a:tableStyleId>
              </a:tblPr>
              <a:tblGrid>
                <a:gridCol w="1823325"/>
                <a:gridCol w="1823325"/>
                <a:gridCol w="1823325"/>
                <a:gridCol w="1823325"/>
              </a:tblGrid>
              <a:tr h="377525">
                <a:tc>
                  <a:txBody>
                    <a:bodyPr/>
                    <a:lstStyle/>
                    <a:p>
                      <a:pPr indent="0" lvl="0" marL="0" rtl="0" algn="l">
                        <a:spcBef>
                          <a:spcPts val="0"/>
                        </a:spcBef>
                        <a:spcAft>
                          <a:spcPts val="0"/>
                        </a:spcAft>
                        <a:buNone/>
                      </a:pPr>
                      <a:r>
                        <a:rPr lang="en"/>
                        <a:t>Platform</a:t>
                      </a:r>
                      <a:endParaRPr/>
                    </a:p>
                  </a:txBody>
                  <a:tcPr marT="91425" marB="91425" marR="91425" marL="91425"/>
                </a:tc>
                <a:tc>
                  <a:txBody>
                    <a:bodyPr/>
                    <a:lstStyle/>
                    <a:p>
                      <a:pPr indent="0" lvl="0" marL="0" rtl="0" algn="l">
                        <a:spcBef>
                          <a:spcPts val="0"/>
                        </a:spcBef>
                        <a:spcAft>
                          <a:spcPts val="0"/>
                        </a:spcAft>
                        <a:buNone/>
                      </a:pPr>
                      <a:r>
                        <a:rPr lang="en"/>
                        <a:t>Behavior</a:t>
                      </a:r>
                      <a:endParaRPr/>
                    </a:p>
                  </a:txBody>
                  <a:tcPr marT="91425" marB="91425" marR="91425" marL="91425"/>
                </a:tc>
                <a:tc>
                  <a:txBody>
                    <a:bodyPr/>
                    <a:lstStyle/>
                    <a:p>
                      <a:pPr indent="0" lvl="0" marL="0" rtl="0" algn="l">
                        <a:spcBef>
                          <a:spcPts val="0"/>
                        </a:spcBef>
                        <a:spcAft>
                          <a:spcPts val="0"/>
                        </a:spcAft>
                        <a:buNone/>
                      </a:pPr>
                      <a:r>
                        <a:rPr lang="en"/>
                        <a:t>Major Bottleneck</a:t>
                      </a:r>
                      <a:endParaRPr/>
                    </a:p>
                  </a:txBody>
                  <a:tcPr marT="91425" marB="91425" marR="91425" marL="91425"/>
                </a:tc>
                <a:tc>
                  <a:txBody>
                    <a:bodyPr/>
                    <a:lstStyle/>
                    <a:p>
                      <a:pPr indent="0" lvl="0" marL="0" rtl="0" algn="l">
                        <a:spcBef>
                          <a:spcPts val="0"/>
                        </a:spcBef>
                        <a:spcAft>
                          <a:spcPts val="0"/>
                        </a:spcAft>
                        <a:buNone/>
                      </a:pPr>
                      <a:r>
                        <a:rPr lang="en"/>
                        <a:t>Conclusion</a:t>
                      </a:r>
                      <a:endParaRPr/>
                    </a:p>
                  </a:txBody>
                  <a:tcPr marT="91425" marB="91425" marR="91425" marL="91425"/>
                </a:tc>
              </a:tr>
              <a:tr h="784150">
                <a:tc>
                  <a:txBody>
                    <a:bodyPr/>
                    <a:lstStyle/>
                    <a:p>
                      <a:pPr indent="0" lvl="0" marL="0" rtl="0" algn="l">
                        <a:spcBef>
                          <a:spcPts val="0"/>
                        </a:spcBef>
                        <a:spcAft>
                          <a:spcPts val="0"/>
                        </a:spcAft>
                        <a:buNone/>
                      </a:pPr>
                      <a:r>
                        <a:rPr lang="en">
                          <a:solidFill>
                            <a:schemeClr val="dk1"/>
                          </a:solidFill>
                        </a:rPr>
                        <a:t>Hadoop docker</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Stable wall time, low CommPenalty</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I/O Throughput</a:t>
                      </a:r>
                      <a:endParaRPr/>
                    </a:p>
                  </a:txBody>
                  <a:tcPr marT="91425" marB="91425" marR="91425" marL="91425"/>
                </a:tc>
                <a:tc>
                  <a:txBody>
                    <a:bodyPr/>
                    <a:lstStyle/>
                    <a:p>
                      <a:pPr indent="0" lvl="0" marL="0" rtl="0" algn="l">
                        <a:spcBef>
                          <a:spcPts val="0"/>
                        </a:spcBef>
                        <a:spcAft>
                          <a:spcPts val="0"/>
                        </a:spcAft>
                        <a:buNone/>
                      </a:pPr>
                      <a:r>
                        <a:rPr lang="en"/>
                        <a:t>Best for small-scale sorting on local clusters</a:t>
                      </a:r>
                      <a:endParaRPr/>
                    </a:p>
                  </a:txBody>
                  <a:tcPr marT="91425" marB="91425" marR="91425" marL="91425"/>
                </a:tc>
              </a:tr>
              <a:tr h="580825">
                <a:tc>
                  <a:txBody>
                    <a:bodyPr/>
                    <a:lstStyle/>
                    <a:p>
                      <a:pPr indent="0" lvl="0" marL="0" rtl="0" algn="l">
                        <a:spcBef>
                          <a:spcPts val="0"/>
                        </a:spcBef>
                        <a:spcAft>
                          <a:spcPts val="0"/>
                        </a:spcAft>
                        <a:buClr>
                          <a:schemeClr val="dk1"/>
                        </a:buClr>
                        <a:buSzPts val="1100"/>
                        <a:buFont typeface="Arial"/>
                        <a:buNone/>
                      </a:pPr>
                      <a:r>
                        <a:rPr lang="en">
                          <a:solidFill>
                            <a:schemeClr val="dk1"/>
                          </a:solidFill>
                        </a:rPr>
                        <a:t>Spark Jetstream 2</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Flat wall time, low CommPenalty</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Cloud contention </a:t>
                      </a:r>
                      <a:endParaRPr/>
                    </a:p>
                  </a:txBody>
                  <a:tcPr marT="91425" marB="91425" marR="91425" marL="91425"/>
                </a:tc>
                <a:tc>
                  <a:txBody>
                    <a:bodyPr/>
                    <a:lstStyle/>
                    <a:p>
                      <a:pPr indent="0" lvl="0" marL="0" rtl="0" algn="l">
                        <a:spcBef>
                          <a:spcPts val="0"/>
                        </a:spcBef>
                        <a:spcAft>
                          <a:spcPts val="0"/>
                        </a:spcAft>
                        <a:buNone/>
                      </a:pPr>
                      <a:r>
                        <a:rPr lang="en"/>
                        <a:t>Acceptable for batch jobs</a:t>
                      </a:r>
                      <a:endParaRPr/>
                    </a:p>
                  </a:txBody>
                  <a:tcPr marT="91425" marB="91425" marR="91425" marL="91425"/>
                </a:tc>
              </a:tr>
              <a:tr h="784150">
                <a:tc>
                  <a:txBody>
                    <a:bodyPr/>
                    <a:lstStyle/>
                    <a:p>
                      <a:pPr indent="0" lvl="0" marL="0" rtl="0" algn="l">
                        <a:spcBef>
                          <a:spcPts val="0"/>
                        </a:spcBef>
                        <a:spcAft>
                          <a:spcPts val="0"/>
                        </a:spcAft>
                        <a:buClr>
                          <a:schemeClr val="dk1"/>
                        </a:buClr>
                        <a:buSzPts val="1100"/>
                        <a:buFont typeface="Arial"/>
                        <a:buNone/>
                      </a:pPr>
                      <a:r>
                        <a:rPr lang="en">
                          <a:solidFill>
                            <a:schemeClr val="dk1"/>
                          </a:solidFill>
                        </a:rPr>
                        <a:t>Spark Docker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Wall time decays,  CommPenalty grows </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Network Shuffle Congestion</a:t>
                      </a:r>
                      <a:endParaRPr/>
                    </a:p>
                  </a:txBody>
                  <a:tcPr marT="91425" marB="91425" marR="91425" marL="91425"/>
                </a:tc>
                <a:tc>
                  <a:txBody>
                    <a:bodyPr/>
                    <a:lstStyle/>
                    <a:p>
                      <a:pPr indent="0" lvl="0" marL="0" rtl="0" algn="l">
                        <a:spcBef>
                          <a:spcPts val="0"/>
                        </a:spcBef>
                        <a:spcAft>
                          <a:spcPts val="0"/>
                        </a:spcAft>
                        <a:buNone/>
                      </a:pPr>
                      <a:r>
                        <a:rPr lang="en"/>
                        <a:t>Good for simple deployment </a:t>
                      </a:r>
                      <a:endParaRPr/>
                    </a:p>
                  </a:txBody>
                  <a:tcPr marT="91425" marB="91425" marR="91425" marL="91425"/>
                </a:tc>
              </a:tr>
              <a:tr h="580825">
                <a:tc>
                  <a:txBody>
                    <a:bodyPr/>
                    <a:lstStyle/>
                    <a:p>
                      <a:pPr indent="0" lvl="0" marL="0" rtl="0" algn="l">
                        <a:spcBef>
                          <a:spcPts val="0"/>
                        </a:spcBef>
                        <a:spcAft>
                          <a:spcPts val="0"/>
                        </a:spcAft>
                        <a:buNone/>
                      </a:pPr>
                      <a:r>
                        <a:rPr lang="en"/>
                        <a:t>Hadoop Jetstream 2</a:t>
                      </a:r>
                      <a:endParaRPr/>
                    </a:p>
                  </a:txBody>
                  <a:tcPr marT="91425" marB="91425" marR="91425" marL="91425"/>
                </a:tc>
                <a:tc>
                  <a:txBody>
                    <a:bodyPr/>
                    <a:lstStyle/>
                    <a:p>
                      <a:pPr indent="0" lvl="0" marL="0" rtl="0" algn="l">
                        <a:spcBef>
                          <a:spcPts val="0"/>
                        </a:spcBef>
                        <a:spcAft>
                          <a:spcPts val="0"/>
                        </a:spcAft>
                        <a:buNone/>
                      </a:pPr>
                      <a:r>
                        <a:rPr lang="en"/>
                        <a:t>Highly unstable</a:t>
                      </a:r>
                      <a:endParaRPr/>
                    </a:p>
                  </a:txBody>
                  <a:tcPr marT="91425" marB="91425" marR="91425" marL="91425"/>
                </a:tc>
                <a:tc>
                  <a:txBody>
                    <a:bodyPr/>
                    <a:lstStyle/>
                    <a:p>
                      <a:pPr indent="0" lvl="0" marL="0" rtl="0" algn="l">
                        <a:spcBef>
                          <a:spcPts val="0"/>
                        </a:spcBef>
                        <a:spcAft>
                          <a:spcPts val="0"/>
                        </a:spcAft>
                        <a:buNone/>
                      </a:pPr>
                      <a:r>
                        <a:rPr lang="en"/>
                        <a:t>Disk and network congestion</a:t>
                      </a:r>
                      <a:endParaRPr/>
                    </a:p>
                  </a:txBody>
                  <a:tcPr marT="91425" marB="91425" marR="91425" marL="91425"/>
                </a:tc>
                <a:tc>
                  <a:txBody>
                    <a:bodyPr/>
                    <a:lstStyle/>
                    <a:p>
                      <a:pPr indent="0" lvl="0" marL="0" rtl="0" algn="l">
                        <a:spcBef>
                          <a:spcPts val="0"/>
                        </a:spcBef>
                        <a:spcAft>
                          <a:spcPts val="0"/>
                        </a:spcAft>
                        <a:buNone/>
                      </a:pPr>
                      <a:r>
                        <a:rPr lang="en"/>
                        <a:t>Not recommended without heavy tuning</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Team Contributions:</a:t>
            </a:r>
            <a:endParaRPr u="sng"/>
          </a:p>
        </p:txBody>
      </p:sp>
      <p:sp>
        <p:nvSpPr>
          <p:cNvPr id="135" name="Google Shape;135;p25"/>
          <p:cNvSpPr txBox="1"/>
          <p:nvPr>
            <p:ph idx="1" type="body"/>
          </p:nvPr>
        </p:nvSpPr>
        <p:spPr>
          <a:xfrm>
            <a:off x="311700" y="1416800"/>
            <a:ext cx="8520600" cy="2555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417" u="sng">
                <a:solidFill>
                  <a:schemeClr val="dk1"/>
                </a:solidFill>
              </a:rPr>
              <a:t>Chi Zhang:</a:t>
            </a:r>
            <a:r>
              <a:rPr b="1" lang="en" sz="1417">
                <a:solidFill>
                  <a:schemeClr val="dk1"/>
                </a:solidFill>
              </a:rPr>
              <a:t> </a:t>
            </a:r>
            <a:r>
              <a:rPr lang="en" sz="1317">
                <a:solidFill>
                  <a:schemeClr val="dk1"/>
                </a:solidFill>
              </a:rPr>
              <a:t>Conducted experiments and analysis on Docker-based clusters, including benchmarking Hadoop and Spark performance locally.</a:t>
            </a:r>
            <a:endParaRPr sz="1317">
              <a:solidFill>
                <a:schemeClr val="dk1"/>
              </a:solidFill>
            </a:endParaRPr>
          </a:p>
          <a:p>
            <a:pPr indent="0" lvl="0" marL="0" rtl="0" algn="l">
              <a:lnSpc>
                <a:spcPct val="95000"/>
              </a:lnSpc>
              <a:spcBef>
                <a:spcPts val="1200"/>
              </a:spcBef>
              <a:spcAft>
                <a:spcPts val="0"/>
              </a:spcAft>
              <a:buSzPts val="1018"/>
              <a:buNone/>
            </a:pPr>
            <a:r>
              <a:rPr b="1" lang="en" sz="1417" u="sng">
                <a:solidFill>
                  <a:schemeClr val="dk1"/>
                </a:solidFill>
              </a:rPr>
              <a:t>Krishna Priya:</a:t>
            </a:r>
            <a:r>
              <a:rPr lang="en" sz="1417">
                <a:solidFill>
                  <a:schemeClr val="dk1"/>
                </a:solidFill>
              </a:rPr>
              <a:t> </a:t>
            </a:r>
            <a:r>
              <a:rPr lang="en" sz="1217">
                <a:solidFill>
                  <a:schemeClr val="dk1"/>
                </a:solidFill>
              </a:rPr>
              <a:t>Led the setup and execution of Hadoop and Spark clusters on Jetstream2 cloud, ensuring successful job runs in the virtual environment.</a:t>
            </a:r>
            <a:endParaRPr sz="1217">
              <a:solidFill>
                <a:schemeClr val="dk1"/>
              </a:solidFill>
            </a:endParaRPr>
          </a:p>
          <a:p>
            <a:pPr indent="0" lvl="0" marL="0" rtl="0" algn="l">
              <a:lnSpc>
                <a:spcPct val="95000"/>
              </a:lnSpc>
              <a:spcBef>
                <a:spcPts val="1200"/>
              </a:spcBef>
              <a:spcAft>
                <a:spcPts val="0"/>
              </a:spcAft>
              <a:buSzPts val="1018"/>
              <a:buNone/>
            </a:pPr>
            <a:r>
              <a:rPr b="1" lang="en" sz="1417" u="sng">
                <a:solidFill>
                  <a:schemeClr val="dk1"/>
                </a:solidFill>
              </a:rPr>
              <a:t>Sanjana Reddy Nenturi:</a:t>
            </a:r>
            <a:r>
              <a:rPr lang="en" sz="1417">
                <a:solidFill>
                  <a:schemeClr val="dk1"/>
                </a:solidFill>
              </a:rPr>
              <a:t> </a:t>
            </a:r>
            <a:r>
              <a:rPr lang="en" sz="1217">
                <a:solidFill>
                  <a:schemeClr val="dk1"/>
                </a:solidFill>
              </a:rPr>
              <a:t>Performed detailed analysis of Hadoop and Spark on Jetstream2, extracting and interpreting key metrics from log outputs.</a:t>
            </a:r>
            <a:endParaRPr sz="1217">
              <a:solidFill>
                <a:schemeClr val="dk1"/>
              </a:solidFill>
            </a:endParaRPr>
          </a:p>
          <a:p>
            <a:pPr indent="0" lvl="0" marL="0" rtl="0" algn="l">
              <a:lnSpc>
                <a:spcPct val="95000"/>
              </a:lnSpc>
              <a:spcBef>
                <a:spcPts val="1200"/>
              </a:spcBef>
              <a:spcAft>
                <a:spcPts val="1200"/>
              </a:spcAft>
              <a:buSzPts val="1018"/>
              <a:buNone/>
            </a:pPr>
            <a:r>
              <a:rPr b="1" lang="en" sz="1417" u="sng">
                <a:solidFill>
                  <a:schemeClr val="dk1"/>
                </a:solidFill>
              </a:rPr>
              <a:t>Sai Shriya Surla:</a:t>
            </a:r>
            <a:r>
              <a:rPr lang="en" sz="1417">
                <a:solidFill>
                  <a:schemeClr val="dk1"/>
                </a:solidFill>
              </a:rPr>
              <a:t> </a:t>
            </a:r>
            <a:r>
              <a:rPr lang="en" sz="1217">
                <a:solidFill>
                  <a:schemeClr val="dk1"/>
                </a:solidFill>
              </a:rPr>
              <a:t>Led deeper analysis involving speedup, parallel efficiency, and communication penalty across all platforms.</a:t>
            </a:r>
            <a:endParaRPr sz="1217">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214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720"/>
              <a:t>               </a:t>
            </a:r>
            <a:r>
              <a:rPr lang="en" sz="5720"/>
              <a:t>Thanks!</a:t>
            </a:r>
            <a:endParaRPr sz="57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29402" lvl="0" marL="457200" rtl="0" algn="l">
              <a:spcBef>
                <a:spcPts val="1200"/>
              </a:spcBef>
              <a:spcAft>
                <a:spcPts val="0"/>
              </a:spcAft>
              <a:buClr>
                <a:schemeClr val="dk1"/>
              </a:buClr>
              <a:buSzPct val="100000"/>
              <a:buChar char="●"/>
            </a:pPr>
            <a:r>
              <a:rPr lang="en" sz="2048">
                <a:solidFill>
                  <a:schemeClr val="dk1"/>
                </a:solidFill>
              </a:rPr>
              <a:t>Distributed frameworks like </a:t>
            </a:r>
            <a:r>
              <a:rPr b="1" lang="en" sz="2048">
                <a:solidFill>
                  <a:schemeClr val="dk1"/>
                </a:solidFill>
              </a:rPr>
              <a:t>Apache Hadoop</a:t>
            </a:r>
            <a:r>
              <a:rPr lang="en" sz="2048">
                <a:solidFill>
                  <a:schemeClr val="dk1"/>
                </a:solidFill>
              </a:rPr>
              <a:t> and </a:t>
            </a:r>
            <a:r>
              <a:rPr b="1" lang="en" sz="2048">
                <a:solidFill>
                  <a:schemeClr val="dk1"/>
                </a:solidFill>
              </a:rPr>
              <a:t>Apache Spark</a:t>
            </a:r>
            <a:r>
              <a:rPr lang="en" sz="2048">
                <a:solidFill>
                  <a:schemeClr val="dk1"/>
                </a:solidFill>
              </a:rPr>
              <a:t> are widely used for large-scale data processing.</a:t>
            </a:r>
            <a:endParaRPr sz="2048">
              <a:solidFill>
                <a:schemeClr val="dk1"/>
              </a:solidFill>
            </a:endParaRPr>
          </a:p>
          <a:p>
            <a:pPr indent="-329402" lvl="0" marL="457200" rtl="0" algn="l">
              <a:spcBef>
                <a:spcPts val="0"/>
              </a:spcBef>
              <a:spcAft>
                <a:spcPts val="0"/>
              </a:spcAft>
              <a:buClr>
                <a:schemeClr val="dk1"/>
              </a:buClr>
              <a:buSzPct val="100000"/>
              <a:buChar char="●"/>
            </a:pPr>
            <a:r>
              <a:rPr b="1" lang="en" sz="2048">
                <a:solidFill>
                  <a:schemeClr val="dk1"/>
                </a:solidFill>
              </a:rPr>
              <a:t>Performance scaling</a:t>
            </a:r>
            <a:r>
              <a:rPr lang="en" sz="2048">
                <a:solidFill>
                  <a:schemeClr val="dk1"/>
                </a:solidFill>
              </a:rPr>
              <a:t> on different platforms (e.g., cloud vs containerized environments) is critical, but often </a:t>
            </a:r>
            <a:r>
              <a:rPr b="1" lang="en" sz="2048">
                <a:solidFill>
                  <a:schemeClr val="dk1"/>
                </a:solidFill>
              </a:rPr>
              <a:t>non-intuitive</a:t>
            </a:r>
            <a:r>
              <a:rPr lang="en" sz="2048">
                <a:solidFill>
                  <a:schemeClr val="dk1"/>
                </a:solidFill>
              </a:rPr>
              <a:t> due to hidden infrastructure bottlenecks.</a:t>
            </a:r>
            <a:endParaRPr sz="2048">
              <a:solidFill>
                <a:schemeClr val="dk1"/>
              </a:solidFill>
            </a:endParaRPr>
          </a:p>
          <a:p>
            <a:pPr indent="-329402" lvl="0" marL="457200" rtl="0" algn="l">
              <a:spcBef>
                <a:spcPts val="0"/>
              </a:spcBef>
              <a:spcAft>
                <a:spcPts val="0"/>
              </a:spcAft>
              <a:buClr>
                <a:schemeClr val="dk1"/>
              </a:buClr>
              <a:buSzPct val="100000"/>
              <a:buChar char="●"/>
            </a:pPr>
            <a:r>
              <a:rPr lang="en" sz="2048">
                <a:solidFill>
                  <a:schemeClr val="dk1"/>
                </a:solidFill>
              </a:rPr>
              <a:t>Benchmarking basic workloads like </a:t>
            </a:r>
            <a:r>
              <a:rPr b="1" lang="en" sz="2048">
                <a:solidFill>
                  <a:schemeClr val="dk1"/>
                </a:solidFill>
              </a:rPr>
              <a:t>TeraSort</a:t>
            </a:r>
            <a:r>
              <a:rPr lang="en" sz="2048">
                <a:solidFill>
                  <a:schemeClr val="dk1"/>
                </a:solidFill>
              </a:rPr>
              <a:t> provides valuable insights into </a:t>
            </a:r>
            <a:r>
              <a:rPr b="1" lang="en" sz="2048">
                <a:solidFill>
                  <a:schemeClr val="dk1"/>
                </a:solidFill>
              </a:rPr>
              <a:t>real-world system behavior beyond theoretical models</a:t>
            </a:r>
            <a:r>
              <a:rPr lang="en" sz="2048">
                <a:solidFill>
                  <a:schemeClr val="dk1"/>
                </a:solidFill>
              </a:rPr>
              <a:t>.</a:t>
            </a:r>
            <a:endParaRPr sz="2048">
              <a:solidFill>
                <a:schemeClr val="dk1"/>
              </a:solidFill>
            </a:endParaRPr>
          </a:p>
          <a:p>
            <a:pPr indent="-329402" lvl="0" marL="457200" rtl="0" algn="l">
              <a:spcBef>
                <a:spcPts val="0"/>
              </a:spcBef>
              <a:spcAft>
                <a:spcPts val="0"/>
              </a:spcAft>
              <a:buClr>
                <a:schemeClr val="dk1"/>
              </a:buClr>
              <a:buSzPct val="100000"/>
              <a:buChar char="●"/>
            </a:pPr>
            <a:r>
              <a:rPr lang="en" sz="2048">
                <a:solidFill>
                  <a:schemeClr val="dk1"/>
                </a:solidFill>
              </a:rPr>
              <a:t>Through benchmarking TeraSort on different platforms, with increasing number of nodes, helps us understand behaviours on small data</a:t>
            </a:r>
            <a:endParaRPr sz="2048">
              <a:solidFill>
                <a:schemeClr val="dk1"/>
              </a:solidFill>
            </a:endParaRPr>
          </a:p>
          <a:p>
            <a:pPr indent="-329402" lvl="0" marL="457200" rtl="0" algn="l">
              <a:spcBef>
                <a:spcPts val="0"/>
              </a:spcBef>
              <a:spcAft>
                <a:spcPts val="0"/>
              </a:spcAft>
              <a:buClr>
                <a:schemeClr val="dk1"/>
              </a:buClr>
              <a:buSzPct val="100000"/>
              <a:buChar char="●"/>
            </a:pPr>
            <a:r>
              <a:rPr lang="en" sz="2048">
                <a:solidFill>
                  <a:schemeClr val="dk1"/>
                </a:solidFill>
              </a:rPr>
              <a:t>Improves our empirical insights on Cloud Computing</a:t>
            </a:r>
            <a:endParaRPr sz="2048">
              <a:solidFill>
                <a:schemeClr val="dk1"/>
              </a:solidFill>
            </a:endParaRPr>
          </a:p>
          <a:p>
            <a:pPr indent="0" lvl="0" marL="457200" rtl="0" algn="l">
              <a:spcBef>
                <a:spcPts val="1200"/>
              </a:spcBef>
              <a:spcAft>
                <a:spcPts val="0"/>
              </a:spcAft>
              <a:buNone/>
            </a:pPr>
            <a:r>
              <a:t/>
            </a:r>
            <a:endParaRPr b="1" sz="2082">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119125"/>
            <a:ext cx="8520600" cy="46887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852"/>
              <a:buFont typeface="Arial"/>
              <a:buNone/>
            </a:pPr>
            <a:r>
              <a:rPr b="1" lang="en" sz="1462">
                <a:solidFill>
                  <a:schemeClr val="dk1"/>
                </a:solidFill>
              </a:rPr>
              <a:t>Research Objectives</a:t>
            </a:r>
            <a:endParaRPr b="1" sz="1462">
              <a:solidFill>
                <a:schemeClr val="dk1"/>
              </a:solidFill>
            </a:endParaRPr>
          </a:p>
          <a:p>
            <a:pPr indent="-301783" lvl="0" marL="457200" rtl="0" algn="l">
              <a:lnSpc>
                <a:spcPct val="95000"/>
              </a:lnSpc>
              <a:spcBef>
                <a:spcPts val="1200"/>
              </a:spcBef>
              <a:spcAft>
                <a:spcPts val="0"/>
              </a:spcAft>
              <a:buClr>
                <a:schemeClr val="dk1"/>
              </a:buClr>
              <a:buSzPts val="1153"/>
              <a:buChar char="●"/>
            </a:pPr>
            <a:r>
              <a:rPr lang="en" sz="1152">
                <a:solidFill>
                  <a:schemeClr val="dk1"/>
                </a:solidFill>
              </a:rPr>
              <a:t>Compare the scaling behavior of</a:t>
            </a:r>
            <a:r>
              <a:rPr b="1" lang="en" sz="1152">
                <a:solidFill>
                  <a:schemeClr val="dk1"/>
                </a:solidFill>
              </a:rPr>
              <a:t> Hadoop</a:t>
            </a:r>
            <a:r>
              <a:rPr lang="en" sz="1152">
                <a:solidFill>
                  <a:schemeClr val="dk1"/>
                </a:solidFill>
              </a:rPr>
              <a:t> and</a:t>
            </a:r>
            <a:r>
              <a:rPr b="1" lang="en" sz="1152">
                <a:solidFill>
                  <a:schemeClr val="dk1"/>
                </a:solidFill>
              </a:rPr>
              <a:t> Spark </a:t>
            </a:r>
            <a:r>
              <a:rPr lang="en" sz="1152">
                <a:solidFill>
                  <a:schemeClr val="dk1"/>
                </a:solidFill>
              </a:rPr>
              <a:t>across two platforms: </a:t>
            </a:r>
            <a:r>
              <a:rPr b="1" lang="en" sz="1152">
                <a:solidFill>
                  <a:schemeClr val="dk1"/>
                </a:solidFill>
              </a:rPr>
              <a:t>Docker</a:t>
            </a:r>
            <a:r>
              <a:rPr lang="en" sz="1152">
                <a:solidFill>
                  <a:schemeClr val="dk1"/>
                </a:solidFill>
              </a:rPr>
              <a:t> containers and </a:t>
            </a:r>
            <a:r>
              <a:rPr b="1" lang="en" sz="1152">
                <a:solidFill>
                  <a:schemeClr val="dk1"/>
                </a:solidFill>
              </a:rPr>
              <a:t>Jetstream2 </a:t>
            </a:r>
            <a:r>
              <a:rPr lang="en" sz="1152">
                <a:solidFill>
                  <a:schemeClr val="dk1"/>
                </a:solidFill>
              </a:rPr>
              <a:t>cloud instances.</a:t>
            </a:r>
            <a:endParaRPr sz="1152">
              <a:solidFill>
                <a:schemeClr val="dk1"/>
              </a:solidFill>
            </a:endParaRPr>
          </a:p>
          <a:p>
            <a:pPr indent="-301783" lvl="0" marL="457200" rtl="0" algn="l">
              <a:lnSpc>
                <a:spcPct val="95000"/>
              </a:lnSpc>
              <a:spcBef>
                <a:spcPts val="0"/>
              </a:spcBef>
              <a:spcAft>
                <a:spcPts val="0"/>
              </a:spcAft>
              <a:buClr>
                <a:schemeClr val="dk1"/>
              </a:buClr>
              <a:buSzPts val="1153"/>
              <a:buChar char="●"/>
            </a:pPr>
            <a:r>
              <a:rPr lang="en" sz="1152">
                <a:solidFill>
                  <a:schemeClr val="dk1"/>
                </a:solidFill>
              </a:rPr>
              <a:t>Evaluate system performance using practical metrics:</a:t>
            </a:r>
            <a:endParaRPr sz="1152">
              <a:solidFill>
                <a:schemeClr val="dk1"/>
              </a:solidFill>
            </a:endParaRPr>
          </a:p>
          <a:p>
            <a:pPr indent="-301783" lvl="1" marL="914400" rtl="0" algn="l">
              <a:lnSpc>
                <a:spcPct val="95000"/>
              </a:lnSpc>
              <a:spcBef>
                <a:spcPts val="0"/>
              </a:spcBef>
              <a:spcAft>
                <a:spcPts val="0"/>
              </a:spcAft>
              <a:buClr>
                <a:schemeClr val="dk1"/>
              </a:buClr>
              <a:buSzPts val="1153"/>
              <a:buChar char="○"/>
            </a:pPr>
            <a:r>
              <a:rPr lang="en" sz="1152">
                <a:solidFill>
                  <a:schemeClr val="dk1"/>
                </a:solidFill>
              </a:rPr>
              <a:t>Wall Time</a:t>
            </a:r>
            <a:endParaRPr sz="1152">
              <a:solidFill>
                <a:schemeClr val="dk1"/>
              </a:solidFill>
            </a:endParaRPr>
          </a:p>
          <a:p>
            <a:pPr indent="-301783" lvl="1" marL="914400" rtl="0" algn="l">
              <a:lnSpc>
                <a:spcPct val="95000"/>
              </a:lnSpc>
              <a:spcBef>
                <a:spcPts val="0"/>
              </a:spcBef>
              <a:spcAft>
                <a:spcPts val="0"/>
              </a:spcAft>
              <a:buClr>
                <a:schemeClr val="dk1"/>
              </a:buClr>
              <a:buSzPts val="1153"/>
              <a:buChar char="○"/>
            </a:pPr>
            <a:r>
              <a:rPr lang="en" sz="1152">
                <a:solidFill>
                  <a:schemeClr val="dk1"/>
                </a:solidFill>
              </a:rPr>
              <a:t>Shuffle Throughput</a:t>
            </a:r>
            <a:endParaRPr sz="1152">
              <a:solidFill>
                <a:schemeClr val="dk1"/>
              </a:solidFill>
            </a:endParaRPr>
          </a:p>
          <a:p>
            <a:pPr indent="-301783" lvl="1" marL="914400" rtl="0" algn="l">
              <a:lnSpc>
                <a:spcPct val="95000"/>
              </a:lnSpc>
              <a:spcBef>
                <a:spcPts val="0"/>
              </a:spcBef>
              <a:spcAft>
                <a:spcPts val="0"/>
              </a:spcAft>
              <a:buClr>
                <a:schemeClr val="dk1"/>
              </a:buClr>
              <a:buSzPts val="1153"/>
              <a:buChar char="○"/>
            </a:pPr>
            <a:r>
              <a:rPr lang="en" sz="1152">
                <a:solidFill>
                  <a:schemeClr val="dk1"/>
                </a:solidFill>
              </a:rPr>
              <a:t>I/O Throughput</a:t>
            </a:r>
            <a:endParaRPr sz="1152">
              <a:solidFill>
                <a:schemeClr val="dk1"/>
              </a:solidFill>
            </a:endParaRPr>
          </a:p>
          <a:p>
            <a:pPr indent="-301783" lvl="1" marL="914400" rtl="0" algn="l">
              <a:lnSpc>
                <a:spcPct val="95000"/>
              </a:lnSpc>
              <a:spcBef>
                <a:spcPts val="0"/>
              </a:spcBef>
              <a:spcAft>
                <a:spcPts val="0"/>
              </a:spcAft>
              <a:buClr>
                <a:schemeClr val="dk1"/>
              </a:buClr>
              <a:buSzPts val="1153"/>
              <a:buChar char="○"/>
            </a:pPr>
            <a:r>
              <a:rPr lang="en" sz="1152">
                <a:solidFill>
                  <a:schemeClr val="dk1"/>
                </a:solidFill>
              </a:rPr>
              <a:t>Aggregated Resource Utilization</a:t>
            </a:r>
            <a:endParaRPr sz="1152">
              <a:solidFill>
                <a:schemeClr val="dk1"/>
              </a:solidFill>
            </a:endParaRPr>
          </a:p>
          <a:p>
            <a:pPr indent="-301783" lvl="1" marL="914400" rtl="0" algn="l">
              <a:lnSpc>
                <a:spcPct val="95000"/>
              </a:lnSpc>
              <a:spcBef>
                <a:spcPts val="0"/>
              </a:spcBef>
              <a:spcAft>
                <a:spcPts val="0"/>
              </a:spcAft>
              <a:buClr>
                <a:schemeClr val="dk1"/>
              </a:buClr>
              <a:buSzPts val="1153"/>
              <a:buChar char="○"/>
            </a:pPr>
            <a:r>
              <a:rPr lang="en" sz="1152">
                <a:solidFill>
                  <a:schemeClr val="dk1"/>
                </a:solidFill>
              </a:rPr>
              <a:t>Memory Utilization</a:t>
            </a:r>
            <a:endParaRPr sz="1152">
              <a:solidFill>
                <a:schemeClr val="dk1"/>
              </a:solidFill>
            </a:endParaRPr>
          </a:p>
          <a:p>
            <a:pPr indent="-301783" lvl="0" marL="457200" rtl="0" algn="l">
              <a:lnSpc>
                <a:spcPct val="95000"/>
              </a:lnSpc>
              <a:spcBef>
                <a:spcPts val="0"/>
              </a:spcBef>
              <a:spcAft>
                <a:spcPts val="0"/>
              </a:spcAft>
              <a:buClr>
                <a:schemeClr val="dk1"/>
              </a:buClr>
              <a:buSzPts val="1153"/>
              <a:buChar char="●"/>
            </a:pPr>
            <a:r>
              <a:rPr lang="en" sz="1152">
                <a:solidFill>
                  <a:schemeClr val="dk1"/>
                </a:solidFill>
              </a:rPr>
              <a:t>Identify the major factors that hinder scalability in real deployments.</a:t>
            </a:r>
            <a:endParaRPr sz="1152">
              <a:solidFill>
                <a:schemeClr val="dk1"/>
              </a:solidFill>
            </a:endParaRPr>
          </a:p>
          <a:p>
            <a:pPr indent="-301783" lvl="0" marL="457200" rtl="0" algn="l">
              <a:lnSpc>
                <a:spcPct val="95000"/>
              </a:lnSpc>
              <a:spcBef>
                <a:spcPts val="0"/>
              </a:spcBef>
              <a:spcAft>
                <a:spcPts val="0"/>
              </a:spcAft>
              <a:buClr>
                <a:schemeClr val="dk1"/>
              </a:buClr>
              <a:buSzPts val="1153"/>
              <a:buChar char="●"/>
            </a:pPr>
            <a:r>
              <a:rPr lang="en" sz="1152">
                <a:solidFill>
                  <a:schemeClr val="dk1"/>
                </a:solidFill>
              </a:rPr>
              <a:t>Analyze infrastructure impact on distributed job performance for small-to-medium workloads (1GB TeraSort).</a:t>
            </a:r>
            <a:endParaRPr sz="1307">
              <a:solidFill>
                <a:schemeClr val="dk1"/>
              </a:solidFill>
            </a:endParaRPr>
          </a:p>
          <a:p>
            <a:pPr indent="0" lvl="0" marL="0" rtl="0" algn="l">
              <a:lnSpc>
                <a:spcPct val="95000"/>
              </a:lnSpc>
              <a:spcBef>
                <a:spcPts val="1400"/>
              </a:spcBef>
              <a:spcAft>
                <a:spcPts val="0"/>
              </a:spcAft>
              <a:buClr>
                <a:schemeClr val="dk1"/>
              </a:buClr>
              <a:buSzPts val="852"/>
              <a:buFont typeface="Arial"/>
              <a:buNone/>
            </a:pPr>
            <a:r>
              <a:rPr b="1" lang="en" sz="1462">
                <a:solidFill>
                  <a:schemeClr val="dk1"/>
                </a:solidFill>
              </a:rPr>
              <a:t>Key Contributions</a:t>
            </a:r>
            <a:endParaRPr b="1" sz="1462">
              <a:solidFill>
                <a:schemeClr val="dk1"/>
              </a:solidFill>
            </a:endParaRPr>
          </a:p>
          <a:p>
            <a:pPr indent="-301783" lvl="0" marL="457200" rtl="0" algn="l">
              <a:lnSpc>
                <a:spcPct val="95000"/>
              </a:lnSpc>
              <a:spcBef>
                <a:spcPts val="1200"/>
              </a:spcBef>
              <a:spcAft>
                <a:spcPts val="0"/>
              </a:spcAft>
              <a:buClr>
                <a:schemeClr val="dk1"/>
              </a:buClr>
              <a:buSzPts val="1153"/>
              <a:buChar char="●"/>
            </a:pPr>
            <a:r>
              <a:rPr lang="en" sz="1152">
                <a:solidFill>
                  <a:schemeClr val="dk1"/>
                </a:solidFill>
              </a:rPr>
              <a:t>Conducted controlled benchmarks on four platforms:</a:t>
            </a:r>
            <a:endParaRPr sz="1152">
              <a:solidFill>
                <a:schemeClr val="dk1"/>
              </a:solidFill>
            </a:endParaRPr>
          </a:p>
          <a:p>
            <a:pPr indent="-301783" lvl="1" marL="914400" rtl="0" algn="l">
              <a:lnSpc>
                <a:spcPct val="95000"/>
              </a:lnSpc>
              <a:spcBef>
                <a:spcPts val="0"/>
              </a:spcBef>
              <a:spcAft>
                <a:spcPts val="0"/>
              </a:spcAft>
              <a:buClr>
                <a:schemeClr val="dk1"/>
              </a:buClr>
              <a:buSzPts val="1153"/>
              <a:buChar char="○"/>
            </a:pPr>
            <a:r>
              <a:rPr lang="en" sz="1152">
                <a:solidFill>
                  <a:schemeClr val="dk1"/>
                </a:solidFill>
              </a:rPr>
              <a:t>Spark Docker</a:t>
            </a:r>
            <a:endParaRPr sz="1152">
              <a:solidFill>
                <a:schemeClr val="dk1"/>
              </a:solidFill>
            </a:endParaRPr>
          </a:p>
          <a:p>
            <a:pPr indent="-301783" lvl="1" marL="914400" rtl="0" algn="l">
              <a:lnSpc>
                <a:spcPct val="95000"/>
              </a:lnSpc>
              <a:spcBef>
                <a:spcPts val="0"/>
              </a:spcBef>
              <a:spcAft>
                <a:spcPts val="0"/>
              </a:spcAft>
              <a:buClr>
                <a:schemeClr val="dk1"/>
              </a:buClr>
              <a:buSzPts val="1153"/>
              <a:buChar char="○"/>
            </a:pPr>
            <a:r>
              <a:rPr lang="en" sz="1152">
                <a:solidFill>
                  <a:schemeClr val="dk1"/>
                </a:solidFill>
              </a:rPr>
              <a:t>Hadoop Docker</a:t>
            </a:r>
            <a:endParaRPr sz="1152">
              <a:solidFill>
                <a:schemeClr val="dk1"/>
              </a:solidFill>
            </a:endParaRPr>
          </a:p>
          <a:p>
            <a:pPr indent="-301783" lvl="1" marL="914400" rtl="0" algn="l">
              <a:lnSpc>
                <a:spcPct val="95000"/>
              </a:lnSpc>
              <a:spcBef>
                <a:spcPts val="0"/>
              </a:spcBef>
              <a:spcAft>
                <a:spcPts val="0"/>
              </a:spcAft>
              <a:buClr>
                <a:schemeClr val="dk1"/>
              </a:buClr>
              <a:buSzPts val="1153"/>
              <a:buChar char="○"/>
            </a:pPr>
            <a:r>
              <a:rPr lang="en" sz="1152">
                <a:solidFill>
                  <a:schemeClr val="dk1"/>
                </a:solidFill>
              </a:rPr>
              <a:t>Spark Jetstream2</a:t>
            </a:r>
            <a:endParaRPr sz="1152">
              <a:solidFill>
                <a:schemeClr val="dk1"/>
              </a:solidFill>
            </a:endParaRPr>
          </a:p>
          <a:p>
            <a:pPr indent="-301783" lvl="1" marL="914400" rtl="0" algn="l">
              <a:lnSpc>
                <a:spcPct val="95000"/>
              </a:lnSpc>
              <a:spcBef>
                <a:spcPts val="0"/>
              </a:spcBef>
              <a:spcAft>
                <a:spcPts val="0"/>
              </a:spcAft>
              <a:buClr>
                <a:schemeClr val="dk1"/>
              </a:buClr>
              <a:buSzPts val="1153"/>
              <a:buChar char="○"/>
            </a:pPr>
            <a:r>
              <a:rPr lang="en" sz="1152">
                <a:solidFill>
                  <a:schemeClr val="dk1"/>
                </a:solidFill>
              </a:rPr>
              <a:t>Hadoop Jetstream2</a:t>
            </a:r>
            <a:endParaRPr sz="1152">
              <a:solidFill>
                <a:schemeClr val="dk1"/>
              </a:solidFill>
            </a:endParaRPr>
          </a:p>
          <a:p>
            <a:pPr indent="-301783" lvl="0" marL="457200" rtl="0" algn="l">
              <a:lnSpc>
                <a:spcPct val="95000"/>
              </a:lnSpc>
              <a:spcBef>
                <a:spcPts val="0"/>
              </a:spcBef>
              <a:spcAft>
                <a:spcPts val="0"/>
              </a:spcAft>
              <a:buClr>
                <a:schemeClr val="dk1"/>
              </a:buClr>
              <a:buSzPts val="1153"/>
              <a:buChar char="●"/>
            </a:pPr>
            <a:r>
              <a:rPr lang="en" sz="1152">
                <a:solidFill>
                  <a:schemeClr val="dk1"/>
                </a:solidFill>
              </a:rPr>
              <a:t>Quantified key performance bottlenecks in shuffle communication, I/O throughput, and resource utilization.</a:t>
            </a:r>
            <a:endParaRPr sz="1152">
              <a:solidFill>
                <a:schemeClr val="dk1"/>
              </a:solidFill>
            </a:endParaRPr>
          </a:p>
          <a:p>
            <a:pPr indent="-301783" lvl="0" marL="457200" rtl="0" algn="l">
              <a:lnSpc>
                <a:spcPct val="95000"/>
              </a:lnSpc>
              <a:spcBef>
                <a:spcPts val="0"/>
              </a:spcBef>
              <a:spcAft>
                <a:spcPts val="0"/>
              </a:spcAft>
              <a:buClr>
                <a:schemeClr val="dk1"/>
              </a:buClr>
              <a:buSzPts val="1153"/>
              <a:buChar char="●"/>
            </a:pPr>
            <a:r>
              <a:rPr b="1" lang="en" sz="1152">
                <a:solidFill>
                  <a:schemeClr val="dk1"/>
                </a:solidFill>
              </a:rPr>
              <a:t>Broke the naive intuition that the more worker the better the performance</a:t>
            </a:r>
            <a:endParaRPr b="1" sz="1152">
              <a:solidFill>
                <a:schemeClr val="dk1"/>
              </a:solidFill>
            </a:endParaRPr>
          </a:p>
          <a:p>
            <a:pPr indent="-301783" lvl="0" marL="457200" rtl="0" algn="l">
              <a:lnSpc>
                <a:spcPct val="95000"/>
              </a:lnSpc>
              <a:spcBef>
                <a:spcPts val="0"/>
              </a:spcBef>
              <a:spcAft>
                <a:spcPts val="0"/>
              </a:spcAft>
              <a:buClr>
                <a:schemeClr val="dk1"/>
              </a:buClr>
              <a:buSzPts val="1153"/>
              <a:buChar char="●"/>
            </a:pPr>
            <a:r>
              <a:rPr lang="en" sz="1152">
                <a:solidFill>
                  <a:schemeClr val="dk1"/>
                </a:solidFill>
              </a:rPr>
              <a:t>Demonstrated that scaling behavior is highly dependent on the underlying infrastructure.</a:t>
            </a:r>
            <a:endParaRPr sz="1152">
              <a:solidFill>
                <a:schemeClr val="dk1"/>
              </a:solidFill>
            </a:endParaRPr>
          </a:p>
          <a:p>
            <a:pPr indent="-301783" lvl="0" marL="457200" rtl="0" algn="l">
              <a:lnSpc>
                <a:spcPct val="95000"/>
              </a:lnSpc>
              <a:spcBef>
                <a:spcPts val="0"/>
              </a:spcBef>
              <a:spcAft>
                <a:spcPts val="0"/>
              </a:spcAft>
              <a:buClr>
                <a:schemeClr val="dk1"/>
              </a:buClr>
              <a:buSzPts val="1153"/>
              <a:buChar char="●"/>
            </a:pPr>
            <a:r>
              <a:rPr lang="en" sz="1152">
                <a:solidFill>
                  <a:schemeClr val="dk1"/>
                </a:solidFill>
              </a:rPr>
              <a:t>Provided practical guidelines on setting up small scale clusters</a:t>
            </a:r>
            <a:endParaRPr sz="1307">
              <a:solidFill>
                <a:schemeClr val="dk1"/>
              </a:solidFill>
            </a:endParaRPr>
          </a:p>
          <a:p>
            <a:pPr indent="0" lvl="0" marL="0" rtl="0" algn="l">
              <a:lnSpc>
                <a:spcPct val="95000"/>
              </a:lnSpc>
              <a:spcBef>
                <a:spcPts val="1200"/>
              </a:spcBef>
              <a:spcAft>
                <a:spcPts val="1200"/>
              </a:spcAft>
              <a:buSzPts val="852"/>
              <a:buNone/>
            </a:pPr>
            <a:r>
              <a:t/>
            </a:r>
            <a:endParaRPr sz="169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242650" y="2931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en" sz="2300"/>
              <a:t>Experiment Settings</a:t>
            </a:r>
            <a:endParaRPr b="1" sz="2300"/>
          </a:p>
          <a:p>
            <a:pPr indent="0" lvl="0" marL="0" rtl="0" algn="l">
              <a:spcBef>
                <a:spcPts val="600"/>
              </a:spcBef>
              <a:spcAft>
                <a:spcPts val="0"/>
              </a:spcAft>
              <a:buNone/>
            </a:pPr>
            <a:r>
              <a:t/>
            </a:r>
            <a:endParaRPr/>
          </a:p>
        </p:txBody>
      </p:sp>
      <p:sp>
        <p:nvSpPr>
          <p:cNvPr id="71" name="Google Shape;71;p16"/>
          <p:cNvSpPr txBox="1"/>
          <p:nvPr>
            <p:ph idx="1" type="body"/>
          </p:nvPr>
        </p:nvSpPr>
        <p:spPr>
          <a:xfrm>
            <a:off x="311700" y="1152475"/>
            <a:ext cx="4260300" cy="3847800"/>
          </a:xfrm>
          <a:prstGeom prst="rect">
            <a:avLst/>
          </a:prstGeom>
        </p:spPr>
        <p:txBody>
          <a:bodyPr anchorCtr="0" anchor="t" bIns="91425" lIns="91425" spcFirstLastPara="1" rIns="91425" wrap="square" tIns="91425">
            <a:noAutofit/>
          </a:bodyPr>
          <a:lstStyle/>
          <a:p>
            <a:pPr indent="-327183" lvl="0" marL="457200" rtl="0" algn="l">
              <a:lnSpc>
                <a:spcPct val="95000"/>
              </a:lnSpc>
              <a:spcBef>
                <a:spcPts val="1200"/>
              </a:spcBef>
              <a:spcAft>
                <a:spcPts val="0"/>
              </a:spcAft>
              <a:buClr>
                <a:schemeClr val="dk1"/>
              </a:buClr>
              <a:buSzPts val="1553"/>
              <a:buChar char="●"/>
            </a:pPr>
            <a:r>
              <a:rPr lang="en" sz="1552">
                <a:solidFill>
                  <a:schemeClr val="dk1"/>
                </a:solidFill>
              </a:rPr>
              <a:t>Cloud Computing Frameworks		                        </a:t>
            </a:r>
            <a:endParaRPr sz="1552">
              <a:solidFill>
                <a:schemeClr val="dk1"/>
              </a:solidFill>
            </a:endParaRPr>
          </a:p>
          <a:p>
            <a:pPr indent="-327183" lvl="1" marL="914400" rtl="0" algn="l">
              <a:lnSpc>
                <a:spcPct val="95000"/>
              </a:lnSpc>
              <a:spcBef>
                <a:spcPts val="0"/>
              </a:spcBef>
              <a:spcAft>
                <a:spcPts val="0"/>
              </a:spcAft>
              <a:buClr>
                <a:schemeClr val="dk1"/>
              </a:buClr>
              <a:buSzPts val="1553"/>
              <a:buChar char="○"/>
            </a:pPr>
            <a:r>
              <a:rPr lang="en" sz="1552">
                <a:solidFill>
                  <a:schemeClr val="dk1"/>
                </a:solidFill>
              </a:rPr>
              <a:t>Apache Hadoop 3.4.0                                       </a:t>
            </a:r>
            <a:endParaRPr sz="1552">
              <a:solidFill>
                <a:schemeClr val="dk1"/>
              </a:solidFill>
            </a:endParaRPr>
          </a:p>
          <a:p>
            <a:pPr indent="-327183" lvl="1" marL="914400" rtl="0" algn="l">
              <a:lnSpc>
                <a:spcPct val="95000"/>
              </a:lnSpc>
              <a:spcBef>
                <a:spcPts val="0"/>
              </a:spcBef>
              <a:spcAft>
                <a:spcPts val="0"/>
              </a:spcAft>
              <a:buClr>
                <a:schemeClr val="dk1"/>
              </a:buClr>
              <a:buSzPts val="1553"/>
              <a:buChar char="○"/>
            </a:pPr>
            <a:r>
              <a:rPr lang="en" sz="1552">
                <a:solidFill>
                  <a:schemeClr val="dk1"/>
                </a:solidFill>
              </a:rPr>
              <a:t>Apache Spark 3.4.1</a:t>
            </a:r>
            <a:endParaRPr sz="1552">
              <a:solidFill>
                <a:schemeClr val="dk1"/>
              </a:solidFill>
            </a:endParaRPr>
          </a:p>
          <a:p>
            <a:pPr indent="-327183" lvl="0" marL="457200" rtl="0" algn="l">
              <a:lnSpc>
                <a:spcPct val="95000"/>
              </a:lnSpc>
              <a:spcBef>
                <a:spcPts val="0"/>
              </a:spcBef>
              <a:spcAft>
                <a:spcPts val="0"/>
              </a:spcAft>
              <a:buClr>
                <a:schemeClr val="dk1"/>
              </a:buClr>
              <a:buSzPts val="1553"/>
              <a:buChar char="●"/>
            </a:pPr>
            <a:r>
              <a:rPr lang="en" sz="1552">
                <a:solidFill>
                  <a:schemeClr val="dk1"/>
                </a:solidFill>
              </a:rPr>
              <a:t>Cloud Computing Platforms</a:t>
            </a:r>
            <a:endParaRPr sz="1552">
              <a:solidFill>
                <a:schemeClr val="dk1"/>
              </a:solidFill>
            </a:endParaRPr>
          </a:p>
          <a:p>
            <a:pPr indent="-327183" lvl="1" marL="914400" rtl="0" algn="l">
              <a:lnSpc>
                <a:spcPct val="95000"/>
              </a:lnSpc>
              <a:spcBef>
                <a:spcPts val="0"/>
              </a:spcBef>
              <a:spcAft>
                <a:spcPts val="0"/>
              </a:spcAft>
              <a:buClr>
                <a:schemeClr val="dk1"/>
              </a:buClr>
              <a:buSzPts val="1553"/>
              <a:buChar char="○"/>
            </a:pPr>
            <a:r>
              <a:rPr lang="en" sz="1552">
                <a:solidFill>
                  <a:schemeClr val="dk1"/>
                </a:solidFill>
              </a:rPr>
              <a:t>Jetstream 2</a:t>
            </a:r>
            <a:endParaRPr sz="1552">
              <a:solidFill>
                <a:schemeClr val="dk1"/>
              </a:solidFill>
            </a:endParaRPr>
          </a:p>
          <a:p>
            <a:pPr indent="-327183" lvl="1" marL="914400" rtl="0" algn="l">
              <a:lnSpc>
                <a:spcPct val="95000"/>
              </a:lnSpc>
              <a:spcBef>
                <a:spcPts val="0"/>
              </a:spcBef>
              <a:spcAft>
                <a:spcPts val="0"/>
              </a:spcAft>
              <a:buClr>
                <a:schemeClr val="dk1"/>
              </a:buClr>
              <a:buSzPts val="1553"/>
              <a:buChar char="○"/>
            </a:pPr>
            <a:r>
              <a:rPr lang="en" sz="1552">
                <a:solidFill>
                  <a:schemeClr val="dk1"/>
                </a:solidFill>
              </a:rPr>
              <a:t>Docker</a:t>
            </a:r>
            <a:endParaRPr sz="1552">
              <a:solidFill>
                <a:schemeClr val="dk1"/>
              </a:solidFill>
            </a:endParaRPr>
          </a:p>
          <a:p>
            <a:pPr indent="-327183" lvl="0" marL="457200" rtl="0" algn="l">
              <a:lnSpc>
                <a:spcPct val="95000"/>
              </a:lnSpc>
              <a:spcBef>
                <a:spcPts val="0"/>
              </a:spcBef>
              <a:spcAft>
                <a:spcPts val="0"/>
              </a:spcAft>
              <a:buClr>
                <a:schemeClr val="dk1"/>
              </a:buClr>
              <a:buSzPts val="1553"/>
              <a:buChar char="●"/>
            </a:pPr>
            <a:r>
              <a:rPr lang="en" sz="1552">
                <a:solidFill>
                  <a:schemeClr val="dk1"/>
                </a:solidFill>
              </a:rPr>
              <a:t>Benchmarking Task</a:t>
            </a:r>
            <a:endParaRPr sz="1552">
              <a:solidFill>
                <a:schemeClr val="dk1"/>
              </a:solidFill>
            </a:endParaRPr>
          </a:p>
          <a:p>
            <a:pPr indent="-327183" lvl="1" marL="914400" rtl="0" algn="l">
              <a:lnSpc>
                <a:spcPct val="95000"/>
              </a:lnSpc>
              <a:spcBef>
                <a:spcPts val="0"/>
              </a:spcBef>
              <a:spcAft>
                <a:spcPts val="0"/>
              </a:spcAft>
              <a:buClr>
                <a:schemeClr val="dk1"/>
              </a:buClr>
              <a:buSzPts val="1553"/>
              <a:buChar char="○"/>
            </a:pPr>
            <a:r>
              <a:rPr lang="en" sz="1552">
                <a:solidFill>
                  <a:schemeClr val="dk1"/>
                </a:solidFill>
              </a:rPr>
              <a:t>Terasort</a:t>
            </a:r>
            <a:endParaRPr sz="1552">
              <a:solidFill>
                <a:schemeClr val="dk1"/>
              </a:solidFill>
            </a:endParaRPr>
          </a:p>
          <a:p>
            <a:pPr indent="-327183" lvl="2" marL="1371600" rtl="0" algn="l">
              <a:lnSpc>
                <a:spcPct val="95000"/>
              </a:lnSpc>
              <a:spcBef>
                <a:spcPts val="0"/>
              </a:spcBef>
              <a:spcAft>
                <a:spcPts val="0"/>
              </a:spcAft>
              <a:buClr>
                <a:schemeClr val="dk1"/>
              </a:buClr>
              <a:buSzPts val="1553"/>
              <a:buChar char="■"/>
            </a:pPr>
            <a:r>
              <a:rPr lang="en" sz="1552">
                <a:solidFill>
                  <a:schemeClr val="dk1"/>
                </a:solidFill>
              </a:rPr>
              <a:t>Builtin-in Hadoop</a:t>
            </a:r>
            <a:endParaRPr sz="1552">
              <a:solidFill>
                <a:schemeClr val="dk1"/>
              </a:solidFill>
            </a:endParaRPr>
          </a:p>
          <a:p>
            <a:pPr indent="-327183" lvl="2" marL="1371600" rtl="0" algn="l">
              <a:lnSpc>
                <a:spcPct val="95000"/>
              </a:lnSpc>
              <a:spcBef>
                <a:spcPts val="0"/>
              </a:spcBef>
              <a:spcAft>
                <a:spcPts val="0"/>
              </a:spcAft>
              <a:buClr>
                <a:schemeClr val="dk1"/>
              </a:buClr>
              <a:buSzPts val="1553"/>
              <a:buChar char="■"/>
            </a:pPr>
            <a:r>
              <a:rPr lang="en" sz="1552">
                <a:solidFill>
                  <a:schemeClr val="dk1"/>
                </a:solidFill>
              </a:rPr>
              <a:t>Implemented via PySpark on Spark</a:t>
            </a:r>
            <a:endParaRPr sz="1552">
              <a:solidFill>
                <a:schemeClr val="dk1"/>
              </a:solidFill>
            </a:endParaRPr>
          </a:p>
          <a:p>
            <a:pPr indent="-327183" lvl="0" marL="457200" rtl="0" algn="l">
              <a:lnSpc>
                <a:spcPct val="95000"/>
              </a:lnSpc>
              <a:spcBef>
                <a:spcPts val="0"/>
              </a:spcBef>
              <a:spcAft>
                <a:spcPts val="0"/>
              </a:spcAft>
              <a:buClr>
                <a:schemeClr val="dk1"/>
              </a:buClr>
              <a:buSzPts val="1553"/>
              <a:buChar char="●"/>
            </a:pPr>
            <a:r>
              <a:rPr lang="en" sz="1552">
                <a:solidFill>
                  <a:schemeClr val="dk1"/>
                </a:solidFill>
              </a:rPr>
              <a:t>1~6 worker nodes in both settings</a:t>
            </a:r>
            <a:endParaRPr sz="1552">
              <a:solidFill>
                <a:schemeClr val="dk1"/>
              </a:solidFill>
            </a:endParaRPr>
          </a:p>
          <a:p>
            <a:pPr indent="-327183" lvl="1" marL="914400" rtl="0" algn="l">
              <a:lnSpc>
                <a:spcPct val="95000"/>
              </a:lnSpc>
              <a:spcBef>
                <a:spcPts val="0"/>
              </a:spcBef>
              <a:spcAft>
                <a:spcPts val="0"/>
              </a:spcAft>
              <a:buClr>
                <a:schemeClr val="dk1"/>
              </a:buClr>
              <a:buSzPts val="1553"/>
              <a:buChar char="○"/>
            </a:pPr>
            <a:r>
              <a:rPr lang="en" sz="1552">
                <a:solidFill>
                  <a:schemeClr val="dk1"/>
                </a:solidFill>
              </a:rPr>
              <a:t>Jetstream instances: 2GB RAM</a:t>
            </a:r>
            <a:endParaRPr sz="1552">
              <a:solidFill>
                <a:schemeClr val="dk1"/>
              </a:solidFill>
            </a:endParaRPr>
          </a:p>
          <a:p>
            <a:pPr indent="-327183" lvl="1" marL="914400" rtl="0" algn="l">
              <a:lnSpc>
                <a:spcPct val="95000"/>
              </a:lnSpc>
              <a:spcBef>
                <a:spcPts val="0"/>
              </a:spcBef>
              <a:spcAft>
                <a:spcPts val="0"/>
              </a:spcAft>
              <a:buClr>
                <a:schemeClr val="dk1"/>
              </a:buClr>
              <a:buSzPts val="1553"/>
              <a:buChar char="○"/>
            </a:pPr>
            <a:r>
              <a:rPr lang="en" sz="1552">
                <a:solidFill>
                  <a:schemeClr val="dk1"/>
                </a:solidFill>
              </a:rPr>
              <a:t>Docker containers: 2GB RAM</a:t>
            </a:r>
            <a:endParaRPr sz="1552">
              <a:solidFill>
                <a:schemeClr val="dk1"/>
              </a:solidFill>
            </a:endParaRPr>
          </a:p>
        </p:txBody>
      </p:sp>
      <p:pic>
        <p:nvPicPr>
          <p:cNvPr id="72" name="Google Shape;72;p16" title="Blank board (1).png"/>
          <p:cNvPicPr preferRelativeResize="0"/>
          <p:nvPr/>
        </p:nvPicPr>
        <p:blipFill>
          <a:blip r:embed="rId3">
            <a:alphaModFix/>
          </a:blip>
          <a:stretch>
            <a:fillRect/>
          </a:stretch>
        </p:blipFill>
        <p:spPr>
          <a:xfrm>
            <a:off x="4709825" y="76200"/>
            <a:ext cx="4544702"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Definition of Key Metrics</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Wall time (↓) = Total job duration</a:t>
            </a:r>
            <a:endParaRPr/>
          </a:p>
          <a:p>
            <a:pPr indent="-342900" lvl="0" marL="457200" rtl="0" algn="l">
              <a:spcBef>
                <a:spcPts val="0"/>
              </a:spcBef>
              <a:spcAft>
                <a:spcPts val="0"/>
              </a:spcAft>
              <a:buSzPts val="1800"/>
              <a:buChar char="●"/>
            </a:pPr>
            <a:r>
              <a:rPr lang="en"/>
              <a:t>Shuffle Throughput (↑)= Shuffle Data/ Wall Time</a:t>
            </a:r>
            <a:endParaRPr/>
          </a:p>
          <a:p>
            <a:pPr indent="-317500" lvl="1" marL="914400" rtl="0" algn="l">
              <a:spcBef>
                <a:spcPts val="0"/>
              </a:spcBef>
              <a:spcAft>
                <a:spcPts val="0"/>
              </a:spcAft>
              <a:buSzPts val="1400"/>
              <a:buChar char="○"/>
            </a:pPr>
            <a:r>
              <a:rPr lang="en"/>
              <a:t>Measures data exchange speed between workers</a:t>
            </a:r>
            <a:endParaRPr/>
          </a:p>
          <a:p>
            <a:pPr indent="-342900" lvl="0" marL="457200" rtl="0" algn="l">
              <a:spcBef>
                <a:spcPts val="0"/>
              </a:spcBef>
              <a:spcAft>
                <a:spcPts val="0"/>
              </a:spcAft>
              <a:buSzPts val="1800"/>
              <a:buChar char="●"/>
            </a:pPr>
            <a:r>
              <a:rPr lang="en"/>
              <a:t>I/O Throughput </a:t>
            </a:r>
            <a:r>
              <a:rPr lang="en"/>
              <a:t>(↑)</a:t>
            </a:r>
            <a:r>
              <a:rPr lang="en"/>
              <a:t>= I/O Volume/Wall Time</a:t>
            </a:r>
            <a:endParaRPr/>
          </a:p>
          <a:p>
            <a:pPr indent="-317500" lvl="1" marL="914400" rtl="0" algn="l">
              <a:spcBef>
                <a:spcPts val="0"/>
              </a:spcBef>
              <a:spcAft>
                <a:spcPts val="0"/>
              </a:spcAft>
              <a:buSzPts val="1400"/>
              <a:buChar char="○"/>
            </a:pPr>
            <a:r>
              <a:rPr lang="en"/>
              <a:t>Reflects disk performance</a:t>
            </a:r>
            <a:endParaRPr/>
          </a:p>
          <a:p>
            <a:pPr indent="-342900" lvl="0" marL="457200" rtl="0" algn="l">
              <a:spcBef>
                <a:spcPts val="0"/>
              </a:spcBef>
              <a:spcAft>
                <a:spcPts val="0"/>
              </a:spcAft>
              <a:buSzPts val="1800"/>
              <a:buChar char="●"/>
            </a:pPr>
            <a:r>
              <a:rPr lang="en"/>
              <a:t>Aggregation Resource Utilization </a:t>
            </a:r>
            <a:r>
              <a:rPr lang="en"/>
              <a:t>(↓)=</a:t>
            </a:r>
            <a:r>
              <a:rPr lang="en"/>
              <a:t>Total vCore usage (CPU * Wall Time)</a:t>
            </a:r>
            <a:endParaRPr/>
          </a:p>
          <a:p>
            <a:pPr indent="-317500" lvl="1" marL="914400" rtl="0" algn="l">
              <a:spcBef>
                <a:spcPts val="0"/>
              </a:spcBef>
              <a:spcAft>
                <a:spcPts val="0"/>
              </a:spcAft>
              <a:buSzPts val="1400"/>
              <a:buChar char="○"/>
            </a:pPr>
            <a:r>
              <a:rPr lang="en"/>
              <a:t>Reflects</a:t>
            </a:r>
            <a:r>
              <a:rPr lang="en"/>
              <a:t> total CPU consumption</a:t>
            </a:r>
            <a:endParaRPr/>
          </a:p>
          <a:p>
            <a:pPr indent="-342900" lvl="0" marL="457200" rtl="0" algn="l">
              <a:spcBef>
                <a:spcPts val="0"/>
              </a:spcBef>
              <a:spcAft>
                <a:spcPts val="0"/>
              </a:spcAft>
              <a:buSzPts val="1800"/>
              <a:buChar char="●"/>
            </a:pPr>
            <a:r>
              <a:rPr lang="en"/>
              <a:t>Memory Utilization </a:t>
            </a:r>
            <a:r>
              <a:rPr lang="en"/>
              <a:t> (↓)</a:t>
            </a:r>
            <a:r>
              <a:rPr lang="en"/>
              <a:t>= Avg memory usage per worker</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224000"/>
            <a:ext cx="4191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Spark vs Hadoop on Docker </a:t>
            </a:r>
            <a:endParaRPr/>
          </a:p>
        </p:txBody>
      </p:sp>
      <p:sp>
        <p:nvSpPr>
          <p:cNvPr id="84" name="Google Shape;84;p18"/>
          <p:cNvSpPr txBox="1"/>
          <p:nvPr>
            <p:ph idx="1" type="body"/>
          </p:nvPr>
        </p:nvSpPr>
        <p:spPr>
          <a:xfrm>
            <a:off x="311700" y="1152475"/>
            <a:ext cx="4948500" cy="3847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Spark suffers from wall time increasing</a:t>
            </a:r>
            <a:endParaRPr/>
          </a:p>
          <a:p>
            <a:pPr indent="-342900" lvl="0" marL="457200" rtl="0" algn="l">
              <a:spcBef>
                <a:spcPts val="0"/>
              </a:spcBef>
              <a:spcAft>
                <a:spcPts val="0"/>
              </a:spcAft>
              <a:buSzPts val="1800"/>
              <a:buChar char="●"/>
            </a:pPr>
            <a:r>
              <a:rPr lang="en"/>
              <a:t>Hadoop shows wall </a:t>
            </a:r>
            <a:r>
              <a:rPr lang="en"/>
              <a:t>time improvement up to 3 workers</a:t>
            </a:r>
            <a:endParaRPr/>
          </a:p>
          <a:p>
            <a:pPr indent="-342900" lvl="0" marL="457200" rtl="0" algn="l">
              <a:spcBef>
                <a:spcPts val="0"/>
              </a:spcBef>
              <a:spcAft>
                <a:spcPts val="0"/>
              </a:spcAft>
              <a:buSzPts val="1800"/>
              <a:buChar char="●"/>
            </a:pPr>
            <a:r>
              <a:rPr lang="en"/>
              <a:t>I/O Throughput decreases in both cases, suggesting data fragmentation or contention</a:t>
            </a:r>
            <a:endParaRPr/>
          </a:p>
          <a:p>
            <a:pPr indent="-342900" lvl="0" marL="457200" rtl="0" algn="l">
              <a:spcBef>
                <a:spcPts val="0"/>
              </a:spcBef>
              <a:spcAft>
                <a:spcPts val="0"/>
              </a:spcAft>
              <a:buSzPts val="1800"/>
              <a:buChar char="●"/>
            </a:pPr>
            <a:r>
              <a:rPr lang="en"/>
              <a:t>Shuffle throughput declines in Spark but improves in Hadoop</a:t>
            </a:r>
            <a:endParaRPr/>
          </a:p>
          <a:p>
            <a:pPr indent="-342900" lvl="0" marL="457200" rtl="0" algn="l">
              <a:spcBef>
                <a:spcPts val="0"/>
              </a:spcBef>
              <a:spcAft>
                <a:spcPts val="0"/>
              </a:spcAft>
              <a:buSzPts val="1800"/>
              <a:buChar char="●"/>
            </a:pPr>
            <a:r>
              <a:rPr lang="en"/>
              <a:t>Memory usage is constant in Spark, but improves steadily in Hadoop</a:t>
            </a:r>
            <a:endParaRPr/>
          </a:p>
          <a:p>
            <a:pPr indent="0" lvl="0" marL="457200" rtl="0" algn="l">
              <a:spcBef>
                <a:spcPts val="1200"/>
              </a:spcBef>
              <a:spcAft>
                <a:spcPts val="1200"/>
              </a:spcAft>
              <a:buNone/>
            </a:pPr>
            <a:r>
              <a:t/>
            </a:r>
            <a:endParaRPr/>
          </a:p>
        </p:txBody>
      </p:sp>
      <p:pic>
        <p:nvPicPr>
          <p:cNvPr id="85" name="Google Shape;85;p18"/>
          <p:cNvPicPr preferRelativeResize="0"/>
          <p:nvPr/>
        </p:nvPicPr>
        <p:blipFill>
          <a:blip r:embed="rId3">
            <a:alphaModFix/>
          </a:blip>
          <a:stretch>
            <a:fillRect/>
          </a:stretch>
        </p:blipFill>
        <p:spPr>
          <a:xfrm>
            <a:off x="5552700" y="0"/>
            <a:ext cx="3591299" cy="2679235"/>
          </a:xfrm>
          <a:prstGeom prst="rect">
            <a:avLst/>
          </a:prstGeom>
          <a:noFill/>
          <a:ln>
            <a:noFill/>
          </a:ln>
        </p:spPr>
      </p:pic>
      <p:pic>
        <p:nvPicPr>
          <p:cNvPr id="86" name="Google Shape;86;p18"/>
          <p:cNvPicPr preferRelativeResize="0"/>
          <p:nvPr/>
        </p:nvPicPr>
        <p:blipFill>
          <a:blip r:embed="rId4">
            <a:alphaModFix/>
          </a:blip>
          <a:stretch>
            <a:fillRect/>
          </a:stretch>
        </p:blipFill>
        <p:spPr>
          <a:xfrm>
            <a:off x="5746075" y="2679225"/>
            <a:ext cx="3397925" cy="246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82875"/>
            <a:ext cx="3997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Spark vs Hadoop on Jetstream 2</a:t>
            </a:r>
            <a:endParaRPr/>
          </a:p>
        </p:txBody>
      </p:sp>
      <p:sp>
        <p:nvSpPr>
          <p:cNvPr id="92" name="Google Shape;92;p1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Spark shows relatively stable wall time and consistent usage</a:t>
            </a:r>
            <a:endParaRPr/>
          </a:p>
          <a:p>
            <a:pPr indent="-342900" lvl="0" marL="457200" rtl="0" algn="l">
              <a:spcBef>
                <a:spcPts val="0"/>
              </a:spcBef>
              <a:spcAft>
                <a:spcPts val="0"/>
              </a:spcAft>
              <a:buSzPts val="1800"/>
              <a:buChar char="●"/>
            </a:pPr>
            <a:r>
              <a:rPr lang="en"/>
              <a:t>Hadoop suffers from extreme instability, with metrics collapsing after 3 workers</a:t>
            </a:r>
            <a:endParaRPr/>
          </a:p>
          <a:p>
            <a:pPr indent="-342900" lvl="0" marL="457200" rtl="0" algn="l">
              <a:spcBef>
                <a:spcPts val="0"/>
              </a:spcBef>
              <a:spcAft>
                <a:spcPts val="0"/>
              </a:spcAft>
              <a:buSzPts val="1800"/>
              <a:buChar char="●"/>
            </a:pPr>
            <a:r>
              <a:rPr lang="en"/>
              <a:t>Jetstream 2 amplifies infrastructure bottlenecks, making Spark more resilient in shuffle intensive tasks</a:t>
            </a:r>
            <a:endParaRPr/>
          </a:p>
        </p:txBody>
      </p:sp>
      <p:pic>
        <p:nvPicPr>
          <p:cNvPr id="93" name="Google Shape;93;p19"/>
          <p:cNvPicPr preferRelativeResize="0"/>
          <p:nvPr/>
        </p:nvPicPr>
        <p:blipFill>
          <a:blip r:embed="rId3">
            <a:alphaModFix/>
          </a:blip>
          <a:stretch>
            <a:fillRect/>
          </a:stretch>
        </p:blipFill>
        <p:spPr>
          <a:xfrm>
            <a:off x="5486162" y="0"/>
            <a:ext cx="3657838" cy="2728875"/>
          </a:xfrm>
          <a:prstGeom prst="rect">
            <a:avLst/>
          </a:prstGeom>
          <a:noFill/>
          <a:ln>
            <a:noFill/>
          </a:ln>
        </p:spPr>
      </p:pic>
      <p:pic>
        <p:nvPicPr>
          <p:cNvPr id="94" name="Google Shape;94;p19"/>
          <p:cNvPicPr preferRelativeResize="0"/>
          <p:nvPr/>
        </p:nvPicPr>
        <p:blipFill>
          <a:blip r:embed="rId4">
            <a:alphaModFix/>
          </a:blip>
          <a:stretch>
            <a:fillRect/>
          </a:stretch>
        </p:blipFill>
        <p:spPr>
          <a:xfrm>
            <a:off x="5814900" y="2728875"/>
            <a:ext cx="3329100" cy="2414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Wall Time vs Num of Workers</a:t>
            </a:r>
            <a:endParaRPr/>
          </a:p>
        </p:txBody>
      </p:sp>
      <p:sp>
        <p:nvSpPr>
          <p:cNvPr id="100" name="Google Shape;100;p20"/>
          <p:cNvSpPr txBox="1"/>
          <p:nvPr>
            <p:ph idx="1" type="body"/>
          </p:nvPr>
        </p:nvSpPr>
        <p:spPr>
          <a:xfrm>
            <a:off x="311700" y="1152475"/>
            <a:ext cx="33042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 workers DOES NOT guarantee faster performance</a:t>
            </a:r>
            <a:endParaRPr/>
          </a:p>
          <a:p>
            <a:pPr indent="-342900" lvl="0" marL="457200" rtl="0" algn="l">
              <a:spcBef>
                <a:spcPts val="0"/>
              </a:spcBef>
              <a:spcAft>
                <a:spcPts val="0"/>
              </a:spcAft>
              <a:buSzPts val="1800"/>
              <a:buChar char="●"/>
            </a:pPr>
            <a:r>
              <a:rPr lang="en"/>
              <a:t>Infrastructure bottlenecks hinders real-world scaling</a:t>
            </a:r>
            <a:endParaRPr/>
          </a:p>
          <a:p>
            <a:pPr indent="-342900" lvl="0" marL="457200" rtl="0" algn="l">
              <a:spcBef>
                <a:spcPts val="0"/>
              </a:spcBef>
              <a:spcAft>
                <a:spcPts val="0"/>
              </a:spcAft>
              <a:buSzPts val="1800"/>
              <a:buChar char="●"/>
            </a:pPr>
            <a:r>
              <a:rPr lang="en"/>
              <a:t>Docker simulations mask scaling issues, but Jetstream 2 reveals them</a:t>
            </a:r>
            <a:endParaRPr/>
          </a:p>
          <a:p>
            <a:pPr indent="-342900" lvl="0" marL="457200" rtl="0" algn="l">
              <a:spcBef>
                <a:spcPts val="0"/>
              </a:spcBef>
              <a:spcAft>
                <a:spcPts val="0"/>
              </a:spcAft>
              <a:buSzPts val="1800"/>
              <a:buChar char="●"/>
            </a:pPr>
            <a:r>
              <a:rPr lang="en"/>
              <a:t>Hadoop is very fragile under cloud resource contention</a:t>
            </a:r>
            <a:endParaRPr/>
          </a:p>
        </p:txBody>
      </p:sp>
      <p:pic>
        <p:nvPicPr>
          <p:cNvPr id="101" name="Google Shape;101;p20"/>
          <p:cNvPicPr preferRelativeResize="0"/>
          <p:nvPr/>
        </p:nvPicPr>
        <p:blipFill>
          <a:blip r:embed="rId3">
            <a:alphaModFix/>
          </a:blip>
          <a:stretch>
            <a:fillRect/>
          </a:stretch>
        </p:blipFill>
        <p:spPr>
          <a:xfrm>
            <a:off x="3476900" y="1329350"/>
            <a:ext cx="5667101" cy="3380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Speedup vs Num of Workers</a:t>
            </a:r>
            <a:endParaRPr/>
          </a:p>
        </p:txBody>
      </p:sp>
      <p:sp>
        <p:nvSpPr>
          <p:cNvPr id="107" name="Google Shape;107;p21"/>
          <p:cNvSpPr txBox="1"/>
          <p:nvPr>
            <p:ph idx="1" type="body"/>
          </p:nvPr>
        </p:nvSpPr>
        <p:spPr>
          <a:xfrm>
            <a:off x="311700" y="1152475"/>
            <a:ext cx="37353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Speedup = (Wall Time at 1 worker)/(Wall Time at N workers)</a:t>
            </a:r>
            <a:endParaRPr/>
          </a:p>
          <a:p>
            <a:pPr indent="-334327" lvl="0" marL="457200" rtl="0" algn="l">
              <a:spcBef>
                <a:spcPts val="0"/>
              </a:spcBef>
              <a:spcAft>
                <a:spcPts val="0"/>
              </a:spcAft>
              <a:buSzPct val="100000"/>
              <a:buChar char="●"/>
            </a:pPr>
            <a:r>
              <a:rPr lang="en"/>
              <a:t>Evaluates scalability. </a:t>
            </a:r>
            <a:r>
              <a:rPr lang="en"/>
              <a:t>Ideal</a:t>
            </a:r>
            <a:r>
              <a:rPr lang="en"/>
              <a:t> speedup is linear </a:t>
            </a:r>
            <a:endParaRPr/>
          </a:p>
          <a:p>
            <a:pPr indent="-334327" lvl="0" marL="457200" rtl="0" algn="l">
              <a:spcBef>
                <a:spcPts val="0"/>
              </a:spcBef>
              <a:spcAft>
                <a:spcPts val="0"/>
              </a:spcAft>
              <a:buSzPct val="100000"/>
              <a:buChar char="●"/>
            </a:pPr>
            <a:r>
              <a:rPr lang="en"/>
              <a:t>Spark Docker: fails to scale up due to container nature </a:t>
            </a:r>
            <a:endParaRPr/>
          </a:p>
          <a:p>
            <a:pPr indent="-334327" lvl="0" marL="457200" rtl="0" algn="l">
              <a:spcBef>
                <a:spcPts val="0"/>
              </a:spcBef>
              <a:spcAft>
                <a:spcPts val="0"/>
              </a:spcAft>
              <a:buSzPct val="100000"/>
              <a:buChar char="●"/>
            </a:pPr>
            <a:r>
              <a:rPr lang="en"/>
              <a:t>Hadoop Docker: gains minor speedup but limited by I/O</a:t>
            </a:r>
            <a:endParaRPr/>
          </a:p>
          <a:p>
            <a:pPr indent="-334327" lvl="0" marL="457200" rtl="0" algn="l">
              <a:spcBef>
                <a:spcPts val="0"/>
              </a:spcBef>
              <a:spcAft>
                <a:spcPts val="0"/>
              </a:spcAft>
              <a:buSzPct val="100000"/>
              <a:buChar char="●"/>
            </a:pPr>
            <a:r>
              <a:rPr lang="en"/>
              <a:t>Spark on Jetstream 2: shows cloud contention cancels scaling</a:t>
            </a:r>
            <a:endParaRPr/>
          </a:p>
          <a:p>
            <a:pPr indent="-334327" lvl="0" marL="457200" rtl="0" algn="l">
              <a:spcBef>
                <a:spcPts val="0"/>
              </a:spcBef>
              <a:spcAft>
                <a:spcPts val="0"/>
              </a:spcAft>
              <a:buSzPct val="100000"/>
              <a:buChar char="●"/>
            </a:pPr>
            <a:r>
              <a:rPr lang="en"/>
              <a:t>Hadoop on Jetstream 2: speedup almost 0 </a:t>
            </a:r>
            <a:endParaRPr/>
          </a:p>
        </p:txBody>
      </p:sp>
      <p:pic>
        <p:nvPicPr>
          <p:cNvPr id="108" name="Google Shape;108;p21"/>
          <p:cNvPicPr preferRelativeResize="0"/>
          <p:nvPr/>
        </p:nvPicPr>
        <p:blipFill>
          <a:blip r:embed="rId3">
            <a:alphaModFix/>
          </a:blip>
          <a:stretch>
            <a:fillRect/>
          </a:stretch>
        </p:blipFill>
        <p:spPr>
          <a:xfrm>
            <a:off x="4254650" y="1431250"/>
            <a:ext cx="4792199" cy="28588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