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7"/>
  </p:notesMasterIdLst>
  <p:sldIdLst>
    <p:sldId id="268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2" r:id="rId15"/>
    <p:sldId id="293" r:id="rId16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0000FF"/>
    <a:srgbClr val="800000"/>
    <a:srgbClr val="000099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78" y="-10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4/6/2011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10000" y="1164172"/>
            <a:ext cx="5240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Constraints &amp; Triggers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91001" y="2499794"/>
            <a:ext cx="4953000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and overview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324600" y="0"/>
            <a:ext cx="2819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Constraints &amp; 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04799"/>
            <a:ext cx="7467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Constraints and Triggers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For relational databases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SQL standard; systems vary considerably</a:t>
            </a:r>
          </a:p>
          <a:p>
            <a:pPr marL="274320" indent="-182880">
              <a:lnSpc>
                <a:spcPct val="80000"/>
              </a:lnSpc>
              <a:spcBef>
                <a:spcPts val="24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/>
              <a:t>(Integrity) Constraints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constrain allowable database states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/>
              <a:t>Triggers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monitor database changes,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check conditions and initiate actions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324600" y="0"/>
            <a:ext cx="2819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Constraints &amp; 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04799"/>
            <a:ext cx="74676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Constraints and Triggers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For relational databases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SQL standard; systems vary considerably</a:t>
            </a:r>
          </a:p>
          <a:p>
            <a:pPr marL="274320" indent="-182880">
              <a:lnSpc>
                <a:spcPct val="80000"/>
              </a:lnSpc>
              <a:spcBef>
                <a:spcPts val="24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/>
              <a:t>(Integrity) Constraints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constrain allowable database states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/>
              <a:t>Triggers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monitor database changes,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check conditions and initiate actions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324600" y="0"/>
            <a:ext cx="2819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Constraints &amp; 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Integrity Constraints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Impose restrictions on allowable data, beyond those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imposed by structure and types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b="1" dirty="0" smtClean="0"/>
              <a:t>Examples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324600" y="0"/>
            <a:ext cx="2819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Constraints &amp; 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Integrity Constraints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Impose restrictions on allowable data, beyond those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imposed by structure and types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b="1" dirty="0" smtClean="0"/>
              <a:t>Why use them?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324600" y="0"/>
            <a:ext cx="2819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Constraints &amp; 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Integrity Constraints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Impose restrictions on allowable data, beyond those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imposed by structure and types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b="1" dirty="0" smtClean="0"/>
              <a:t>Classification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324600" y="0"/>
            <a:ext cx="2819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Constraints &amp; 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Declaring and enforcing constraints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/>
              <a:t>Declaration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With original schema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Or later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None/>
            </a:pPr>
            <a:r>
              <a:rPr lang="en-US" sz="2800" dirty="0" smtClean="0"/>
              <a:t>Enforcement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Check after every modification</a:t>
            </a: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Deferred constraint checking</a:t>
            </a: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324600" y="0"/>
            <a:ext cx="2819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Constraints &amp; 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Triggers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“Event-Condition-Action Rules”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When </a:t>
            </a:r>
            <a:r>
              <a:rPr lang="en-US" sz="2800" i="1" dirty="0" smtClean="0">
                <a:solidFill>
                  <a:srgbClr val="0000FF"/>
                </a:solidFill>
              </a:rPr>
              <a:t>event</a:t>
            </a:r>
            <a:r>
              <a:rPr lang="en-US" sz="2800" dirty="0" smtClean="0">
                <a:solidFill>
                  <a:srgbClr val="0000FF"/>
                </a:solidFill>
              </a:rPr>
              <a:t> occurs, check </a:t>
            </a:r>
            <a:r>
              <a:rPr lang="en-US" sz="2800" i="1" dirty="0" smtClean="0">
                <a:solidFill>
                  <a:srgbClr val="0000FF"/>
                </a:solidFill>
              </a:rPr>
              <a:t>condition</a:t>
            </a:r>
            <a:r>
              <a:rPr lang="en-US" sz="2800" dirty="0" smtClean="0">
                <a:solidFill>
                  <a:srgbClr val="0000FF"/>
                </a:solidFill>
              </a:rPr>
              <a:t>; if true, do </a:t>
            </a:r>
            <a:r>
              <a:rPr lang="en-US" sz="2800" i="1" dirty="0" smtClean="0">
                <a:solidFill>
                  <a:srgbClr val="0000FF"/>
                </a:solidFill>
              </a:rPr>
              <a:t>action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b="1" dirty="0" smtClean="0"/>
              <a:t> Examples</a:t>
            </a: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324600" y="0"/>
            <a:ext cx="2819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Constraints &amp; 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Triggers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“Event-Condition-Action Rules”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When </a:t>
            </a:r>
            <a:r>
              <a:rPr lang="en-US" sz="2800" i="1" dirty="0" smtClean="0">
                <a:solidFill>
                  <a:srgbClr val="0000FF"/>
                </a:solidFill>
              </a:rPr>
              <a:t>event</a:t>
            </a:r>
            <a:r>
              <a:rPr lang="en-US" sz="2800" dirty="0" smtClean="0">
                <a:solidFill>
                  <a:srgbClr val="0000FF"/>
                </a:solidFill>
              </a:rPr>
              <a:t> occurs, check </a:t>
            </a:r>
            <a:r>
              <a:rPr lang="en-US" sz="2800" i="1" dirty="0" smtClean="0">
                <a:solidFill>
                  <a:srgbClr val="0000FF"/>
                </a:solidFill>
              </a:rPr>
              <a:t>condition</a:t>
            </a:r>
            <a:r>
              <a:rPr lang="en-US" sz="2800" dirty="0" smtClean="0">
                <a:solidFill>
                  <a:srgbClr val="0000FF"/>
                </a:solidFill>
              </a:rPr>
              <a:t>; if true, do </a:t>
            </a:r>
            <a:r>
              <a:rPr lang="en-US" sz="2800" i="1" dirty="0" smtClean="0">
                <a:solidFill>
                  <a:srgbClr val="0000FF"/>
                </a:solidFill>
              </a:rPr>
              <a:t>action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b="1" dirty="0" smtClean="0"/>
              <a:t> Why use them?</a:t>
            </a: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324600" y="0"/>
            <a:ext cx="28194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Constraints &amp; Triggers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82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Triggers in SQL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“Event-Condition-Action Rules”</a:t>
            </a: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i="1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7518" y="1352550"/>
            <a:ext cx="5681882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Create Trigger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name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err="1" smtClean="0">
                <a:latin typeface="Lucida Console" pitchFamily="49" charset="0"/>
              </a:rPr>
              <a:t>Before|After|Instead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Of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events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2400" b="1" dirty="0" smtClean="0">
                <a:solidFill>
                  <a:srgbClr val="0000FF"/>
                </a:solidFill>
                <a:latin typeface="Arial Black" pitchFamily="34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referencing-variables</a:t>
            </a:r>
            <a:r>
              <a:rPr lang="en-US" sz="2400" b="1" dirty="0" smtClean="0">
                <a:solidFill>
                  <a:srgbClr val="0000FF"/>
                </a:solidFill>
                <a:latin typeface="Arial Black" pitchFamily="34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[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For Each Row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]</a:t>
            </a:r>
            <a:endParaRPr lang="en-US" sz="2400" b="1" noProof="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When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Arial Black" pitchFamily="34" charset="0"/>
              </a:rPr>
              <a:t> 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condition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Black" pitchFamily="34" charset="0"/>
              </a:rPr>
              <a:t> 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baseline="0" noProof="0" dirty="0" smtClean="0">
                <a:solidFill>
                  <a:srgbClr val="0000FF"/>
                </a:solidFill>
                <a:latin typeface="Lucida Console" pitchFamily="49" charset="0"/>
              </a:rPr>
              <a:t>action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2164</TotalTime>
  <Words>246</Words>
  <Application>Microsoft Office PowerPoint</Application>
  <PresentationFormat>On-screen Show (16:9)</PresentationFormat>
  <Paragraphs>63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178</cp:revision>
  <dcterms:created xsi:type="dcterms:W3CDTF">2010-07-08T21:59:02Z</dcterms:created>
  <dcterms:modified xsi:type="dcterms:W3CDTF">2011-04-07T00:19:12Z</dcterms:modified>
</cp:coreProperties>
</file>