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59" r:id="rId8"/>
    <p:sldId id="265" r:id="rId9"/>
    <p:sldId id="267" r:id="rId10"/>
    <p:sldId id="266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- Chi Ziheng" initials="SCZ" lastIdx="1" clrIdx="0">
    <p:extLst>
      <p:ext uri="{19B8F6BF-5375-455C-9EA6-DF929625EA0E}">
        <p15:presenceInfo xmlns:p15="http://schemas.microsoft.com/office/powerpoint/2012/main" userId="Student - Chi Zi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22:43:34.8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1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15-Dec-20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91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6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1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6333C-31A0-4932-AD37-6AA0BEA9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r="13961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67720-FB42-49EE-B5B1-42A7920B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612" y="1873189"/>
            <a:ext cx="6232323" cy="2467992"/>
          </a:xfrm>
        </p:spPr>
        <p:txBody>
          <a:bodyPr anchor="b">
            <a:normAutofit/>
          </a:bodyPr>
          <a:lstStyle/>
          <a:p>
            <a:r>
              <a:rPr lang="en-US" sz="4400" dirty="0"/>
              <a:t>Model Output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75252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00AE8-D2EC-4C08-B400-69A20F4CBAC9}"/>
              </a:ext>
            </a:extLst>
          </p:cNvPr>
          <p:cNvSpPr txBox="1"/>
          <p:nvPr/>
        </p:nvSpPr>
        <p:spPr>
          <a:xfrm>
            <a:off x="1025972" y="788858"/>
            <a:ext cx="99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two more 2-pax seat and one more 4-pax seat and run 110 simulations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E426-D2CB-44CF-B9D0-00894EFD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2" y="1698678"/>
            <a:ext cx="9141621" cy="1425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99311-CD49-4052-8B48-F5929899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03" y="3421318"/>
            <a:ext cx="9335822" cy="18555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BEBF8-49A2-4FDB-8196-3976FE814312}"/>
              </a:ext>
            </a:extLst>
          </p:cNvPr>
          <p:cNvSpPr/>
          <p:nvPr/>
        </p:nvSpPr>
        <p:spPr>
          <a:xfrm>
            <a:off x="2569766" y="4765723"/>
            <a:ext cx="797169" cy="57833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E2B32-EBE5-4845-AF4B-8D6DE9BF9F7D}"/>
              </a:ext>
            </a:extLst>
          </p:cNvPr>
          <p:cNvCxnSpPr>
            <a:cxnSpLocks/>
          </p:cNvCxnSpPr>
          <p:nvPr/>
        </p:nvCxnSpPr>
        <p:spPr>
          <a:xfrm flipV="1">
            <a:off x="3994205" y="1206923"/>
            <a:ext cx="226646" cy="14187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D39AD9-788F-4930-AA0C-564D15A36D8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968351" y="5344062"/>
            <a:ext cx="36927" cy="51725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503FF-B7FF-4061-90C5-27F9FFFFE0BB}"/>
              </a:ext>
            </a:extLst>
          </p:cNvPr>
          <p:cNvSpPr txBox="1"/>
          <p:nvPr/>
        </p:nvSpPr>
        <p:spPr>
          <a:xfrm>
            <a:off x="31048" y="5861316"/>
            <a:ext cx="594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time we have achieved total number of students rejected less than 5 for all groups with low variance !!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0CB547-6CDD-453E-9FE4-2957DBF1EF21}"/>
              </a:ext>
            </a:extLst>
          </p:cNvPr>
          <p:cNvSpPr/>
          <p:nvPr/>
        </p:nvSpPr>
        <p:spPr>
          <a:xfrm>
            <a:off x="5368931" y="4765722"/>
            <a:ext cx="720748" cy="57833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47E015-1819-4198-986C-E53DCB88EDED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3005278" y="5054892"/>
            <a:ext cx="2363653" cy="80642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E6843-21F7-4DE9-B4F6-E8743423CE9F}"/>
              </a:ext>
            </a:extLst>
          </p:cNvPr>
          <p:cNvSpPr txBox="1"/>
          <p:nvPr/>
        </p:nvSpPr>
        <p:spPr>
          <a:xfrm>
            <a:off x="6645014" y="5458104"/>
            <a:ext cx="4677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Conclusion: If we want to have less than 5 students be rejected throughout the day, we need to add 4 2-pax seats and 2 4-pax seat, but our model is always scalable to cater to different requirements!!!</a:t>
            </a:r>
          </a:p>
        </p:txBody>
      </p:sp>
    </p:spTree>
    <p:extLst>
      <p:ext uri="{BB962C8B-B14F-4D97-AF65-F5344CB8AC3E}">
        <p14:creationId xmlns:p14="http://schemas.microsoft.com/office/powerpoint/2010/main" val="41965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2ED7-F380-4E76-B963-100D93D1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994299"/>
            <a:ext cx="8770571" cy="79319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65FF5-67D4-4594-A061-5B94C12ED632}"/>
              </a:ext>
            </a:extLst>
          </p:cNvPr>
          <p:cNvSpPr txBox="1"/>
          <p:nvPr/>
        </p:nvSpPr>
        <p:spPr>
          <a:xfrm>
            <a:off x="1210932" y="2539013"/>
            <a:ext cx="10189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want to compare the performance of two systems – the current system and the system with one more study table in terms of the balance between student satisfaction and the overhead caused by additional facilities. </a:t>
            </a:r>
          </a:p>
          <a:p>
            <a:endParaRPr lang="en-SG" dirty="0"/>
          </a:p>
          <a:p>
            <a:r>
              <a:rPr lang="en-SG" dirty="0"/>
              <a:t>Adding additional study table will not only decrease the number of students being rejected, but also decrease the utilization of the corresponding type of study table.</a:t>
            </a:r>
          </a:p>
          <a:p>
            <a:endParaRPr lang="en-SG" dirty="0"/>
          </a:p>
          <a:p>
            <a:r>
              <a:rPr lang="en-SG" dirty="0"/>
              <a:t> The trade-off between the two factors is defined as </a:t>
            </a:r>
            <a:r>
              <a:rPr lang="el-GR" b="1" dirty="0"/>
              <a:t>μ</a:t>
            </a:r>
            <a:r>
              <a:rPr lang="en-SG" b="1" dirty="0"/>
              <a:t> = a·X1 - b·X2</a:t>
            </a:r>
            <a:r>
              <a:rPr lang="en-SG" dirty="0"/>
              <a:t>, where </a:t>
            </a:r>
          </a:p>
          <a:p>
            <a:r>
              <a:rPr lang="en-SG" dirty="0"/>
              <a:t>X1 -- the number of students in different group size rejected by the system in one simulation; </a:t>
            </a:r>
          </a:p>
          <a:p>
            <a:r>
              <a:rPr lang="en-SG" dirty="0"/>
              <a:t>X2 -- the average utilization of each type of study table;</a:t>
            </a:r>
          </a:p>
          <a:p>
            <a:r>
              <a:rPr lang="en-SG" dirty="0"/>
              <a:t>a  -- the significance coefficient of X1;</a:t>
            </a:r>
          </a:p>
          <a:p>
            <a:r>
              <a:rPr lang="en-SG" dirty="0"/>
              <a:t>b – the significance coefficient of X2.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98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0368EF-926B-4357-B367-B0CF0EC1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7" y="923330"/>
            <a:ext cx="3570209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8DC2BF-1A78-401F-A525-BD552CB8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81"/>
            <a:ext cx="12115800" cy="18954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DE5983-5DEF-4997-938D-55FA418E5D88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8770571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CD87E-BD6B-4DA3-97EE-90B553E25DBC}"/>
              </a:ext>
            </a:extLst>
          </p:cNvPr>
          <p:cNvSpPr txBox="1"/>
          <p:nvPr/>
        </p:nvSpPr>
        <p:spPr>
          <a:xfrm>
            <a:off x="4245831" y="829272"/>
            <a:ext cx="649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E.g. a = 2, b = 800</a:t>
            </a:r>
          </a:p>
          <a:p>
            <a:endParaRPr lang="en-SG" dirty="0"/>
          </a:p>
          <a:p>
            <a:r>
              <a:rPr lang="en-SG" dirty="0"/>
              <a:t>To put the value of study table utilization to the same level as number of students being rejected.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C443-069D-4E70-84AE-E981B7A83A84}"/>
              </a:ext>
            </a:extLst>
          </p:cNvPr>
          <p:cNvSpPr txBox="1"/>
          <p:nvPr/>
        </p:nvSpPr>
        <p:spPr>
          <a:xfrm>
            <a:off x="772357" y="4495592"/>
            <a:ext cx="11343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simulation runs were ran to get the average utilization of table with different capacity and the number of students  being rejected of different group size.</a:t>
            </a:r>
          </a:p>
          <a:p>
            <a:endParaRPr lang="en-SG" dirty="0"/>
          </a:p>
          <a:p>
            <a:r>
              <a:rPr lang="el-GR" dirty="0"/>
              <a:t>μ</a:t>
            </a:r>
            <a:r>
              <a:rPr lang="en-SG" dirty="0"/>
              <a:t> is calculated by </a:t>
            </a:r>
            <a:r>
              <a:rPr lang="el-GR" b="1" dirty="0"/>
              <a:t>μ</a:t>
            </a:r>
            <a:r>
              <a:rPr lang="en-SG" b="1" dirty="0"/>
              <a:t> = a·X1 - b·X2 </a:t>
            </a:r>
            <a:r>
              <a:rPr lang="en-SG" dirty="0"/>
              <a:t>from each simulation run. The small the value of </a:t>
            </a:r>
            <a:r>
              <a:rPr lang="el-GR" dirty="0"/>
              <a:t>μ</a:t>
            </a:r>
            <a:r>
              <a:rPr lang="en-SG" dirty="0"/>
              <a:t> is, the undesired the system is.</a:t>
            </a:r>
          </a:p>
          <a:p>
            <a:endParaRPr lang="en-SG" dirty="0"/>
          </a:p>
          <a:p>
            <a:r>
              <a:rPr lang="en-SG" dirty="0"/>
              <a:t>The same process was done on a new system with one more study table. </a:t>
            </a:r>
            <a:r>
              <a:rPr lang="el-GR" dirty="0"/>
              <a:t>μ1᾽</a:t>
            </a:r>
            <a:r>
              <a:rPr lang="en-SG" dirty="0"/>
              <a:t>, </a:t>
            </a:r>
            <a:r>
              <a:rPr lang="el-GR" dirty="0"/>
              <a:t>μ</a:t>
            </a:r>
            <a:r>
              <a:rPr lang="en-SG" dirty="0"/>
              <a:t>2</a:t>
            </a:r>
            <a:r>
              <a:rPr lang="el-GR" dirty="0"/>
              <a:t>᾽</a:t>
            </a:r>
            <a:r>
              <a:rPr lang="en-SG" dirty="0"/>
              <a:t> and </a:t>
            </a:r>
            <a:r>
              <a:rPr lang="el-GR" dirty="0"/>
              <a:t>μ</a:t>
            </a:r>
            <a:r>
              <a:rPr lang="en-SG" dirty="0"/>
              <a:t>3</a:t>
            </a:r>
            <a:r>
              <a:rPr lang="el-GR" dirty="0"/>
              <a:t>᾽</a:t>
            </a:r>
            <a:r>
              <a:rPr lang="en-SG" dirty="0"/>
              <a:t> was obtained.</a:t>
            </a:r>
          </a:p>
        </p:txBody>
      </p:sp>
    </p:spTree>
    <p:extLst>
      <p:ext uri="{BB962C8B-B14F-4D97-AF65-F5344CB8AC3E}">
        <p14:creationId xmlns:p14="http://schemas.microsoft.com/office/powerpoint/2010/main" val="132646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967F4-D2CC-47E0-B21F-A12FFD86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4" y="961906"/>
            <a:ext cx="3419475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27910-2348-4630-8283-FFB8DAB7C4B3}"/>
              </a:ext>
            </a:extLst>
          </p:cNvPr>
          <p:cNvSpPr txBox="1"/>
          <p:nvPr/>
        </p:nvSpPr>
        <p:spPr>
          <a:xfrm>
            <a:off x="682301" y="2514070"/>
            <a:ext cx="323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 = </a:t>
            </a:r>
            <a:r>
              <a:rPr lang="el-GR" dirty="0"/>
              <a:t>μ -μ᾽</a:t>
            </a:r>
            <a:r>
              <a:rPr lang="en-SG" dirty="0"/>
              <a:t>.Thus,</a:t>
            </a:r>
          </a:p>
          <a:p>
            <a:r>
              <a:rPr lang="en-SG" dirty="0"/>
              <a:t>    Z1 = </a:t>
            </a:r>
            <a:r>
              <a:rPr lang="el-GR" dirty="0"/>
              <a:t>μ</a:t>
            </a:r>
            <a:r>
              <a:rPr lang="en-SG" dirty="0"/>
              <a:t>1</a:t>
            </a:r>
            <a:r>
              <a:rPr lang="el-GR" dirty="0"/>
              <a:t> –</a:t>
            </a:r>
            <a:r>
              <a:rPr lang="en-SG" dirty="0"/>
              <a:t> </a:t>
            </a:r>
            <a:r>
              <a:rPr lang="el-GR" dirty="0"/>
              <a:t>μ</a:t>
            </a:r>
            <a:r>
              <a:rPr lang="en-SG" dirty="0"/>
              <a:t>1</a:t>
            </a:r>
            <a:r>
              <a:rPr lang="el-GR" dirty="0"/>
              <a:t>᾽</a:t>
            </a:r>
            <a:endParaRPr lang="en-SG" dirty="0"/>
          </a:p>
          <a:p>
            <a:r>
              <a:rPr lang="en-SG" dirty="0"/>
              <a:t>    Z2 = </a:t>
            </a:r>
            <a:r>
              <a:rPr lang="el-GR" dirty="0"/>
              <a:t>μ</a:t>
            </a:r>
            <a:r>
              <a:rPr lang="en-SG" dirty="0"/>
              <a:t>2 </a:t>
            </a:r>
            <a:r>
              <a:rPr lang="el-GR" dirty="0"/>
              <a:t>-</a:t>
            </a:r>
            <a:r>
              <a:rPr lang="en-SG" dirty="0"/>
              <a:t> </a:t>
            </a:r>
            <a:r>
              <a:rPr lang="el-GR" dirty="0"/>
              <a:t>μ</a:t>
            </a:r>
            <a:r>
              <a:rPr lang="en-SG" dirty="0"/>
              <a:t>2</a:t>
            </a:r>
            <a:r>
              <a:rPr lang="el-GR" dirty="0"/>
              <a:t>᾽</a:t>
            </a:r>
            <a:endParaRPr lang="en-SG" dirty="0"/>
          </a:p>
          <a:p>
            <a:r>
              <a:rPr lang="en-SG" dirty="0"/>
              <a:t>    Z3= </a:t>
            </a:r>
            <a:r>
              <a:rPr lang="el-GR" dirty="0"/>
              <a:t>μ</a:t>
            </a:r>
            <a:r>
              <a:rPr lang="en-SG" dirty="0"/>
              <a:t>3</a:t>
            </a:r>
            <a:r>
              <a:rPr lang="el-GR" dirty="0"/>
              <a:t> –</a:t>
            </a:r>
            <a:r>
              <a:rPr lang="en-SG" dirty="0"/>
              <a:t> </a:t>
            </a:r>
            <a:r>
              <a:rPr lang="el-GR" dirty="0"/>
              <a:t>μ</a:t>
            </a:r>
            <a:r>
              <a:rPr lang="en-SG" dirty="0"/>
              <a:t>3</a:t>
            </a:r>
            <a:r>
              <a:rPr lang="el-GR" dirty="0"/>
              <a:t>᾽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A9E08-A846-4935-B31C-7CD57AB4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54" y="271767"/>
            <a:ext cx="3419475" cy="15333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29DC9A-90BB-4921-80BB-BACB3FE3D7A5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8770571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0708D4-3225-4482-9E0B-65119C955FFC}"/>
              </a:ext>
            </a:extLst>
          </p:cNvPr>
          <p:cNvGrpSpPr/>
          <p:nvPr/>
        </p:nvGrpSpPr>
        <p:grpSpPr>
          <a:xfrm>
            <a:off x="8321891" y="411214"/>
            <a:ext cx="310718" cy="453906"/>
            <a:chOff x="4953740" y="2971051"/>
            <a:chExt cx="310718" cy="453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F99B2-1079-4141-B550-CE9D736505AF}"/>
                </a:ext>
              </a:extLst>
            </p:cNvPr>
            <p:cNvSpPr txBox="1"/>
            <p:nvPr/>
          </p:nvSpPr>
          <p:spPr>
            <a:xfrm>
              <a:off x="4953740" y="2971051"/>
              <a:ext cx="31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¯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E14EB7-47F2-4B41-AC2D-6E6CB1F6CE54}"/>
                </a:ext>
              </a:extLst>
            </p:cNvPr>
            <p:cNvSpPr txBox="1"/>
            <p:nvPr/>
          </p:nvSpPr>
          <p:spPr>
            <a:xfrm>
              <a:off x="4958179" y="3055625"/>
              <a:ext cx="1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824FDB-80BD-4560-99BF-6A1F28D1AA83}"/>
              </a:ext>
            </a:extLst>
          </p:cNvPr>
          <p:cNvSpPr txBox="1"/>
          <p:nvPr/>
        </p:nvSpPr>
        <p:spPr>
          <a:xfrm>
            <a:off x="8607566" y="3894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is the mean of the sum of Z value for 20 simulation runs.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5C96B-63B8-4E72-9E01-6EE11E9ECCD6}"/>
              </a:ext>
            </a:extLst>
          </p:cNvPr>
          <p:cNvSpPr txBox="1"/>
          <p:nvPr/>
        </p:nvSpPr>
        <p:spPr>
          <a:xfrm>
            <a:off x="8321891" y="1153600"/>
            <a:ext cx="358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SG" dirty="0"/>
              <a:t> is the standard deviation of all</a:t>
            </a:r>
            <a:r>
              <a:rPr lang="el-GR" dirty="0"/>
              <a:t> </a:t>
            </a:r>
            <a:r>
              <a:rPr lang="en-SG" dirty="0"/>
              <a:t>Z values.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B3EFA-AEA1-4BF3-93DF-8955CA35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54" y="2527306"/>
            <a:ext cx="4735491" cy="1077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D305B1-E0D3-46BC-B80B-81C461720DD8}"/>
              </a:ext>
            </a:extLst>
          </p:cNvPr>
          <p:cNvSpPr txBox="1"/>
          <p:nvPr/>
        </p:nvSpPr>
        <p:spPr>
          <a:xfrm>
            <a:off x="5016641" y="3737383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confidence interval is calculated by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0D5B0B-EA14-4802-A91C-A19F62C04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41" y="4239132"/>
            <a:ext cx="3590925" cy="504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E6201-AE8C-47E5-B3E2-2F19135D59D5}"/>
              </a:ext>
            </a:extLst>
          </p:cNvPr>
          <p:cNvSpPr txBox="1"/>
          <p:nvPr/>
        </p:nvSpPr>
        <p:spPr>
          <a:xfrm>
            <a:off x="682301" y="4876374"/>
            <a:ext cx="11103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Conclusion</a:t>
            </a:r>
          </a:p>
          <a:p>
            <a:endParaRPr lang="en-SG" b="1" u="sng" dirty="0"/>
          </a:p>
          <a:p>
            <a:r>
              <a:rPr lang="en-SG" dirty="0"/>
              <a:t>If Z &lt; 0 , system 1 has a smaller </a:t>
            </a:r>
            <a:r>
              <a:rPr lang="el-GR" dirty="0"/>
              <a:t>μ</a:t>
            </a:r>
            <a:r>
              <a:rPr lang="en-SG" dirty="0"/>
              <a:t> value compared with system 2. Then, system 1 is preferable;</a:t>
            </a:r>
          </a:p>
          <a:p>
            <a:endParaRPr lang="en-SG" b="1" u="sng" dirty="0"/>
          </a:p>
          <a:p>
            <a:r>
              <a:rPr lang="en-SG" dirty="0"/>
              <a:t>If Z &gt; 0 , system 1 has a larger </a:t>
            </a:r>
            <a:r>
              <a:rPr lang="el-GR" dirty="0"/>
              <a:t>μ</a:t>
            </a:r>
            <a:r>
              <a:rPr lang="en-SG" dirty="0"/>
              <a:t> value compared with system 2. Then, system 2 is preferable;</a:t>
            </a:r>
          </a:p>
          <a:p>
            <a:endParaRPr lang="en-SG" b="1" u="sng" dirty="0"/>
          </a:p>
        </p:txBody>
      </p:sp>
    </p:spTree>
    <p:extLst>
      <p:ext uri="{BB962C8B-B14F-4D97-AF65-F5344CB8AC3E}">
        <p14:creationId xmlns:p14="http://schemas.microsoft.com/office/powerpoint/2010/main" val="38548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622E-205B-457C-9284-347EC679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522119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Terminating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3027-6DF1-4FE7-96E8-03FBE2E9F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4106488"/>
            <a:ext cx="4160520" cy="2088397"/>
          </a:xfrm>
        </p:spPr>
        <p:txBody>
          <a:bodyPr>
            <a:normAutofit/>
          </a:bodyPr>
          <a:lstStyle/>
          <a:p>
            <a:r>
              <a:rPr lang="en-US" sz="1400" dirty="0"/>
              <a:t>Question1: With 95% confidence level, what is the estimate of the average number of students failed to find seats so that it’s not deviate from the true mean by a small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25BC-4A11-402B-90D5-D5F9A2C9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260" y="4106488"/>
            <a:ext cx="4160520" cy="1482026"/>
          </a:xfrm>
        </p:spPr>
        <p:txBody>
          <a:bodyPr>
            <a:normAutofit/>
          </a:bodyPr>
          <a:lstStyle/>
          <a:p>
            <a:r>
              <a:rPr lang="en-US" sz="1400" dirty="0"/>
              <a:t>Question2: How many new seats should be added to decease the number of students failed to find seats to a reasonably small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3A984-16A9-4F3F-A9AB-E6A6233EB7B9}"/>
              </a:ext>
            </a:extLst>
          </p:cNvPr>
          <p:cNvSpPr txBox="1"/>
          <p:nvPr/>
        </p:nvSpPr>
        <p:spPr>
          <a:xfrm>
            <a:off x="1920240" y="2654087"/>
            <a:ext cx="885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 observation: A significant number of students come in group of 2 and 4 fail to find a place to study, thus left the library</a:t>
            </a:r>
          </a:p>
        </p:txBody>
      </p:sp>
    </p:spTree>
    <p:extLst>
      <p:ext uri="{BB962C8B-B14F-4D97-AF65-F5344CB8AC3E}">
        <p14:creationId xmlns:p14="http://schemas.microsoft.com/office/powerpoint/2010/main" val="4042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7CFE-D093-4388-8F67-BD657CB7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79F8F5-D4ED-424F-BB7D-31ACA2A46646}"/>
                  </a:ext>
                </a:extLst>
              </p:cNvPr>
              <p:cNvSpPr txBox="1"/>
              <p:nvPr/>
            </p:nvSpPr>
            <p:spPr>
              <a:xfrm>
                <a:off x="1842086" y="2588656"/>
                <a:ext cx="93321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obtain an estimate   of z = E|X| such that P(|   - z| &lt; </a:t>
                </a:r>
                <a:r>
                  <a:rPr lang="el-GR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ε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 </a:t>
                </a:r>
              </a:p>
              <a:p>
                <a:endParaRPr lang="en-US" dirty="0"/>
              </a:p>
              <a:p>
                <a:r>
                  <a:rPr lang="en-US" dirty="0"/>
                  <a:t>Analysis: How many simulation runs should we perform so that within 95% confidence level the estimate of average number of group 4 students being rejected does not deviate from the true mean value by 2? Similarly, how many simulation runs required for 2 students in group and single student?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79F8F5-D4ED-424F-BB7D-31ACA2A4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86" y="2588656"/>
                <a:ext cx="9332192" cy="1754326"/>
              </a:xfrm>
              <a:prstGeom prst="rect">
                <a:avLst/>
              </a:prstGeom>
              <a:blipFill>
                <a:blip r:embed="rId2"/>
                <a:stretch>
                  <a:fillRect l="-523" t="-3136"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Z bar">
            <a:extLst>
              <a:ext uri="{FF2B5EF4-FFF2-40B4-BE49-F238E27FC236}">
                <a16:creationId xmlns:a16="http://schemas.microsoft.com/office/drawing/2014/main" id="{B92EDAFE-2530-4083-B32F-B1D3E0DA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45" y="2663907"/>
            <a:ext cx="100623" cy="1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 bar">
            <a:extLst>
              <a:ext uri="{FF2B5EF4-FFF2-40B4-BE49-F238E27FC236}">
                <a16:creationId xmlns:a16="http://schemas.microsoft.com/office/drawing/2014/main" id="{3FD6FBE5-5857-41BC-A360-94403165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20" y="2669647"/>
            <a:ext cx="100623" cy="1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1AABE-F6CA-4CBF-B801-81337DA1F5A3}"/>
              </a:ext>
            </a:extLst>
          </p:cNvPr>
          <p:cNvSpPr txBox="1"/>
          <p:nvPr/>
        </p:nvSpPr>
        <p:spPr>
          <a:xfrm>
            <a:off x="1874323" y="4564184"/>
            <a:ext cx="961090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Procedure:</a:t>
            </a:r>
          </a:p>
          <a:p>
            <a:endParaRPr lang="en-US" sz="1050" dirty="0"/>
          </a:p>
          <a:p>
            <a:pPr marL="342900" indent="-342900">
              <a:buAutoNum type="arabicPeriod"/>
            </a:pPr>
            <a:r>
              <a:rPr lang="en-US" sz="1600" dirty="0"/>
              <a:t>We make 100 simulation runs to get 100 realizations of z value</a:t>
            </a:r>
          </a:p>
          <a:p>
            <a:pPr marL="342900" indent="-342900">
              <a:buAutoNum type="arabicPeriod"/>
            </a:pPr>
            <a:r>
              <a:rPr lang="en-US" sz="1600" dirty="0"/>
              <a:t>Gradually increase the number of runs until our 95 % confidence interval is smaller than 8</a:t>
            </a:r>
          </a:p>
          <a:p>
            <a:pPr marL="342900" indent="-342900">
              <a:buAutoNum type="arabicPeriod"/>
            </a:pPr>
            <a:r>
              <a:rPr lang="en-US" sz="1600" dirty="0"/>
              <a:t>Return the mean value of the statistic based on current number of runs </a:t>
            </a:r>
          </a:p>
        </p:txBody>
      </p:sp>
    </p:spTree>
    <p:extLst>
      <p:ext uri="{BB962C8B-B14F-4D97-AF65-F5344CB8AC3E}">
        <p14:creationId xmlns:p14="http://schemas.microsoft.com/office/powerpoint/2010/main" val="217764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DF23B-68A5-41DB-9CDC-44B3E2B3D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81" y="1703265"/>
            <a:ext cx="3733800" cy="4552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10B17-C1D2-4229-82C6-CCF9C773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0216" y="4147994"/>
            <a:ext cx="3481050" cy="1387274"/>
          </a:xfrm>
        </p:spPr>
        <p:txBody>
          <a:bodyPr/>
          <a:lstStyle/>
          <a:p>
            <a:r>
              <a:rPr lang="en-US" dirty="0"/>
              <a:t>We initialize our simulation experiments with 95% confidence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4FDED-6B84-448C-B9C6-1F61F90B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38" y="438993"/>
            <a:ext cx="8765196" cy="91598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7225D29-28D9-4606-AD3B-E8F18212A947}"/>
              </a:ext>
            </a:extLst>
          </p:cNvPr>
          <p:cNvSpPr/>
          <p:nvPr/>
        </p:nvSpPr>
        <p:spPr>
          <a:xfrm>
            <a:off x="883138" y="4618892"/>
            <a:ext cx="2117970" cy="187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E3A235C-7917-4D8E-A82D-7B454CDC146D}"/>
              </a:ext>
            </a:extLst>
          </p:cNvPr>
          <p:cNvSpPr txBox="1">
            <a:spLocks/>
          </p:cNvSpPr>
          <p:nvPr/>
        </p:nvSpPr>
        <p:spPr>
          <a:xfrm>
            <a:off x="6096000" y="1869810"/>
            <a:ext cx="3610708" cy="124852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400"/>
              </a:spcBef>
              <a:buFont typeface="Corbel" panose="020B0503020204020204" pitchFamily="34" charset="0"/>
              <a:buNone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simulation experiment with 100 runs at the beginning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5DAFFF-1179-40F8-A85E-AD05556ACC11}"/>
              </a:ext>
            </a:extLst>
          </p:cNvPr>
          <p:cNvSpPr/>
          <p:nvPr/>
        </p:nvSpPr>
        <p:spPr>
          <a:xfrm>
            <a:off x="2680637" y="716992"/>
            <a:ext cx="1449050" cy="6408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412B9-A23C-4BD8-90D5-A3180F50B50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05162" y="1357854"/>
            <a:ext cx="2620500" cy="65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F7DAC-8051-4070-AA85-E22895AF8575}"/>
              </a:ext>
            </a:extLst>
          </p:cNvPr>
          <p:cNvCxnSpPr>
            <a:cxnSpLocks/>
          </p:cNvCxnSpPr>
          <p:nvPr/>
        </p:nvCxnSpPr>
        <p:spPr>
          <a:xfrm flipV="1">
            <a:off x="3219938" y="4712677"/>
            <a:ext cx="2094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D2738-88CF-436C-80C5-EEFADF48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3" y="1875301"/>
            <a:ext cx="11152178" cy="168760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097097-4C14-4142-BB13-379DA3F9C66C}"/>
              </a:ext>
            </a:extLst>
          </p:cNvPr>
          <p:cNvSpPr/>
          <p:nvPr/>
        </p:nvSpPr>
        <p:spPr>
          <a:xfrm>
            <a:off x="1244295" y="2518887"/>
            <a:ext cx="713240" cy="10635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038F-38A4-4569-B38E-A43D5F0990F5}"/>
              </a:ext>
            </a:extLst>
          </p:cNvPr>
          <p:cNvSpPr txBox="1"/>
          <p:nvPr/>
        </p:nvSpPr>
        <p:spPr>
          <a:xfrm>
            <a:off x="609704" y="453157"/>
            <a:ext cx="1982421" cy="100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row represents the statistic summary of the number of students rejected from different groups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7A7299-9097-42F6-B5ED-883123D5E86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600915" y="1463040"/>
            <a:ext cx="0" cy="105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AD7349-51ED-402D-8FF3-B2A6AF667CE3}"/>
              </a:ext>
            </a:extLst>
          </p:cNvPr>
          <p:cNvSpPr/>
          <p:nvPr/>
        </p:nvSpPr>
        <p:spPr>
          <a:xfrm>
            <a:off x="5436331" y="2703021"/>
            <a:ext cx="832211" cy="9470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BFC315-9A90-4AC1-8BF5-DEACFA77D754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219629" y="3616851"/>
            <a:ext cx="1234222" cy="7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5F131E-CAAA-437F-8F32-7DA9E0EDC2CB}"/>
              </a:ext>
            </a:extLst>
          </p:cNvPr>
          <p:cNvSpPr txBox="1"/>
          <p:nvPr/>
        </p:nvSpPr>
        <p:spPr>
          <a:xfrm>
            <a:off x="3228418" y="4390377"/>
            <a:ext cx="198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can find the half width of the confidence interval from this column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D1060-F26B-495A-977E-68F0E5C31164}"/>
              </a:ext>
            </a:extLst>
          </p:cNvPr>
          <p:cNvSpPr txBox="1"/>
          <p:nvPr/>
        </p:nvSpPr>
        <p:spPr>
          <a:xfrm>
            <a:off x="6668718" y="4020228"/>
            <a:ext cx="5162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Result: Based on the first 100 simulation experiment runs, we can conclude that under 95% confidence level, 22 students of group 2 and 2 single students will fail to find a seat within give accuracy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However, we cannot draw a conclusion about students of group size 4 since the half width of the confidence interval is greater than 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73D965-40BD-4A66-B0BF-F05F46C44E3E}"/>
              </a:ext>
            </a:extLst>
          </p:cNvPr>
          <p:cNvSpPr/>
          <p:nvPr/>
        </p:nvSpPr>
        <p:spPr>
          <a:xfrm>
            <a:off x="2086183" y="2713380"/>
            <a:ext cx="832210" cy="602314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BF6BF1-CB9B-4DE8-A4F4-FB3A8BD3A9B8}"/>
              </a:ext>
            </a:extLst>
          </p:cNvPr>
          <p:cNvSpPr/>
          <p:nvPr/>
        </p:nvSpPr>
        <p:spPr>
          <a:xfrm>
            <a:off x="5437922" y="2703021"/>
            <a:ext cx="832210" cy="602314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ABD593-1605-44AB-A51F-2EF214451F6A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6270132" y="3004178"/>
            <a:ext cx="398586" cy="19239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D95AF-AA7E-4E9A-BB8D-EAF21D35F2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949934" y="3021496"/>
            <a:ext cx="3718784" cy="19066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7EBB5-5671-46FB-9C37-0F395207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2" y="1172308"/>
            <a:ext cx="1025842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7FB7F-D40D-4FE5-B4E6-8A9BE22C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02" y="3230534"/>
            <a:ext cx="10570308" cy="232689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ACE6BB-553E-403B-9E1A-AF3AE0E4143B}"/>
              </a:ext>
            </a:extLst>
          </p:cNvPr>
          <p:cNvSpPr/>
          <p:nvPr/>
        </p:nvSpPr>
        <p:spPr>
          <a:xfrm>
            <a:off x="890954" y="2266462"/>
            <a:ext cx="3055815" cy="277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5B7870-E79E-4AAD-9B98-7BCCD3C118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418862" y="781538"/>
            <a:ext cx="801076" cy="1484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DA14D7-AA62-46D0-BF57-0F85F42DDA8F}"/>
              </a:ext>
            </a:extLst>
          </p:cNvPr>
          <p:cNvSpPr txBox="1"/>
          <p:nvPr/>
        </p:nvSpPr>
        <p:spPr>
          <a:xfrm>
            <a:off x="890954" y="498697"/>
            <a:ext cx="662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increase the number of simulation runs by 10 for the second scenario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5E8AB1-7659-4CD1-A8C7-5D5A0E41FA91}"/>
              </a:ext>
            </a:extLst>
          </p:cNvPr>
          <p:cNvSpPr/>
          <p:nvPr/>
        </p:nvSpPr>
        <p:spPr>
          <a:xfrm>
            <a:off x="765382" y="4955118"/>
            <a:ext cx="10474727" cy="60231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D8F05C-17D9-4554-987B-5BD45725CCE8}"/>
              </a:ext>
            </a:extLst>
          </p:cNvPr>
          <p:cNvSpPr/>
          <p:nvPr/>
        </p:nvSpPr>
        <p:spPr>
          <a:xfrm>
            <a:off x="6002745" y="5337908"/>
            <a:ext cx="871415" cy="219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D3725D-E944-4A3C-AFC9-BA2000F14990}"/>
              </a:ext>
            </a:extLst>
          </p:cNvPr>
          <p:cNvCxnSpPr>
            <a:cxnSpLocks/>
          </p:cNvCxnSpPr>
          <p:nvPr/>
        </p:nvCxnSpPr>
        <p:spPr>
          <a:xfrm flipH="1">
            <a:off x="6002745" y="5557432"/>
            <a:ext cx="421502" cy="38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6C858B-09FC-48EC-B194-9B0C34747E97}"/>
              </a:ext>
            </a:extLst>
          </p:cNvPr>
          <p:cNvSpPr txBox="1"/>
          <p:nvPr/>
        </p:nvSpPr>
        <p:spPr>
          <a:xfrm>
            <a:off x="1078353" y="5953680"/>
            <a:ext cx="10229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time we have arrived at the half confidence interval smaller than 2,  therefore, we can conclude that with 95% confidence level and 110 simulation runs, the estimate of average number of group 4 students failed to find seats is 16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A84B0A-6AEF-4D10-BD50-32E15ACF7A3B}"/>
              </a:ext>
            </a:extLst>
          </p:cNvPr>
          <p:cNvSpPr/>
          <p:nvPr/>
        </p:nvSpPr>
        <p:spPr>
          <a:xfrm>
            <a:off x="2512648" y="5318183"/>
            <a:ext cx="871415" cy="219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B7C34F-E3DE-4FA9-B1C4-91501F43CFC0}"/>
              </a:ext>
            </a:extLst>
          </p:cNvPr>
          <p:cNvCxnSpPr>
            <a:cxnSpLocks/>
          </p:cNvCxnSpPr>
          <p:nvPr/>
        </p:nvCxnSpPr>
        <p:spPr>
          <a:xfrm flipH="1">
            <a:off x="1666068" y="5570890"/>
            <a:ext cx="1259239" cy="90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4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71EE18-3318-46B2-B6D0-C4B3E12B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33" y="2972606"/>
            <a:ext cx="5457053" cy="3757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92ED7-F380-4E76-B963-100D93D1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08" y="128155"/>
            <a:ext cx="10646899" cy="192584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Question2: How many new seats should be added so that the number of group 2 and 4 students being rejected will not exceed 5 with current confidence level and accuracy?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ABF96-7BB9-44C0-9127-245E5807F981}"/>
              </a:ext>
            </a:extLst>
          </p:cNvPr>
          <p:cNvSpPr txBox="1"/>
          <p:nvPr/>
        </p:nvSpPr>
        <p:spPr>
          <a:xfrm>
            <a:off x="990208" y="2524370"/>
            <a:ext cx="1021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</a:t>
            </a:r>
            <a:r>
              <a:rPr lang="zh-CN" altLang="en-US" dirty="0"/>
              <a:t>：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4-pax</a:t>
            </a:r>
            <a:r>
              <a:rPr lang="zh-CN" altLang="en-US" dirty="0"/>
              <a:t> </a:t>
            </a:r>
            <a:r>
              <a:rPr lang="en-US" altLang="zh-CN" dirty="0"/>
              <a:t>seat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more 2-pax seat and rerun 110 simulations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CF6FDA-D57B-45BE-B36E-1C63C811187F}"/>
              </a:ext>
            </a:extLst>
          </p:cNvPr>
          <p:cNvSpPr/>
          <p:nvPr/>
        </p:nvSpPr>
        <p:spPr>
          <a:xfrm>
            <a:off x="5757253" y="4464363"/>
            <a:ext cx="893640" cy="576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0A238C-3068-47EE-9815-9142EAD3E525}"/>
              </a:ext>
            </a:extLst>
          </p:cNvPr>
          <p:cNvSpPr/>
          <p:nvPr/>
        </p:nvSpPr>
        <p:spPr>
          <a:xfrm>
            <a:off x="6204073" y="5820332"/>
            <a:ext cx="597877" cy="576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8D82E-2CB5-41CD-9BBE-DBB6249F7444}"/>
              </a:ext>
            </a:extLst>
          </p:cNvPr>
          <p:cNvSpPr txBox="1"/>
          <p:nvPr/>
        </p:nvSpPr>
        <p:spPr>
          <a:xfrm>
            <a:off x="1670314" y="427969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Newly added seats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4496-DB46-4C5D-B22D-7EF8FBEC6A9F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 flipV="1">
            <a:off x="3975753" y="4464363"/>
            <a:ext cx="1781500" cy="2882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937B44-1C74-41B7-AC31-6EE25C855719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3975753" y="4464363"/>
            <a:ext cx="2228320" cy="1644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0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029FC-0145-43A9-8033-52843135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1" y="1576185"/>
            <a:ext cx="8679809" cy="1152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FE6AD-9272-4D97-B98C-8E65A955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31" y="3350724"/>
            <a:ext cx="8679809" cy="1713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E4D69-BD82-4F3D-ADF6-9B6B2D85504B}"/>
              </a:ext>
            </a:extLst>
          </p:cNvPr>
          <p:cNvSpPr txBox="1"/>
          <p:nvPr/>
        </p:nvSpPr>
        <p:spPr>
          <a:xfrm>
            <a:off x="1421893" y="711312"/>
            <a:ext cx="380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run another 110 simulations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BB31E7-60BA-4BD9-933B-BA1C41FC0083}"/>
              </a:ext>
            </a:extLst>
          </p:cNvPr>
          <p:cNvSpPr/>
          <p:nvPr/>
        </p:nvSpPr>
        <p:spPr>
          <a:xfrm>
            <a:off x="3712838" y="2476802"/>
            <a:ext cx="1518303" cy="2521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400C14-4A48-4D97-A7F5-EDA7E3D6072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3326517" y="1080644"/>
            <a:ext cx="1145473" cy="1396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FCCACD-B3EF-4D2F-B388-126BA2FE56D5}"/>
              </a:ext>
            </a:extLst>
          </p:cNvPr>
          <p:cNvSpPr/>
          <p:nvPr/>
        </p:nvSpPr>
        <p:spPr>
          <a:xfrm>
            <a:off x="3328204" y="4370241"/>
            <a:ext cx="907733" cy="2564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12921D-A76C-4825-8842-A9935E8C5171}"/>
              </a:ext>
            </a:extLst>
          </p:cNvPr>
          <p:cNvSpPr/>
          <p:nvPr/>
        </p:nvSpPr>
        <p:spPr>
          <a:xfrm>
            <a:off x="3328204" y="4788364"/>
            <a:ext cx="907733" cy="2564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B8835-B0B1-41DC-9C3B-2CA9166BD9ED}"/>
              </a:ext>
            </a:extLst>
          </p:cNvPr>
          <p:cNvSpPr txBox="1"/>
          <p:nvPr/>
        </p:nvSpPr>
        <p:spPr>
          <a:xfrm>
            <a:off x="1001085" y="5552440"/>
            <a:ext cx="477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However, the result shows both values are greater than 5, meaning that with current confidence level and accuracy, there are still more than 5 students from group size 4 and 2 cannot find seat throughout the day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3EB0B-D9A2-464C-9501-1CBDE177134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51015" y="4498475"/>
            <a:ext cx="577189" cy="10539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79779-0E27-4484-A89C-86331DCB3AE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88685" y="5044831"/>
            <a:ext cx="393386" cy="5076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FDD0C3-8539-4032-B7E9-2513C3856AEE}"/>
              </a:ext>
            </a:extLst>
          </p:cNvPr>
          <p:cNvSpPr txBox="1"/>
          <p:nvPr/>
        </p:nvSpPr>
        <p:spPr>
          <a:xfrm>
            <a:off x="6184416" y="5668536"/>
            <a:ext cx="456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need to add more seats!!</a:t>
            </a:r>
          </a:p>
        </p:txBody>
      </p:sp>
    </p:spTree>
    <p:extLst>
      <p:ext uri="{BB962C8B-B14F-4D97-AF65-F5344CB8AC3E}">
        <p14:creationId xmlns:p14="http://schemas.microsoft.com/office/powerpoint/2010/main" val="232719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6DF88-AEF5-4C2B-B655-70D48822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8" y="2159731"/>
            <a:ext cx="7392360" cy="4135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35B87-5043-46E9-A325-556E21F5A0B9}"/>
              </a:ext>
            </a:extLst>
          </p:cNvPr>
          <p:cNvSpPr txBox="1"/>
          <p:nvPr/>
        </p:nvSpPr>
        <p:spPr>
          <a:xfrm>
            <a:off x="1025972" y="788858"/>
            <a:ext cx="99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two more 2-pax seat and one more 4-pax seat and run 110 simulations again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470844-8110-41D8-B6D9-3E0022A801A6}"/>
              </a:ext>
            </a:extLst>
          </p:cNvPr>
          <p:cNvCxnSpPr>
            <a:cxnSpLocks/>
          </p:cNvCxnSpPr>
          <p:nvPr/>
        </p:nvCxnSpPr>
        <p:spPr>
          <a:xfrm flipH="1" flipV="1">
            <a:off x="4099302" y="3742841"/>
            <a:ext cx="401385" cy="820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43D2B-C3D5-4F5C-93A8-F952E7B9F830}"/>
              </a:ext>
            </a:extLst>
          </p:cNvPr>
          <p:cNvSpPr/>
          <p:nvPr/>
        </p:nvSpPr>
        <p:spPr>
          <a:xfrm>
            <a:off x="4161295" y="4572851"/>
            <a:ext cx="678782" cy="541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BFA94E-3BFC-46C6-9EB7-ED3436E33B62}"/>
              </a:ext>
            </a:extLst>
          </p:cNvPr>
          <p:cNvSpPr/>
          <p:nvPr/>
        </p:nvSpPr>
        <p:spPr>
          <a:xfrm>
            <a:off x="6284562" y="5488807"/>
            <a:ext cx="490219" cy="541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C2C708-6384-4CEE-9076-E9E4D436653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099302" y="3742841"/>
            <a:ext cx="2430370" cy="1745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3059-F295-42CA-85B7-17AD64E33907}"/>
              </a:ext>
            </a:extLst>
          </p:cNvPr>
          <p:cNvSpPr txBox="1"/>
          <p:nvPr/>
        </p:nvSpPr>
        <p:spPr>
          <a:xfrm>
            <a:off x="2638958" y="337350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Newly added seats</a:t>
            </a:r>
          </a:p>
        </p:txBody>
      </p:sp>
    </p:spTree>
    <p:extLst>
      <p:ext uri="{BB962C8B-B14F-4D97-AF65-F5344CB8AC3E}">
        <p14:creationId xmlns:p14="http://schemas.microsoft.com/office/powerpoint/2010/main" val="16221637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953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Cambria Math</vt:lpstr>
      <vt:lpstr>Corbel</vt:lpstr>
      <vt:lpstr>SketchLinesVTI</vt:lpstr>
      <vt:lpstr>Model Output Statistical Analysis</vt:lpstr>
      <vt:lpstr>Terminating Simulation</vt:lpstr>
      <vt:lpstr>Approach</vt:lpstr>
      <vt:lpstr>PowerPoint Presentation</vt:lpstr>
      <vt:lpstr>PowerPoint Presentation</vt:lpstr>
      <vt:lpstr>PowerPoint Presentation</vt:lpstr>
      <vt:lpstr>Question2: How many new seats should be added so that the number of group 2 and 4 students being rejected will not exceed 5 with current confidence level and accuracy?</vt:lpstr>
      <vt:lpstr>PowerPoint Presentation</vt:lpstr>
      <vt:lpstr>PowerPoint Presentation</vt:lpstr>
      <vt:lpstr>PowerPoint Presentation</vt:lpstr>
      <vt:lpstr>System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Output Statistical Analysis</dc:title>
  <dc:creator>Student - Chi Ziheng</dc:creator>
  <cp:lastModifiedBy>Student - Chi Ziheng</cp:lastModifiedBy>
  <cp:revision>20</cp:revision>
  <dcterms:created xsi:type="dcterms:W3CDTF">2020-12-09T12:33:50Z</dcterms:created>
  <dcterms:modified xsi:type="dcterms:W3CDTF">2020-12-15T01:23:02Z</dcterms:modified>
</cp:coreProperties>
</file>