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4"/>
  </p:notesMasterIdLst>
  <p:sldIdLst>
    <p:sldId id="336" r:id="rId2"/>
    <p:sldId id="258" r:id="rId3"/>
    <p:sldId id="261" r:id="rId4"/>
    <p:sldId id="316" r:id="rId5"/>
    <p:sldId id="317" r:id="rId6"/>
    <p:sldId id="341" r:id="rId7"/>
    <p:sldId id="320" r:id="rId8"/>
    <p:sldId id="340" r:id="rId9"/>
    <p:sldId id="321" r:id="rId10"/>
    <p:sldId id="318" r:id="rId11"/>
    <p:sldId id="323" r:id="rId12"/>
    <p:sldId id="333" r:id="rId13"/>
    <p:sldId id="332" r:id="rId14"/>
    <p:sldId id="337" r:id="rId15"/>
    <p:sldId id="335" r:id="rId16"/>
    <p:sldId id="326" r:id="rId17"/>
    <p:sldId id="314" r:id="rId18"/>
    <p:sldId id="327" r:id="rId19"/>
    <p:sldId id="328" r:id="rId20"/>
    <p:sldId id="329" r:id="rId21"/>
    <p:sldId id="330" r:id="rId22"/>
    <p:sldId id="282" r:id="rId2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5"/>
      <p:bold r:id="rId26"/>
      <p:italic r:id="rId27"/>
      <p:boldItalic r:id="rId28"/>
    </p:embeddedFont>
    <p:embeddedFont>
      <p:font typeface="Barlow Semi Condensed SemiBold" panose="00000706000000000000" pitchFamily="2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Merriweather" panose="00000500000000000000" pitchFamily="2" charset="0"/>
      <p:regular r:id="rId37"/>
      <p:bold r:id="rId38"/>
      <p:italic r:id="rId39"/>
      <p:boldItalic r:id="rId40"/>
    </p:embeddedFont>
    <p:embeddedFont>
      <p:font typeface="Microsoft YaHei" panose="020B0503020204020204" pitchFamily="34" charset="-122"/>
      <p:regular r:id="rId41"/>
      <p:bold r:id="rId42"/>
    </p:embeddedFont>
    <p:embeddedFont>
      <p:font typeface="Microsoft YaHei UI" panose="020B0503020204020204" pitchFamily="34" charset="-122"/>
      <p:regular r:id="rId43"/>
      <p:bold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16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9ED"/>
    <a:srgbClr val="6B719B"/>
    <a:srgbClr val="E3F4D8"/>
    <a:srgbClr val="D1EDBE"/>
    <a:srgbClr val="FDE0D6"/>
    <a:srgbClr val="E9B09D"/>
    <a:srgbClr val="FFCCCC"/>
    <a:srgbClr val="FF9999"/>
    <a:srgbClr val="863A3A"/>
    <a:srgbClr val="ECF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32BD52-F40C-4938-89A0-E38DAF43156D}">
  <a:tblStyle styleId="{6332BD52-F40C-4938-89A0-E38DAF4315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1486" autoAdjust="0"/>
  </p:normalViewPr>
  <p:slideViewPr>
    <p:cSldViewPr snapToGrid="0">
      <p:cViewPr varScale="1">
        <p:scale>
          <a:sx n="81" d="100"/>
          <a:sy n="81" d="100"/>
        </p:scale>
        <p:origin x="692" y="48"/>
      </p:cViewPr>
      <p:guideLst>
        <p:guide pos="21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各位評審委員好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我們的作品是糖日記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11d1b47e8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111d1b47e8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根據糖尿病衛教學會的統計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糖尿病的患病人數逐年增加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目標客群越來越大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96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我們以非侵入式儀器即時偵測血糖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取代目前的侵入式採血偵測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增加偵測次數並減少耗材成本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讓病患更願意偵測血糖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進行血糖控制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584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11d1b47e8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111d1b47e8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使用</a:t>
            </a:r>
            <a:r>
              <a:rPr lang="en-US" altLang="zh-TW" dirty="0"/>
              <a:t>AI</a:t>
            </a:r>
            <a:r>
              <a:rPr lang="zh-TW" altLang="en-US" dirty="0"/>
              <a:t>聊天機器人線上諮詢服務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讓使用者不需親自至醫院門診詢問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減少交通往返與時間的成本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190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此產品不只能記錄自己的資訊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還能讓醫療機構與照護機構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同時查看多位病患的各項資訊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853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11d1b47e8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111d1b47e8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關於此產品的</a:t>
            </a:r>
            <a:r>
              <a:rPr lang="en-US" altLang="zh-TW" dirty="0"/>
              <a:t>SWOT</a:t>
            </a:r>
            <a:r>
              <a:rPr lang="zh-TW" altLang="en-US" dirty="0"/>
              <a:t>分析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我們的產品以即時線上諮詢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血糖值異常即時提醒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和非侵入式儀器為優勢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但目標客群較特定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且多數使用者已有固定使用的產品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不過糖尿病患逐年增加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且競爭對手大多搭配侵入式儀器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讓我們的產品有機會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讓更多病患願意使用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最後的威脅是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目前已開發的非侵入式儀器不夠精準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需等待更優良的產品開發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932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我們初期會與醫療及照護機構合作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藉由糖尿病衛教相關活動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接觸潛在客戶並拉攏競爭對手客戶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提升品牌知名度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建立品牌形象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之後會利用好的品牌形象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維持顧客的忠誠度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385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11d1b47e8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111d1b47e8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第三點的行銷策略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741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11d1b47e8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11d1b47e8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我們會以非侵入式偵測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和線上即時諮詢為特色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透過社群管理人員與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行銷設計人員所提供的廣告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及合作機構和商家宣傳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藉由</a:t>
            </a:r>
            <a:r>
              <a:rPr lang="en-US" altLang="zh-TW" dirty="0"/>
              <a:t>APP</a:t>
            </a:r>
            <a:r>
              <a:rPr lang="zh-TW" altLang="en-US" dirty="0"/>
              <a:t>商店或醫材行取得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操作簡單、流暢且快速的商品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並以帳號管理人數與使用功能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為收費依據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5625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11d1b47e8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111d1b47e8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我們會透過網頁發布廣告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由合作的醫療機構及醫材行進行推銷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並提供付費會員商品優惠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還會參加糖尿病相關的交流會與衛教活動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於活動中推廣此產品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88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最後的營收預估與財務規劃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31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125a64da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125a64da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這是今天的目錄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11d1b47e8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111d1b47e8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我們預計會透過商家合作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相關協會捐款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與帳號使用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得到收入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開發時會需要聘請</a:t>
            </a:r>
            <a:r>
              <a:rPr lang="en-US" altLang="zh-TW" dirty="0"/>
              <a:t>APP</a:t>
            </a:r>
            <a:r>
              <a:rPr lang="zh-TW" altLang="en-US" dirty="0"/>
              <a:t>建置人員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與管理人員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還有資料儲存空間的使用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及行銷推廣的成本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營運時需要維修人員與行銷人員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還有資料儲存空間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和廣告宣傳的成本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16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我們主要透過團體帳號的使用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與高級付費會員來得到長期收入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個人使用有免費版本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以服務病患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減少病患的負擔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但也有高級付費版本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可以無限期儲存歷史資料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也可以與簽約醫師或藥師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即時詢問相關資訊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更會得到合作商家的一些商品優惠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團體帳號會依據帳號所管理的人數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分成幾個等級收費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讓各機構可以選擇最適合自己的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方案去購買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我們也會與相關協會洽談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由協會捐款來幫助我們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提供更優質的商品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還會透過曝光相關器材與醫療器材行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來得到些微廣告收入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這些金額會用在開發人員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維護人員與管理人員的人事成本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還有資料儲存空間及</a:t>
            </a:r>
            <a:r>
              <a:rPr lang="en-US" altLang="zh-TW" dirty="0"/>
              <a:t>APP</a:t>
            </a:r>
            <a:r>
              <a:rPr lang="zh-TW" altLang="en-US" dirty="0"/>
              <a:t>建置與維護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更透過行銷推廣來擴大客群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讓更多人能看到我們的商品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241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1125a64dae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1125a64dae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以上就是我們糖日記的介紹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謝謝大家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11d1b47e8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11d1b47e8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我們會從產品資訊開始介紹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11d1b47e8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11d1b47e8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近年來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二型糖尿病的患病年齡趨向年輕化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人數也持續增加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若糖尿病患沒有控制好血糖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容易引發許多併發症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所以需要時常偵測自己的血糖值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目前多以侵入式的方式採血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造成醫療耗材的大量使用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及成本增加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因此我們想做一個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結合非侵入式血糖偵測儀的</a:t>
            </a:r>
            <a:r>
              <a:rPr lang="en-US" altLang="zh-TW" dirty="0"/>
              <a:t>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328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11d1b47e8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11d1b47e8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我們的產品除了以非侵入式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即時偵測血糖外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也會在血糖值異常時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警告使用者去做相應的處理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還可以讓使用者紀錄飲食、藥量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等日常活動紀錄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並搭配大數據分析各項紀錄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以圖像化顯示使用者的身體狀況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更提供線上即時諮詢的服務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使用</a:t>
            </a:r>
            <a:r>
              <a:rPr lang="en-US" altLang="zh-TW" dirty="0"/>
              <a:t>AI</a:t>
            </a:r>
            <a:r>
              <a:rPr lang="zh-TW" altLang="en-US" dirty="0"/>
              <a:t>聊天機器人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讓使用者可以即時詢問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儀器與藥品的相關資訊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付費使用者還能即時與藥師互動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詢問用藥與其他相關問題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更提供團體帳號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讓療養院與相關診所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能管理多位使用者的身體狀況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71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/>
              <a:t>這是我們的產品介面</a:t>
            </a:r>
          </a:p>
          <a:p>
            <a:pPr marL="158750" indent="0">
              <a:buNone/>
            </a:pPr>
            <a:r>
              <a:rPr lang="zh-TW" altLang="en-US" dirty="0"/>
              <a:t>我們已經有實作出</a:t>
            </a:r>
          </a:p>
          <a:p>
            <a:pPr marL="158750" indent="0">
              <a:buNone/>
            </a:pPr>
            <a:r>
              <a:rPr lang="zh-TW" altLang="en-US" dirty="0"/>
              <a:t>部分</a:t>
            </a:r>
            <a:r>
              <a:rPr lang="en-US" altLang="zh-TW" dirty="0"/>
              <a:t>APP</a:t>
            </a:r>
            <a:r>
              <a:rPr lang="zh-TW" altLang="en-US" dirty="0"/>
              <a:t>的功能與介面</a:t>
            </a:r>
          </a:p>
          <a:p>
            <a:pPr marL="158750" indent="0">
              <a:buNone/>
            </a:pPr>
            <a:r>
              <a:rPr lang="zh-TW" altLang="en-US" dirty="0"/>
              <a:t>畫面上顯示的左邊兩張圖</a:t>
            </a:r>
          </a:p>
          <a:p>
            <a:pPr marL="158750" indent="0">
              <a:buNone/>
            </a:pPr>
            <a:r>
              <a:rPr lang="zh-TW" altLang="en-US" dirty="0"/>
              <a:t>是即時血糖值的趨勢圖</a:t>
            </a:r>
          </a:p>
          <a:p>
            <a:pPr marL="158750" indent="0">
              <a:buNone/>
            </a:pPr>
            <a:r>
              <a:rPr lang="zh-TW" altLang="en-US" dirty="0"/>
              <a:t>與活動紀錄中各項統計圖表</a:t>
            </a:r>
          </a:p>
          <a:p>
            <a:pPr marL="158750" indent="0">
              <a:buNone/>
            </a:pPr>
            <a:r>
              <a:rPr lang="zh-TW" altLang="en-US" dirty="0"/>
              <a:t>而右邊兩張圖</a:t>
            </a:r>
          </a:p>
          <a:p>
            <a:pPr marL="158750" indent="0">
              <a:buNone/>
            </a:pPr>
            <a:r>
              <a:rPr lang="zh-TW" altLang="en-US" dirty="0"/>
              <a:t>則是活動新增紀錄頁面</a:t>
            </a:r>
          </a:p>
          <a:p>
            <a:pPr marL="158750" indent="0">
              <a:buNone/>
            </a:pPr>
            <a:r>
              <a:rPr lang="zh-TW" altLang="en-US" dirty="0"/>
              <a:t>與聊天機器人對話頁面</a:t>
            </a:r>
          </a:p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063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11d1b47e8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111d1b47e8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此產品的核心利益是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讓使用者了解血糖變化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因此透過大數據分析及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血糖即時偵測與異常提醒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再搭配聊天機器人的線上諮詢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與血糖值和活動紀錄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讓使用者可以控制血糖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改善身體健康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639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11d1b47e8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11d1b47e8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我們預計的目標客群有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客製化糖尿病患與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醫療及照護機構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以各平台的</a:t>
            </a:r>
            <a:r>
              <a:rPr lang="en-US" altLang="zh-TW" dirty="0"/>
              <a:t>APP</a:t>
            </a:r>
            <a:r>
              <a:rPr lang="zh-TW" altLang="en-US" dirty="0"/>
              <a:t>商店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與醫療器材行作為銷售通路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提供個人協助服務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並以團體帳號及個人帳號付費版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還有商家合作為收入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以支付</a:t>
            </a:r>
            <a:r>
              <a:rPr lang="en-US" altLang="zh-TW" dirty="0"/>
              <a:t>APP</a:t>
            </a:r>
            <a:r>
              <a:rPr lang="zh-TW" altLang="en-US" dirty="0"/>
              <a:t>建置與維護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資料儲存空間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行銷方面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與人事成本的支出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我們會與醫療團隊與醫療器材行合作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透過行銷活動與</a:t>
            </a:r>
            <a:r>
              <a:rPr lang="en-US" altLang="zh-TW" dirty="0"/>
              <a:t>APP</a:t>
            </a:r>
            <a:r>
              <a:rPr lang="zh-TW" altLang="en-US" dirty="0"/>
              <a:t>維護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還有精美易操作的介面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推廣這個以非侵入式偵測血糖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及</a:t>
            </a:r>
            <a:r>
              <a:rPr lang="en-US" altLang="zh-TW" dirty="0"/>
              <a:t>AI</a:t>
            </a:r>
            <a:r>
              <a:rPr lang="zh-TW" altLang="en-US" dirty="0"/>
              <a:t>聊天機器人的即時諮詢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為特色的</a:t>
            </a:r>
            <a:r>
              <a:rPr lang="en-US" altLang="zh-TW" dirty="0"/>
              <a:t>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67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1d1b47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1d1b47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接下來是市場分析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42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8288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84000" y="1447800"/>
            <a:ext cx="6375900" cy="17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3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83988" y="3615300"/>
            <a:ext cx="6375900" cy="39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76975" y="3615300"/>
            <a:ext cx="15288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4975" y="3615300"/>
            <a:ext cx="15522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5" name="Google Shape;15;p2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7" name="Google Shape;17;p2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18;p2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9" name="Google Shape;19;p2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2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1" name="Google Shape;21;p2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3" name="Google Shape;23;p2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4;p2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5" name="Google Shape;25;p2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" name="Google Shape;26;p2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7" name="Google Shape;27;p2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8;p2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29" name="Google Shape;29;p2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0;p2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8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28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28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072" name="Google Shape;1072;p28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28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28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28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28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28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28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28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28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28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28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28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28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28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28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28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28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28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28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28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2" name="Google Shape;1092;p28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1093" name="Google Shape;1093;p28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4" name="Google Shape;1094;p28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95" name="Google Shape;1095;p28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6" name="Google Shape;1096;p28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97" name="Google Shape;1097;p28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8" name="Google Shape;1098;p28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99" name="Google Shape;1099;p28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0" name="Google Shape;1100;p28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1" name="Google Shape;1101;p28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2" name="Google Shape;1102;p28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3" name="Google Shape;1103;p28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4" name="Google Shape;1104;p28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5" name="Google Shape;1105;p28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6" name="Google Shape;1106;p28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7" name="Google Shape;1107;p28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8" name="Google Shape;1108;p28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35" name="Google Shape;35;p3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3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3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3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3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3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3"/>
          <p:cNvSpPr txBox="1">
            <a:spLocks noGrp="1"/>
          </p:cNvSpPr>
          <p:nvPr>
            <p:ph type="title" hasCustomPrompt="1"/>
          </p:nvPr>
        </p:nvSpPr>
        <p:spPr>
          <a:xfrm flipH="1">
            <a:off x="2304120" y="1972300"/>
            <a:ext cx="1155600" cy="92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7000" b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title" idx="2"/>
          </p:nvPr>
        </p:nvSpPr>
        <p:spPr>
          <a:xfrm>
            <a:off x="3620280" y="2224840"/>
            <a:ext cx="3219600" cy="6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841550" y="3565157"/>
            <a:ext cx="5460900" cy="29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3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59" name="Google Shape;59;p3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" name="Google Shape;60;p3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1" name="Google Shape;61;p3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3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3" name="Google Shape;63;p3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3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5" name="Google Shape;65;p3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" name="Google Shape;66;p3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7" name="Google Shape;67;p3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" name="Google Shape;68;p3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9" name="Google Shape;69;p3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70;p3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71" name="Google Shape;71;p3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3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73" name="Google Shape;73;p3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3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79" name="Google Shape;79;p4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4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4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4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4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4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4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4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1250700" y="1358675"/>
            <a:ext cx="6642600" cy="30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1249950" y="861875"/>
            <a:ext cx="66426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02" name="Google Shape;102;p4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4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4" name="Google Shape;104;p4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" name="Google Shape;105;p4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" name="Google Shape;106;p4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4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8" name="Google Shape;108;p4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" name="Google Shape;109;p4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0" name="Google Shape;110;p4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4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2" name="Google Shape;112;p4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4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4" name="Google Shape;114;p4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4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16" name="Google Shape;116;p4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4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22" name="Google Shape;122;p5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5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5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5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5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5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5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5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5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5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5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5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5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5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5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5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5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5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5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2550450" y="1725879"/>
            <a:ext cx="38265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1"/>
          </p:nvPr>
        </p:nvSpPr>
        <p:spPr>
          <a:xfrm>
            <a:off x="2550450" y="2055600"/>
            <a:ext cx="38265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title" idx="2"/>
          </p:nvPr>
        </p:nvSpPr>
        <p:spPr>
          <a:xfrm>
            <a:off x="2550450" y="3037750"/>
            <a:ext cx="38265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3"/>
          </p:nvPr>
        </p:nvSpPr>
        <p:spPr>
          <a:xfrm>
            <a:off x="2550450" y="3371225"/>
            <a:ext cx="38265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title" idx="4"/>
          </p:nvPr>
        </p:nvSpPr>
        <p:spPr>
          <a:xfrm>
            <a:off x="1392550" y="861875"/>
            <a:ext cx="4587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148" name="Google Shape;148;p5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5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50" name="Google Shape;150;p5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" name="Google Shape;151;p5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52" name="Google Shape;152;p5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3" name="Google Shape;153;p5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54" name="Google Shape;154;p5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" name="Google Shape;155;p5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56" name="Google Shape;156;p5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7" name="Google Shape;157;p5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58" name="Google Shape;158;p5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9" name="Google Shape;159;p5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60" name="Google Shape;160;p5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1" name="Google Shape;161;p5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62" name="Google Shape;162;p5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" name="Google Shape;163;p5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13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384" name="Google Shape;384;p13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13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13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13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13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13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3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3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13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13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3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13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3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13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13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3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13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3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3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3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4" name="Google Shape;404;p13"/>
          <p:cNvSpPr txBox="1">
            <a:spLocks noGrp="1"/>
          </p:cNvSpPr>
          <p:nvPr>
            <p:ph type="title"/>
          </p:nvPr>
        </p:nvSpPr>
        <p:spPr>
          <a:xfrm>
            <a:off x="1638550" y="861875"/>
            <a:ext cx="58668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title" idx="2"/>
          </p:nvPr>
        </p:nvSpPr>
        <p:spPr>
          <a:xfrm>
            <a:off x="2375932" y="1507075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6" name="Google Shape;406;p13"/>
          <p:cNvSpPr txBox="1">
            <a:spLocks noGrp="1"/>
          </p:cNvSpPr>
          <p:nvPr>
            <p:ph type="subTitle" idx="1"/>
          </p:nvPr>
        </p:nvSpPr>
        <p:spPr>
          <a:xfrm>
            <a:off x="2375932" y="1865625"/>
            <a:ext cx="19743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title" idx="3" hasCustomPrompt="1"/>
          </p:nvPr>
        </p:nvSpPr>
        <p:spPr>
          <a:xfrm>
            <a:off x="1637032" y="1507075"/>
            <a:ext cx="7389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13"/>
          <p:cNvSpPr txBox="1">
            <a:spLocks noGrp="1"/>
          </p:cNvSpPr>
          <p:nvPr>
            <p:ph type="title" idx="4"/>
          </p:nvPr>
        </p:nvSpPr>
        <p:spPr>
          <a:xfrm>
            <a:off x="5531157" y="1507075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9" name="Google Shape;409;p13"/>
          <p:cNvSpPr txBox="1">
            <a:spLocks noGrp="1"/>
          </p:cNvSpPr>
          <p:nvPr>
            <p:ph type="subTitle" idx="5"/>
          </p:nvPr>
        </p:nvSpPr>
        <p:spPr>
          <a:xfrm>
            <a:off x="5531157" y="1865625"/>
            <a:ext cx="19743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title" idx="6" hasCustomPrompt="1"/>
          </p:nvPr>
        </p:nvSpPr>
        <p:spPr>
          <a:xfrm>
            <a:off x="4792257" y="1507075"/>
            <a:ext cx="7389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>
            <a:spLocks noGrp="1"/>
          </p:cNvSpPr>
          <p:nvPr>
            <p:ph type="title" idx="7"/>
          </p:nvPr>
        </p:nvSpPr>
        <p:spPr>
          <a:xfrm>
            <a:off x="2375932" y="2494100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8"/>
          </p:nvPr>
        </p:nvSpPr>
        <p:spPr>
          <a:xfrm>
            <a:off x="2375932" y="2852650"/>
            <a:ext cx="19743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9" hasCustomPrompt="1"/>
          </p:nvPr>
        </p:nvSpPr>
        <p:spPr>
          <a:xfrm>
            <a:off x="1637032" y="2494100"/>
            <a:ext cx="7389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title" idx="13"/>
          </p:nvPr>
        </p:nvSpPr>
        <p:spPr>
          <a:xfrm>
            <a:off x="5531157" y="2494100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subTitle" idx="14"/>
          </p:nvPr>
        </p:nvSpPr>
        <p:spPr>
          <a:xfrm>
            <a:off x="5531157" y="2852650"/>
            <a:ext cx="19743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2257" y="2494100"/>
            <a:ext cx="7389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7" name="Google Shape;417;p13"/>
          <p:cNvSpPr txBox="1">
            <a:spLocks noGrp="1"/>
          </p:cNvSpPr>
          <p:nvPr>
            <p:ph type="title" idx="16"/>
          </p:nvPr>
        </p:nvSpPr>
        <p:spPr>
          <a:xfrm>
            <a:off x="2375932" y="3481125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17"/>
          </p:nvPr>
        </p:nvSpPr>
        <p:spPr>
          <a:xfrm>
            <a:off x="2375932" y="3839675"/>
            <a:ext cx="19743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title" idx="18" hasCustomPrompt="1"/>
          </p:nvPr>
        </p:nvSpPr>
        <p:spPr>
          <a:xfrm>
            <a:off x="1637032" y="3481125"/>
            <a:ext cx="7389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13"/>
          <p:cNvSpPr txBox="1">
            <a:spLocks noGrp="1"/>
          </p:cNvSpPr>
          <p:nvPr>
            <p:ph type="title" idx="19"/>
          </p:nvPr>
        </p:nvSpPr>
        <p:spPr>
          <a:xfrm>
            <a:off x="5531157" y="3481125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1" name="Google Shape;421;p13"/>
          <p:cNvSpPr txBox="1">
            <a:spLocks noGrp="1"/>
          </p:cNvSpPr>
          <p:nvPr>
            <p:ph type="subTitle" idx="20"/>
          </p:nvPr>
        </p:nvSpPr>
        <p:spPr>
          <a:xfrm>
            <a:off x="5531157" y="3839675"/>
            <a:ext cx="19743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1" hasCustomPrompt="1"/>
          </p:nvPr>
        </p:nvSpPr>
        <p:spPr>
          <a:xfrm>
            <a:off x="4792257" y="3481125"/>
            <a:ext cx="738900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3" name="Google Shape;423;p13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424" name="Google Shape;424;p13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5" name="Google Shape;425;p13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26" name="Google Shape;426;p13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7" name="Google Shape;427;p13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28" name="Google Shape;428;p13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9" name="Google Shape;429;p13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30" name="Google Shape;430;p13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1" name="Google Shape;431;p13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32" name="Google Shape;432;p13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3" name="Google Shape;433;p13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34" name="Google Shape;434;p13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5" name="Google Shape;435;p13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36" name="Google Shape;436;p13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7" name="Google Shape;437;p13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438" name="Google Shape;438;p13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9" name="Google Shape;439;p13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7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7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17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588" name="Google Shape;588;p17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17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17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17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17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17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17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17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17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17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17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17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17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17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17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17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17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17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17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17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8" name="Google Shape;608;p17"/>
          <p:cNvSpPr txBox="1">
            <a:spLocks noGrp="1"/>
          </p:cNvSpPr>
          <p:nvPr>
            <p:ph type="title"/>
          </p:nvPr>
        </p:nvSpPr>
        <p:spPr>
          <a:xfrm>
            <a:off x="2349232" y="1750225"/>
            <a:ext cx="18237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9" name="Google Shape;609;p17"/>
          <p:cNvSpPr txBox="1">
            <a:spLocks noGrp="1"/>
          </p:cNvSpPr>
          <p:nvPr>
            <p:ph type="subTitle" idx="1"/>
          </p:nvPr>
        </p:nvSpPr>
        <p:spPr>
          <a:xfrm>
            <a:off x="2349225" y="2150225"/>
            <a:ext cx="1823700" cy="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7"/>
          <p:cNvSpPr txBox="1">
            <a:spLocks noGrp="1"/>
          </p:cNvSpPr>
          <p:nvPr>
            <p:ph type="title" idx="2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11" name="Google Shape;611;p17"/>
          <p:cNvSpPr txBox="1">
            <a:spLocks noGrp="1"/>
          </p:cNvSpPr>
          <p:nvPr>
            <p:ph type="title" idx="3"/>
          </p:nvPr>
        </p:nvSpPr>
        <p:spPr>
          <a:xfrm>
            <a:off x="5469032" y="1750225"/>
            <a:ext cx="18237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2" name="Google Shape;612;p17"/>
          <p:cNvSpPr txBox="1">
            <a:spLocks noGrp="1"/>
          </p:cNvSpPr>
          <p:nvPr>
            <p:ph type="subTitle" idx="4"/>
          </p:nvPr>
        </p:nvSpPr>
        <p:spPr>
          <a:xfrm>
            <a:off x="5469025" y="2150225"/>
            <a:ext cx="1823700" cy="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7"/>
          <p:cNvSpPr txBox="1">
            <a:spLocks noGrp="1"/>
          </p:cNvSpPr>
          <p:nvPr>
            <p:ph type="title" idx="5"/>
          </p:nvPr>
        </p:nvSpPr>
        <p:spPr>
          <a:xfrm>
            <a:off x="3909132" y="3106675"/>
            <a:ext cx="18237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4" name="Google Shape;614;p17"/>
          <p:cNvSpPr txBox="1">
            <a:spLocks noGrp="1"/>
          </p:cNvSpPr>
          <p:nvPr>
            <p:ph type="subTitle" idx="6"/>
          </p:nvPr>
        </p:nvSpPr>
        <p:spPr>
          <a:xfrm>
            <a:off x="3909125" y="3506675"/>
            <a:ext cx="1823700" cy="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5" name="Google Shape;615;p17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616" name="Google Shape;616;p17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7" name="Google Shape;617;p17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18" name="Google Shape;618;p17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9" name="Google Shape;619;p17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20" name="Google Shape;620;p17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1" name="Google Shape;621;p17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22" name="Google Shape;622;p17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3" name="Google Shape;623;p17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24" name="Google Shape;624;p17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5" name="Google Shape;625;p17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26" name="Google Shape;626;p17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7" name="Google Shape;627;p17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28" name="Google Shape;628;p17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17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630" name="Google Shape;630;p17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1" name="Google Shape;631;p17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9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9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19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686" name="Google Shape;686;p19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9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9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9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9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9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9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19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19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19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19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19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19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19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19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9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9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6" name="Google Shape;706;p19"/>
          <p:cNvSpPr txBox="1">
            <a:spLocks noGrp="1"/>
          </p:cNvSpPr>
          <p:nvPr>
            <p:ph type="title"/>
          </p:nvPr>
        </p:nvSpPr>
        <p:spPr>
          <a:xfrm>
            <a:off x="1498500" y="1503250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7" name="Google Shape;707;p19"/>
          <p:cNvSpPr txBox="1">
            <a:spLocks noGrp="1"/>
          </p:cNvSpPr>
          <p:nvPr>
            <p:ph type="subTitle" idx="1"/>
          </p:nvPr>
        </p:nvSpPr>
        <p:spPr>
          <a:xfrm>
            <a:off x="1498500" y="1985425"/>
            <a:ext cx="1974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9"/>
          <p:cNvSpPr txBox="1">
            <a:spLocks noGrp="1"/>
          </p:cNvSpPr>
          <p:nvPr>
            <p:ph type="title" idx="2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9" name="Google Shape;709;p19"/>
          <p:cNvSpPr txBox="1">
            <a:spLocks noGrp="1"/>
          </p:cNvSpPr>
          <p:nvPr>
            <p:ph type="subTitle" idx="3"/>
          </p:nvPr>
        </p:nvSpPr>
        <p:spPr>
          <a:xfrm>
            <a:off x="1498500" y="2467401"/>
            <a:ext cx="1974300" cy="2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19"/>
          <p:cNvSpPr txBox="1">
            <a:spLocks noGrp="1"/>
          </p:cNvSpPr>
          <p:nvPr>
            <p:ph type="subTitle" idx="4"/>
          </p:nvPr>
        </p:nvSpPr>
        <p:spPr>
          <a:xfrm>
            <a:off x="3584850" y="1985425"/>
            <a:ext cx="1974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19"/>
          <p:cNvSpPr txBox="1">
            <a:spLocks noGrp="1"/>
          </p:cNvSpPr>
          <p:nvPr>
            <p:ph type="subTitle" idx="5"/>
          </p:nvPr>
        </p:nvSpPr>
        <p:spPr>
          <a:xfrm>
            <a:off x="3584850" y="2467401"/>
            <a:ext cx="1974300" cy="2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9"/>
          <p:cNvSpPr txBox="1">
            <a:spLocks noGrp="1"/>
          </p:cNvSpPr>
          <p:nvPr>
            <p:ph type="subTitle" idx="6"/>
          </p:nvPr>
        </p:nvSpPr>
        <p:spPr>
          <a:xfrm>
            <a:off x="5673962" y="1985425"/>
            <a:ext cx="1974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19"/>
          <p:cNvSpPr txBox="1">
            <a:spLocks noGrp="1"/>
          </p:cNvSpPr>
          <p:nvPr>
            <p:ph type="subTitle" idx="7"/>
          </p:nvPr>
        </p:nvSpPr>
        <p:spPr>
          <a:xfrm>
            <a:off x="5673962" y="2467401"/>
            <a:ext cx="1974300" cy="2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9"/>
          <p:cNvSpPr txBox="1">
            <a:spLocks noGrp="1"/>
          </p:cNvSpPr>
          <p:nvPr>
            <p:ph type="title" idx="8"/>
          </p:nvPr>
        </p:nvSpPr>
        <p:spPr>
          <a:xfrm>
            <a:off x="1498500" y="2925675"/>
            <a:ext cx="19743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15" name="Google Shape;715;p19"/>
          <p:cNvSpPr txBox="1">
            <a:spLocks noGrp="1"/>
          </p:cNvSpPr>
          <p:nvPr>
            <p:ph type="subTitle" idx="9"/>
          </p:nvPr>
        </p:nvSpPr>
        <p:spPr>
          <a:xfrm>
            <a:off x="1498500" y="3407850"/>
            <a:ext cx="1974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9"/>
          <p:cNvSpPr txBox="1">
            <a:spLocks noGrp="1"/>
          </p:cNvSpPr>
          <p:nvPr>
            <p:ph type="subTitle" idx="13"/>
          </p:nvPr>
        </p:nvSpPr>
        <p:spPr>
          <a:xfrm>
            <a:off x="1498500" y="3889826"/>
            <a:ext cx="1974300" cy="2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19"/>
          <p:cNvSpPr txBox="1">
            <a:spLocks noGrp="1"/>
          </p:cNvSpPr>
          <p:nvPr>
            <p:ph type="subTitle" idx="14"/>
          </p:nvPr>
        </p:nvSpPr>
        <p:spPr>
          <a:xfrm>
            <a:off x="3584850" y="3407850"/>
            <a:ext cx="1974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5"/>
          </p:nvPr>
        </p:nvSpPr>
        <p:spPr>
          <a:xfrm>
            <a:off x="3584850" y="3889826"/>
            <a:ext cx="1974300" cy="2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19"/>
          <p:cNvSpPr txBox="1">
            <a:spLocks noGrp="1"/>
          </p:cNvSpPr>
          <p:nvPr>
            <p:ph type="subTitle" idx="16"/>
          </p:nvPr>
        </p:nvSpPr>
        <p:spPr>
          <a:xfrm>
            <a:off x="5673962" y="3407850"/>
            <a:ext cx="1974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9"/>
          <p:cNvSpPr txBox="1">
            <a:spLocks noGrp="1"/>
          </p:cNvSpPr>
          <p:nvPr>
            <p:ph type="subTitle" idx="17"/>
          </p:nvPr>
        </p:nvSpPr>
        <p:spPr>
          <a:xfrm>
            <a:off x="5673962" y="3889826"/>
            <a:ext cx="1974300" cy="2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1" name="Google Shape;721;p19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722" name="Google Shape;722;p19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3" name="Google Shape;723;p19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724" name="Google Shape;724;p19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5" name="Google Shape;725;p19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726" name="Google Shape;726;p19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7" name="Google Shape;727;p19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728" name="Google Shape;728;p19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9" name="Google Shape;729;p19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730" name="Google Shape;730;p19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1" name="Google Shape;731;p19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732" name="Google Shape;732;p19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3" name="Google Shape;733;p19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734" name="Google Shape;734;p19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5" name="Google Shape;735;p19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736" name="Google Shape;736;p19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7" name="Google Shape;737;p19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6"/>
          <p:cNvSpPr/>
          <p:nvPr/>
        </p:nvSpPr>
        <p:spPr>
          <a:xfrm rot="10800000">
            <a:off x="325263" y="3564263"/>
            <a:ext cx="791400" cy="395700"/>
          </a:xfrm>
          <a:prstGeom prst="homePlate">
            <a:avLst>
              <a:gd name="adj" fmla="val 5180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6"/>
          <p:cNvSpPr/>
          <p:nvPr/>
        </p:nvSpPr>
        <p:spPr>
          <a:xfrm>
            <a:off x="738288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6"/>
          <p:cNvSpPr txBox="1">
            <a:spLocks noGrp="1"/>
          </p:cNvSpPr>
          <p:nvPr>
            <p:ph type="subTitle" idx="1"/>
          </p:nvPr>
        </p:nvSpPr>
        <p:spPr>
          <a:xfrm>
            <a:off x="2414550" y="1902450"/>
            <a:ext cx="4314900" cy="11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06" name="Google Shape;1006;p26"/>
          <p:cNvSpPr txBox="1"/>
          <p:nvPr/>
        </p:nvSpPr>
        <p:spPr>
          <a:xfrm>
            <a:off x="2414550" y="3777513"/>
            <a:ext cx="43149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</a:t>
            </a:r>
            <a:r>
              <a:rPr lang="en" sz="1200">
                <a:solidFill>
                  <a:schemeClr val="accen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 </a:t>
            </a:r>
            <a:endParaRPr sz="1200">
              <a:solidFill>
                <a:schemeClr val="accen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07" name="Google Shape;1007;p26"/>
          <p:cNvSpPr/>
          <p:nvPr/>
        </p:nvSpPr>
        <p:spPr>
          <a:xfrm>
            <a:off x="6668575" y="800100"/>
            <a:ext cx="1736700" cy="87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6"/>
          <p:cNvSpPr/>
          <p:nvPr/>
        </p:nvSpPr>
        <p:spPr>
          <a:xfrm>
            <a:off x="737449" y="800100"/>
            <a:ext cx="1736700" cy="87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26"/>
          <p:cNvGrpSpPr/>
          <p:nvPr/>
        </p:nvGrpSpPr>
        <p:grpSpPr>
          <a:xfrm>
            <a:off x="8088850" y="924325"/>
            <a:ext cx="461337" cy="3294850"/>
            <a:chOff x="8088850" y="924325"/>
            <a:chExt cx="461337" cy="3294850"/>
          </a:xfrm>
        </p:grpSpPr>
        <p:sp>
          <p:nvSpPr>
            <p:cNvPr id="1010" name="Google Shape;1010;p26"/>
            <p:cNvSpPr/>
            <p:nvPr/>
          </p:nvSpPr>
          <p:spPr>
            <a:xfrm flipH="1">
              <a:off x="8088850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1" name="Google Shape;1011;p26"/>
            <p:cNvCxnSpPr/>
            <p:nvPr/>
          </p:nvCxnSpPr>
          <p:spPr>
            <a:xfrm rot="10800000">
              <a:off x="81706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12" name="Google Shape;1012;p26"/>
            <p:cNvSpPr/>
            <p:nvPr/>
          </p:nvSpPr>
          <p:spPr>
            <a:xfrm flipH="1">
              <a:off x="8088850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3" name="Google Shape;1013;p26"/>
            <p:cNvCxnSpPr/>
            <p:nvPr/>
          </p:nvCxnSpPr>
          <p:spPr>
            <a:xfrm rot="10800000">
              <a:off x="81706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14" name="Google Shape;1014;p26"/>
            <p:cNvSpPr/>
            <p:nvPr/>
          </p:nvSpPr>
          <p:spPr>
            <a:xfrm flipH="1">
              <a:off x="8088850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5" name="Google Shape;1015;p26"/>
            <p:cNvCxnSpPr/>
            <p:nvPr/>
          </p:nvCxnSpPr>
          <p:spPr>
            <a:xfrm rot="10800000">
              <a:off x="81706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16" name="Google Shape;1016;p26"/>
            <p:cNvSpPr/>
            <p:nvPr/>
          </p:nvSpPr>
          <p:spPr>
            <a:xfrm flipH="1">
              <a:off x="8088850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7" name="Google Shape;1017;p26"/>
            <p:cNvCxnSpPr/>
            <p:nvPr/>
          </p:nvCxnSpPr>
          <p:spPr>
            <a:xfrm rot="10800000">
              <a:off x="81706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18" name="Google Shape;1018;p26"/>
            <p:cNvSpPr/>
            <p:nvPr/>
          </p:nvSpPr>
          <p:spPr>
            <a:xfrm flipH="1">
              <a:off x="8088850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9" name="Google Shape;1019;p26"/>
            <p:cNvCxnSpPr/>
            <p:nvPr/>
          </p:nvCxnSpPr>
          <p:spPr>
            <a:xfrm rot="10800000">
              <a:off x="81706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20" name="Google Shape;1020;p26"/>
            <p:cNvSpPr/>
            <p:nvPr/>
          </p:nvSpPr>
          <p:spPr>
            <a:xfrm flipH="1">
              <a:off x="8088850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1" name="Google Shape;1021;p26"/>
            <p:cNvCxnSpPr/>
            <p:nvPr/>
          </p:nvCxnSpPr>
          <p:spPr>
            <a:xfrm rot="10800000">
              <a:off x="81706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22" name="Google Shape;1022;p26"/>
            <p:cNvSpPr/>
            <p:nvPr/>
          </p:nvSpPr>
          <p:spPr>
            <a:xfrm flipH="1">
              <a:off x="8088850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3" name="Google Shape;1023;p26"/>
            <p:cNvCxnSpPr/>
            <p:nvPr/>
          </p:nvCxnSpPr>
          <p:spPr>
            <a:xfrm rot="10800000">
              <a:off x="81706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24" name="Google Shape;1024;p26"/>
            <p:cNvSpPr/>
            <p:nvPr/>
          </p:nvSpPr>
          <p:spPr>
            <a:xfrm flipH="1">
              <a:off x="8088850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6"/>
            <p:cNvCxnSpPr/>
            <p:nvPr/>
          </p:nvCxnSpPr>
          <p:spPr>
            <a:xfrm rot="10800000">
              <a:off x="81706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  <p:sp>
        <p:nvSpPr>
          <p:cNvPr id="1026" name="Google Shape;1026;p26"/>
          <p:cNvSpPr txBox="1">
            <a:spLocks noGrp="1"/>
          </p:cNvSpPr>
          <p:nvPr>
            <p:ph type="title"/>
          </p:nvPr>
        </p:nvSpPr>
        <p:spPr>
          <a:xfrm>
            <a:off x="2099975" y="800100"/>
            <a:ext cx="4944000" cy="87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7"/>
          <p:cNvSpPr/>
          <p:nvPr/>
        </p:nvSpPr>
        <p:spPr>
          <a:xfrm flipH="1">
            <a:off x="738311" y="540150"/>
            <a:ext cx="7667400" cy="4063200"/>
          </a:xfrm>
          <a:prstGeom prst="roundRect">
            <a:avLst>
              <a:gd name="adj" fmla="val 6860"/>
            </a:avLst>
          </a:prstGeom>
          <a:solidFill>
            <a:schemeClr val="dk1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27"/>
          <p:cNvSpPr/>
          <p:nvPr/>
        </p:nvSpPr>
        <p:spPr>
          <a:xfrm flipH="1">
            <a:off x="830100" y="631200"/>
            <a:ext cx="7483800" cy="3881100"/>
          </a:xfrm>
          <a:prstGeom prst="roundRect">
            <a:avLst>
              <a:gd name="adj" fmla="val 7064"/>
            </a:avLst>
          </a:prstGeom>
          <a:solidFill>
            <a:schemeClr val="accent4"/>
          </a:solidFill>
          <a:ln>
            <a:noFill/>
          </a:ln>
          <a:effectLst>
            <a:outerShdw blurRad="14288" dist="57150" dir="2640000" algn="bl" rotWithShape="0">
              <a:schemeClr val="accent3">
                <a:alpha val="4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27"/>
          <p:cNvGrpSpPr/>
          <p:nvPr/>
        </p:nvGrpSpPr>
        <p:grpSpPr>
          <a:xfrm>
            <a:off x="1482000" y="1328125"/>
            <a:ext cx="6180000" cy="3019000"/>
            <a:chOff x="1218700" y="1328125"/>
            <a:chExt cx="6180000" cy="3019000"/>
          </a:xfrm>
        </p:grpSpPr>
        <p:cxnSp>
          <p:nvCxnSpPr>
            <p:cNvPr id="1031" name="Google Shape;1031;p27"/>
            <p:cNvCxnSpPr/>
            <p:nvPr/>
          </p:nvCxnSpPr>
          <p:spPr>
            <a:xfrm>
              <a:off x="1218700" y="1328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7"/>
            <p:cNvCxnSpPr/>
            <p:nvPr/>
          </p:nvCxnSpPr>
          <p:spPr>
            <a:xfrm>
              <a:off x="1218700" y="148702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7"/>
            <p:cNvCxnSpPr/>
            <p:nvPr/>
          </p:nvCxnSpPr>
          <p:spPr>
            <a:xfrm>
              <a:off x="1218700" y="164591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27"/>
            <p:cNvCxnSpPr/>
            <p:nvPr/>
          </p:nvCxnSpPr>
          <p:spPr>
            <a:xfrm>
              <a:off x="1218700" y="180480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27"/>
            <p:cNvCxnSpPr/>
            <p:nvPr/>
          </p:nvCxnSpPr>
          <p:spPr>
            <a:xfrm>
              <a:off x="1218700" y="1963704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27"/>
            <p:cNvCxnSpPr/>
            <p:nvPr/>
          </p:nvCxnSpPr>
          <p:spPr>
            <a:xfrm>
              <a:off x="1218700" y="2122599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27"/>
            <p:cNvCxnSpPr/>
            <p:nvPr/>
          </p:nvCxnSpPr>
          <p:spPr>
            <a:xfrm>
              <a:off x="1218700" y="228149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27"/>
            <p:cNvCxnSpPr/>
            <p:nvPr/>
          </p:nvCxnSpPr>
          <p:spPr>
            <a:xfrm>
              <a:off x="1218700" y="244038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27"/>
            <p:cNvCxnSpPr/>
            <p:nvPr/>
          </p:nvCxnSpPr>
          <p:spPr>
            <a:xfrm>
              <a:off x="1218700" y="2599283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27"/>
            <p:cNvCxnSpPr/>
            <p:nvPr/>
          </p:nvCxnSpPr>
          <p:spPr>
            <a:xfrm>
              <a:off x="1218700" y="2758178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27"/>
            <p:cNvCxnSpPr/>
            <p:nvPr/>
          </p:nvCxnSpPr>
          <p:spPr>
            <a:xfrm>
              <a:off x="1218700" y="291707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27"/>
            <p:cNvCxnSpPr/>
            <p:nvPr/>
          </p:nvCxnSpPr>
          <p:spPr>
            <a:xfrm>
              <a:off x="1218700" y="307596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27"/>
            <p:cNvCxnSpPr/>
            <p:nvPr/>
          </p:nvCxnSpPr>
          <p:spPr>
            <a:xfrm>
              <a:off x="1218700" y="3234862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27"/>
            <p:cNvCxnSpPr/>
            <p:nvPr/>
          </p:nvCxnSpPr>
          <p:spPr>
            <a:xfrm>
              <a:off x="1218700" y="3393757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7"/>
            <p:cNvCxnSpPr/>
            <p:nvPr/>
          </p:nvCxnSpPr>
          <p:spPr>
            <a:xfrm>
              <a:off x="1218700" y="355265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7"/>
            <p:cNvCxnSpPr/>
            <p:nvPr/>
          </p:nvCxnSpPr>
          <p:spPr>
            <a:xfrm>
              <a:off x="1218700" y="371154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7"/>
            <p:cNvCxnSpPr/>
            <p:nvPr/>
          </p:nvCxnSpPr>
          <p:spPr>
            <a:xfrm>
              <a:off x="1218700" y="3870441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7"/>
            <p:cNvCxnSpPr/>
            <p:nvPr/>
          </p:nvCxnSpPr>
          <p:spPr>
            <a:xfrm>
              <a:off x="1218700" y="4029336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7"/>
            <p:cNvCxnSpPr/>
            <p:nvPr/>
          </p:nvCxnSpPr>
          <p:spPr>
            <a:xfrm>
              <a:off x="1218700" y="4188230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7"/>
            <p:cNvCxnSpPr/>
            <p:nvPr/>
          </p:nvCxnSpPr>
          <p:spPr>
            <a:xfrm>
              <a:off x="1218700" y="4347125"/>
              <a:ext cx="61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1" name="Google Shape;1051;p27"/>
          <p:cNvGrpSpPr/>
          <p:nvPr/>
        </p:nvGrpSpPr>
        <p:grpSpPr>
          <a:xfrm>
            <a:off x="604488" y="924325"/>
            <a:ext cx="461337" cy="3294850"/>
            <a:chOff x="604488" y="924325"/>
            <a:chExt cx="461337" cy="3294850"/>
          </a:xfrm>
        </p:grpSpPr>
        <p:sp>
          <p:nvSpPr>
            <p:cNvPr id="1052" name="Google Shape;1052;p27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3" name="Google Shape;1053;p27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54" name="Google Shape;1054;p27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5" name="Google Shape;1055;p27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56" name="Google Shape;1056;p27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7" name="Google Shape;1057;p27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58" name="Google Shape;1058;p27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9" name="Google Shape;1059;p27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0" name="Google Shape;1060;p27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1" name="Google Shape;1061;p27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2" name="Google Shape;1062;p27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3" name="Google Shape;1063;p27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4" name="Google Shape;1064;p27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5" name="Google Shape;1065;p27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  <p:sp>
          <p:nvSpPr>
            <p:cNvPr id="1066" name="Google Shape;1066;p27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67" name="Google Shape;1067;p27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accent3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3" r:id="rId6"/>
    <p:sldLayoutId id="2147483665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Excel_Worksheet.xls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2"/>
          <p:cNvSpPr txBox="1">
            <a:spLocks noGrp="1"/>
          </p:cNvSpPr>
          <p:nvPr>
            <p:ph type="ctrTitle"/>
          </p:nvPr>
        </p:nvSpPr>
        <p:spPr>
          <a:xfrm>
            <a:off x="1384000" y="1447800"/>
            <a:ext cx="6375900" cy="17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6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糖  日  記</a:t>
            </a:r>
            <a:endParaRPr sz="4400" dirty="0">
              <a:solidFill>
                <a:schemeClr val="dk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0" name="Google Shape;1120;p32"/>
          <p:cNvSpPr txBox="1">
            <a:spLocks noGrp="1"/>
          </p:cNvSpPr>
          <p:nvPr>
            <p:ph type="subTitle" idx="1"/>
          </p:nvPr>
        </p:nvSpPr>
        <p:spPr>
          <a:xfrm>
            <a:off x="1383988" y="3615300"/>
            <a:ext cx="63759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6B719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智慧科技組</a:t>
            </a:r>
            <a:endParaRPr b="1" dirty="0">
              <a:solidFill>
                <a:srgbClr val="6B719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1" name="Google Shape;1121;p32"/>
          <p:cNvSpPr/>
          <p:nvPr/>
        </p:nvSpPr>
        <p:spPr>
          <a:xfrm rot="5400000">
            <a:off x="7257363" y="740438"/>
            <a:ext cx="791400" cy="395700"/>
          </a:xfrm>
          <a:prstGeom prst="homePlate">
            <a:avLst>
              <a:gd name="adj" fmla="val 5180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33;p39">
            <a:extLst>
              <a:ext uri="{FF2B5EF4-FFF2-40B4-BE49-F238E27FC236}">
                <a16:creationId xmlns:a16="http://schemas.microsoft.com/office/drawing/2014/main" id="{0B0BDE1F-65B8-93AE-6B27-D473C79A57BD}"/>
              </a:ext>
            </a:extLst>
          </p:cNvPr>
          <p:cNvSpPr txBox="1">
            <a:spLocks/>
          </p:cNvSpPr>
          <p:nvPr/>
        </p:nvSpPr>
        <p:spPr>
          <a:xfrm>
            <a:off x="1618200" y="861875"/>
            <a:ext cx="5906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市場分析</a:t>
            </a:r>
          </a:p>
        </p:txBody>
      </p:sp>
      <p:sp>
        <p:nvSpPr>
          <p:cNvPr id="4" name="Google Shape;1641;p51">
            <a:extLst>
              <a:ext uri="{FF2B5EF4-FFF2-40B4-BE49-F238E27FC236}">
                <a16:creationId xmlns:a16="http://schemas.microsoft.com/office/drawing/2014/main" id="{409BE4D3-6E88-8CD0-14AD-E92DD0333FF4}"/>
              </a:ext>
            </a:extLst>
          </p:cNvPr>
          <p:cNvSpPr/>
          <p:nvPr/>
        </p:nvSpPr>
        <p:spPr>
          <a:xfrm>
            <a:off x="1108774" y="1346348"/>
            <a:ext cx="1018851" cy="3612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目前市場</a:t>
            </a:r>
            <a:endParaRPr b="1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57A94E7-73A4-0A40-AA96-B266BA66A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2" y="2278069"/>
            <a:ext cx="3360896" cy="20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7ACA2B-BB62-B3A6-B37C-BBDDB8F657FA}"/>
              </a:ext>
            </a:extLst>
          </p:cNvPr>
          <p:cNvSpPr txBox="1"/>
          <p:nvPr/>
        </p:nvSpPr>
        <p:spPr>
          <a:xfrm>
            <a:off x="1021742" y="1816404"/>
            <a:ext cx="2543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根據糖尿病衛教學會的統計，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糖尿病患人數逐年增加</a:t>
            </a:r>
            <a:endParaRPr kumimoji="0" lang="zh-TW" altLang="zh-TW" sz="600" b="0" i="0" u="none" strike="noStrike" cap="none" normalizeH="0" baseline="0" dirty="0">
              <a:ln>
                <a:noFill/>
              </a:ln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Google Shape;1638;p51">
            <a:extLst>
              <a:ext uri="{FF2B5EF4-FFF2-40B4-BE49-F238E27FC236}">
                <a16:creationId xmlns:a16="http://schemas.microsoft.com/office/drawing/2014/main" id="{372F56DB-E654-DF26-C580-75D7F713FEEF}"/>
              </a:ext>
            </a:extLst>
          </p:cNvPr>
          <p:cNvSpPr/>
          <p:nvPr/>
        </p:nvSpPr>
        <p:spPr>
          <a:xfrm>
            <a:off x="4660966" y="1346348"/>
            <a:ext cx="833532" cy="3612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糖日記</a:t>
            </a:r>
            <a:endParaRPr b="1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5EF51C5-3E01-4FA5-340E-2999EFBC0AB3}"/>
              </a:ext>
            </a:extLst>
          </p:cNvPr>
          <p:cNvSpPr txBox="1"/>
          <p:nvPr/>
        </p:nvSpPr>
        <p:spPr>
          <a:xfrm>
            <a:off x="4571250" y="1784934"/>
            <a:ext cx="144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目標客群越來越大</a:t>
            </a:r>
            <a:endParaRPr kumimoji="0" lang="zh-TW" altLang="zh-TW" sz="600" b="0" i="0" u="none" strike="noStrike" cap="none" normalizeH="0" baseline="0" dirty="0">
              <a:ln>
                <a:noFill/>
              </a:ln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F0A1578-64AF-6BD6-07AB-13DB9CA8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103" y="2278068"/>
            <a:ext cx="3565509" cy="20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91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33;p39">
            <a:extLst>
              <a:ext uri="{FF2B5EF4-FFF2-40B4-BE49-F238E27FC236}">
                <a16:creationId xmlns:a16="http://schemas.microsoft.com/office/drawing/2014/main" id="{06026138-DD89-E5BD-AD23-8BB917E0AD58}"/>
              </a:ext>
            </a:extLst>
          </p:cNvPr>
          <p:cNvSpPr txBox="1">
            <a:spLocks/>
          </p:cNvSpPr>
          <p:nvPr/>
        </p:nvSpPr>
        <p:spPr>
          <a:xfrm>
            <a:off x="1618200" y="861875"/>
            <a:ext cx="5906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市場分析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2D53C2-C4A4-7F26-E6E9-C880C4FCAB48}"/>
              </a:ext>
            </a:extLst>
          </p:cNvPr>
          <p:cNvSpPr txBox="1"/>
          <p:nvPr/>
        </p:nvSpPr>
        <p:spPr>
          <a:xfrm>
            <a:off x="1558539" y="1871817"/>
            <a:ext cx="2861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</a:t>
            </a:r>
            <a:r>
              <a:rPr lang="zh-TW" altLang="en-US" sz="12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侵入式採血方式</a:t>
            </a:r>
            <a:r>
              <a:rPr lang="zh-TW" altLang="en-US" sz="12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偵測，需要時常更換試紙及採血針，造成醫療耗材的大量使用及成本增加。</a:t>
            </a:r>
            <a:endParaRPr lang="zh-TW" altLang="en-US" sz="1200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880EC9-0DBA-EFAA-41D1-5D461968EBE6}"/>
              </a:ext>
            </a:extLst>
          </p:cNvPr>
          <p:cNvSpPr txBox="1"/>
          <p:nvPr/>
        </p:nvSpPr>
        <p:spPr>
          <a:xfrm>
            <a:off x="4724401" y="1871817"/>
            <a:ext cx="34018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zh-TW" altLang="en-US" sz="12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非侵入式儀器</a:t>
            </a:r>
            <a:r>
              <a:rPr lang="zh-TW" altLang="en-US" sz="1200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即時偵測</a:t>
            </a:r>
            <a:r>
              <a:rPr lang="zh-TW" altLang="en-US" sz="12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血糖，減少耗材的花費</a:t>
            </a:r>
            <a:endParaRPr lang="zh-TW" altLang="en-US" sz="1200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圖片 15" descr="一張含有 個人, 握住, 行動電話, 手 的圖片&#10;&#10;自動產生的描述">
            <a:extLst>
              <a:ext uri="{FF2B5EF4-FFF2-40B4-BE49-F238E27FC236}">
                <a16:creationId xmlns:a16="http://schemas.microsoft.com/office/drawing/2014/main" id="{B4C884C5-381B-7ACE-710D-E82C71BB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00" y="2675914"/>
            <a:ext cx="2490250" cy="149414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3DFE3D9-C0E4-DA14-6DA6-AEC2C5246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2" y="2675914"/>
            <a:ext cx="3038532" cy="1377833"/>
          </a:xfrm>
          <a:prstGeom prst="rect">
            <a:avLst/>
          </a:prstGeom>
        </p:spPr>
      </p:pic>
      <p:sp>
        <p:nvSpPr>
          <p:cNvPr id="18" name="Google Shape;1641;p51">
            <a:extLst>
              <a:ext uri="{FF2B5EF4-FFF2-40B4-BE49-F238E27FC236}">
                <a16:creationId xmlns:a16="http://schemas.microsoft.com/office/drawing/2014/main" id="{227FC55E-613C-5780-CB43-66299579C5AC}"/>
              </a:ext>
            </a:extLst>
          </p:cNvPr>
          <p:cNvSpPr/>
          <p:nvPr/>
        </p:nvSpPr>
        <p:spPr>
          <a:xfrm>
            <a:off x="1618200" y="1352851"/>
            <a:ext cx="1018851" cy="3612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目前市場</a:t>
            </a:r>
            <a:endParaRPr b="1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Google Shape;1638;p51">
            <a:extLst>
              <a:ext uri="{FF2B5EF4-FFF2-40B4-BE49-F238E27FC236}">
                <a16:creationId xmlns:a16="http://schemas.microsoft.com/office/drawing/2014/main" id="{6EC50EBE-BF84-B351-CF8F-6CE8B7F086A7}"/>
              </a:ext>
            </a:extLst>
          </p:cNvPr>
          <p:cNvSpPr/>
          <p:nvPr/>
        </p:nvSpPr>
        <p:spPr>
          <a:xfrm>
            <a:off x="4772284" y="1352851"/>
            <a:ext cx="833532" cy="3612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糖日記</a:t>
            </a:r>
            <a:endParaRPr b="1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3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3;p39">
            <a:extLst>
              <a:ext uri="{FF2B5EF4-FFF2-40B4-BE49-F238E27FC236}">
                <a16:creationId xmlns:a16="http://schemas.microsoft.com/office/drawing/2014/main" id="{E179C571-8E45-D0A8-F365-899C6CC1AFED}"/>
              </a:ext>
            </a:extLst>
          </p:cNvPr>
          <p:cNvSpPr txBox="1">
            <a:spLocks/>
          </p:cNvSpPr>
          <p:nvPr/>
        </p:nvSpPr>
        <p:spPr>
          <a:xfrm>
            <a:off x="1618200" y="861875"/>
            <a:ext cx="5906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市場分析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0AA6DA9-49FB-81EF-3AC6-65844102243F}"/>
              </a:ext>
            </a:extLst>
          </p:cNvPr>
          <p:cNvSpPr txBox="1"/>
          <p:nvPr/>
        </p:nvSpPr>
        <p:spPr>
          <a:xfrm>
            <a:off x="1543494" y="1781427"/>
            <a:ext cx="290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尚未有提供糖尿病患線上即時醫療相關諮詢，導致病患遇到問題時，需要</a:t>
            </a:r>
            <a:r>
              <a:rPr lang="zh-TW" altLang="en-US" sz="12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親自到醫院安排門診諮詢</a:t>
            </a:r>
            <a:r>
              <a:rPr lang="zh-TW" altLang="en-US" sz="12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，造成交通往返與其時間成本增加，也消耗醫院人力資源。</a:t>
            </a:r>
            <a:endParaRPr lang="zh-TW" altLang="en-US" sz="1200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5931D5-8CFB-26CE-13B5-900A77181926}"/>
              </a:ext>
            </a:extLst>
          </p:cNvPr>
          <p:cNvSpPr txBox="1"/>
          <p:nvPr/>
        </p:nvSpPr>
        <p:spPr>
          <a:xfrm>
            <a:off x="4695308" y="1791492"/>
            <a:ext cx="3165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en-US" altLang="zh-TW" sz="12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TW" altLang="en-US" sz="12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聊天機器人線上諮詢</a:t>
            </a:r>
            <a:r>
              <a:rPr lang="zh-TW" altLang="en-US" sz="12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，即可詢問儀器與藥品的相關資訊，減少掛號費及時間成本。</a:t>
            </a:r>
            <a:endParaRPr lang="zh-TW" altLang="en-US" sz="1200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Google Shape;1641;p51">
            <a:extLst>
              <a:ext uri="{FF2B5EF4-FFF2-40B4-BE49-F238E27FC236}">
                <a16:creationId xmlns:a16="http://schemas.microsoft.com/office/drawing/2014/main" id="{C53290BB-8452-6DD2-A658-59260D0ECEDC}"/>
              </a:ext>
            </a:extLst>
          </p:cNvPr>
          <p:cNvSpPr/>
          <p:nvPr/>
        </p:nvSpPr>
        <p:spPr>
          <a:xfrm>
            <a:off x="1618200" y="1352851"/>
            <a:ext cx="1018851" cy="3612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目前市場</a:t>
            </a:r>
            <a:endParaRPr b="1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Google Shape;1638;p51">
            <a:extLst>
              <a:ext uri="{FF2B5EF4-FFF2-40B4-BE49-F238E27FC236}">
                <a16:creationId xmlns:a16="http://schemas.microsoft.com/office/drawing/2014/main" id="{77C6FE62-E8AF-2A67-81DB-87EBBF019A0D}"/>
              </a:ext>
            </a:extLst>
          </p:cNvPr>
          <p:cNvSpPr/>
          <p:nvPr/>
        </p:nvSpPr>
        <p:spPr>
          <a:xfrm>
            <a:off x="4772284" y="1352851"/>
            <a:ext cx="833532" cy="3612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糖日記</a:t>
            </a:r>
            <a:endParaRPr b="1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BB1C6FF-1E58-E360-604D-D03CED4E58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81"/>
          <a:stretch/>
        </p:blipFill>
        <p:spPr>
          <a:xfrm>
            <a:off x="1543494" y="2679800"/>
            <a:ext cx="2769252" cy="149405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28392A9-47B6-9655-7239-C4898504C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256" y="2653003"/>
            <a:ext cx="2534744" cy="15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3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33;p39">
            <a:extLst>
              <a:ext uri="{FF2B5EF4-FFF2-40B4-BE49-F238E27FC236}">
                <a16:creationId xmlns:a16="http://schemas.microsoft.com/office/drawing/2014/main" id="{EDE2B1CE-DF0F-2A61-5CBE-5BA75F8D79B2}"/>
              </a:ext>
            </a:extLst>
          </p:cNvPr>
          <p:cNvSpPr txBox="1">
            <a:spLocks/>
          </p:cNvSpPr>
          <p:nvPr/>
        </p:nvSpPr>
        <p:spPr>
          <a:xfrm>
            <a:off x="1618200" y="861875"/>
            <a:ext cx="5906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市場分析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40061C7-5A72-72AA-FA49-3D1088A8CFBD}"/>
              </a:ext>
            </a:extLst>
          </p:cNvPr>
          <p:cNvSpPr txBox="1"/>
          <p:nvPr/>
        </p:nvSpPr>
        <p:spPr>
          <a:xfrm>
            <a:off x="1541575" y="1781427"/>
            <a:ext cx="2490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只能讓使用者紀錄自己的各項資訊</a:t>
            </a:r>
            <a:endParaRPr lang="zh-TW" altLang="en-US" sz="1200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B5B875-CE31-E05B-5C4D-31A819758FE8}"/>
              </a:ext>
            </a:extLst>
          </p:cNvPr>
          <p:cNvSpPr txBox="1"/>
          <p:nvPr/>
        </p:nvSpPr>
        <p:spPr>
          <a:xfrm>
            <a:off x="4705351" y="1781427"/>
            <a:ext cx="3149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除了可以讓客戶個人使用之外，也提供醫療機構、照護機構等</a:t>
            </a:r>
            <a:r>
              <a:rPr lang="zh-TW" altLang="en-US" sz="12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團隊可以用一個帳號紀錄多個病患的各項資訊</a:t>
            </a:r>
            <a:r>
              <a:rPr lang="zh-TW" altLang="en-US" sz="12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，也可以即時知道哪個病患的血糖值有異常</a:t>
            </a:r>
            <a:endParaRPr lang="zh-TW" altLang="en-US" sz="1200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Google Shape;1641;p51">
            <a:extLst>
              <a:ext uri="{FF2B5EF4-FFF2-40B4-BE49-F238E27FC236}">
                <a16:creationId xmlns:a16="http://schemas.microsoft.com/office/drawing/2014/main" id="{E97A4587-2040-0A97-1FEC-6E3EB3431E95}"/>
              </a:ext>
            </a:extLst>
          </p:cNvPr>
          <p:cNvSpPr/>
          <p:nvPr/>
        </p:nvSpPr>
        <p:spPr>
          <a:xfrm>
            <a:off x="1618200" y="1352851"/>
            <a:ext cx="1018851" cy="3612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目前市場</a:t>
            </a:r>
            <a:endParaRPr b="1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Google Shape;1638;p51">
            <a:extLst>
              <a:ext uri="{FF2B5EF4-FFF2-40B4-BE49-F238E27FC236}">
                <a16:creationId xmlns:a16="http://schemas.microsoft.com/office/drawing/2014/main" id="{3F47E8B1-0A6F-D4E2-1952-B5110C3F64EC}"/>
              </a:ext>
            </a:extLst>
          </p:cNvPr>
          <p:cNvSpPr/>
          <p:nvPr/>
        </p:nvSpPr>
        <p:spPr>
          <a:xfrm>
            <a:off x="4772284" y="1352851"/>
            <a:ext cx="833532" cy="3612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糖日記</a:t>
            </a:r>
            <a:endParaRPr b="1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3A2678C-443D-DF63-6D7F-7D4E3A74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1" y="2721049"/>
            <a:ext cx="3121152" cy="156057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AEC20B7-3F78-4A49-C2CC-52BEBA33B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200" y="2412859"/>
            <a:ext cx="2353950" cy="18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EBF7BEF9-F6FF-DE15-979F-BEB823123615}"/>
              </a:ext>
            </a:extLst>
          </p:cNvPr>
          <p:cNvSpPr/>
          <p:nvPr/>
        </p:nvSpPr>
        <p:spPr>
          <a:xfrm>
            <a:off x="4636771" y="2972642"/>
            <a:ext cx="3018564" cy="1380175"/>
          </a:xfrm>
          <a:prstGeom prst="roundRect">
            <a:avLst>
              <a:gd name="adj" fmla="val 7442"/>
            </a:avLst>
          </a:prstGeom>
          <a:solidFill>
            <a:srgbClr val="FDE0D6"/>
          </a:solidFill>
          <a:ln>
            <a:solidFill>
              <a:srgbClr val="6B7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245F87F-8652-A1ED-80E6-648BB5E3EDE1}"/>
              </a:ext>
            </a:extLst>
          </p:cNvPr>
          <p:cNvSpPr/>
          <p:nvPr/>
        </p:nvSpPr>
        <p:spPr>
          <a:xfrm>
            <a:off x="4636771" y="1380016"/>
            <a:ext cx="3018564" cy="1380175"/>
          </a:xfrm>
          <a:prstGeom prst="roundRect">
            <a:avLst>
              <a:gd name="adj" fmla="val 7442"/>
            </a:avLst>
          </a:prstGeom>
          <a:solidFill>
            <a:srgbClr val="FDE0D6"/>
          </a:solidFill>
          <a:ln>
            <a:solidFill>
              <a:srgbClr val="6B7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EFD2ABA-34DF-EEF7-9470-CD245347EB28}"/>
              </a:ext>
            </a:extLst>
          </p:cNvPr>
          <p:cNvSpPr/>
          <p:nvPr/>
        </p:nvSpPr>
        <p:spPr>
          <a:xfrm>
            <a:off x="1407344" y="1380016"/>
            <a:ext cx="3018564" cy="1380175"/>
          </a:xfrm>
          <a:prstGeom prst="roundRect">
            <a:avLst>
              <a:gd name="adj" fmla="val 7442"/>
            </a:avLst>
          </a:prstGeom>
          <a:solidFill>
            <a:srgbClr val="E3F4D8"/>
          </a:solidFill>
          <a:ln>
            <a:solidFill>
              <a:srgbClr val="6B7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B76A4CE-8454-75BD-B95C-58D83F8C28AE}"/>
              </a:ext>
            </a:extLst>
          </p:cNvPr>
          <p:cNvSpPr/>
          <p:nvPr/>
        </p:nvSpPr>
        <p:spPr>
          <a:xfrm>
            <a:off x="1407344" y="2972642"/>
            <a:ext cx="3018564" cy="1380175"/>
          </a:xfrm>
          <a:prstGeom prst="roundRect">
            <a:avLst>
              <a:gd name="adj" fmla="val 7442"/>
            </a:avLst>
          </a:prstGeom>
          <a:solidFill>
            <a:srgbClr val="E3F4D8"/>
          </a:solidFill>
          <a:ln>
            <a:solidFill>
              <a:srgbClr val="6B7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Google Shape;1233;p39">
            <a:extLst>
              <a:ext uri="{FF2B5EF4-FFF2-40B4-BE49-F238E27FC236}">
                <a16:creationId xmlns:a16="http://schemas.microsoft.com/office/drawing/2014/main" id="{F4103C32-87BB-F385-1D08-09233C3A6F75}"/>
              </a:ext>
            </a:extLst>
          </p:cNvPr>
          <p:cNvSpPr txBox="1">
            <a:spLocks/>
          </p:cNvSpPr>
          <p:nvPr/>
        </p:nvSpPr>
        <p:spPr>
          <a:xfrm>
            <a:off x="1618200" y="861875"/>
            <a:ext cx="5906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zh-TW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SWOT</a:t>
            </a:r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CB8170-C258-F7D0-04BF-B8F5EDDB8AF2}"/>
              </a:ext>
            </a:extLst>
          </p:cNvPr>
          <p:cNvSpPr/>
          <p:nvPr/>
        </p:nvSpPr>
        <p:spPr>
          <a:xfrm>
            <a:off x="6132301" y="1060791"/>
            <a:ext cx="160634" cy="63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860EE20-8A6B-93D8-3944-A7DDBCA052EB}"/>
              </a:ext>
            </a:extLst>
          </p:cNvPr>
          <p:cNvSpPr txBox="1"/>
          <p:nvPr/>
        </p:nvSpPr>
        <p:spPr>
          <a:xfrm>
            <a:off x="1618207" y="1567093"/>
            <a:ext cx="2807701" cy="891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en-US" altLang="zh-TW" sz="1200" b="1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TW" altLang="en-US" sz="1200" b="1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聊天機器人提供患者線上諮詢</a:t>
            </a:r>
            <a:endParaRPr lang="zh-TW" altLang="en-US" sz="1200" b="1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血糖異常提醒</a:t>
            </a:r>
            <a:endParaRPr lang="zh-TW" altLang="en-US" sz="1200" b="1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搭配非侵入式儀器</a:t>
            </a:r>
            <a:endParaRPr lang="zh-TW" altLang="en-US" b="1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CCAAC17-C9F6-5AE3-6D86-8DC8763EC51C}"/>
              </a:ext>
            </a:extLst>
          </p:cNvPr>
          <p:cNvSpPr txBox="1"/>
          <p:nvPr/>
        </p:nvSpPr>
        <p:spPr>
          <a:xfrm>
            <a:off x="1645830" y="3321978"/>
            <a:ext cx="2224791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糖尿病人口越來越多</a:t>
            </a:r>
            <a:endParaRPr lang="zh-TW" altLang="en-US" sz="1200" b="1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競爭對手大多搭配侵入式儀器</a:t>
            </a:r>
            <a:endParaRPr lang="zh-TW" altLang="en-US" sz="1200" b="1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DFC3729-8AF5-7E12-2E6F-ED8084C1BC4E}"/>
              </a:ext>
            </a:extLst>
          </p:cNvPr>
          <p:cNvGrpSpPr/>
          <p:nvPr/>
        </p:nvGrpSpPr>
        <p:grpSpPr>
          <a:xfrm>
            <a:off x="1555346" y="1708746"/>
            <a:ext cx="90484" cy="667014"/>
            <a:chOff x="1658736" y="1663504"/>
            <a:chExt cx="90484" cy="667014"/>
          </a:xfrm>
        </p:grpSpPr>
        <p:sp>
          <p:nvSpPr>
            <p:cNvPr id="24" name="Google Shape;1309;p42">
              <a:extLst>
                <a:ext uri="{FF2B5EF4-FFF2-40B4-BE49-F238E27FC236}">
                  <a16:creationId xmlns:a16="http://schemas.microsoft.com/office/drawing/2014/main" id="{BF7A71C8-06DA-B972-A59A-A797445F2DF4}"/>
                </a:ext>
              </a:extLst>
            </p:cNvPr>
            <p:cNvSpPr/>
            <p:nvPr/>
          </p:nvSpPr>
          <p:spPr>
            <a:xfrm>
              <a:off x="1658736" y="1663504"/>
              <a:ext cx="90484" cy="9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09;p42">
              <a:extLst>
                <a:ext uri="{FF2B5EF4-FFF2-40B4-BE49-F238E27FC236}">
                  <a16:creationId xmlns:a16="http://schemas.microsoft.com/office/drawing/2014/main" id="{A530C8EE-A287-21E0-A227-0B2525A038A6}"/>
                </a:ext>
              </a:extLst>
            </p:cNvPr>
            <p:cNvSpPr/>
            <p:nvPr/>
          </p:nvSpPr>
          <p:spPr>
            <a:xfrm>
              <a:off x="1658736" y="1951769"/>
              <a:ext cx="90484" cy="9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09;p42">
              <a:extLst>
                <a:ext uri="{FF2B5EF4-FFF2-40B4-BE49-F238E27FC236}">
                  <a16:creationId xmlns:a16="http://schemas.microsoft.com/office/drawing/2014/main" id="{021DDB19-ABEC-7E9C-4302-FEDB719CC9C2}"/>
                </a:ext>
              </a:extLst>
            </p:cNvPr>
            <p:cNvSpPr/>
            <p:nvPr/>
          </p:nvSpPr>
          <p:spPr>
            <a:xfrm>
              <a:off x="1658736" y="2240034"/>
              <a:ext cx="90484" cy="9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6991939-4872-04D1-E235-BFE781C5A608}"/>
              </a:ext>
            </a:extLst>
          </p:cNvPr>
          <p:cNvGrpSpPr/>
          <p:nvPr/>
        </p:nvGrpSpPr>
        <p:grpSpPr>
          <a:xfrm>
            <a:off x="1555346" y="3466967"/>
            <a:ext cx="90484" cy="378749"/>
            <a:chOff x="1658736" y="1663504"/>
            <a:chExt cx="90484" cy="378749"/>
          </a:xfrm>
        </p:grpSpPr>
        <p:sp>
          <p:nvSpPr>
            <p:cNvPr id="28" name="Google Shape;1309;p42">
              <a:extLst>
                <a:ext uri="{FF2B5EF4-FFF2-40B4-BE49-F238E27FC236}">
                  <a16:creationId xmlns:a16="http://schemas.microsoft.com/office/drawing/2014/main" id="{A33918EA-F7EB-A10C-D2D5-B0BDA0DC2B85}"/>
                </a:ext>
              </a:extLst>
            </p:cNvPr>
            <p:cNvSpPr/>
            <p:nvPr/>
          </p:nvSpPr>
          <p:spPr>
            <a:xfrm>
              <a:off x="1658736" y="1663504"/>
              <a:ext cx="90484" cy="9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09;p42">
              <a:extLst>
                <a:ext uri="{FF2B5EF4-FFF2-40B4-BE49-F238E27FC236}">
                  <a16:creationId xmlns:a16="http://schemas.microsoft.com/office/drawing/2014/main" id="{997BC4AB-27F5-5233-6FB1-E88033B37836}"/>
                </a:ext>
              </a:extLst>
            </p:cNvPr>
            <p:cNvSpPr/>
            <p:nvPr/>
          </p:nvSpPr>
          <p:spPr>
            <a:xfrm>
              <a:off x="1658736" y="1951769"/>
              <a:ext cx="90484" cy="9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2CF0D67-CA20-129C-70BE-0989DE643DF9}"/>
              </a:ext>
            </a:extLst>
          </p:cNvPr>
          <p:cNvGrpSpPr/>
          <p:nvPr/>
        </p:nvGrpSpPr>
        <p:grpSpPr>
          <a:xfrm>
            <a:off x="5131869" y="3321978"/>
            <a:ext cx="2284478" cy="830997"/>
            <a:chOff x="5292196" y="3321978"/>
            <a:chExt cx="2284478" cy="830997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4107E41-4AF5-339E-C153-75F6074BE66B}"/>
                </a:ext>
              </a:extLst>
            </p:cNvPr>
            <p:cNvSpPr txBox="1"/>
            <p:nvPr/>
          </p:nvSpPr>
          <p:spPr>
            <a:xfrm>
              <a:off x="5364926" y="3321978"/>
              <a:ext cx="22117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200" b="1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競爭對手眾多</a:t>
              </a:r>
              <a:endParaRPr lang="en-US" altLang="zh-TW" sz="1200" b="1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b="1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目前非侵入式偵測血糖的儀器</a:t>
              </a:r>
              <a:endParaRPr lang="en-US" altLang="zh-TW" sz="1200" b="1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zh-TW" altLang="en-US" sz="1200" b="1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測量不夠精確</a:t>
              </a:r>
              <a:endParaRPr lang="zh-TW" altLang="en-US" sz="1200" b="1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1F6F33A-9513-A923-4EF8-EB2FCB6E6932}"/>
                </a:ext>
              </a:extLst>
            </p:cNvPr>
            <p:cNvGrpSpPr/>
            <p:nvPr/>
          </p:nvGrpSpPr>
          <p:grpSpPr>
            <a:xfrm>
              <a:off x="5292196" y="3466967"/>
              <a:ext cx="90484" cy="378749"/>
              <a:chOff x="1658736" y="1663504"/>
              <a:chExt cx="90484" cy="378749"/>
            </a:xfrm>
          </p:grpSpPr>
          <p:sp>
            <p:nvSpPr>
              <p:cNvPr id="33" name="Google Shape;1309;p42">
                <a:extLst>
                  <a:ext uri="{FF2B5EF4-FFF2-40B4-BE49-F238E27FC236}">
                    <a16:creationId xmlns:a16="http://schemas.microsoft.com/office/drawing/2014/main" id="{D5654F06-FCA2-B305-5067-8A429AA3C270}"/>
                  </a:ext>
                </a:extLst>
              </p:cNvPr>
              <p:cNvSpPr/>
              <p:nvPr/>
            </p:nvSpPr>
            <p:spPr>
              <a:xfrm>
                <a:off x="1658736" y="1663504"/>
                <a:ext cx="90484" cy="904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09;p42">
                <a:extLst>
                  <a:ext uri="{FF2B5EF4-FFF2-40B4-BE49-F238E27FC236}">
                    <a16:creationId xmlns:a16="http://schemas.microsoft.com/office/drawing/2014/main" id="{7EE76450-1330-BD73-F86F-31B6F2896D91}"/>
                  </a:ext>
                </a:extLst>
              </p:cNvPr>
              <p:cNvSpPr/>
              <p:nvPr/>
            </p:nvSpPr>
            <p:spPr>
              <a:xfrm>
                <a:off x="1658736" y="1951769"/>
                <a:ext cx="90484" cy="904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5725AB35-D5CE-875F-F647-B5731E781422}"/>
              </a:ext>
            </a:extLst>
          </p:cNvPr>
          <p:cNvGrpSpPr/>
          <p:nvPr/>
        </p:nvGrpSpPr>
        <p:grpSpPr>
          <a:xfrm>
            <a:off x="5131869" y="1567093"/>
            <a:ext cx="2444805" cy="614079"/>
            <a:chOff x="5290350" y="1566800"/>
            <a:chExt cx="2444805" cy="614079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FD53514-FBFB-8340-F029-6789AF31D631}"/>
                </a:ext>
              </a:extLst>
            </p:cNvPr>
            <p:cNvSpPr txBox="1"/>
            <p:nvPr/>
          </p:nvSpPr>
          <p:spPr>
            <a:xfrm>
              <a:off x="5364926" y="1566800"/>
              <a:ext cx="2370229" cy="614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200" b="1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多數使用者已有固定使用的</a:t>
              </a:r>
              <a:r>
                <a:rPr lang="en-US" altLang="zh-TW" sz="1200" b="1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app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1200" b="1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客群較特定</a:t>
              </a:r>
              <a:endParaRPr lang="zh-TW" altLang="en-US" sz="1200" b="1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B56E5FF7-57EA-8436-B7DC-EDFD97BF50D3}"/>
                </a:ext>
              </a:extLst>
            </p:cNvPr>
            <p:cNvGrpSpPr/>
            <p:nvPr/>
          </p:nvGrpSpPr>
          <p:grpSpPr>
            <a:xfrm>
              <a:off x="5290350" y="1706025"/>
              <a:ext cx="90484" cy="378749"/>
              <a:chOff x="1658736" y="1663504"/>
              <a:chExt cx="90484" cy="378749"/>
            </a:xfrm>
          </p:grpSpPr>
          <p:sp>
            <p:nvSpPr>
              <p:cNvPr id="38" name="Google Shape;1309;p42">
                <a:extLst>
                  <a:ext uri="{FF2B5EF4-FFF2-40B4-BE49-F238E27FC236}">
                    <a16:creationId xmlns:a16="http://schemas.microsoft.com/office/drawing/2014/main" id="{9C4DA6F4-3B72-7C4B-4176-A9F987FDF93E}"/>
                  </a:ext>
                </a:extLst>
              </p:cNvPr>
              <p:cNvSpPr/>
              <p:nvPr/>
            </p:nvSpPr>
            <p:spPr>
              <a:xfrm>
                <a:off x="1658736" y="1663504"/>
                <a:ext cx="90484" cy="904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09;p42">
                <a:extLst>
                  <a:ext uri="{FF2B5EF4-FFF2-40B4-BE49-F238E27FC236}">
                    <a16:creationId xmlns:a16="http://schemas.microsoft.com/office/drawing/2014/main" id="{CC37CD86-3752-9E44-8895-A600C0D6A805}"/>
                  </a:ext>
                </a:extLst>
              </p:cNvPr>
              <p:cNvSpPr/>
              <p:nvPr/>
            </p:nvSpPr>
            <p:spPr>
              <a:xfrm>
                <a:off x="1658736" y="1951769"/>
                <a:ext cx="90484" cy="904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" name="圓形: 空心 39">
            <a:extLst>
              <a:ext uri="{FF2B5EF4-FFF2-40B4-BE49-F238E27FC236}">
                <a16:creationId xmlns:a16="http://schemas.microsoft.com/office/drawing/2014/main" id="{80FD5960-4BFF-2D1A-58A0-5B5B1AAC941E}"/>
              </a:ext>
            </a:extLst>
          </p:cNvPr>
          <p:cNvSpPr/>
          <p:nvPr/>
        </p:nvSpPr>
        <p:spPr>
          <a:xfrm>
            <a:off x="3720966" y="2076838"/>
            <a:ext cx="1579504" cy="1579504"/>
          </a:xfrm>
          <a:prstGeom prst="donut">
            <a:avLst>
              <a:gd name="adj" fmla="val 7051"/>
            </a:avLst>
          </a:prstGeom>
          <a:solidFill>
            <a:schemeClr val="accent4"/>
          </a:solidFill>
          <a:ln>
            <a:solidFill>
              <a:srgbClr val="6B7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D10FD28-04AD-81FA-E546-2926DA133FE4}"/>
              </a:ext>
            </a:extLst>
          </p:cNvPr>
          <p:cNvSpPr txBox="1"/>
          <p:nvPr/>
        </p:nvSpPr>
        <p:spPr>
          <a:xfrm>
            <a:off x="4017425" y="2403370"/>
            <a:ext cx="273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8C479BF-5CD4-713F-2AB5-8DCF836AF2C6}"/>
              </a:ext>
            </a:extLst>
          </p:cNvPr>
          <p:cNvSpPr txBox="1"/>
          <p:nvPr/>
        </p:nvSpPr>
        <p:spPr>
          <a:xfrm>
            <a:off x="4649385" y="2400465"/>
            <a:ext cx="273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DEA9881-6C04-1FB2-D372-0F777CEE344C}"/>
              </a:ext>
            </a:extLst>
          </p:cNvPr>
          <p:cNvSpPr txBox="1"/>
          <p:nvPr/>
        </p:nvSpPr>
        <p:spPr>
          <a:xfrm>
            <a:off x="3999644" y="3022253"/>
            <a:ext cx="273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65E09CD-CB99-D58A-88F4-41ABFAEC6B42}"/>
              </a:ext>
            </a:extLst>
          </p:cNvPr>
          <p:cNvSpPr txBox="1"/>
          <p:nvPr/>
        </p:nvSpPr>
        <p:spPr>
          <a:xfrm>
            <a:off x="4677145" y="3035724"/>
            <a:ext cx="273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D664CD9-141D-F7DA-34B6-4FE92DB94B53}"/>
              </a:ext>
            </a:extLst>
          </p:cNvPr>
          <p:cNvSpPr/>
          <p:nvPr/>
        </p:nvSpPr>
        <p:spPr>
          <a:xfrm>
            <a:off x="3617025" y="2774521"/>
            <a:ext cx="2039491" cy="1727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E87BF27-FFD4-873B-243A-392C82055E28}"/>
              </a:ext>
            </a:extLst>
          </p:cNvPr>
          <p:cNvSpPr/>
          <p:nvPr/>
        </p:nvSpPr>
        <p:spPr>
          <a:xfrm rot="5400000">
            <a:off x="3486545" y="2990823"/>
            <a:ext cx="2039491" cy="131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F9A4C31-3558-8DA2-0B56-91D944C315BD}"/>
              </a:ext>
            </a:extLst>
          </p:cNvPr>
          <p:cNvSpPr/>
          <p:nvPr/>
        </p:nvSpPr>
        <p:spPr>
          <a:xfrm rot="5400000">
            <a:off x="3538364" y="2925129"/>
            <a:ext cx="2039491" cy="131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8128A10-306D-750C-E595-8468E1FA1C31}"/>
              </a:ext>
            </a:extLst>
          </p:cNvPr>
          <p:cNvSpPr/>
          <p:nvPr/>
        </p:nvSpPr>
        <p:spPr>
          <a:xfrm rot="10800000">
            <a:off x="3342713" y="2826263"/>
            <a:ext cx="2039491" cy="131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680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233;p39">
            <a:extLst>
              <a:ext uri="{FF2B5EF4-FFF2-40B4-BE49-F238E27FC236}">
                <a16:creationId xmlns:a16="http://schemas.microsoft.com/office/drawing/2014/main" id="{8714393F-2928-7A1C-189A-5B6E6DCF24EA}"/>
              </a:ext>
            </a:extLst>
          </p:cNvPr>
          <p:cNvSpPr txBox="1">
            <a:spLocks/>
          </p:cNvSpPr>
          <p:nvPr/>
        </p:nvSpPr>
        <p:spPr>
          <a:xfrm>
            <a:off x="1618200" y="861875"/>
            <a:ext cx="5906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競爭策略</a:t>
            </a:r>
          </a:p>
        </p:txBody>
      </p:sp>
      <p:grpSp>
        <p:nvGrpSpPr>
          <p:cNvPr id="37" name="Google Shape;2106;p60">
            <a:extLst>
              <a:ext uri="{FF2B5EF4-FFF2-40B4-BE49-F238E27FC236}">
                <a16:creationId xmlns:a16="http://schemas.microsoft.com/office/drawing/2014/main" id="{905C59F3-C1AC-A70E-8B2F-7DDBBBE150F2}"/>
              </a:ext>
            </a:extLst>
          </p:cNvPr>
          <p:cNvGrpSpPr/>
          <p:nvPr/>
        </p:nvGrpSpPr>
        <p:grpSpPr>
          <a:xfrm>
            <a:off x="1820396" y="1730396"/>
            <a:ext cx="2387550" cy="2386160"/>
            <a:chOff x="4530672" y="1882668"/>
            <a:chExt cx="979549" cy="978979"/>
          </a:xfrm>
        </p:grpSpPr>
        <p:sp>
          <p:nvSpPr>
            <p:cNvPr id="43" name="Google Shape;2107;p60">
              <a:extLst>
                <a:ext uri="{FF2B5EF4-FFF2-40B4-BE49-F238E27FC236}">
                  <a16:creationId xmlns:a16="http://schemas.microsoft.com/office/drawing/2014/main" id="{6CFA4865-566B-AD67-C155-8D7AE6CA3DF1}"/>
                </a:ext>
              </a:extLst>
            </p:cNvPr>
            <p:cNvSpPr/>
            <p:nvPr/>
          </p:nvSpPr>
          <p:spPr>
            <a:xfrm>
              <a:off x="4557572" y="1908998"/>
              <a:ext cx="952649" cy="952649"/>
            </a:xfrm>
            <a:custGeom>
              <a:avLst/>
              <a:gdLst/>
              <a:ahLst/>
              <a:cxnLst/>
              <a:rect l="l" t="t" r="r" b="b"/>
              <a:pathLst>
                <a:path w="25073" h="25073" extrusionOk="0">
                  <a:moveTo>
                    <a:pt x="0" y="1"/>
                  </a:moveTo>
                  <a:lnTo>
                    <a:pt x="0" y="25072"/>
                  </a:lnTo>
                  <a:lnTo>
                    <a:pt x="25072" y="25072"/>
                  </a:lnTo>
                  <a:lnTo>
                    <a:pt x="25072" y="1"/>
                  </a:lnTo>
                  <a:close/>
                </a:path>
              </a:pathLst>
            </a:custGeom>
            <a:solidFill>
              <a:srgbClr val="D6D9ED">
                <a:alpha val="52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08;p60">
              <a:extLst>
                <a:ext uri="{FF2B5EF4-FFF2-40B4-BE49-F238E27FC236}">
                  <a16:creationId xmlns:a16="http://schemas.microsoft.com/office/drawing/2014/main" id="{ED90EF50-ED48-3828-112B-6DCF62D9A2A2}"/>
                </a:ext>
              </a:extLst>
            </p:cNvPr>
            <p:cNvSpPr/>
            <p:nvPr/>
          </p:nvSpPr>
          <p:spPr>
            <a:xfrm>
              <a:off x="4530672" y="1882668"/>
              <a:ext cx="952649" cy="952649"/>
            </a:xfrm>
            <a:custGeom>
              <a:avLst/>
              <a:gdLst/>
              <a:ahLst/>
              <a:cxnLst/>
              <a:rect l="l" t="t" r="r" b="b"/>
              <a:pathLst>
                <a:path w="25073" h="25073" extrusionOk="0">
                  <a:moveTo>
                    <a:pt x="0" y="1"/>
                  </a:moveTo>
                  <a:lnTo>
                    <a:pt x="0" y="25073"/>
                  </a:lnTo>
                  <a:lnTo>
                    <a:pt x="25072" y="25073"/>
                  </a:lnTo>
                  <a:lnTo>
                    <a:pt x="250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2109;p60">
              <a:extLst>
                <a:ext uri="{FF2B5EF4-FFF2-40B4-BE49-F238E27FC236}">
                  <a16:creationId xmlns:a16="http://schemas.microsoft.com/office/drawing/2014/main" id="{EDDA1B6C-427C-AAC4-76C3-56F7389F18E0}"/>
                </a:ext>
              </a:extLst>
            </p:cNvPr>
            <p:cNvSpPr/>
            <p:nvPr/>
          </p:nvSpPr>
          <p:spPr>
            <a:xfrm>
              <a:off x="4530672" y="1882668"/>
              <a:ext cx="952649" cy="211746"/>
            </a:xfrm>
            <a:custGeom>
              <a:avLst/>
              <a:gdLst/>
              <a:ahLst/>
              <a:cxnLst/>
              <a:rect l="l" t="t" r="r" b="b"/>
              <a:pathLst>
                <a:path w="25073" h="5573" extrusionOk="0">
                  <a:moveTo>
                    <a:pt x="0" y="1"/>
                  </a:moveTo>
                  <a:lnTo>
                    <a:pt x="0" y="5572"/>
                  </a:lnTo>
                  <a:lnTo>
                    <a:pt x="25072" y="5572"/>
                  </a:lnTo>
                  <a:lnTo>
                    <a:pt x="250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2000" b="1" dirty="0">
                  <a:solidFill>
                    <a:schemeClr val="bg1">
                      <a:lumMod val="7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初期重點策略</a:t>
              </a:r>
              <a:endParaRPr sz="2000" b="1" dirty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8" name="Google Shape;1300;p42">
            <a:extLst>
              <a:ext uri="{FF2B5EF4-FFF2-40B4-BE49-F238E27FC236}">
                <a16:creationId xmlns:a16="http://schemas.microsoft.com/office/drawing/2014/main" id="{C579D0F7-1721-B87C-926D-AC6186C4EF22}"/>
              </a:ext>
            </a:extLst>
          </p:cNvPr>
          <p:cNvSpPr/>
          <p:nvPr/>
        </p:nvSpPr>
        <p:spPr>
          <a:xfrm rot="19385605">
            <a:off x="1596059" y="1745685"/>
            <a:ext cx="823647" cy="182423"/>
          </a:xfrm>
          <a:custGeom>
            <a:avLst/>
            <a:gdLst/>
            <a:ahLst/>
            <a:cxnLst/>
            <a:rect l="l" t="t" r="r" b="b"/>
            <a:pathLst>
              <a:path w="37475" h="8300" extrusionOk="0">
                <a:moveTo>
                  <a:pt x="809" y="1"/>
                </a:moveTo>
                <a:lnTo>
                  <a:pt x="825" y="223"/>
                </a:lnTo>
                <a:lnTo>
                  <a:pt x="730" y="327"/>
                </a:lnTo>
                <a:lnTo>
                  <a:pt x="685" y="758"/>
                </a:lnTo>
                <a:lnTo>
                  <a:pt x="974" y="1597"/>
                </a:lnTo>
                <a:lnTo>
                  <a:pt x="783" y="2530"/>
                </a:lnTo>
                <a:lnTo>
                  <a:pt x="1199" y="3577"/>
                </a:lnTo>
                <a:lnTo>
                  <a:pt x="991" y="3838"/>
                </a:lnTo>
                <a:lnTo>
                  <a:pt x="499" y="4334"/>
                </a:lnTo>
                <a:lnTo>
                  <a:pt x="354" y="4966"/>
                </a:lnTo>
                <a:lnTo>
                  <a:pt x="335" y="6129"/>
                </a:lnTo>
                <a:lnTo>
                  <a:pt x="0" y="6458"/>
                </a:lnTo>
                <a:lnTo>
                  <a:pt x="790" y="7137"/>
                </a:lnTo>
                <a:lnTo>
                  <a:pt x="785" y="7917"/>
                </a:lnTo>
                <a:lnTo>
                  <a:pt x="665" y="8241"/>
                </a:lnTo>
                <a:lnTo>
                  <a:pt x="695" y="8300"/>
                </a:lnTo>
                <a:lnTo>
                  <a:pt x="36842" y="8300"/>
                </a:lnTo>
                <a:lnTo>
                  <a:pt x="37088" y="7839"/>
                </a:lnTo>
                <a:lnTo>
                  <a:pt x="36865" y="7309"/>
                </a:lnTo>
                <a:lnTo>
                  <a:pt x="37152" y="5892"/>
                </a:lnTo>
                <a:lnTo>
                  <a:pt x="37475" y="5039"/>
                </a:lnTo>
                <a:lnTo>
                  <a:pt x="37057" y="4561"/>
                </a:lnTo>
                <a:lnTo>
                  <a:pt x="37088" y="3433"/>
                </a:lnTo>
                <a:lnTo>
                  <a:pt x="37314" y="2922"/>
                </a:lnTo>
                <a:lnTo>
                  <a:pt x="37007" y="1482"/>
                </a:lnTo>
                <a:lnTo>
                  <a:pt x="37189" y="1124"/>
                </a:lnTo>
                <a:lnTo>
                  <a:pt x="37450" y="865"/>
                </a:lnTo>
                <a:lnTo>
                  <a:pt x="36501" y="567"/>
                </a:lnTo>
                <a:lnTo>
                  <a:pt x="36312" y="96"/>
                </a:lnTo>
                <a:lnTo>
                  <a:pt x="809" y="1"/>
                </a:lnTo>
                <a:close/>
              </a:path>
            </a:pathLst>
          </a:custGeom>
          <a:solidFill>
            <a:srgbClr val="D1EDBE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00;p42">
            <a:extLst>
              <a:ext uri="{FF2B5EF4-FFF2-40B4-BE49-F238E27FC236}">
                <a16:creationId xmlns:a16="http://schemas.microsoft.com/office/drawing/2014/main" id="{83315D24-A128-94F9-6C4B-272E78492685}"/>
              </a:ext>
            </a:extLst>
          </p:cNvPr>
          <p:cNvSpPr/>
          <p:nvPr/>
        </p:nvSpPr>
        <p:spPr>
          <a:xfrm rot="19385605">
            <a:off x="3626741" y="3846143"/>
            <a:ext cx="823647" cy="182423"/>
          </a:xfrm>
          <a:custGeom>
            <a:avLst/>
            <a:gdLst/>
            <a:ahLst/>
            <a:cxnLst/>
            <a:rect l="l" t="t" r="r" b="b"/>
            <a:pathLst>
              <a:path w="37475" h="8300" extrusionOk="0">
                <a:moveTo>
                  <a:pt x="809" y="1"/>
                </a:moveTo>
                <a:lnTo>
                  <a:pt x="825" y="223"/>
                </a:lnTo>
                <a:lnTo>
                  <a:pt x="730" y="327"/>
                </a:lnTo>
                <a:lnTo>
                  <a:pt x="685" y="758"/>
                </a:lnTo>
                <a:lnTo>
                  <a:pt x="974" y="1597"/>
                </a:lnTo>
                <a:lnTo>
                  <a:pt x="783" y="2530"/>
                </a:lnTo>
                <a:lnTo>
                  <a:pt x="1199" y="3577"/>
                </a:lnTo>
                <a:lnTo>
                  <a:pt x="991" y="3838"/>
                </a:lnTo>
                <a:lnTo>
                  <a:pt x="499" y="4334"/>
                </a:lnTo>
                <a:lnTo>
                  <a:pt x="354" y="4966"/>
                </a:lnTo>
                <a:lnTo>
                  <a:pt x="335" y="6129"/>
                </a:lnTo>
                <a:lnTo>
                  <a:pt x="0" y="6458"/>
                </a:lnTo>
                <a:lnTo>
                  <a:pt x="790" y="7137"/>
                </a:lnTo>
                <a:lnTo>
                  <a:pt x="785" y="7917"/>
                </a:lnTo>
                <a:lnTo>
                  <a:pt x="665" y="8241"/>
                </a:lnTo>
                <a:lnTo>
                  <a:pt x="695" y="8300"/>
                </a:lnTo>
                <a:lnTo>
                  <a:pt x="36842" y="8300"/>
                </a:lnTo>
                <a:lnTo>
                  <a:pt x="37088" y="7839"/>
                </a:lnTo>
                <a:lnTo>
                  <a:pt x="36865" y="7309"/>
                </a:lnTo>
                <a:lnTo>
                  <a:pt x="37152" y="5892"/>
                </a:lnTo>
                <a:lnTo>
                  <a:pt x="37475" y="5039"/>
                </a:lnTo>
                <a:lnTo>
                  <a:pt x="37057" y="4561"/>
                </a:lnTo>
                <a:lnTo>
                  <a:pt x="37088" y="3433"/>
                </a:lnTo>
                <a:lnTo>
                  <a:pt x="37314" y="2922"/>
                </a:lnTo>
                <a:lnTo>
                  <a:pt x="37007" y="1482"/>
                </a:lnTo>
                <a:lnTo>
                  <a:pt x="37189" y="1124"/>
                </a:lnTo>
                <a:lnTo>
                  <a:pt x="37450" y="865"/>
                </a:lnTo>
                <a:lnTo>
                  <a:pt x="36501" y="567"/>
                </a:lnTo>
                <a:lnTo>
                  <a:pt x="36312" y="96"/>
                </a:lnTo>
                <a:lnTo>
                  <a:pt x="809" y="1"/>
                </a:lnTo>
                <a:close/>
              </a:path>
            </a:pathLst>
          </a:custGeom>
          <a:solidFill>
            <a:srgbClr val="D1EDBE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9C618B4-1B5A-FD2F-6952-69CEC4F74F9B}"/>
              </a:ext>
            </a:extLst>
          </p:cNvPr>
          <p:cNvSpPr txBox="1"/>
          <p:nvPr/>
        </p:nvSpPr>
        <p:spPr>
          <a:xfrm>
            <a:off x="2016405" y="2682044"/>
            <a:ext cx="19687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藉由行銷推廣活動，接觸潛在客戶並拉攏競爭對手的客戶，</a:t>
            </a:r>
            <a:r>
              <a:rPr lang="zh-TW" altLang="en-US" sz="1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提升知名度，建立品牌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1BE9AD8-D972-E2C6-FBA3-9CB101F7A6BE}"/>
              </a:ext>
            </a:extLst>
          </p:cNvPr>
          <p:cNvSpPr txBox="1"/>
          <p:nvPr/>
        </p:nvSpPr>
        <p:spPr>
          <a:xfrm>
            <a:off x="2007882" y="2417861"/>
            <a:ext cx="2046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4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與醫療及照護機構</a:t>
            </a:r>
            <a:r>
              <a:rPr lang="zh-TW" altLang="en-US" sz="1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合作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Google Shape;1761;p57">
            <a:extLst>
              <a:ext uri="{FF2B5EF4-FFF2-40B4-BE49-F238E27FC236}">
                <a16:creationId xmlns:a16="http://schemas.microsoft.com/office/drawing/2014/main" id="{46F34923-53DE-7D0E-EB7D-753F5E5721F1}"/>
              </a:ext>
            </a:extLst>
          </p:cNvPr>
          <p:cNvSpPr/>
          <p:nvPr/>
        </p:nvSpPr>
        <p:spPr>
          <a:xfrm>
            <a:off x="1948884" y="2523376"/>
            <a:ext cx="94491" cy="9449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761;p57">
            <a:extLst>
              <a:ext uri="{FF2B5EF4-FFF2-40B4-BE49-F238E27FC236}">
                <a16:creationId xmlns:a16="http://schemas.microsoft.com/office/drawing/2014/main" id="{24E2D527-DFFB-2515-BDBE-76920C8B3530}"/>
              </a:ext>
            </a:extLst>
          </p:cNvPr>
          <p:cNvSpPr/>
          <p:nvPr/>
        </p:nvSpPr>
        <p:spPr>
          <a:xfrm>
            <a:off x="1946937" y="2779900"/>
            <a:ext cx="94491" cy="9449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FFC80D1F-E2D2-CF4C-B5E8-3861D5E10792}"/>
              </a:ext>
            </a:extLst>
          </p:cNvPr>
          <p:cNvGrpSpPr/>
          <p:nvPr/>
        </p:nvGrpSpPr>
        <p:grpSpPr>
          <a:xfrm>
            <a:off x="4637333" y="1730396"/>
            <a:ext cx="2854330" cy="2386160"/>
            <a:chOff x="3722529" y="1739390"/>
            <a:chExt cx="2535689" cy="2119783"/>
          </a:xfrm>
        </p:grpSpPr>
        <p:grpSp>
          <p:nvGrpSpPr>
            <p:cNvPr id="56" name="Google Shape;2106;p60">
              <a:extLst>
                <a:ext uri="{FF2B5EF4-FFF2-40B4-BE49-F238E27FC236}">
                  <a16:creationId xmlns:a16="http://schemas.microsoft.com/office/drawing/2014/main" id="{FB9C7155-0352-3FCB-0DC6-D6AC411888D0}"/>
                </a:ext>
              </a:extLst>
            </p:cNvPr>
            <p:cNvGrpSpPr/>
            <p:nvPr/>
          </p:nvGrpSpPr>
          <p:grpSpPr>
            <a:xfrm>
              <a:off x="3921822" y="1739390"/>
              <a:ext cx="2121018" cy="2119783"/>
              <a:chOff x="4530672" y="1882668"/>
              <a:chExt cx="979549" cy="978979"/>
            </a:xfrm>
          </p:grpSpPr>
          <p:sp>
            <p:nvSpPr>
              <p:cNvPr id="72" name="Google Shape;2107;p60">
                <a:extLst>
                  <a:ext uri="{FF2B5EF4-FFF2-40B4-BE49-F238E27FC236}">
                    <a16:creationId xmlns:a16="http://schemas.microsoft.com/office/drawing/2014/main" id="{CEA35864-4023-3A80-E7C8-A6250CBB567B}"/>
                  </a:ext>
                </a:extLst>
              </p:cNvPr>
              <p:cNvSpPr/>
              <p:nvPr/>
            </p:nvSpPr>
            <p:spPr>
              <a:xfrm>
                <a:off x="4557572" y="1908998"/>
                <a:ext cx="952649" cy="952649"/>
              </a:xfrm>
              <a:custGeom>
                <a:avLst/>
                <a:gdLst/>
                <a:ahLst/>
                <a:cxnLst/>
                <a:rect l="l" t="t" r="r" b="b"/>
                <a:pathLst>
                  <a:path w="25073" h="25073" extrusionOk="0">
                    <a:moveTo>
                      <a:pt x="0" y="1"/>
                    </a:moveTo>
                    <a:lnTo>
                      <a:pt x="0" y="25072"/>
                    </a:lnTo>
                    <a:lnTo>
                      <a:pt x="25072" y="25072"/>
                    </a:lnTo>
                    <a:lnTo>
                      <a:pt x="25072" y="1"/>
                    </a:lnTo>
                    <a:close/>
                  </a:path>
                </a:pathLst>
              </a:custGeom>
              <a:solidFill>
                <a:srgbClr val="D6D9ED">
                  <a:alpha val="52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108;p60">
                <a:extLst>
                  <a:ext uri="{FF2B5EF4-FFF2-40B4-BE49-F238E27FC236}">
                    <a16:creationId xmlns:a16="http://schemas.microsoft.com/office/drawing/2014/main" id="{7C452ECB-16F9-3978-90D8-07248F9A7B26}"/>
                  </a:ext>
                </a:extLst>
              </p:cNvPr>
              <p:cNvSpPr/>
              <p:nvPr/>
            </p:nvSpPr>
            <p:spPr>
              <a:xfrm>
                <a:off x="4530672" y="1882668"/>
                <a:ext cx="952649" cy="952649"/>
              </a:xfrm>
              <a:custGeom>
                <a:avLst/>
                <a:gdLst/>
                <a:ahLst/>
                <a:cxnLst/>
                <a:rect l="l" t="t" r="r" b="b"/>
                <a:pathLst>
                  <a:path w="25073" h="25073" extrusionOk="0">
                    <a:moveTo>
                      <a:pt x="0" y="1"/>
                    </a:moveTo>
                    <a:lnTo>
                      <a:pt x="0" y="25073"/>
                    </a:lnTo>
                    <a:lnTo>
                      <a:pt x="25072" y="25073"/>
                    </a:lnTo>
                    <a:lnTo>
                      <a:pt x="25072" y="1"/>
                    </a:lnTo>
                    <a:close/>
                  </a:path>
                </a:pathLst>
              </a:custGeom>
              <a:solidFill>
                <a:srgbClr val="E3F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2109;p60">
                <a:extLst>
                  <a:ext uri="{FF2B5EF4-FFF2-40B4-BE49-F238E27FC236}">
                    <a16:creationId xmlns:a16="http://schemas.microsoft.com/office/drawing/2014/main" id="{8A3AF6CE-690F-ADD0-4BDB-599CBF95C916}"/>
                  </a:ext>
                </a:extLst>
              </p:cNvPr>
              <p:cNvSpPr/>
              <p:nvPr/>
            </p:nvSpPr>
            <p:spPr>
              <a:xfrm>
                <a:off x="4530672" y="1882668"/>
                <a:ext cx="952649" cy="211746"/>
              </a:xfrm>
              <a:custGeom>
                <a:avLst/>
                <a:gdLst/>
                <a:ahLst/>
                <a:cxnLst/>
                <a:rect l="l" t="t" r="r" b="b"/>
                <a:pathLst>
                  <a:path w="25073" h="5573" extrusionOk="0">
                    <a:moveTo>
                      <a:pt x="0" y="1"/>
                    </a:moveTo>
                    <a:lnTo>
                      <a:pt x="0" y="5572"/>
                    </a:lnTo>
                    <a:lnTo>
                      <a:pt x="25072" y="5572"/>
                    </a:lnTo>
                    <a:lnTo>
                      <a:pt x="25072" y="1"/>
                    </a:lnTo>
                    <a:close/>
                  </a:path>
                </a:pathLst>
              </a:custGeom>
              <a:solidFill>
                <a:srgbClr val="D1ED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rgbClr val="92A189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中後期重點策略</a:t>
                </a:r>
                <a:endParaRPr sz="2000" b="1" dirty="0">
                  <a:solidFill>
                    <a:srgbClr val="92A189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64" name="Google Shape;1300;p42">
              <a:extLst>
                <a:ext uri="{FF2B5EF4-FFF2-40B4-BE49-F238E27FC236}">
                  <a16:creationId xmlns:a16="http://schemas.microsoft.com/office/drawing/2014/main" id="{7C39F754-FFBD-E38D-AF85-738F9B7E4C43}"/>
                </a:ext>
              </a:extLst>
            </p:cNvPr>
            <p:cNvSpPr/>
            <p:nvPr/>
          </p:nvSpPr>
          <p:spPr>
            <a:xfrm rot="19385605">
              <a:off x="3722529" y="1752972"/>
              <a:ext cx="731700" cy="162058"/>
            </a:xfrm>
            <a:custGeom>
              <a:avLst/>
              <a:gdLst/>
              <a:ahLst/>
              <a:cxnLst/>
              <a:rect l="l" t="t" r="r" b="b"/>
              <a:pathLst>
                <a:path w="37475" h="8300" extrusionOk="0">
                  <a:moveTo>
                    <a:pt x="809" y="1"/>
                  </a:moveTo>
                  <a:lnTo>
                    <a:pt x="825" y="223"/>
                  </a:lnTo>
                  <a:lnTo>
                    <a:pt x="730" y="327"/>
                  </a:lnTo>
                  <a:lnTo>
                    <a:pt x="685" y="758"/>
                  </a:lnTo>
                  <a:lnTo>
                    <a:pt x="974" y="1597"/>
                  </a:lnTo>
                  <a:lnTo>
                    <a:pt x="783" y="2530"/>
                  </a:lnTo>
                  <a:lnTo>
                    <a:pt x="1199" y="3577"/>
                  </a:lnTo>
                  <a:lnTo>
                    <a:pt x="991" y="3838"/>
                  </a:lnTo>
                  <a:lnTo>
                    <a:pt x="499" y="4334"/>
                  </a:lnTo>
                  <a:lnTo>
                    <a:pt x="354" y="4966"/>
                  </a:lnTo>
                  <a:lnTo>
                    <a:pt x="335" y="6129"/>
                  </a:lnTo>
                  <a:lnTo>
                    <a:pt x="0" y="6458"/>
                  </a:lnTo>
                  <a:lnTo>
                    <a:pt x="790" y="7137"/>
                  </a:lnTo>
                  <a:lnTo>
                    <a:pt x="785" y="7917"/>
                  </a:lnTo>
                  <a:lnTo>
                    <a:pt x="665" y="8241"/>
                  </a:lnTo>
                  <a:lnTo>
                    <a:pt x="695" y="8300"/>
                  </a:lnTo>
                  <a:lnTo>
                    <a:pt x="36842" y="8300"/>
                  </a:lnTo>
                  <a:lnTo>
                    <a:pt x="37088" y="7839"/>
                  </a:lnTo>
                  <a:lnTo>
                    <a:pt x="36865" y="7309"/>
                  </a:lnTo>
                  <a:lnTo>
                    <a:pt x="37152" y="5892"/>
                  </a:lnTo>
                  <a:lnTo>
                    <a:pt x="37475" y="5039"/>
                  </a:lnTo>
                  <a:lnTo>
                    <a:pt x="37057" y="4561"/>
                  </a:lnTo>
                  <a:lnTo>
                    <a:pt x="37088" y="3433"/>
                  </a:lnTo>
                  <a:lnTo>
                    <a:pt x="37314" y="2922"/>
                  </a:lnTo>
                  <a:lnTo>
                    <a:pt x="37007" y="1482"/>
                  </a:lnTo>
                  <a:lnTo>
                    <a:pt x="37189" y="1124"/>
                  </a:lnTo>
                  <a:lnTo>
                    <a:pt x="37450" y="865"/>
                  </a:lnTo>
                  <a:lnTo>
                    <a:pt x="36501" y="567"/>
                  </a:lnTo>
                  <a:lnTo>
                    <a:pt x="36312" y="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FDE0D6">
                <a:alpha val="59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E0D6"/>
                </a:solidFill>
              </a:endParaRPr>
            </a:p>
          </p:txBody>
        </p:sp>
        <p:sp>
          <p:nvSpPr>
            <p:cNvPr id="68" name="Google Shape;1300;p42">
              <a:extLst>
                <a:ext uri="{FF2B5EF4-FFF2-40B4-BE49-F238E27FC236}">
                  <a16:creationId xmlns:a16="http://schemas.microsoft.com/office/drawing/2014/main" id="{12A9A29B-A9ED-684D-5831-611182BA6ECB}"/>
                </a:ext>
              </a:extLst>
            </p:cNvPr>
            <p:cNvSpPr/>
            <p:nvPr/>
          </p:nvSpPr>
          <p:spPr>
            <a:xfrm rot="19385605">
              <a:off x="5526518" y="3618947"/>
              <a:ext cx="731700" cy="162058"/>
            </a:xfrm>
            <a:custGeom>
              <a:avLst/>
              <a:gdLst/>
              <a:ahLst/>
              <a:cxnLst/>
              <a:rect l="l" t="t" r="r" b="b"/>
              <a:pathLst>
                <a:path w="37475" h="8300" extrusionOk="0">
                  <a:moveTo>
                    <a:pt x="809" y="1"/>
                  </a:moveTo>
                  <a:lnTo>
                    <a:pt x="825" y="223"/>
                  </a:lnTo>
                  <a:lnTo>
                    <a:pt x="730" y="327"/>
                  </a:lnTo>
                  <a:lnTo>
                    <a:pt x="685" y="758"/>
                  </a:lnTo>
                  <a:lnTo>
                    <a:pt x="974" y="1597"/>
                  </a:lnTo>
                  <a:lnTo>
                    <a:pt x="783" y="2530"/>
                  </a:lnTo>
                  <a:lnTo>
                    <a:pt x="1199" y="3577"/>
                  </a:lnTo>
                  <a:lnTo>
                    <a:pt x="991" y="3838"/>
                  </a:lnTo>
                  <a:lnTo>
                    <a:pt x="499" y="4334"/>
                  </a:lnTo>
                  <a:lnTo>
                    <a:pt x="354" y="4966"/>
                  </a:lnTo>
                  <a:lnTo>
                    <a:pt x="335" y="6129"/>
                  </a:lnTo>
                  <a:lnTo>
                    <a:pt x="0" y="6458"/>
                  </a:lnTo>
                  <a:lnTo>
                    <a:pt x="790" y="7137"/>
                  </a:lnTo>
                  <a:lnTo>
                    <a:pt x="785" y="7917"/>
                  </a:lnTo>
                  <a:lnTo>
                    <a:pt x="665" y="8241"/>
                  </a:lnTo>
                  <a:lnTo>
                    <a:pt x="695" y="8300"/>
                  </a:lnTo>
                  <a:lnTo>
                    <a:pt x="36842" y="8300"/>
                  </a:lnTo>
                  <a:lnTo>
                    <a:pt x="37088" y="7839"/>
                  </a:lnTo>
                  <a:lnTo>
                    <a:pt x="36865" y="7309"/>
                  </a:lnTo>
                  <a:lnTo>
                    <a:pt x="37152" y="5892"/>
                  </a:lnTo>
                  <a:lnTo>
                    <a:pt x="37475" y="5039"/>
                  </a:lnTo>
                  <a:lnTo>
                    <a:pt x="37057" y="4561"/>
                  </a:lnTo>
                  <a:lnTo>
                    <a:pt x="37088" y="3433"/>
                  </a:lnTo>
                  <a:lnTo>
                    <a:pt x="37314" y="2922"/>
                  </a:lnTo>
                  <a:lnTo>
                    <a:pt x="37007" y="1482"/>
                  </a:lnTo>
                  <a:lnTo>
                    <a:pt x="37189" y="1124"/>
                  </a:lnTo>
                  <a:lnTo>
                    <a:pt x="37450" y="865"/>
                  </a:lnTo>
                  <a:lnTo>
                    <a:pt x="36501" y="567"/>
                  </a:lnTo>
                  <a:lnTo>
                    <a:pt x="36312" y="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FDE0D6">
                <a:alpha val="59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144F4E2A-E618-6F05-E9BD-C3AB85B440E9}"/>
              </a:ext>
            </a:extLst>
          </p:cNvPr>
          <p:cNvGrpSpPr/>
          <p:nvPr/>
        </p:nvGrpSpPr>
        <p:grpSpPr>
          <a:xfrm>
            <a:off x="5191622" y="2460840"/>
            <a:ext cx="1662079" cy="523220"/>
            <a:chOff x="5233565" y="2774498"/>
            <a:chExt cx="1662079" cy="523220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FF333AE2-D73D-6CC2-CCC1-A67BFD851C5B}"/>
                </a:ext>
              </a:extLst>
            </p:cNvPr>
            <p:cNvSpPr txBox="1"/>
            <p:nvPr/>
          </p:nvSpPr>
          <p:spPr>
            <a:xfrm>
              <a:off x="5280811" y="2774498"/>
              <a:ext cx="16148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b="0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利用好的品牌形象，</a:t>
              </a:r>
              <a:r>
                <a:rPr lang="zh-TW" altLang="en-US" sz="1400" b="1" i="0" u="none" strike="noStrike" dirty="0">
                  <a:solidFill>
                    <a:schemeClr val="bg1">
                      <a:lumMod val="75000"/>
                    </a:schemeClr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維持顧客忠誠度</a:t>
              </a:r>
              <a:endParaRPr lang="zh-TW" altLang="en-US" b="1" dirty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Google Shape;1761;p57">
              <a:extLst>
                <a:ext uri="{FF2B5EF4-FFF2-40B4-BE49-F238E27FC236}">
                  <a16:creationId xmlns:a16="http://schemas.microsoft.com/office/drawing/2014/main" id="{B95CB505-A411-23BC-2E92-F369AB4F2474}"/>
                </a:ext>
              </a:extLst>
            </p:cNvPr>
            <p:cNvSpPr/>
            <p:nvPr/>
          </p:nvSpPr>
          <p:spPr>
            <a:xfrm>
              <a:off x="5233565" y="2884296"/>
              <a:ext cx="94491" cy="944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" name="圖形 77" descr="留言 (愛心) 以實心填滿">
            <a:extLst>
              <a:ext uri="{FF2B5EF4-FFF2-40B4-BE49-F238E27FC236}">
                <a16:creationId xmlns:a16="http://schemas.microsoft.com/office/drawing/2014/main" id="{C330C8C7-67A5-BABA-D0C9-3C3DB8C11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14595" flipH="1">
            <a:off x="6279342" y="3049366"/>
            <a:ext cx="682127" cy="682127"/>
          </a:xfrm>
          <a:prstGeom prst="rect">
            <a:avLst/>
          </a:prstGeom>
        </p:spPr>
      </p:pic>
      <p:pic>
        <p:nvPicPr>
          <p:cNvPr id="79" name="圖形 78" descr="留言 (讚) 外框">
            <a:extLst>
              <a:ext uri="{FF2B5EF4-FFF2-40B4-BE49-F238E27FC236}">
                <a16:creationId xmlns:a16="http://schemas.microsoft.com/office/drawing/2014/main" id="{3683C60D-FB69-9399-D644-FB8313400D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32835">
            <a:off x="5335876" y="3185132"/>
            <a:ext cx="461172" cy="461172"/>
          </a:xfrm>
          <a:prstGeom prst="rect">
            <a:avLst/>
          </a:prstGeom>
        </p:spPr>
      </p:pic>
      <p:pic>
        <p:nvPicPr>
          <p:cNvPr id="80" name="圖形 79" descr="使用者 以實心填滿">
            <a:extLst>
              <a:ext uri="{FF2B5EF4-FFF2-40B4-BE49-F238E27FC236}">
                <a16:creationId xmlns:a16="http://schemas.microsoft.com/office/drawing/2014/main" id="{5D83507D-8902-2BE1-5782-B54932355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2209" y="3366642"/>
            <a:ext cx="768149" cy="768149"/>
          </a:xfrm>
          <a:prstGeom prst="rect">
            <a:avLst/>
          </a:prstGeom>
        </p:spPr>
      </p:pic>
      <p:pic>
        <p:nvPicPr>
          <p:cNvPr id="81" name="圖形 80" descr="聊天 以實心填滿">
            <a:extLst>
              <a:ext uri="{FF2B5EF4-FFF2-40B4-BE49-F238E27FC236}">
                <a16:creationId xmlns:a16="http://schemas.microsoft.com/office/drawing/2014/main" id="{E6EA5471-3622-D8BE-A1DD-FF359736FC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90509" y="3091997"/>
            <a:ext cx="549290" cy="5492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542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191;p37">
            <a:extLst>
              <a:ext uri="{FF2B5EF4-FFF2-40B4-BE49-F238E27FC236}">
                <a16:creationId xmlns:a16="http://schemas.microsoft.com/office/drawing/2014/main" id="{A9849A2A-B3F9-1D1A-2D95-1A449AE06AF5}"/>
              </a:ext>
            </a:extLst>
          </p:cNvPr>
          <p:cNvSpPr/>
          <p:nvPr/>
        </p:nvSpPr>
        <p:spPr>
          <a:xfrm rot="5400000">
            <a:off x="3750502" y="4598"/>
            <a:ext cx="1657522" cy="5222305"/>
          </a:xfrm>
          <a:custGeom>
            <a:avLst/>
            <a:gdLst/>
            <a:ahLst/>
            <a:cxnLst/>
            <a:rect l="l" t="t" r="r" b="b"/>
            <a:pathLst>
              <a:path w="33808" h="46047" extrusionOk="0">
                <a:moveTo>
                  <a:pt x="0" y="0"/>
                </a:moveTo>
                <a:lnTo>
                  <a:pt x="0" y="2767"/>
                </a:lnTo>
                <a:lnTo>
                  <a:pt x="1401" y="2767"/>
                </a:lnTo>
                <a:lnTo>
                  <a:pt x="1401" y="2324"/>
                </a:lnTo>
                <a:lnTo>
                  <a:pt x="3086" y="2324"/>
                </a:lnTo>
                <a:lnTo>
                  <a:pt x="3086" y="4027"/>
                </a:lnTo>
                <a:lnTo>
                  <a:pt x="1401" y="4027"/>
                </a:lnTo>
                <a:lnTo>
                  <a:pt x="1401" y="3494"/>
                </a:lnTo>
                <a:lnTo>
                  <a:pt x="0" y="3494"/>
                </a:lnTo>
                <a:lnTo>
                  <a:pt x="0" y="5658"/>
                </a:lnTo>
                <a:lnTo>
                  <a:pt x="1401" y="5658"/>
                </a:lnTo>
                <a:lnTo>
                  <a:pt x="1401" y="5162"/>
                </a:lnTo>
                <a:lnTo>
                  <a:pt x="3086" y="5162"/>
                </a:lnTo>
                <a:lnTo>
                  <a:pt x="3086" y="6865"/>
                </a:lnTo>
                <a:lnTo>
                  <a:pt x="1401" y="6865"/>
                </a:lnTo>
                <a:lnTo>
                  <a:pt x="1401" y="6386"/>
                </a:lnTo>
                <a:lnTo>
                  <a:pt x="0" y="6386"/>
                </a:lnTo>
                <a:lnTo>
                  <a:pt x="0" y="8479"/>
                </a:lnTo>
                <a:lnTo>
                  <a:pt x="1401" y="8479"/>
                </a:lnTo>
                <a:lnTo>
                  <a:pt x="1401" y="8000"/>
                </a:lnTo>
                <a:lnTo>
                  <a:pt x="3086" y="8000"/>
                </a:lnTo>
                <a:lnTo>
                  <a:pt x="3086" y="9685"/>
                </a:lnTo>
                <a:lnTo>
                  <a:pt x="1401" y="9685"/>
                </a:lnTo>
                <a:lnTo>
                  <a:pt x="1401" y="9206"/>
                </a:lnTo>
                <a:lnTo>
                  <a:pt x="0" y="9206"/>
                </a:lnTo>
                <a:lnTo>
                  <a:pt x="0" y="11352"/>
                </a:lnTo>
                <a:lnTo>
                  <a:pt x="1401" y="11352"/>
                </a:lnTo>
                <a:lnTo>
                  <a:pt x="1401" y="10838"/>
                </a:lnTo>
                <a:lnTo>
                  <a:pt x="3086" y="10838"/>
                </a:lnTo>
                <a:lnTo>
                  <a:pt x="3086" y="12523"/>
                </a:lnTo>
                <a:lnTo>
                  <a:pt x="1401" y="12523"/>
                </a:lnTo>
                <a:lnTo>
                  <a:pt x="1401" y="12079"/>
                </a:lnTo>
                <a:lnTo>
                  <a:pt x="0" y="12079"/>
                </a:lnTo>
                <a:lnTo>
                  <a:pt x="0" y="14155"/>
                </a:lnTo>
                <a:lnTo>
                  <a:pt x="1401" y="14155"/>
                </a:lnTo>
                <a:lnTo>
                  <a:pt x="1401" y="13658"/>
                </a:lnTo>
                <a:lnTo>
                  <a:pt x="3086" y="13658"/>
                </a:lnTo>
                <a:lnTo>
                  <a:pt x="3086" y="15361"/>
                </a:lnTo>
                <a:lnTo>
                  <a:pt x="1401" y="15361"/>
                </a:lnTo>
                <a:lnTo>
                  <a:pt x="1401" y="14882"/>
                </a:lnTo>
                <a:lnTo>
                  <a:pt x="0" y="14882"/>
                </a:lnTo>
                <a:lnTo>
                  <a:pt x="0" y="17010"/>
                </a:lnTo>
                <a:lnTo>
                  <a:pt x="1401" y="17010"/>
                </a:lnTo>
                <a:lnTo>
                  <a:pt x="1401" y="16496"/>
                </a:lnTo>
                <a:lnTo>
                  <a:pt x="3086" y="16496"/>
                </a:lnTo>
                <a:lnTo>
                  <a:pt x="3086" y="18199"/>
                </a:lnTo>
                <a:lnTo>
                  <a:pt x="1401" y="18199"/>
                </a:lnTo>
                <a:lnTo>
                  <a:pt x="1401" y="17738"/>
                </a:lnTo>
                <a:lnTo>
                  <a:pt x="0" y="17738"/>
                </a:lnTo>
                <a:lnTo>
                  <a:pt x="0" y="19813"/>
                </a:lnTo>
                <a:lnTo>
                  <a:pt x="1401" y="19813"/>
                </a:lnTo>
                <a:lnTo>
                  <a:pt x="1401" y="19334"/>
                </a:lnTo>
                <a:lnTo>
                  <a:pt x="3086" y="19334"/>
                </a:lnTo>
                <a:lnTo>
                  <a:pt x="3086" y="21037"/>
                </a:lnTo>
                <a:lnTo>
                  <a:pt x="1401" y="21037"/>
                </a:lnTo>
                <a:lnTo>
                  <a:pt x="1401" y="20540"/>
                </a:lnTo>
                <a:lnTo>
                  <a:pt x="0" y="20540"/>
                </a:lnTo>
                <a:lnTo>
                  <a:pt x="0" y="22651"/>
                </a:lnTo>
                <a:lnTo>
                  <a:pt x="1401" y="22651"/>
                </a:lnTo>
                <a:lnTo>
                  <a:pt x="1401" y="22172"/>
                </a:lnTo>
                <a:lnTo>
                  <a:pt x="3086" y="22172"/>
                </a:lnTo>
                <a:lnTo>
                  <a:pt x="3086" y="23875"/>
                </a:lnTo>
                <a:lnTo>
                  <a:pt x="1401" y="23875"/>
                </a:lnTo>
                <a:lnTo>
                  <a:pt x="1401" y="23378"/>
                </a:lnTo>
                <a:lnTo>
                  <a:pt x="0" y="23378"/>
                </a:lnTo>
                <a:lnTo>
                  <a:pt x="0" y="25507"/>
                </a:lnTo>
                <a:lnTo>
                  <a:pt x="1401" y="25507"/>
                </a:lnTo>
                <a:lnTo>
                  <a:pt x="1401" y="25010"/>
                </a:lnTo>
                <a:lnTo>
                  <a:pt x="3086" y="25010"/>
                </a:lnTo>
                <a:lnTo>
                  <a:pt x="3086" y="26713"/>
                </a:lnTo>
                <a:lnTo>
                  <a:pt x="1401" y="26713"/>
                </a:lnTo>
                <a:lnTo>
                  <a:pt x="1401" y="26234"/>
                </a:lnTo>
                <a:lnTo>
                  <a:pt x="0" y="26234"/>
                </a:lnTo>
                <a:lnTo>
                  <a:pt x="0" y="28309"/>
                </a:lnTo>
                <a:lnTo>
                  <a:pt x="1401" y="28309"/>
                </a:lnTo>
                <a:lnTo>
                  <a:pt x="1401" y="27848"/>
                </a:lnTo>
                <a:lnTo>
                  <a:pt x="3086" y="27848"/>
                </a:lnTo>
                <a:lnTo>
                  <a:pt x="3086" y="29533"/>
                </a:lnTo>
                <a:lnTo>
                  <a:pt x="1401" y="29533"/>
                </a:lnTo>
                <a:lnTo>
                  <a:pt x="1401" y="29036"/>
                </a:lnTo>
                <a:lnTo>
                  <a:pt x="0" y="29036"/>
                </a:lnTo>
                <a:lnTo>
                  <a:pt x="0" y="31165"/>
                </a:lnTo>
                <a:lnTo>
                  <a:pt x="1401" y="31165"/>
                </a:lnTo>
                <a:lnTo>
                  <a:pt x="1401" y="30686"/>
                </a:lnTo>
                <a:lnTo>
                  <a:pt x="3086" y="30686"/>
                </a:lnTo>
                <a:lnTo>
                  <a:pt x="3086" y="32371"/>
                </a:lnTo>
                <a:lnTo>
                  <a:pt x="1401" y="32371"/>
                </a:lnTo>
                <a:lnTo>
                  <a:pt x="1401" y="31892"/>
                </a:lnTo>
                <a:lnTo>
                  <a:pt x="0" y="31892"/>
                </a:lnTo>
                <a:lnTo>
                  <a:pt x="0" y="33967"/>
                </a:lnTo>
                <a:lnTo>
                  <a:pt x="1401" y="33967"/>
                </a:lnTo>
                <a:lnTo>
                  <a:pt x="1401" y="33524"/>
                </a:lnTo>
                <a:lnTo>
                  <a:pt x="3086" y="33524"/>
                </a:lnTo>
                <a:lnTo>
                  <a:pt x="3086" y="35209"/>
                </a:lnTo>
                <a:lnTo>
                  <a:pt x="1401" y="35209"/>
                </a:lnTo>
                <a:lnTo>
                  <a:pt x="1401" y="34695"/>
                </a:lnTo>
                <a:lnTo>
                  <a:pt x="0" y="34695"/>
                </a:lnTo>
                <a:lnTo>
                  <a:pt x="0" y="36841"/>
                </a:lnTo>
                <a:lnTo>
                  <a:pt x="1401" y="36841"/>
                </a:lnTo>
                <a:lnTo>
                  <a:pt x="1401" y="36344"/>
                </a:lnTo>
                <a:lnTo>
                  <a:pt x="3086" y="36344"/>
                </a:lnTo>
                <a:lnTo>
                  <a:pt x="3086" y="38047"/>
                </a:lnTo>
                <a:lnTo>
                  <a:pt x="1401" y="38047"/>
                </a:lnTo>
                <a:lnTo>
                  <a:pt x="1401" y="37568"/>
                </a:lnTo>
                <a:lnTo>
                  <a:pt x="0" y="37568"/>
                </a:lnTo>
                <a:lnTo>
                  <a:pt x="0" y="39679"/>
                </a:lnTo>
                <a:lnTo>
                  <a:pt x="1401" y="39679"/>
                </a:lnTo>
                <a:lnTo>
                  <a:pt x="1401" y="39182"/>
                </a:lnTo>
                <a:lnTo>
                  <a:pt x="3086" y="39182"/>
                </a:lnTo>
                <a:lnTo>
                  <a:pt x="3086" y="40885"/>
                </a:lnTo>
                <a:lnTo>
                  <a:pt x="1401" y="40885"/>
                </a:lnTo>
                <a:lnTo>
                  <a:pt x="1401" y="40406"/>
                </a:lnTo>
                <a:lnTo>
                  <a:pt x="0" y="40406"/>
                </a:lnTo>
                <a:lnTo>
                  <a:pt x="0" y="42499"/>
                </a:lnTo>
                <a:lnTo>
                  <a:pt x="1401" y="42499"/>
                </a:lnTo>
                <a:lnTo>
                  <a:pt x="1401" y="42020"/>
                </a:lnTo>
                <a:lnTo>
                  <a:pt x="3086" y="42020"/>
                </a:lnTo>
                <a:lnTo>
                  <a:pt x="3086" y="43723"/>
                </a:lnTo>
                <a:lnTo>
                  <a:pt x="1401" y="43723"/>
                </a:lnTo>
                <a:lnTo>
                  <a:pt x="1401" y="43244"/>
                </a:lnTo>
                <a:lnTo>
                  <a:pt x="0" y="43244"/>
                </a:lnTo>
                <a:lnTo>
                  <a:pt x="0" y="46046"/>
                </a:lnTo>
                <a:lnTo>
                  <a:pt x="33808" y="46046"/>
                </a:lnTo>
                <a:lnTo>
                  <a:pt x="338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9050" dir="3240000" algn="bl" rotWithShape="0">
              <a:schemeClr val="accent3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92;p37">
            <a:extLst>
              <a:ext uri="{FF2B5EF4-FFF2-40B4-BE49-F238E27FC236}">
                <a16:creationId xmlns:a16="http://schemas.microsoft.com/office/drawing/2014/main" id="{B18F774B-2545-DA67-B837-FE97303B0297}"/>
              </a:ext>
            </a:extLst>
          </p:cNvPr>
          <p:cNvSpPr txBox="1">
            <a:spLocks noGrp="1"/>
          </p:cNvSpPr>
          <p:nvPr/>
        </p:nvSpPr>
        <p:spPr>
          <a:xfrm flipH="1">
            <a:off x="2311383" y="2152102"/>
            <a:ext cx="1281918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erriweather"/>
              <a:buNone/>
              <a:defRPr sz="70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5" name="Google Shape;1193;p37">
            <a:extLst>
              <a:ext uri="{FF2B5EF4-FFF2-40B4-BE49-F238E27FC236}">
                <a16:creationId xmlns:a16="http://schemas.microsoft.com/office/drawing/2014/main" id="{E1710470-F3DE-CC4B-D460-45A5833914CD}"/>
              </a:ext>
            </a:extLst>
          </p:cNvPr>
          <p:cNvSpPr txBox="1">
            <a:spLocks noGrp="1"/>
          </p:cNvSpPr>
          <p:nvPr/>
        </p:nvSpPr>
        <p:spPr>
          <a:xfrm>
            <a:off x="3999193" y="2285568"/>
            <a:ext cx="2239831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4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行銷策略</a:t>
            </a:r>
            <a:endParaRPr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Google Shape;1195;p37">
            <a:extLst>
              <a:ext uri="{FF2B5EF4-FFF2-40B4-BE49-F238E27FC236}">
                <a16:creationId xmlns:a16="http://schemas.microsoft.com/office/drawing/2014/main" id="{E87F61B1-28F5-BE0F-EA4C-3EA0611CCB60}"/>
              </a:ext>
            </a:extLst>
          </p:cNvPr>
          <p:cNvSpPr/>
          <p:nvPr/>
        </p:nvSpPr>
        <p:spPr>
          <a:xfrm rot="2173104">
            <a:off x="6694367" y="1677021"/>
            <a:ext cx="830537" cy="280265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rgbClr val="E9B09D">
              <a:alpha val="42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196;p37">
            <a:extLst>
              <a:ext uri="{FF2B5EF4-FFF2-40B4-BE49-F238E27FC236}">
                <a16:creationId xmlns:a16="http://schemas.microsoft.com/office/drawing/2014/main" id="{37A4D9E9-7499-88F3-4043-3D7F2082E689}"/>
              </a:ext>
            </a:extLst>
          </p:cNvPr>
          <p:cNvSpPr/>
          <p:nvPr/>
        </p:nvSpPr>
        <p:spPr>
          <a:xfrm rot="2501104">
            <a:off x="1619095" y="3186197"/>
            <a:ext cx="830604" cy="280281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rgbClr val="E9B09D">
              <a:alpha val="42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49524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233;p39">
            <a:extLst>
              <a:ext uri="{FF2B5EF4-FFF2-40B4-BE49-F238E27FC236}">
                <a16:creationId xmlns:a16="http://schemas.microsoft.com/office/drawing/2014/main" id="{8B4C332A-3E96-2637-3AF4-FD24F3E5E5FF}"/>
              </a:ext>
            </a:extLst>
          </p:cNvPr>
          <p:cNvSpPr txBox="1">
            <a:spLocks/>
          </p:cNvSpPr>
          <p:nvPr/>
        </p:nvSpPr>
        <p:spPr>
          <a:xfrm>
            <a:off x="1618200" y="861875"/>
            <a:ext cx="5906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zh-TW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7P</a:t>
            </a:r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行銷策略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1B26287-020E-3A37-9476-6A851974528A}"/>
              </a:ext>
            </a:extLst>
          </p:cNvPr>
          <p:cNvGrpSpPr/>
          <p:nvPr/>
        </p:nvGrpSpPr>
        <p:grpSpPr>
          <a:xfrm>
            <a:off x="1199320" y="1374603"/>
            <a:ext cx="1577199" cy="1577199"/>
            <a:chOff x="1349006" y="1380115"/>
            <a:chExt cx="1577199" cy="1577199"/>
          </a:xfrm>
        </p:grpSpPr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5AC68B0D-9953-EFB3-B464-D58F28E2749A}"/>
                </a:ext>
              </a:extLst>
            </p:cNvPr>
            <p:cNvSpPr/>
            <p:nvPr/>
          </p:nvSpPr>
          <p:spPr>
            <a:xfrm>
              <a:off x="1349006" y="1380115"/>
              <a:ext cx="1577199" cy="1577199"/>
            </a:xfrm>
            <a:prstGeom prst="ellipse">
              <a:avLst/>
            </a:prstGeom>
            <a:solidFill>
              <a:srgbClr val="FDE0D6"/>
            </a:solidFill>
            <a:ln>
              <a:solidFill>
                <a:srgbClr val="6B71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rgbClr val="863A3A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產品</a:t>
              </a:r>
              <a:endParaRPr lang="en-US" altLang="zh-TW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en-US" altLang="zh-TW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en-US" altLang="zh-TW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zh-TW" altLang="en-US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13029E24-6248-3FC5-1DEE-366BB02BAB66}"/>
                </a:ext>
              </a:extLst>
            </p:cNvPr>
            <p:cNvSpPr txBox="1"/>
            <p:nvPr/>
          </p:nvSpPr>
          <p:spPr>
            <a:xfrm>
              <a:off x="1434296" y="2017415"/>
              <a:ext cx="140661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600" b="0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非侵入式偵測</a:t>
              </a:r>
              <a:endParaRPr lang="zh-TW" altLang="en-US" sz="1600" b="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600" b="0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線上即時諮詢</a:t>
              </a:r>
              <a:endParaRPr lang="zh-TW" altLang="en-US" sz="1600" b="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1" name="橢圓 40">
            <a:extLst>
              <a:ext uri="{FF2B5EF4-FFF2-40B4-BE49-F238E27FC236}">
                <a16:creationId xmlns:a16="http://schemas.microsoft.com/office/drawing/2014/main" id="{32615DCF-592B-3393-3D95-19B09DE9D903}"/>
              </a:ext>
            </a:extLst>
          </p:cNvPr>
          <p:cNvSpPr/>
          <p:nvPr/>
        </p:nvSpPr>
        <p:spPr>
          <a:xfrm>
            <a:off x="3830877" y="2852669"/>
            <a:ext cx="1574230" cy="1574230"/>
          </a:xfrm>
          <a:prstGeom prst="ellipse">
            <a:avLst/>
          </a:prstGeom>
          <a:solidFill>
            <a:srgbClr val="E3F4D8"/>
          </a:solidFill>
          <a:ln>
            <a:solidFill>
              <a:srgbClr val="6B7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人員</a:t>
            </a:r>
            <a:endParaRPr lang="en-US" altLang="zh-TW" sz="16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TW" sz="16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TW" sz="16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zh-TW" altLang="en-US" sz="16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B76476B7-1987-4633-C476-CC949AE7C104}"/>
              </a:ext>
            </a:extLst>
          </p:cNvPr>
          <p:cNvSpPr/>
          <p:nvPr/>
        </p:nvSpPr>
        <p:spPr>
          <a:xfrm>
            <a:off x="2038174" y="2852669"/>
            <a:ext cx="1574230" cy="1574230"/>
          </a:xfrm>
          <a:prstGeom prst="ellipse">
            <a:avLst/>
          </a:prstGeom>
          <a:solidFill>
            <a:srgbClr val="E3F4D8"/>
          </a:solidFill>
          <a:ln>
            <a:solidFill>
              <a:srgbClr val="6B7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TW" sz="16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TW" sz="16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zh-TW" altLang="en-US" sz="16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C296DF8B-7811-5D88-5028-D22199281D2C}"/>
              </a:ext>
            </a:extLst>
          </p:cNvPr>
          <p:cNvSpPr/>
          <p:nvPr/>
        </p:nvSpPr>
        <p:spPr>
          <a:xfrm>
            <a:off x="5623581" y="2852669"/>
            <a:ext cx="1574230" cy="1574230"/>
          </a:xfrm>
          <a:prstGeom prst="ellipse">
            <a:avLst/>
          </a:prstGeom>
          <a:solidFill>
            <a:srgbClr val="E3F4D8"/>
          </a:solidFill>
          <a:ln>
            <a:solidFill>
              <a:srgbClr val="6B7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過程</a:t>
            </a:r>
            <a:endParaRPr lang="en-US" altLang="zh-TW" sz="16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TW" sz="16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TW" sz="16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zh-TW" altLang="en-US" sz="16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A7C33B7-9A40-AB56-6DC1-949F97D8105D}"/>
              </a:ext>
            </a:extLst>
          </p:cNvPr>
          <p:cNvSpPr txBox="1"/>
          <p:nvPr/>
        </p:nvSpPr>
        <p:spPr>
          <a:xfrm>
            <a:off x="2297279" y="3110470"/>
            <a:ext cx="10720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實體展示</a:t>
            </a:r>
            <a:endParaRPr lang="en-US" altLang="zh-TW" sz="16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F198EEA-5FB3-DE9F-D59D-10EE1C45BDA7}"/>
              </a:ext>
            </a:extLst>
          </p:cNvPr>
          <p:cNvGrpSpPr/>
          <p:nvPr/>
        </p:nvGrpSpPr>
        <p:grpSpPr>
          <a:xfrm>
            <a:off x="2906290" y="1380115"/>
            <a:ext cx="1577199" cy="1577199"/>
            <a:chOff x="3087364" y="1570249"/>
            <a:chExt cx="1236747" cy="1236747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9E3EB93A-4197-6710-5996-E23E32469A45}"/>
                </a:ext>
              </a:extLst>
            </p:cNvPr>
            <p:cNvSpPr/>
            <p:nvPr/>
          </p:nvSpPr>
          <p:spPr>
            <a:xfrm>
              <a:off x="3087364" y="1570249"/>
              <a:ext cx="1236747" cy="1236747"/>
            </a:xfrm>
            <a:prstGeom prst="ellipse">
              <a:avLst/>
            </a:prstGeom>
            <a:solidFill>
              <a:srgbClr val="FDE0D6"/>
            </a:solidFill>
            <a:ln>
              <a:solidFill>
                <a:srgbClr val="6B71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rgbClr val="863A3A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通路</a:t>
              </a:r>
              <a:endParaRPr lang="en-US" altLang="zh-TW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en-US" altLang="zh-TW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en-US" altLang="zh-TW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zh-TW" altLang="en-US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53A2A39-8AAC-3AD4-763F-D5313A4727CD}"/>
                </a:ext>
              </a:extLst>
            </p:cNvPr>
            <p:cNvSpPr txBox="1"/>
            <p:nvPr/>
          </p:nvSpPr>
          <p:spPr>
            <a:xfrm>
              <a:off x="3221818" y="2069643"/>
              <a:ext cx="967837" cy="458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600" b="0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APP</a:t>
              </a:r>
              <a:r>
                <a:rPr lang="zh-TW" altLang="en-US" sz="1600" b="0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商店</a:t>
              </a:r>
              <a:endParaRPr lang="zh-TW" altLang="en-US" sz="1600" b="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600" b="0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醫材行</a:t>
              </a:r>
              <a:endParaRPr lang="zh-TW" altLang="en-US" sz="1600" b="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9A64D54-4BB6-8C9B-0E01-4E975F2E6478}"/>
              </a:ext>
            </a:extLst>
          </p:cNvPr>
          <p:cNvGrpSpPr/>
          <p:nvPr/>
        </p:nvGrpSpPr>
        <p:grpSpPr>
          <a:xfrm>
            <a:off x="6417767" y="1374602"/>
            <a:ext cx="1577199" cy="1577199"/>
            <a:chOff x="6357345" y="1570248"/>
            <a:chExt cx="1236747" cy="1236747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D096B93E-9737-A72D-81F4-BB03CC57F850}"/>
                </a:ext>
              </a:extLst>
            </p:cNvPr>
            <p:cNvSpPr/>
            <p:nvPr/>
          </p:nvSpPr>
          <p:spPr>
            <a:xfrm>
              <a:off x="6357345" y="1570248"/>
              <a:ext cx="1236747" cy="1236747"/>
            </a:xfrm>
            <a:prstGeom prst="ellipse">
              <a:avLst/>
            </a:prstGeom>
            <a:solidFill>
              <a:srgbClr val="FDE0D6"/>
            </a:solidFill>
            <a:ln>
              <a:solidFill>
                <a:srgbClr val="6B71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rgbClr val="863A3A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推廣</a:t>
              </a:r>
              <a:endParaRPr lang="en-US" altLang="zh-TW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en-US" altLang="zh-TW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en-US" altLang="zh-TW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zh-TW" altLang="en-US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AE3BAD4A-3B1E-7B98-8E2C-906D0FE61D3C}"/>
                </a:ext>
              </a:extLst>
            </p:cNvPr>
            <p:cNvSpPr txBox="1"/>
            <p:nvPr/>
          </p:nvSpPr>
          <p:spPr>
            <a:xfrm>
              <a:off x="6491799" y="2001833"/>
              <a:ext cx="967837" cy="6516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600" b="0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廣告</a:t>
              </a:r>
              <a:endParaRPr lang="zh-TW" altLang="en-US" sz="1600" b="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600" b="0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團體帳號</a:t>
              </a:r>
              <a:endParaRPr lang="zh-TW" altLang="en-US" sz="1600" b="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600" b="0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商家合作</a:t>
              </a:r>
              <a:endParaRPr lang="zh-TW" altLang="en-US" sz="1600" b="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3367AA1-2EB3-03F9-3008-145DC4CDFFA4}"/>
              </a:ext>
            </a:extLst>
          </p:cNvPr>
          <p:cNvSpPr txBox="1"/>
          <p:nvPr/>
        </p:nvSpPr>
        <p:spPr>
          <a:xfrm>
            <a:off x="2321970" y="3602180"/>
            <a:ext cx="1006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美化</a:t>
            </a:r>
            <a:endParaRPr lang="zh-TW" altLang="en-US" sz="1600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916A36D-9F2E-0347-1E73-2F4528D6DA02}"/>
              </a:ext>
            </a:extLst>
          </p:cNvPr>
          <p:cNvSpPr txBox="1"/>
          <p:nvPr/>
        </p:nvSpPr>
        <p:spPr>
          <a:xfrm>
            <a:off x="4111394" y="3446394"/>
            <a:ext cx="1003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社群小編</a:t>
            </a:r>
            <a:endParaRPr lang="zh-TW" altLang="en-US" sz="1600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行銷設計</a:t>
            </a:r>
            <a:endParaRPr lang="zh-TW" altLang="en-US" sz="1600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醫療人員</a:t>
            </a:r>
            <a:endParaRPr lang="zh-TW" altLang="en-US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BAFA85A-D7A8-0CA3-1895-E1A2FB8B1D68}"/>
              </a:ext>
            </a:extLst>
          </p:cNvPr>
          <p:cNvSpPr txBox="1"/>
          <p:nvPr/>
        </p:nvSpPr>
        <p:spPr>
          <a:xfrm>
            <a:off x="5791088" y="3480041"/>
            <a:ext cx="125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操作簡單</a:t>
            </a:r>
            <a:endParaRPr lang="zh-TW" altLang="en-US" sz="1600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流暢、快速</a:t>
            </a:r>
            <a:endParaRPr lang="zh-TW" altLang="en-US" sz="1600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9B7FE7-073F-4BB9-E9CE-BE24FD1F86E9}"/>
              </a:ext>
            </a:extLst>
          </p:cNvPr>
          <p:cNvGrpSpPr/>
          <p:nvPr/>
        </p:nvGrpSpPr>
        <p:grpSpPr>
          <a:xfrm>
            <a:off x="4662030" y="1380115"/>
            <a:ext cx="1584268" cy="1577199"/>
            <a:chOff x="4722354" y="1570248"/>
            <a:chExt cx="1584268" cy="1577199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CB856AC5-F6F4-53AF-94B1-F2E4648A5AD7}"/>
                </a:ext>
              </a:extLst>
            </p:cNvPr>
            <p:cNvSpPr/>
            <p:nvPr/>
          </p:nvSpPr>
          <p:spPr>
            <a:xfrm>
              <a:off x="4722354" y="1570248"/>
              <a:ext cx="1577199" cy="1577199"/>
            </a:xfrm>
            <a:prstGeom prst="ellipse">
              <a:avLst/>
            </a:prstGeom>
            <a:solidFill>
              <a:srgbClr val="FDE0D6"/>
            </a:solidFill>
            <a:ln>
              <a:solidFill>
                <a:srgbClr val="6B71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en-US" altLang="zh-TW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zh-TW" altLang="en-US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FCB701E5-A924-532D-2E97-50E666E35754}"/>
                </a:ext>
              </a:extLst>
            </p:cNvPr>
            <p:cNvSpPr txBox="1"/>
            <p:nvPr/>
          </p:nvSpPr>
          <p:spPr>
            <a:xfrm>
              <a:off x="5055110" y="2080266"/>
              <a:ext cx="125151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0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團體帳號</a:t>
              </a:r>
              <a:r>
                <a:rPr lang="zh-TW" altLang="en-US" dirty="0">
                  <a:solidFill>
                    <a:srgbClr val="6B719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：</a:t>
              </a:r>
              <a:endParaRPr lang="en-US" altLang="zh-TW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zh-TW" altLang="en-US" sz="1100" b="0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按人數收費</a:t>
              </a:r>
              <a:endParaRPr lang="en-US" altLang="zh-TW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zh-TW" altLang="en-US" dirty="0">
                  <a:solidFill>
                    <a:srgbClr val="6B719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個人帳號：</a:t>
              </a:r>
              <a:endParaRPr lang="en-US" altLang="zh-TW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zh-TW" altLang="en-US" sz="1100" dirty="0">
                  <a:solidFill>
                    <a:srgbClr val="6B719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付費版功能多</a:t>
              </a:r>
              <a:endParaRPr lang="en-US" altLang="zh-TW" sz="1100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8FE66BE-4357-BC6F-1C0F-559D0157F46D}"/>
                </a:ext>
              </a:extLst>
            </p:cNvPr>
            <p:cNvSpPr txBox="1"/>
            <p:nvPr/>
          </p:nvSpPr>
          <p:spPr>
            <a:xfrm>
              <a:off x="5216302" y="1785533"/>
              <a:ext cx="6351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rgbClr val="863A3A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價格</a:t>
              </a:r>
              <a:endParaRPr lang="en-US" altLang="zh-TW" sz="16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70528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7" grpId="0"/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233;p39">
            <a:extLst>
              <a:ext uri="{FF2B5EF4-FFF2-40B4-BE49-F238E27FC236}">
                <a16:creationId xmlns:a16="http://schemas.microsoft.com/office/drawing/2014/main" id="{0B3A5C25-ED1F-F874-9908-25621DA6C1B3}"/>
              </a:ext>
            </a:extLst>
          </p:cNvPr>
          <p:cNvSpPr txBox="1">
            <a:spLocks/>
          </p:cNvSpPr>
          <p:nvPr/>
        </p:nvSpPr>
        <p:spPr>
          <a:xfrm>
            <a:off x="1618200" y="861875"/>
            <a:ext cx="5906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行銷活動規劃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89E107C-A386-8AF6-7260-00E50127DEAF}"/>
              </a:ext>
            </a:extLst>
          </p:cNvPr>
          <p:cNvSpPr txBox="1"/>
          <p:nvPr/>
        </p:nvSpPr>
        <p:spPr>
          <a:xfrm>
            <a:off x="2589586" y="1403365"/>
            <a:ext cx="4934714" cy="2488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250000"/>
              </a:lnSpc>
              <a:spcBef>
                <a:spcPts val="0"/>
              </a:spcBef>
              <a:spcAft>
                <a:spcPts val="100"/>
              </a:spcAft>
            </a:pP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在社群媒體、網頁發布</a:t>
            </a:r>
            <a:r>
              <a:rPr lang="zh-TW" altLang="en-US" sz="16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廣告</a:t>
            </a:r>
            <a:endParaRPr lang="zh-TW" altLang="en-US" sz="1600" b="1" dirty="0">
              <a:solidFill>
                <a:srgbClr val="E9B09D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250000"/>
              </a:lnSpc>
              <a:spcBef>
                <a:spcPts val="0"/>
              </a:spcBef>
              <a:spcAft>
                <a:spcPts val="100"/>
              </a:spcAft>
            </a:pP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由合作的醫院及醫材行推銷，並提供使用者優惠活動</a:t>
            </a:r>
            <a:endParaRPr lang="zh-TW" altLang="en-US" sz="1600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250000"/>
              </a:lnSpc>
              <a:spcBef>
                <a:spcPts val="0"/>
              </a:spcBef>
              <a:spcAft>
                <a:spcPts val="100"/>
              </a:spcAft>
            </a:pPr>
            <a:r>
              <a:rPr lang="zh-TW" altLang="en-US" sz="16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建立社群媒體帳號</a:t>
            </a: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，分享糖尿病相關知識</a:t>
            </a:r>
            <a:endParaRPr lang="zh-TW" altLang="en-US" sz="1600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250000"/>
              </a:lnSpc>
              <a:spcBef>
                <a:spcPts val="0"/>
              </a:spcBef>
              <a:spcAft>
                <a:spcPts val="100"/>
              </a:spcAft>
            </a:pPr>
            <a:r>
              <a:rPr lang="zh-TW" altLang="en-US" sz="1600" b="1" dirty="0">
                <a:solidFill>
                  <a:srgbClr val="E9B09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參加</a:t>
            </a:r>
            <a:r>
              <a:rPr lang="zh-TW" altLang="en-US" sz="16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交流會及糖尿病衛教活動</a:t>
            </a: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，同時推廣「糖日記」</a:t>
            </a:r>
            <a:endParaRPr lang="zh-TW" altLang="en-US" sz="1600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Google Shape;1544;p50">
            <a:extLst>
              <a:ext uri="{FF2B5EF4-FFF2-40B4-BE49-F238E27FC236}">
                <a16:creationId xmlns:a16="http://schemas.microsoft.com/office/drawing/2014/main" id="{BDDE927B-3CF2-D01A-4E15-3E2601ACC213}"/>
              </a:ext>
            </a:extLst>
          </p:cNvPr>
          <p:cNvSpPr/>
          <p:nvPr/>
        </p:nvSpPr>
        <p:spPr>
          <a:xfrm>
            <a:off x="1843397" y="1637222"/>
            <a:ext cx="684900" cy="356100"/>
          </a:xfrm>
          <a:prstGeom prst="homePlate">
            <a:avLst>
              <a:gd name="adj" fmla="val 5180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01</a:t>
            </a:r>
            <a:endParaRPr sz="1800" dirty="0">
              <a:solidFill>
                <a:schemeClr val="accen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32" name="Google Shape;1598;p50">
            <a:extLst>
              <a:ext uri="{FF2B5EF4-FFF2-40B4-BE49-F238E27FC236}">
                <a16:creationId xmlns:a16="http://schemas.microsoft.com/office/drawing/2014/main" id="{042F4341-66AB-58A8-54BD-554FA6590437}"/>
              </a:ext>
            </a:extLst>
          </p:cNvPr>
          <p:cNvSpPr/>
          <p:nvPr/>
        </p:nvSpPr>
        <p:spPr>
          <a:xfrm>
            <a:off x="1843397" y="2270049"/>
            <a:ext cx="684900" cy="356100"/>
          </a:xfrm>
          <a:prstGeom prst="homePlate">
            <a:avLst>
              <a:gd name="adj" fmla="val 5180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02</a:t>
            </a:r>
            <a:endParaRPr sz="1800" dirty="0">
              <a:solidFill>
                <a:schemeClr val="l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34" name="Google Shape;1544;p50">
            <a:extLst>
              <a:ext uri="{FF2B5EF4-FFF2-40B4-BE49-F238E27FC236}">
                <a16:creationId xmlns:a16="http://schemas.microsoft.com/office/drawing/2014/main" id="{76BE7CAA-001F-B9C6-D339-F4E671437AFB}"/>
              </a:ext>
            </a:extLst>
          </p:cNvPr>
          <p:cNvSpPr/>
          <p:nvPr/>
        </p:nvSpPr>
        <p:spPr>
          <a:xfrm>
            <a:off x="1843397" y="2902876"/>
            <a:ext cx="684900" cy="356100"/>
          </a:xfrm>
          <a:prstGeom prst="homePlate">
            <a:avLst>
              <a:gd name="adj" fmla="val 5180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03</a:t>
            </a:r>
            <a:endParaRPr sz="1800" dirty="0">
              <a:solidFill>
                <a:schemeClr val="accen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35" name="Google Shape;1598;p50">
            <a:extLst>
              <a:ext uri="{FF2B5EF4-FFF2-40B4-BE49-F238E27FC236}">
                <a16:creationId xmlns:a16="http://schemas.microsoft.com/office/drawing/2014/main" id="{3803C610-0AC6-6748-EF6C-5E5AFF195686}"/>
              </a:ext>
            </a:extLst>
          </p:cNvPr>
          <p:cNvSpPr/>
          <p:nvPr/>
        </p:nvSpPr>
        <p:spPr>
          <a:xfrm>
            <a:off x="1843397" y="3535703"/>
            <a:ext cx="684900" cy="356100"/>
          </a:xfrm>
          <a:prstGeom prst="homePlate">
            <a:avLst>
              <a:gd name="adj" fmla="val 5180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04</a:t>
            </a:r>
            <a:endParaRPr sz="1800" dirty="0">
              <a:solidFill>
                <a:schemeClr val="l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608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2A3F83C-1F02-6518-BD23-38EE14FC4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11" y="1449989"/>
            <a:ext cx="6011177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6569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1726;p56">
            <a:extLst>
              <a:ext uri="{FF2B5EF4-FFF2-40B4-BE49-F238E27FC236}">
                <a16:creationId xmlns:a16="http://schemas.microsoft.com/office/drawing/2014/main" id="{1E83F6A5-EAE2-BDB3-2AD5-2858E57A62A0}"/>
              </a:ext>
            </a:extLst>
          </p:cNvPr>
          <p:cNvGrpSpPr/>
          <p:nvPr/>
        </p:nvGrpSpPr>
        <p:grpSpPr>
          <a:xfrm>
            <a:off x="1557070" y="1991228"/>
            <a:ext cx="2255736" cy="1159466"/>
            <a:chOff x="1613550" y="1401786"/>
            <a:chExt cx="5916894" cy="2548657"/>
          </a:xfrm>
        </p:grpSpPr>
        <p:sp>
          <p:nvSpPr>
            <p:cNvPr id="45" name="Google Shape;1727;p56">
              <a:extLst>
                <a:ext uri="{FF2B5EF4-FFF2-40B4-BE49-F238E27FC236}">
                  <a16:creationId xmlns:a16="http://schemas.microsoft.com/office/drawing/2014/main" id="{E53B5E1A-F7F3-CBD1-18EB-E81BD5BBE27E}"/>
                </a:ext>
              </a:extLst>
            </p:cNvPr>
            <p:cNvSpPr/>
            <p:nvPr/>
          </p:nvSpPr>
          <p:spPr>
            <a:xfrm>
              <a:off x="1613550" y="1401788"/>
              <a:ext cx="5916894" cy="2548655"/>
            </a:xfrm>
            <a:custGeom>
              <a:avLst/>
              <a:gdLst/>
              <a:ahLst/>
              <a:cxnLst/>
              <a:rect l="l" t="t" r="r" b="b"/>
              <a:pathLst>
                <a:path w="24018" h="16314" extrusionOk="0">
                  <a:moveTo>
                    <a:pt x="1" y="1"/>
                  </a:moveTo>
                  <a:lnTo>
                    <a:pt x="1" y="15326"/>
                  </a:lnTo>
                  <a:cubicBezTo>
                    <a:pt x="240" y="15379"/>
                    <a:pt x="484" y="15406"/>
                    <a:pt x="728" y="15406"/>
                  </a:cubicBezTo>
                  <a:cubicBezTo>
                    <a:pt x="972" y="15406"/>
                    <a:pt x="1216" y="15379"/>
                    <a:pt x="1455" y="15326"/>
                  </a:cubicBezTo>
                  <a:cubicBezTo>
                    <a:pt x="2110" y="15186"/>
                    <a:pt x="3244" y="14730"/>
                    <a:pt x="3738" y="14730"/>
                  </a:cubicBezTo>
                  <a:cubicBezTo>
                    <a:pt x="3806" y="14730"/>
                    <a:pt x="3862" y="14739"/>
                    <a:pt x="3903" y="14758"/>
                  </a:cubicBezTo>
                  <a:cubicBezTo>
                    <a:pt x="4075" y="14854"/>
                    <a:pt x="4318" y="14923"/>
                    <a:pt x="4644" y="14923"/>
                  </a:cubicBezTo>
                  <a:cubicBezTo>
                    <a:pt x="4925" y="14923"/>
                    <a:pt x="5267" y="14872"/>
                    <a:pt x="5677" y="14740"/>
                  </a:cubicBezTo>
                  <a:cubicBezTo>
                    <a:pt x="5764" y="14711"/>
                    <a:pt x="5856" y="14698"/>
                    <a:pt x="5952" y="14698"/>
                  </a:cubicBezTo>
                  <a:cubicBezTo>
                    <a:pt x="6839" y="14698"/>
                    <a:pt x="8058" y="15829"/>
                    <a:pt x="8426" y="15893"/>
                  </a:cubicBezTo>
                  <a:cubicBezTo>
                    <a:pt x="8800" y="15975"/>
                    <a:pt x="9787" y="16310"/>
                    <a:pt x="10385" y="16310"/>
                  </a:cubicBezTo>
                  <a:cubicBezTo>
                    <a:pt x="10439" y="16310"/>
                    <a:pt x="10490" y="16307"/>
                    <a:pt x="10537" y="16301"/>
                  </a:cubicBezTo>
                  <a:cubicBezTo>
                    <a:pt x="10927" y="16257"/>
                    <a:pt x="11322" y="16235"/>
                    <a:pt x="11716" y="16235"/>
                  </a:cubicBezTo>
                  <a:cubicBezTo>
                    <a:pt x="12111" y="16235"/>
                    <a:pt x="12506" y="16257"/>
                    <a:pt x="12896" y="16301"/>
                  </a:cubicBezTo>
                  <a:cubicBezTo>
                    <a:pt x="12934" y="16310"/>
                    <a:pt x="12983" y="16313"/>
                    <a:pt x="13040" y="16313"/>
                  </a:cubicBezTo>
                  <a:cubicBezTo>
                    <a:pt x="13598" y="16313"/>
                    <a:pt x="14986" y="15958"/>
                    <a:pt x="15645" y="15893"/>
                  </a:cubicBezTo>
                  <a:cubicBezTo>
                    <a:pt x="16093" y="15850"/>
                    <a:pt x="16326" y="15766"/>
                    <a:pt x="16596" y="15766"/>
                  </a:cubicBezTo>
                  <a:cubicBezTo>
                    <a:pt x="16765" y="15766"/>
                    <a:pt x="16947" y="15798"/>
                    <a:pt x="17206" y="15893"/>
                  </a:cubicBezTo>
                  <a:cubicBezTo>
                    <a:pt x="17696" y="16079"/>
                    <a:pt x="18809" y="16175"/>
                    <a:pt x="19711" y="16175"/>
                  </a:cubicBezTo>
                  <a:cubicBezTo>
                    <a:pt x="20017" y="16175"/>
                    <a:pt x="20298" y="16164"/>
                    <a:pt x="20523" y="16142"/>
                  </a:cubicBezTo>
                  <a:cubicBezTo>
                    <a:pt x="20631" y="16131"/>
                    <a:pt x="20756" y="16127"/>
                    <a:pt x="20893" y="16127"/>
                  </a:cubicBezTo>
                  <a:cubicBezTo>
                    <a:pt x="21391" y="16127"/>
                    <a:pt x="22053" y="16183"/>
                    <a:pt x="22650" y="16183"/>
                  </a:cubicBezTo>
                  <a:cubicBezTo>
                    <a:pt x="23241" y="16183"/>
                    <a:pt x="23769" y="16128"/>
                    <a:pt x="24017" y="15911"/>
                  </a:cubicBezTo>
                  <a:lnTo>
                    <a:pt x="2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24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28;p56">
              <a:extLst>
                <a:ext uri="{FF2B5EF4-FFF2-40B4-BE49-F238E27FC236}">
                  <a16:creationId xmlns:a16="http://schemas.microsoft.com/office/drawing/2014/main" id="{451ECC71-36ED-09FE-72AE-A4C589586695}"/>
                </a:ext>
              </a:extLst>
            </p:cNvPr>
            <p:cNvSpPr/>
            <p:nvPr/>
          </p:nvSpPr>
          <p:spPr>
            <a:xfrm>
              <a:off x="1615775" y="1401786"/>
              <a:ext cx="5912459" cy="434160"/>
            </a:xfrm>
            <a:custGeom>
              <a:avLst/>
              <a:gdLst/>
              <a:ahLst/>
              <a:cxnLst/>
              <a:rect l="l" t="t" r="r" b="b"/>
              <a:pathLst>
                <a:path w="24000" h="3158" extrusionOk="0">
                  <a:moveTo>
                    <a:pt x="1" y="1"/>
                  </a:moveTo>
                  <a:lnTo>
                    <a:pt x="1" y="3158"/>
                  </a:lnTo>
                  <a:lnTo>
                    <a:pt x="23999" y="3158"/>
                  </a:lnTo>
                  <a:lnTo>
                    <a:pt x="23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2" name="Google Shape;1132;p34"/>
          <p:cNvSpPr txBox="1">
            <a:spLocks noGrp="1"/>
          </p:cNvSpPr>
          <p:nvPr>
            <p:ph type="title"/>
          </p:nvPr>
        </p:nvSpPr>
        <p:spPr>
          <a:xfrm>
            <a:off x="1504054" y="2266487"/>
            <a:ext cx="2396157" cy="701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Contents</a:t>
            </a:r>
            <a:endParaRPr sz="3600" b="1" dirty="0"/>
          </a:p>
        </p:txBody>
      </p:sp>
      <p:sp>
        <p:nvSpPr>
          <p:cNvPr id="1133" name="Google Shape;1133;p34"/>
          <p:cNvSpPr txBox="1">
            <a:spLocks noGrp="1"/>
          </p:cNvSpPr>
          <p:nvPr>
            <p:ph type="title" idx="2"/>
          </p:nvPr>
        </p:nvSpPr>
        <p:spPr>
          <a:xfrm>
            <a:off x="4728023" y="1458877"/>
            <a:ext cx="1443176" cy="294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產品資訊</a:t>
            </a:r>
            <a:endParaRPr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35" name="Google Shape;1135;p34"/>
          <p:cNvSpPr txBox="1">
            <a:spLocks noGrp="1"/>
          </p:cNvSpPr>
          <p:nvPr>
            <p:ph type="title" idx="3"/>
          </p:nvPr>
        </p:nvSpPr>
        <p:spPr>
          <a:xfrm>
            <a:off x="3873405" y="1227073"/>
            <a:ext cx="1109327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01</a:t>
            </a:r>
            <a:endParaRPr sz="3200" b="1" dirty="0"/>
          </a:p>
        </p:txBody>
      </p:sp>
      <p:sp>
        <p:nvSpPr>
          <p:cNvPr id="1136" name="Google Shape;1136;p34"/>
          <p:cNvSpPr txBox="1">
            <a:spLocks noGrp="1"/>
          </p:cNvSpPr>
          <p:nvPr>
            <p:ph type="title" idx="4"/>
          </p:nvPr>
        </p:nvSpPr>
        <p:spPr>
          <a:xfrm>
            <a:off x="4728023" y="2123695"/>
            <a:ext cx="1441974" cy="299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市場分析</a:t>
            </a:r>
            <a:endParaRPr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38" name="Google Shape;1138;p34"/>
          <p:cNvSpPr txBox="1">
            <a:spLocks noGrp="1"/>
          </p:cNvSpPr>
          <p:nvPr>
            <p:ph type="title" idx="6"/>
          </p:nvPr>
        </p:nvSpPr>
        <p:spPr>
          <a:xfrm>
            <a:off x="3873405" y="1899017"/>
            <a:ext cx="1109327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02</a:t>
            </a:r>
            <a:endParaRPr sz="3200" b="1" dirty="0"/>
          </a:p>
        </p:txBody>
      </p:sp>
      <p:sp>
        <p:nvSpPr>
          <p:cNvPr id="1139" name="Google Shape;1139;p34"/>
          <p:cNvSpPr txBox="1">
            <a:spLocks noGrp="1"/>
          </p:cNvSpPr>
          <p:nvPr>
            <p:ph type="title" idx="7"/>
          </p:nvPr>
        </p:nvSpPr>
        <p:spPr>
          <a:xfrm>
            <a:off x="4728023" y="2793119"/>
            <a:ext cx="1443176" cy="294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行銷策略</a:t>
            </a:r>
            <a:endParaRPr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41" name="Google Shape;1141;p34"/>
          <p:cNvSpPr txBox="1">
            <a:spLocks noGrp="1"/>
          </p:cNvSpPr>
          <p:nvPr>
            <p:ph type="title" idx="9"/>
          </p:nvPr>
        </p:nvSpPr>
        <p:spPr>
          <a:xfrm>
            <a:off x="3873404" y="3242906"/>
            <a:ext cx="1109327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04</a:t>
            </a:r>
            <a:endParaRPr sz="3200" b="1" dirty="0"/>
          </a:p>
        </p:txBody>
      </p:sp>
      <p:sp>
        <p:nvSpPr>
          <p:cNvPr id="1145" name="Google Shape;1145;p34"/>
          <p:cNvSpPr txBox="1">
            <a:spLocks noGrp="1"/>
          </p:cNvSpPr>
          <p:nvPr>
            <p:ph type="title" idx="16"/>
          </p:nvPr>
        </p:nvSpPr>
        <p:spPr>
          <a:xfrm>
            <a:off x="4728023" y="3457937"/>
            <a:ext cx="2926243" cy="318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營收預估與財務規劃</a:t>
            </a:r>
            <a:endParaRPr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47" name="Google Shape;1147;p34"/>
          <p:cNvSpPr txBox="1">
            <a:spLocks noGrp="1"/>
          </p:cNvSpPr>
          <p:nvPr>
            <p:ph type="title" idx="18"/>
          </p:nvPr>
        </p:nvSpPr>
        <p:spPr>
          <a:xfrm>
            <a:off x="3873405" y="2570961"/>
            <a:ext cx="1109327" cy="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03</a:t>
            </a:r>
            <a:endParaRPr sz="3200" b="1" dirty="0"/>
          </a:p>
        </p:txBody>
      </p:sp>
      <p:sp>
        <p:nvSpPr>
          <p:cNvPr id="47" name="Google Shape;1730;p56">
            <a:extLst>
              <a:ext uri="{FF2B5EF4-FFF2-40B4-BE49-F238E27FC236}">
                <a16:creationId xmlns:a16="http://schemas.microsoft.com/office/drawing/2014/main" id="{AC1399B1-E87D-DCA0-FE45-D0D208F80E74}"/>
              </a:ext>
            </a:extLst>
          </p:cNvPr>
          <p:cNvSpPr/>
          <p:nvPr/>
        </p:nvSpPr>
        <p:spPr>
          <a:xfrm rot="256844">
            <a:off x="2097122" y="1865568"/>
            <a:ext cx="1199791" cy="264966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rgbClr val="D1EDBE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33;p39">
            <a:extLst>
              <a:ext uri="{FF2B5EF4-FFF2-40B4-BE49-F238E27FC236}">
                <a16:creationId xmlns:a16="http://schemas.microsoft.com/office/drawing/2014/main" id="{2EBF0736-6FF1-AA06-E008-61C648C464B7}"/>
              </a:ext>
            </a:extLst>
          </p:cNvPr>
          <p:cNvSpPr txBox="1">
            <a:spLocks/>
          </p:cNvSpPr>
          <p:nvPr/>
        </p:nvSpPr>
        <p:spPr>
          <a:xfrm>
            <a:off x="1618200" y="861875"/>
            <a:ext cx="5906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營收預估</a:t>
            </a:r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36AE7311-0988-2508-1D4D-54149CDC8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96237"/>
              </p:ext>
            </p:extLst>
          </p:nvPr>
        </p:nvGraphicFramePr>
        <p:xfrm>
          <a:off x="1533525" y="1354138"/>
          <a:ext cx="6076950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Worksheet" r:id="rId4" imgW="7086748" imgH="3086100" progId="Excel.Sheet.12">
                  <p:embed/>
                </p:oleObj>
              </mc:Choice>
              <mc:Fallback>
                <p:oleObj name="Worksheet" r:id="rId4" imgW="7086748" imgH="3086100" progId="Excel.Sheet.12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36AE7311-0988-2508-1D4D-54149CDC82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3525" y="1354138"/>
                        <a:ext cx="6076950" cy="264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Google Shape;1233;p39">
            <a:extLst>
              <a:ext uri="{FF2B5EF4-FFF2-40B4-BE49-F238E27FC236}">
                <a16:creationId xmlns:a16="http://schemas.microsoft.com/office/drawing/2014/main" id="{9C27A52B-BD3C-A7C2-D044-690F4BD405EA}"/>
              </a:ext>
            </a:extLst>
          </p:cNvPr>
          <p:cNvSpPr txBox="1">
            <a:spLocks/>
          </p:cNvSpPr>
          <p:nvPr/>
        </p:nvSpPr>
        <p:spPr>
          <a:xfrm>
            <a:off x="932313" y="1885165"/>
            <a:ext cx="530640" cy="137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損益表</a:t>
            </a:r>
          </a:p>
        </p:txBody>
      </p:sp>
    </p:spTree>
    <p:extLst>
      <p:ext uri="{BB962C8B-B14F-4D97-AF65-F5344CB8AC3E}">
        <p14:creationId xmlns:p14="http://schemas.microsoft.com/office/powerpoint/2010/main" val="335697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63636DD-A257-CFD8-C030-02620E59181F}"/>
              </a:ext>
            </a:extLst>
          </p:cNvPr>
          <p:cNvGrpSpPr/>
          <p:nvPr/>
        </p:nvGrpSpPr>
        <p:grpSpPr>
          <a:xfrm>
            <a:off x="4959678" y="1552342"/>
            <a:ext cx="2476687" cy="2663534"/>
            <a:chOff x="1719205" y="1491485"/>
            <a:chExt cx="2476687" cy="2663534"/>
          </a:xfrm>
        </p:grpSpPr>
        <p:grpSp>
          <p:nvGrpSpPr>
            <p:cNvPr id="7" name="Google Shape;2106;p60">
              <a:extLst>
                <a:ext uri="{FF2B5EF4-FFF2-40B4-BE49-F238E27FC236}">
                  <a16:creationId xmlns:a16="http://schemas.microsoft.com/office/drawing/2014/main" id="{76C4514B-D212-B536-CFD6-401DAA3C0AA2}"/>
                </a:ext>
              </a:extLst>
            </p:cNvPr>
            <p:cNvGrpSpPr/>
            <p:nvPr/>
          </p:nvGrpSpPr>
          <p:grpSpPr>
            <a:xfrm>
              <a:off x="1719205" y="1491485"/>
              <a:ext cx="2476687" cy="2663534"/>
              <a:chOff x="4530672" y="1808199"/>
              <a:chExt cx="979549" cy="1053448"/>
            </a:xfrm>
          </p:grpSpPr>
          <p:sp>
            <p:nvSpPr>
              <p:cNvPr id="8" name="Google Shape;2107;p60">
                <a:extLst>
                  <a:ext uri="{FF2B5EF4-FFF2-40B4-BE49-F238E27FC236}">
                    <a16:creationId xmlns:a16="http://schemas.microsoft.com/office/drawing/2014/main" id="{02455A2F-D688-8821-E5AA-AC17EADD19FB}"/>
                  </a:ext>
                </a:extLst>
              </p:cNvPr>
              <p:cNvSpPr/>
              <p:nvPr/>
            </p:nvSpPr>
            <p:spPr>
              <a:xfrm>
                <a:off x="4557572" y="1908998"/>
                <a:ext cx="952649" cy="952649"/>
              </a:xfrm>
              <a:custGeom>
                <a:avLst/>
                <a:gdLst/>
                <a:ahLst/>
                <a:cxnLst/>
                <a:rect l="l" t="t" r="r" b="b"/>
                <a:pathLst>
                  <a:path w="25073" h="25073" extrusionOk="0">
                    <a:moveTo>
                      <a:pt x="0" y="1"/>
                    </a:moveTo>
                    <a:lnTo>
                      <a:pt x="0" y="25072"/>
                    </a:lnTo>
                    <a:lnTo>
                      <a:pt x="25072" y="25072"/>
                    </a:lnTo>
                    <a:lnTo>
                      <a:pt x="25072" y="1"/>
                    </a:lnTo>
                    <a:close/>
                  </a:path>
                </a:pathLst>
              </a:custGeom>
              <a:solidFill>
                <a:srgbClr val="D6D9ED">
                  <a:alpha val="52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08;p60">
                <a:extLst>
                  <a:ext uri="{FF2B5EF4-FFF2-40B4-BE49-F238E27FC236}">
                    <a16:creationId xmlns:a16="http://schemas.microsoft.com/office/drawing/2014/main" id="{7D6C60D8-F1E6-9343-9146-5B6439CAB211}"/>
                  </a:ext>
                </a:extLst>
              </p:cNvPr>
              <p:cNvSpPr/>
              <p:nvPr/>
            </p:nvSpPr>
            <p:spPr>
              <a:xfrm>
                <a:off x="4530672" y="1882668"/>
                <a:ext cx="952649" cy="952649"/>
              </a:xfrm>
              <a:custGeom>
                <a:avLst/>
                <a:gdLst/>
                <a:ahLst/>
                <a:cxnLst/>
                <a:rect l="l" t="t" r="r" b="b"/>
                <a:pathLst>
                  <a:path w="25073" h="25073" extrusionOk="0">
                    <a:moveTo>
                      <a:pt x="0" y="1"/>
                    </a:moveTo>
                    <a:lnTo>
                      <a:pt x="0" y="25073"/>
                    </a:lnTo>
                    <a:lnTo>
                      <a:pt x="25072" y="25073"/>
                    </a:lnTo>
                    <a:lnTo>
                      <a:pt x="250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09;p60">
                <a:extLst>
                  <a:ext uri="{FF2B5EF4-FFF2-40B4-BE49-F238E27FC236}">
                    <a16:creationId xmlns:a16="http://schemas.microsoft.com/office/drawing/2014/main" id="{0A9A4E47-22EC-43F7-B632-1516F4E20E2F}"/>
                  </a:ext>
                </a:extLst>
              </p:cNvPr>
              <p:cNvSpPr/>
              <p:nvPr/>
            </p:nvSpPr>
            <p:spPr>
              <a:xfrm>
                <a:off x="4530672" y="1882668"/>
                <a:ext cx="952649" cy="211746"/>
              </a:xfrm>
              <a:custGeom>
                <a:avLst/>
                <a:gdLst/>
                <a:ahLst/>
                <a:cxnLst/>
                <a:rect l="l" t="t" r="r" b="b"/>
                <a:pathLst>
                  <a:path w="25073" h="5573" extrusionOk="0">
                    <a:moveTo>
                      <a:pt x="0" y="1"/>
                    </a:moveTo>
                    <a:lnTo>
                      <a:pt x="0" y="5572"/>
                    </a:lnTo>
                    <a:lnTo>
                      <a:pt x="25072" y="5572"/>
                    </a:lnTo>
                    <a:lnTo>
                      <a:pt x="25072" y="1"/>
                    </a:lnTo>
                    <a:close/>
                  </a:path>
                </a:pathLst>
              </a:custGeom>
              <a:solidFill>
                <a:srgbClr val="FDE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bg1">
                        <a:lumMod val="7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支出</a:t>
                </a:r>
                <a:endParaRPr sz="1800" b="1" dirty="0">
                  <a:solidFill>
                    <a:schemeClr val="bg1">
                      <a:lumMod val="7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" name="Google Shape;2110;p60">
                <a:extLst>
                  <a:ext uri="{FF2B5EF4-FFF2-40B4-BE49-F238E27FC236}">
                    <a16:creationId xmlns:a16="http://schemas.microsoft.com/office/drawing/2014/main" id="{8CC57C78-FE34-C4C6-3406-60B8424A8734}"/>
                  </a:ext>
                </a:extLst>
              </p:cNvPr>
              <p:cNvSpPr/>
              <p:nvPr/>
            </p:nvSpPr>
            <p:spPr>
              <a:xfrm>
                <a:off x="4766925" y="1808199"/>
                <a:ext cx="474573" cy="114417"/>
              </a:xfrm>
              <a:custGeom>
                <a:avLst/>
                <a:gdLst/>
                <a:ahLst/>
                <a:cxnLst/>
                <a:rect l="l" t="t" r="r" b="b"/>
                <a:pathLst>
                  <a:path w="12806" h="4695" extrusionOk="0">
                    <a:moveTo>
                      <a:pt x="0" y="0"/>
                    </a:moveTo>
                    <a:lnTo>
                      <a:pt x="0" y="4695"/>
                    </a:lnTo>
                    <a:lnTo>
                      <a:pt x="12806" y="4695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D1EDBE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3CFBA4C-E291-E5F9-6F90-EB60476EE7DE}"/>
                </a:ext>
              </a:extLst>
            </p:cNvPr>
            <p:cNvSpPr txBox="1"/>
            <p:nvPr/>
          </p:nvSpPr>
          <p:spPr>
            <a:xfrm>
              <a:off x="1849799" y="2285704"/>
              <a:ext cx="2283512" cy="1670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dirty="0">
                  <a:solidFill>
                    <a:srgbClr val="6B719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APP</a:t>
              </a:r>
              <a:r>
                <a:rPr lang="zh-TW" altLang="en-US" sz="1400" b="0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建置與維護</a:t>
              </a:r>
              <a:endParaRPr lang="en-US" altLang="zh-TW" sz="14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dirty="0">
                  <a:solidFill>
                    <a:srgbClr val="6B719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人事成本</a:t>
              </a:r>
              <a:r>
                <a:rPr lang="en-US" altLang="zh-TW" dirty="0">
                  <a:solidFill>
                    <a:srgbClr val="6B719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</a:t>
              </a:r>
              <a:r>
                <a:rPr lang="zh-TW" altLang="en-US" dirty="0">
                  <a:solidFill>
                    <a:srgbClr val="6B719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包含開發人員、維護人員、管理人員</a:t>
              </a:r>
              <a:r>
                <a:rPr lang="en-US" altLang="zh-TW" dirty="0">
                  <a:solidFill>
                    <a:srgbClr val="6B719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)</a:t>
              </a:r>
              <a:r>
                <a:rPr lang="zh-TW" altLang="en-US" dirty="0">
                  <a:solidFill>
                    <a:srgbClr val="6B719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</a:t>
              </a:r>
              <a:endParaRPr lang="en-US" altLang="zh-TW" sz="14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dirty="0">
                  <a:solidFill>
                    <a:srgbClr val="6B719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資料儲存空間</a:t>
              </a:r>
              <a:endParaRPr lang="en-US" altLang="zh-TW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400" b="0" i="0" u="none" strike="noStrike" dirty="0">
                  <a:solidFill>
                    <a:srgbClr val="6B719B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行銷推廣</a:t>
              </a:r>
              <a:endParaRPr lang="zh-TW" altLang="en-US" b="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32D519D-DC6F-737A-0B91-3EF59ECAE7AF}"/>
              </a:ext>
            </a:extLst>
          </p:cNvPr>
          <p:cNvGrpSpPr/>
          <p:nvPr/>
        </p:nvGrpSpPr>
        <p:grpSpPr>
          <a:xfrm>
            <a:off x="1639977" y="1552342"/>
            <a:ext cx="2476686" cy="2663534"/>
            <a:chOff x="3464622" y="2127250"/>
            <a:chExt cx="1736028" cy="1866998"/>
          </a:xfrm>
        </p:grpSpPr>
        <p:sp>
          <p:nvSpPr>
            <p:cNvPr id="13" name="Google Shape;2107;p60">
              <a:extLst>
                <a:ext uri="{FF2B5EF4-FFF2-40B4-BE49-F238E27FC236}">
                  <a16:creationId xmlns:a16="http://schemas.microsoft.com/office/drawing/2014/main" id="{5744B99C-0266-2F72-F5F9-62D26CB63C53}"/>
                </a:ext>
              </a:extLst>
            </p:cNvPr>
            <p:cNvSpPr/>
            <p:nvPr/>
          </p:nvSpPr>
          <p:spPr>
            <a:xfrm>
              <a:off x="3512296" y="2305893"/>
              <a:ext cx="1688354" cy="1688355"/>
            </a:xfrm>
            <a:custGeom>
              <a:avLst/>
              <a:gdLst/>
              <a:ahLst/>
              <a:cxnLst/>
              <a:rect l="l" t="t" r="r" b="b"/>
              <a:pathLst>
                <a:path w="25073" h="25073" extrusionOk="0">
                  <a:moveTo>
                    <a:pt x="0" y="1"/>
                  </a:moveTo>
                  <a:lnTo>
                    <a:pt x="0" y="25072"/>
                  </a:lnTo>
                  <a:lnTo>
                    <a:pt x="25072" y="25072"/>
                  </a:lnTo>
                  <a:lnTo>
                    <a:pt x="25072" y="1"/>
                  </a:lnTo>
                  <a:close/>
                </a:path>
              </a:pathLst>
            </a:custGeom>
            <a:solidFill>
              <a:srgbClr val="D6D9ED">
                <a:alpha val="52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33C62BB-4D14-A7A4-5594-C8FFF58CBCDE}"/>
                </a:ext>
              </a:extLst>
            </p:cNvPr>
            <p:cNvGrpSpPr/>
            <p:nvPr/>
          </p:nvGrpSpPr>
          <p:grpSpPr>
            <a:xfrm>
              <a:off x="3464622" y="2127250"/>
              <a:ext cx="1688354" cy="1820334"/>
              <a:chOff x="3464622" y="2127250"/>
              <a:chExt cx="1688354" cy="1820334"/>
            </a:xfrm>
          </p:grpSpPr>
          <p:sp>
            <p:nvSpPr>
              <p:cNvPr id="14" name="Google Shape;2108;p60">
                <a:extLst>
                  <a:ext uri="{FF2B5EF4-FFF2-40B4-BE49-F238E27FC236}">
                    <a16:creationId xmlns:a16="http://schemas.microsoft.com/office/drawing/2014/main" id="{219FD335-D800-640A-A9BF-2F0E8C1B7679}"/>
                  </a:ext>
                </a:extLst>
              </p:cNvPr>
              <p:cNvSpPr/>
              <p:nvPr/>
            </p:nvSpPr>
            <p:spPr>
              <a:xfrm>
                <a:off x="3464622" y="2259229"/>
                <a:ext cx="1688354" cy="1688355"/>
              </a:xfrm>
              <a:custGeom>
                <a:avLst/>
                <a:gdLst/>
                <a:ahLst/>
                <a:cxnLst/>
                <a:rect l="l" t="t" r="r" b="b"/>
                <a:pathLst>
                  <a:path w="25073" h="25073" extrusionOk="0">
                    <a:moveTo>
                      <a:pt x="0" y="1"/>
                    </a:moveTo>
                    <a:lnTo>
                      <a:pt x="0" y="25073"/>
                    </a:lnTo>
                    <a:lnTo>
                      <a:pt x="25072" y="25073"/>
                    </a:lnTo>
                    <a:lnTo>
                      <a:pt x="25072" y="1"/>
                    </a:lnTo>
                    <a:close/>
                  </a:path>
                </a:pathLst>
              </a:custGeom>
              <a:solidFill>
                <a:srgbClr val="E3F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109;p60">
                <a:extLst>
                  <a:ext uri="{FF2B5EF4-FFF2-40B4-BE49-F238E27FC236}">
                    <a16:creationId xmlns:a16="http://schemas.microsoft.com/office/drawing/2014/main" id="{0D63DF74-F1CC-E67A-13DB-192CEECFF6F7}"/>
                  </a:ext>
                </a:extLst>
              </p:cNvPr>
              <p:cNvSpPr/>
              <p:nvPr/>
            </p:nvSpPr>
            <p:spPr>
              <a:xfrm>
                <a:off x="3464622" y="2259229"/>
                <a:ext cx="1688354" cy="375272"/>
              </a:xfrm>
              <a:custGeom>
                <a:avLst/>
                <a:gdLst/>
                <a:ahLst/>
                <a:cxnLst/>
                <a:rect l="l" t="t" r="r" b="b"/>
                <a:pathLst>
                  <a:path w="25073" h="5573" extrusionOk="0">
                    <a:moveTo>
                      <a:pt x="0" y="1"/>
                    </a:moveTo>
                    <a:lnTo>
                      <a:pt x="0" y="5572"/>
                    </a:lnTo>
                    <a:lnTo>
                      <a:pt x="25072" y="5572"/>
                    </a:lnTo>
                    <a:lnTo>
                      <a:pt x="25072" y="1"/>
                    </a:lnTo>
                    <a:close/>
                  </a:path>
                </a:pathLst>
              </a:custGeom>
              <a:solidFill>
                <a:srgbClr val="D1EDBE"/>
              </a:solidFill>
              <a:ln>
                <a:solidFill>
                  <a:srgbClr val="D1EDB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rgbClr val="92A189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收入</a:t>
                </a:r>
                <a:endParaRPr sz="1800" b="1" dirty="0">
                  <a:solidFill>
                    <a:srgbClr val="92A189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" name="Google Shape;2110;p60">
                <a:extLst>
                  <a:ext uri="{FF2B5EF4-FFF2-40B4-BE49-F238E27FC236}">
                    <a16:creationId xmlns:a16="http://schemas.microsoft.com/office/drawing/2014/main" id="{94678A7B-110C-F5BA-AC31-53ECB6A35983}"/>
                  </a:ext>
                </a:extLst>
              </p:cNvPr>
              <p:cNvSpPr/>
              <p:nvPr/>
            </p:nvSpPr>
            <p:spPr>
              <a:xfrm>
                <a:off x="3883327" y="2127250"/>
                <a:ext cx="841073" cy="202778"/>
              </a:xfrm>
              <a:custGeom>
                <a:avLst/>
                <a:gdLst/>
                <a:ahLst/>
                <a:cxnLst/>
                <a:rect l="l" t="t" r="r" b="b"/>
                <a:pathLst>
                  <a:path w="12806" h="4695" extrusionOk="0">
                    <a:moveTo>
                      <a:pt x="0" y="0"/>
                    </a:moveTo>
                    <a:lnTo>
                      <a:pt x="0" y="4695"/>
                    </a:lnTo>
                    <a:lnTo>
                      <a:pt x="12806" y="4695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FDE0D6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67E8605-4BE5-C564-8FD1-E19F64158052}"/>
              </a:ext>
            </a:extLst>
          </p:cNvPr>
          <p:cNvSpPr txBox="1"/>
          <p:nvPr/>
        </p:nvSpPr>
        <p:spPr>
          <a:xfrm>
            <a:off x="2092538" y="2508143"/>
            <a:ext cx="1503549" cy="134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4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商家合作</a:t>
            </a:r>
            <a:endParaRPr lang="en-US" altLang="zh-TW" sz="1400" b="0" i="0" u="none" strike="noStrike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社福團體捐獻</a:t>
            </a:r>
            <a:endParaRPr lang="en-US" altLang="zh-TW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4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個人帳號付費版</a:t>
            </a:r>
            <a:endParaRPr lang="en-US" altLang="zh-TW" sz="1400" b="0" i="0" u="none" strike="noStrike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4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團體帳號</a:t>
            </a:r>
            <a:endParaRPr lang="zh-TW" altLang="en-US" b="0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Google Shape;1233;p39">
            <a:extLst>
              <a:ext uri="{FF2B5EF4-FFF2-40B4-BE49-F238E27FC236}">
                <a16:creationId xmlns:a16="http://schemas.microsoft.com/office/drawing/2014/main" id="{B20BC790-8498-E9AE-37FF-F41A2AE10EE8}"/>
              </a:ext>
            </a:extLst>
          </p:cNvPr>
          <p:cNvSpPr txBox="1">
            <a:spLocks/>
          </p:cNvSpPr>
          <p:nvPr/>
        </p:nvSpPr>
        <p:spPr>
          <a:xfrm>
            <a:off x="1618200" y="861875"/>
            <a:ext cx="5906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財務規劃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84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571;p50">
            <a:extLst>
              <a:ext uri="{FF2B5EF4-FFF2-40B4-BE49-F238E27FC236}">
                <a16:creationId xmlns:a16="http://schemas.microsoft.com/office/drawing/2014/main" id="{02DE1C33-D992-0EA2-4E2F-7621BD00804D}"/>
              </a:ext>
            </a:extLst>
          </p:cNvPr>
          <p:cNvSpPr/>
          <p:nvPr/>
        </p:nvSpPr>
        <p:spPr>
          <a:xfrm flipH="1">
            <a:off x="339788" y="1316421"/>
            <a:ext cx="399290" cy="356100"/>
          </a:xfrm>
          <a:prstGeom prst="homePlate">
            <a:avLst>
              <a:gd name="adj" fmla="val 51801"/>
            </a:avLst>
          </a:prstGeom>
          <a:solidFill>
            <a:srgbClr val="D1E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5EBCBB3-5969-ECED-312A-94D203EF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115" y="2195991"/>
            <a:ext cx="1665755" cy="85940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1A620A-9C08-E70A-AC29-E407FB680665}"/>
              </a:ext>
            </a:extLst>
          </p:cNvPr>
          <p:cNvSpPr/>
          <p:nvPr/>
        </p:nvSpPr>
        <p:spPr>
          <a:xfrm>
            <a:off x="739471" y="787179"/>
            <a:ext cx="2067339" cy="1057523"/>
          </a:xfrm>
          <a:prstGeom prst="rect">
            <a:avLst/>
          </a:prstGeom>
          <a:solidFill>
            <a:srgbClr val="6B7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2BBD9B-3CF4-D8FF-4256-E56B19103BA1}"/>
              </a:ext>
            </a:extLst>
          </p:cNvPr>
          <p:cNvSpPr/>
          <p:nvPr/>
        </p:nvSpPr>
        <p:spPr>
          <a:xfrm>
            <a:off x="3139539" y="900377"/>
            <a:ext cx="2067339" cy="1057523"/>
          </a:xfrm>
          <a:prstGeom prst="rect">
            <a:avLst/>
          </a:prstGeom>
          <a:solidFill>
            <a:srgbClr val="6B7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9" name="Google Shape;1769;p58"/>
          <p:cNvSpPr txBox="1">
            <a:spLocks noGrp="1"/>
          </p:cNvSpPr>
          <p:nvPr>
            <p:ph type="title"/>
          </p:nvPr>
        </p:nvSpPr>
        <p:spPr>
          <a:xfrm>
            <a:off x="739471" y="2195991"/>
            <a:ext cx="7338198" cy="859402"/>
          </a:xfrm>
          <a:prstGeom prst="rect">
            <a:avLst/>
          </a:prstGeom>
          <a:solidFill>
            <a:srgbClr val="D6D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EE8BE80-9D1C-89F1-D90E-5973390CB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621" y="840136"/>
            <a:ext cx="921527" cy="85940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E64910F4-AEB6-3D1D-D7B7-DDAF08B4B483}"/>
              </a:ext>
            </a:extLst>
          </p:cNvPr>
          <p:cNvSpPr/>
          <p:nvPr/>
        </p:nvSpPr>
        <p:spPr>
          <a:xfrm>
            <a:off x="5820061" y="719889"/>
            <a:ext cx="2067339" cy="1057523"/>
          </a:xfrm>
          <a:prstGeom prst="rect">
            <a:avLst/>
          </a:prstGeom>
          <a:solidFill>
            <a:srgbClr val="6B7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A2A796-AB19-A5E3-4309-114180A7A557}"/>
              </a:ext>
            </a:extLst>
          </p:cNvPr>
          <p:cNvSpPr/>
          <p:nvPr/>
        </p:nvSpPr>
        <p:spPr>
          <a:xfrm>
            <a:off x="7844271" y="762261"/>
            <a:ext cx="560258" cy="138116"/>
          </a:xfrm>
          <a:prstGeom prst="rect">
            <a:avLst/>
          </a:prstGeom>
          <a:solidFill>
            <a:srgbClr val="6B7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F84D4AD-8C22-9C87-1CE8-1F8175F451B8}"/>
              </a:ext>
            </a:extLst>
          </p:cNvPr>
          <p:cNvSpPr/>
          <p:nvPr/>
        </p:nvSpPr>
        <p:spPr>
          <a:xfrm>
            <a:off x="2130948" y="3459955"/>
            <a:ext cx="5516660" cy="1057523"/>
          </a:xfrm>
          <a:prstGeom prst="rect">
            <a:avLst/>
          </a:prstGeom>
          <a:solidFill>
            <a:srgbClr val="6B71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Google Shape;1598;p50">
            <a:extLst>
              <a:ext uri="{FF2B5EF4-FFF2-40B4-BE49-F238E27FC236}">
                <a16:creationId xmlns:a16="http://schemas.microsoft.com/office/drawing/2014/main" id="{719AA02C-AF32-1C95-68C6-D7CA1FE66F9B}"/>
              </a:ext>
            </a:extLst>
          </p:cNvPr>
          <p:cNvSpPr/>
          <p:nvPr/>
        </p:nvSpPr>
        <p:spPr>
          <a:xfrm flipH="1">
            <a:off x="340182" y="3147752"/>
            <a:ext cx="399289" cy="356100"/>
          </a:xfrm>
          <a:prstGeom prst="homePlate">
            <a:avLst>
              <a:gd name="adj" fmla="val 51801"/>
            </a:avLst>
          </a:prstGeom>
          <a:solidFill>
            <a:srgbClr val="92A1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7"/>
          <p:cNvSpPr/>
          <p:nvPr/>
        </p:nvSpPr>
        <p:spPr>
          <a:xfrm rot="5400000">
            <a:off x="3743239" y="65801"/>
            <a:ext cx="1657522" cy="5222305"/>
          </a:xfrm>
          <a:custGeom>
            <a:avLst/>
            <a:gdLst/>
            <a:ahLst/>
            <a:cxnLst/>
            <a:rect l="l" t="t" r="r" b="b"/>
            <a:pathLst>
              <a:path w="33808" h="46047" extrusionOk="0">
                <a:moveTo>
                  <a:pt x="0" y="0"/>
                </a:moveTo>
                <a:lnTo>
                  <a:pt x="0" y="2767"/>
                </a:lnTo>
                <a:lnTo>
                  <a:pt x="1401" y="2767"/>
                </a:lnTo>
                <a:lnTo>
                  <a:pt x="1401" y="2324"/>
                </a:lnTo>
                <a:lnTo>
                  <a:pt x="3086" y="2324"/>
                </a:lnTo>
                <a:lnTo>
                  <a:pt x="3086" y="4027"/>
                </a:lnTo>
                <a:lnTo>
                  <a:pt x="1401" y="4027"/>
                </a:lnTo>
                <a:lnTo>
                  <a:pt x="1401" y="3494"/>
                </a:lnTo>
                <a:lnTo>
                  <a:pt x="0" y="3494"/>
                </a:lnTo>
                <a:lnTo>
                  <a:pt x="0" y="5658"/>
                </a:lnTo>
                <a:lnTo>
                  <a:pt x="1401" y="5658"/>
                </a:lnTo>
                <a:lnTo>
                  <a:pt x="1401" y="5162"/>
                </a:lnTo>
                <a:lnTo>
                  <a:pt x="3086" y="5162"/>
                </a:lnTo>
                <a:lnTo>
                  <a:pt x="3086" y="6865"/>
                </a:lnTo>
                <a:lnTo>
                  <a:pt x="1401" y="6865"/>
                </a:lnTo>
                <a:lnTo>
                  <a:pt x="1401" y="6386"/>
                </a:lnTo>
                <a:lnTo>
                  <a:pt x="0" y="6386"/>
                </a:lnTo>
                <a:lnTo>
                  <a:pt x="0" y="8479"/>
                </a:lnTo>
                <a:lnTo>
                  <a:pt x="1401" y="8479"/>
                </a:lnTo>
                <a:lnTo>
                  <a:pt x="1401" y="8000"/>
                </a:lnTo>
                <a:lnTo>
                  <a:pt x="3086" y="8000"/>
                </a:lnTo>
                <a:lnTo>
                  <a:pt x="3086" y="9685"/>
                </a:lnTo>
                <a:lnTo>
                  <a:pt x="1401" y="9685"/>
                </a:lnTo>
                <a:lnTo>
                  <a:pt x="1401" y="9206"/>
                </a:lnTo>
                <a:lnTo>
                  <a:pt x="0" y="9206"/>
                </a:lnTo>
                <a:lnTo>
                  <a:pt x="0" y="11352"/>
                </a:lnTo>
                <a:lnTo>
                  <a:pt x="1401" y="11352"/>
                </a:lnTo>
                <a:lnTo>
                  <a:pt x="1401" y="10838"/>
                </a:lnTo>
                <a:lnTo>
                  <a:pt x="3086" y="10838"/>
                </a:lnTo>
                <a:lnTo>
                  <a:pt x="3086" y="12523"/>
                </a:lnTo>
                <a:lnTo>
                  <a:pt x="1401" y="12523"/>
                </a:lnTo>
                <a:lnTo>
                  <a:pt x="1401" y="12079"/>
                </a:lnTo>
                <a:lnTo>
                  <a:pt x="0" y="12079"/>
                </a:lnTo>
                <a:lnTo>
                  <a:pt x="0" y="14155"/>
                </a:lnTo>
                <a:lnTo>
                  <a:pt x="1401" y="14155"/>
                </a:lnTo>
                <a:lnTo>
                  <a:pt x="1401" y="13658"/>
                </a:lnTo>
                <a:lnTo>
                  <a:pt x="3086" y="13658"/>
                </a:lnTo>
                <a:lnTo>
                  <a:pt x="3086" y="15361"/>
                </a:lnTo>
                <a:lnTo>
                  <a:pt x="1401" y="15361"/>
                </a:lnTo>
                <a:lnTo>
                  <a:pt x="1401" y="14882"/>
                </a:lnTo>
                <a:lnTo>
                  <a:pt x="0" y="14882"/>
                </a:lnTo>
                <a:lnTo>
                  <a:pt x="0" y="17010"/>
                </a:lnTo>
                <a:lnTo>
                  <a:pt x="1401" y="17010"/>
                </a:lnTo>
                <a:lnTo>
                  <a:pt x="1401" y="16496"/>
                </a:lnTo>
                <a:lnTo>
                  <a:pt x="3086" y="16496"/>
                </a:lnTo>
                <a:lnTo>
                  <a:pt x="3086" y="18199"/>
                </a:lnTo>
                <a:lnTo>
                  <a:pt x="1401" y="18199"/>
                </a:lnTo>
                <a:lnTo>
                  <a:pt x="1401" y="17738"/>
                </a:lnTo>
                <a:lnTo>
                  <a:pt x="0" y="17738"/>
                </a:lnTo>
                <a:lnTo>
                  <a:pt x="0" y="19813"/>
                </a:lnTo>
                <a:lnTo>
                  <a:pt x="1401" y="19813"/>
                </a:lnTo>
                <a:lnTo>
                  <a:pt x="1401" y="19334"/>
                </a:lnTo>
                <a:lnTo>
                  <a:pt x="3086" y="19334"/>
                </a:lnTo>
                <a:lnTo>
                  <a:pt x="3086" y="21037"/>
                </a:lnTo>
                <a:lnTo>
                  <a:pt x="1401" y="21037"/>
                </a:lnTo>
                <a:lnTo>
                  <a:pt x="1401" y="20540"/>
                </a:lnTo>
                <a:lnTo>
                  <a:pt x="0" y="20540"/>
                </a:lnTo>
                <a:lnTo>
                  <a:pt x="0" y="22651"/>
                </a:lnTo>
                <a:lnTo>
                  <a:pt x="1401" y="22651"/>
                </a:lnTo>
                <a:lnTo>
                  <a:pt x="1401" y="22172"/>
                </a:lnTo>
                <a:lnTo>
                  <a:pt x="3086" y="22172"/>
                </a:lnTo>
                <a:lnTo>
                  <a:pt x="3086" y="23875"/>
                </a:lnTo>
                <a:lnTo>
                  <a:pt x="1401" y="23875"/>
                </a:lnTo>
                <a:lnTo>
                  <a:pt x="1401" y="23378"/>
                </a:lnTo>
                <a:lnTo>
                  <a:pt x="0" y="23378"/>
                </a:lnTo>
                <a:lnTo>
                  <a:pt x="0" y="25507"/>
                </a:lnTo>
                <a:lnTo>
                  <a:pt x="1401" y="25507"/>
                </a:lnTo>
                <a:lnTo>
                  <a:pt x="1401" y="25010"/>
                </a:lnTo>
                <a:lnTo>
                  <a:pt x="3086" y="25010"/>
                </a:lnTo>
                <a:lnTo>
                  <a:pt x="3086" y="26713"/>
                </a:lnTo>
                <a:lnTo>
                  <a:pt x="1401" y="26713"/>
                </a:lnTo>
                <a:lnTo>
                  <a:pt x="1401" y="26234"/>
                </a:lnTo>
                <a:lnTo>
                  <a:pt x="0" y="26234"/>
                </a:lnTo>
                <a:lnTo>
                  <a:pt x="0" y="28309"/>
                </a:lnTo>
                <a:lnTo>
                  <a:pt x="1401" y="28309"/>
                </a:lnTo>
                <a:lnTo>
                  <a:pt x="1401" y="27848"/>
                </a:lnTo>
                <a:lnTo>
                  <a:pt x="3086" y="27848"/>
                </a:lnTo>
                <a:lnTo>
                  <a:pt x="3086" y="29533"/>
                </a:lnTo>
                <a:lnTo>
                  <a:pt x="1401" y="29533"/>
                </a:lnTo>
                <a:lnTo>
                  <a:pt x="1401" y="29036"/>
                </a:lnTo>
                <a:lnTo>
                  <a:pt x="0" y="29036"/>
                </a:lnTo>
                <a:lnTo>
                  <a:pt x="0" y="31165"/>
                </a:lnTo>
                <a:lnTo>
                  <a:pt x="1401" y="31165"/>
                </a:lnTo>
                <a:lnTo>
                  <a:pt x="1401" y="30686"/>
                </a:lnTo>
                <a:lnTo>
                  <a:pt x="3086" y="30686"/>
                </a:lnTo>
                <a:lnTo>
                  <a:pt x="3086" y="32371"/>
                </a:lnTo>
                <a:lnTo>
                  <a:pt x="1401" y="32371"/>
                </a:lnTo>
                <a:lnTo>
                  <a:pt x="1401" y="31892"/>
                </a:lnTo>
                <a:lnTo>
                  <a:pt x="0" y="31892"/>
                </a:lnTo>
                <a:lnTo>
                  <a:pt x="0" y="33967"/>
                </a:lnTo>
                <a:lnTo>
                  <a:pt x="1401" y="33967"/>
                </a:lnTo>
                <a:lnTo>
                  <a:pt x="1401" y="33524"/>
                </a:lnTo>
                <a:lnTo>
                  <a:pt x="3086" y="33524"/>
                </a:lnTo>
                <a:lnTo>
                  <a:pt x="3086" y="35209"/>
                </a:lnTo>
                <a:lnTo>
                  <a:pt x="1401" y="35209"/>
                </a:lnTo>
                <a:lnTo>
                  <a:pt x="1401" y="34695"/>
                </a:lnTo>
                <a:lnTo>
                  <a:pt x="0" y="34695"/>
                </a:lnTo>
                <a:lnTo>
                  <a:pt x="0" y="36841"/>
                </a:lnTo>
                <a:lnTo>
                  <a:pt x="1401" y="36841"/>
                </a:lnTo>
                <a:lnTo>
                  <a:pt x="1401" y="36344"/>
                </a:lnTo>
                <a:lnTo>
                  <a:pt x="3086" y="36344"/>
                </a:lnTo>
                <a:lnTo>
                  <a:pt x="3086" y="38047"/>
                </a:lnTo>
                <a:lnTo>
                  <a:pt x="1401" y="38047"/>
                </a:lnTo>
                <a:lnTo>
                  <a:pt x="1401" y="37568"/>
                </a:lnTo>
                <a:lnTo>
                  <a:pt x="0" y="37568"/>
                </a:lnTo>
                <a:lnTo>
                  <a:pt x="0" y="39679"/>
                </a:lnTo>
                <a:lnTo>
                  <a:pt x="1401" y="39679"/>
                </a:lnTo>
                <a:lnTo>
                  <a:pt x="1401" y="39182"/>
                </a:lnTo>
                <a:lnTo>
                  <a:pt x="3086" y="39182"/>
                </a:lnTo>
                <a:lnTo>
                  <a:pt x="3086" y="40885"/>
                </a:lnTo>
                <a:lnTo>
                  <a:pt x="1401" y="40885"/>
                </a:lnTo>
                <a:lnTo>
                  <a:pt x="1401" y="40406"/>
                </a:lnTo>
                <a:lnTo>
                  <a:pt x="0" y="40406"/>
                </a:lnTo>
                <a:lnTo>
                  <a:pt x="0" y="42499"/>
                </a:lnTo>
                <a:lnTo>
                  <a:pt x="1401" y="42499"/>
                </a:lnTo>
                <a:lnTo>
                  <a:pt x="1401" y="42020"/>
                </a:lnTo>
                <a:lnTo>
                  <a:pt x="3086" y="42020"/>
                </a:lnTo>
                <a:lnTo>
                  <a:pt x="3086" y="43723"/>
                </a:lnTo>
                <a:lnTo>
                  <a:pt x="1401" y="43723"/>
                </a:lnTo>
                <a:lnTo>
                  <a:pt x="1401" y="43244"/>
                </a:lnTo>
                <a:lnTo>
                  <a:pt x="0" y="43244"/>
                </a:lnTo>
                <a:lnTo>
                  <a:pt x="0" y="46046"/>
                </a:lnTo>
                <a:lnTo>
                  <a:pt x="33808" y="46046"/>
                </a:lnTo>
                <a:lnTo>
                  <a:pt x="338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9050" dir="3240000" algn="bl" rotWithShape="0">
              <a:schemeClr val="accent3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7"/>
          <p:cNvSpPr txBox="1">
            <a:spLocks noGrp="1"/>
          </p:cNvSpPr>
          <p:nvPr>
            <p:ph type="title"/>
          </p:nvPr>
        </p:nvSpPr>
        <p:spPr>
          <a:xfrm flipH="1">
            <a:off x="2304120" y="2213305"/>
            <a:ext cx="1155600" cy="9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93" name="Google Shape;1193;p37"/>
          <p:cNvSpPr txBox="1">
            <a:spLocks noGrp="1"/>
          </p:cNvSpPr>
          <p:nvPr>
            <p:ph type="title" idx="2"/>
          </p:nvPr>
        </p:nvSpPr>
        <p:spPr>
          <a:xfrm>
            <a:off x="3991930" y="2346771"/>
            <a:ext cx="2239831" cy="6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產品資訊</a:t>
            </a:r>
            <a:endParaRPr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95" name="Google Shape;1195;p37"/>
          <p:cNvSpPr/>
          <p:nvPr/>
        </p:nvSpPr>
        <p:spPr>
          <a:xfrm rot="2173104">
            <a:off x="6687104" y="1738224"/>
            <a:ext cx="830537" cy="280265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rgbClr val="E9B09D">
              <a:alpha val="42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7"/>
          <p:cNvSpPr/>
          <p:nvPr/>
        </p:nvSpPr>
        <p:spPr>
          <a:xfrm rot="2501104">
            <a:off x="1611832" y="3247400"/>
            <a:ext cx="830604" cy="280281"/>
          </a:xfrm>
          <a:custGeom>
            <a:avLst/>
            <a:gdLst/>
            <a:ahLst/>
            <a:cxnLst/>
            <a:rect l="l" t="t" r="r" b="b"/>
            <a:pathLst>
              <a:path w="37475" h="8302" extrusionOk="0">
                <a:moveTo>
                  <a:pt x="633" y="1"/>
                </a:moveTo>
                <a:lnTo>
                  <a:pt x="385" y="463"/>
                </a:lnTo>
                <a:lnTo>
                  <a:pt x="610" y="992"/>
                </a:lnTo>
                <a:lnTo>
                  <a:pt x="321" y="2409"/>
                </a:lnTo>
                <a:lnTo>
                  <a:pt x="0" y="3263"/>
                </a:lnTo>
                <a:lnTo>
                  <a:pt x="418" y="3741"/>
                </a:lnTo>
                <a:lnTo>
                  <a:pt x="385" y="4867"/>
                </a:lnTo>
                <a:lnTo>
                  <a:pt x="161" y="5380"/>
                </a:lnTo>
                <a:lnTo>
                  <a:pt x="468" y="6818"/>
                </a:lnTo>
                <a:lnTo>
                  <a:pt x="286" y="7177"/>
                </a:lnTo>
                <a:lnTo>
                  <a:pt x="24" y="7435"/>
                </a:lnTo>
                <a:lnTo>
                  <a:pt x="972" y="7735"/>
                </a:lnTo>
                <a:lnTo>
                  <a:pt x="1163" y="8204"/>
                </a:lnTo>
                <a:lnTo>
                  <a:pt x="36666" y="8301"/>
                </a:lnTo>
                <a:lnTo>
                  <a:pt x="36666" y="8301"/>
                </a:lnTo>
                <a:lnTo>
                  <a:pt x="36650" y="8080"/>
                </a:lnTo>
                <a:lnTo>
                  <a:pt x="36745" y="7976"/>
                </a:lnTo>
                <a:lnTo>
                  <a:pt x="36790" y="7544"/>
                </a:lnTo>
                <a:lnTo>
                  <a:pt x="36501" y="6706"/>
                </a:lnTo>
                <a:lnTo>
                  <a:pt x="36692" y="5770"/>
                </a:lnTo>
                <a:lnTo>
                  <a:pt x="36276" y="4725"/>
                </a:lnTo>
                <a:lnTo>
                  <a:pt x="36482" y="4462"/>
                </a:lnTo>
                <a:lnTo>
                  <a:pt x="36976" y="3968"/>
                </a:lnTo>
                <a:lnTo>
                  <a:pt x="37121" y="3334"/>
                </a:lnTo>
                <a:lnTo>
                  <a:pt x="37140" y="2172"/>
                </a:lnTo>
                <a:lnTo>
                  <a:pt x="37475" y="1844"/>
                </a:lnTo>
                <a:lnTo>
                  <a:pt x="36685" y="1163"/>
                </a:lnTo>
                <a:lnTo>
                  <a:pt x="36690" y="384"/>
                </a:lnTo>
                <a:lnTo>
                  <a:pt x="36809" y="61"/>
                </a:lnTo>
                <a:lnTo>
                  <a:pt x="36780" y="1"/>
                </a:lnTo>
                <a:close/>
              </a:path>
            </a:pathLst>
          </a:custGeom>
          <a:solidFill>
            <a:srgbClr val="E9B09D">
              <a:alpha val="42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233;p39">
            <a:extLst>
              <a:ext uri="{FF2B5EF4-FFF2-40B4-BE49-F238E27FC236}">
                <a16:creationId xmlns:a16="http://schemas.microsoft.com/office/drawing/2014/main" id="{FF6F61BC-68C6-5808-2608-837125A49C3F}"/>
              </a:ext>
            </a:extLst>
          </p:cNvPr>
          <p:cNvSpPr txBox="1">
            <a:spLocks/>
          </p:cNvSpPr>
          <p:nvPr/>
        </p:nvSpPr>
        <p:spPr>
          <a:xfrm>
            <a:off x="1618200" y="861875"/>
            <a:ext cx="5906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動機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8E2E6E7-DE19-0383-EB0D-71ED3E96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07" y="1675347"/>
            <a:ext cx="2974569" cy="223092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2D6064D-7EF7-0D74-8EA8-0126DBB710CB}"/>
              </a:ext>
            </a:extLst>
          </p:cNvPr>
          <p:cNvSpPr txBox="1"/>
          <p:nvPr/>
        </p:nvSpPr>
        <p:spPr>
          <a:xfrm>
            <a:off x="1213924" y="1704839"/>
            <a:ext cx="36812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60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近年來，</a:t>
            </a:r>
            <a:r>
              <a:rPr lang="zh-TW" altLang="zh-TW" sz="1600" b="1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糖尿病</a:t>
            </a:r>
            <a:r>
              <a:rPr lang="zh-TW" altLang="zh-TW" sz="160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趨向年輕化，患病人數</a:t>
            </a:r>
            <a:r>
              <a:rPr lang="zh-TW" altLang="en-US" sz="160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持續</a:t>
            </a:r>
            <a:r>
              <a:rPr lang="zh-TW" altLang="zh-TW" sz="160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增加。</a:t>
            </a:r>
            <a:r>
              <a:rPr lang="zh-TW" altLang="en-US" sz="160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糖尿</a:t>
            </a: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病患血糖如果沒控制好會</a:t>
            </a:r>
            <a:r>
              <a:rPr lang="zh-TW" altLang="en-US" sz="16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容易引發很多併發症</a:t>
            </a: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，所以需要時常注意自己的血糖。</a:t>
            </a:r>
            <a:r>
              <a:rPr lang="zh-TW" altLang="zh-TW" sz="160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一般病患以</a:t>
            </a:r>
            <a:r>
              <a:rPr lang="zh-TW" altLang="zh-TW" sz="1600" b="1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侵入式採血</a:t>
            </a:r>
            <a:r>
              <a:rPr lang="zh-TW" altLang="zh-TW" sz="160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方式偵測，需要時常更換試紙及採血針，造成</a:t>
            </a:r>
            <a:r>
              <a:rPr lang="zh-TW" altLang="zh-TW" sz="1600" b="1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醫療耗材的大量使用及成本增加</a:t>
            </a:r>
            <a:r>
              <a:rPr lang="zh-TW" altLang="zh-TW" sz="160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TW" altLang="en-US" sz="1600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因此我們想做一個</a:t>
            </a:r>
            <a:r>
              <a:rPr lang="zh-TW" altLang="en-US" sz="1600" b="1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結合非侵入式儀器的</a:t>
            </a:r>
            <a:r>
              <a:rPr lang="en-US" altLang="zh-TW" sz="1600" b="1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app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1336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39"/>
          <p:cNvSpPr txBox="1">
            <a:spLocks noGrp="1"/>
          </p:cNvSpPr>
          <p:nvPr>
            <p:ph type="title" idx="2"/>
          </p:nvPr>
        </p:nvSpPr>
        <p:spPr>
          <a:xfrm>
            <a:off x="1618200" y="861875"/>
            <a:ext cx="59061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產品介紹</a:t>
            </a:r>
            <a:endParaRPr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6DF978-895E-8F66-A584-513A79C52E8E}"/>
              </a:ext>
            </a:extLst>
          </p:cNvPr>
          <p:cNvSpPr txBox="1"/>
          <p:nvPr/>
        </p:nvSpPr>
        <p:spPr>
          <a:xfrm>
            <a:off x="1770791" y="1631649"/>
            <a:ext cx="5906100" cy="300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</a:t>
            </a:r>
            <a:r>
              <a:rPr lang="zh-TW" altLang="en-US" sz="16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非侵入式方式</a:t>
            </a: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即時偵測血糖，血糖值過高或過低時提醒使用者</a:t>
            </a:r>
            <a:endParaRPr lang="en-US" altLang="zh-TW" sz="1600" b="0" i="0" u="none" strike="noStrike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zh-TW" altLang="en-US" sz="1600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可以讓使用者記錄血糖值、飲食、藥量、運動、身體狀況等</a:t>
            </a:r>
            <a:endParaRPr lang="en-US" altLang="zh-TW" sz="1600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zh-TW" altLang="en-US" sz="1600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zh-TW" altLang="en-US" sz="1600" b="1" dirty="0">
                <a:solidFill>
                  <a:srgbClr val="E9B09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大數據分析</a:t>
            </a:r>
            <a:r>
              <a:rPr lang="zh-TW" altLang="en-US" sz="1600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各項活動紀錄，並圖像化顯示使用者血糖趨勢</a:t>
            </a:r>
            <a:endParaRPr lang="en-US" altLang="zh-TW" sz="1600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sz="16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TW" altLang="en-US" sz="16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聊天機器人</a:t>
            </a: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：提供</a:t>
            </a:r>
            <a:r>
              <a:rPr lang="zh-TW" altLang="en-US" sz="16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線上諮詢</a:t>
            </a: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，可即時詢問儀器與藥品相關資</a:t>
            </a:r>
            <a:r>
              <a:rPr lang="zh-TW" altLang="en-US" sz="1600" dirty="0">
                <a:solidFill>
                  <a:srgbClr val="6B719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訊</a:t>
            </a:r>
            <a:endParaRPr lang="en-US" altLang="zh-TW" sz="1600" dirty="0">
              <a:solidFill>
                <a:srgbClr val="6B719B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個人帳號分為免費版及付費版，免費版可以儲存</a:t>
            </a:r>
            <a:r>
              <a:rPr lang="en-US" altLang="zh-TW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個月的資料，付費版則提供無線資料儲存，與簽約醫師或藥師即時諮詢的功能</a:t>
            </a:r>
            <a:endParaRPr lang="en-US" altLang="zh-TW" sz="1600" b="0" i="0" u="none" strike="noStrike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fontAlgn="base">
              <a:lnSpc>
                <a:spcPct val="150000"/>
              </a:lnSpc>
            </a:pP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團體帳號可以</a:t>
            </a:r>
            <a:r>
              <a:rPr lang="zh-TW" altLang="en-US" sz="1600" b="1" i="0" u="none" strike="noStrike" dirty="0">
                <a:solidFill>
                  <a:srgbClr val="E9B09D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管理多個使用者</a:t>
            </a:r>
            <a:r>
              <a:rPr lang="zh-TW" altLang="en-US" sz="1600" b="0" i="0" u="none" strike="noStrike" dirty="0">
                <a:solidFill>
                  <a:srgbClr val="6B719B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的活動紀錄</a:t>
            </a:r>
            <a:endParaRPr lang="en-US" altLang="zh-TW" sz="1600" b="0" i="0" u="none" strike="noStrike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zh-TW" altLang="en-US" sz="1600" b="0" i="0" u="none" strike="noStrike" dirty="0">
              <a:solidFill>
                <a:srgbClr val="6B719B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Google Shape;1312;p42">
            <a:extLst>
              <a:ext uri="{FF2B5EF4-FFF2-40B4-BE49-F238E27FC236}">
                <a16:creationId xmlns:a16="http://schemas.microsoft.com/office/drawing/2014/main" id="{D1210745-2977-BA09-2AE0-88AA5FCC1017}"/>
              </a:ext>
            </a:extLst>
          </p:cNvPr>
          <p:cNvSpPr/>
          <p:nvPr/>
        </p:nvSpPr>
        <p:spPr>
          <a:xfrm>
            <a:off x="1618200" y="1809291"/>
            <a:ext cx="152591" cy="152591"/>
          </a:xfrm>
          <a:prstGeom prst="ellipse">
            <a:avLst/>
          </a:prstGeom>
          <a:solidFill>
            <a:srgbClr val="D1E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312;p42">
            <a:extLst>
              <a:ext uri="{FF2B5EF4-FFF2-40B4-BE49-F238E27FC236}">
                <a16:creationId xmlns:a16="http://schemas.microsoft.com/office/drawing/2014/main" id="{7D16DF52-67B4-EFEC-60E7-26E12AD6E4D0}"/>
              </a:ext>
            </a:extLst>
          </p:cNvPr>
          <p:cNvSpPr/>
          <p:nvPr/>
        </p:nvSpPr>
        <p:spPr>
          <a:xfrm>
            <a:off x="1618200" y="2159920"/>
            <a:ext cx="152591" cy="152591"/>
          </a:xfrm>
          <a:prstGeom prst="ellipse">
            <a:avLst/>
          </a:prstGeom>
          <a:solidFill>
            <a:srgbClr val="D1E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12;p42">
            <a:extLst>
              <a:ext uri="{FF2B5EF4-FFF2-40B4-BE49-F238E27FC236}">
                <a16:creationId xmlns:a16="http://schemas.microsoft.com/office/drawing/2014/main" id="{63BF2323-EF85-7155-53AB-75CEDAAF2824}"/>
              </a:ext>
            </a:extLst>
          </p:cNvPr>
          <p:cNvSpPr/>
          <p:nvPr/>
        </p:nvSpPr>
        <p:spPr>
          <a:xfrm>
            <a:off x="1618200" y="2526315"/>
            <a:ext cx="152591" cy="152591"/>
          </a:xfrm>
          <a:prstGeom prst="ellipse">
            <a:avLst/>
          </a:prstGeom>
          <a:solidFill>
            <a:srgbClr val="D1E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12;p42">
            <a:extLst>
              <a:ext uri="{FF2B5EF4-FFF2-40B4-BE49-F238E27FC236}">
                <a16:creationId xmlns:a16="http://schemas.microsoft.com/office/drawing/2014/main" id="{E27ED00F-3667-862F-090B-966C58887196}"/>
              </a:ext>
            </a:extLst>
          </p:cNvPr>
          <p:cNvSpPr/>
          <p:nvPr/>
        </p:nvSpPr>
        <p:spPr>
          <a:xfrm>
            <a:off x="1618200" y="3259107"/>
            <a:ext cx="152591" cy="152591"/>
          </a:xfrm>
          <a:prstGeom prst="ellipse">
            <a:avLst/>
          </a:prstGeom>
          <a:solidFill>
            <a:srgbClr val="D1E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12;p42">
            <a:extLst>
              <a:ext uri="{FF2B5EF4-FFF2-40B4-BE49-F238E27FC236}">
                <a16:creationId xmlns:a16="http://schemas.microsoft.com/office/drawing/2014/main" id="{61D69089-4AB2-5456-9DEF-9EC67754F817}"/>
              </a:ext>
            </a:extLst>
          </p:cNvPr>
          <p:cNvSpPr/>
          <p:nvPr/>
        </p:nvSpPr>
        <p:spPr>
          <a:xfrm>
            <a:off x="1618200" y="2892710"/>
            <a:ext cx="152591" cy="152591"/>
          </a:xfrm>
          <a:prstGeom prst="ellipse">
            <a:avLst/>
          </a:prstGeom>
          <a:solidFill>
            <a:srgbClr val="D1E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12;p42">
            <a:extLst>
              <a:ext uri="{FF2B5EF4-FFF2-40B4-BE49-F238E27FC236}">
                <a16:creationId xmlns:a16="http://schemas.microsoft.com/office/drawing/2014/main" id="{59F4C16E-7AC3-4202-FFDB-770EB3CC75B2}"/>
              </a:ext>
            </a:extLst>
          </p:cNvPr>
          <p:cNvSpPr/>
          <p:nvPr/>
        </p:nvSpPr>
        <p:spPr>
          <a:xfrm>
            <a:off x="1618200" y="4010597"/>
            <a:ext cx="152591" cy="152591"/>
          </a:xfrm>
          <a:prstGeom prst="ellipse">
            <a:avLst/>
          </a:prstGeom>
          <a:solidFill>
            <a:srgbClr val="D1ED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2292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233;p39">
            <a:extLst>
              <a:ext uri="{FF2B5EF4-FFF2-40B4-BE49-F238E27FC236}">
                <a16:creationId xmlns:a16="http://schemas.microsoft.com/office/drawing/2014/main" id="{3EE41728-4E35-C680-4BF4-2758DCD3E93A}"/>
              </a:ext>
            </a:extLst>
          </p:cNvPr>
          <p:cNvSpPr txBox="1">
            <a:spLocks noGrp="1"/>
          </p:cNvSpPr>
          <p:nvPr/>
        </p:nvSpPr>
        <p:spPr>
          <a:xfrm>
            <a:off x="1619136" y="861875"/>
            <a:ext cx="5906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產品介紹</a:t>
            </a:r>
            <a:endParaRPr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02129A01-8131-66A8-7D10-263EAAC662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44"/>
          <a:stretch/>
        </p:blipFill>
        <p:spPr>
          <a:xfrm>
            <a:off x="1274313" y="1436011"/>
            <a:ext cx="1481294" cy="28456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DF61C6AA-5D37-8356-99A6-32BB312731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44"/>
          <a:stretch/>
        </p:blipFill>
        <p:spPr>
          <a:xfrm>
            <a:off x="2979005" y="1436010"/>
            <a:ext cx="1481295" cy="2845616"/>
          </a:xfrm>
          <a:prstGeom prst="rect">
            <a:avLst/>
          </a:prstGeom>
        </p:spPr>
      </p:pic>
      <p:pic>
        <p:nvPicPr>
          <p:cNvPr id="23" name="圖片 22" descr="一張含有 文字 的圖片&#10;&#10;自動產生的描述">
            <a:extLst>
              <a:ext uri="{FF2B5EF4-FFF2-40B4-BE49-F238E27FC236}">
                <a16:creationId xmlns:a16="http://schemas.microsoft.com/office/drawing/2014/main" id="{9BBDB5A5-6AE0-A998-3A8E-DAEA2F2572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44"/>
          <a:stretch/>
        </p:blipFill>
        <p:spPr>
          <a:xfrm>
            <a:off x="6388393" y="1436010"/>
            <a:ext cx="1481294" cy="284561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2E459C5-A620-8DA0-ED89-7502DEA7BB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544"/>
          <a:stretch/>
        </p:blipFill>
        <p:spPr>
          <a:xfrm>
            <a:off x="4683699" y="1436010"/>
            <a:ext cx="1481294" cy="284561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89BA147-E3C6-4CA1-9717-3FBCD84185A7}"/>
              </a:ext>
            </a:extLst>
          </p:cNvPr>
          <p:cNvSpPr/>
          <p:nvPr/>
        </p:nvSpPr>
        <p:spPr>
          <a:xfrm>
            <a:off x="1206061" y="1355834"/>
            <a:ext cx="3365938" cy="3011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4AA71E-414B-8522-F429-7E58327D5EE6}"/>
              </a:ext>
            </a:extLst>
          </p:cNvPr>
          <p:cNvSpPr/>
          <p:nvPr/>
        </p:nvSpPr>
        <p:spPr>
          <a:xfrm>
            <a:off x="4640252" y="1353210"/>
            <a:ext cx="1592992" cy="3011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01D93-4933-B4E9-17F1-5611B6C05C0C}"/>
              </a:ext>
            </a:extLst>
          </p:cNvPr>
          <p:cNvSpPr/>
          <p:nvPr/>
        </p:nvSpPr>
        <p:spPr>
          <a:xfrm>
            <a:off x="6325146" y="1353210"/>
            <a:ext cx="1592992" cy="3011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5662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233;p39">
            <a:extLst>
              <a:ext uri="{FF2B5EF4-FFF2-40B4-BE49-F238E27FC236}">
                <a16:creationId xmlns:a16="http://schemas.microsoft.com/office/drawing/2014/main" id="{1C2705EB-C3CC-F5E4-3913-9E9882FD3361}"/>
              </a:ext>
            </a:extLst>
          </p:cNvPr>
          <p:cNvSpPr txBox="1">
            <a:spLocks/>
          </p:cNvSpPr>
          <p:nvPr/>
        </p:nvSpPr>
        <p:spPr>
          <a:xfrm>
            <a:off x="2023624" y="1298381"/>
            <a:ext cx="530640" cy="2539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產</a:t>
            </a:r>
            <a:endParaRPr lang="en-US" altLang="zh-TW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品</a:t>
            </a:r>
            <a:endParaRPr lang="en-US" altLang="zh-TW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</a:t>
            </a:r>
            <a:endParaRPr lang="en-US" altLang="zh-TW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心</a:t>
            </a:r>
            <a:endParaRPr lang="en-US" altLang="zh-TW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圓</a:t>
            </a:r>
          </a:p>
        </p:txBody>
      </p:sp>
      <p:sp>
        <p:nvSpPr>
          <p:cNvPr id="27" name="Google Shape;9658;p71">
            <a:extLst>
              <a:ext uri="{FF2B5EF4-FFF2-40B4-BE49-F238E27FC236}">
                <a16:creationId xmlns:a16="http://schemas.microsoft.com/office/drawing/2014/main" id="{95788F57-1FB9-2DEB-7958-E44CDF0A8D6D}"/>
              </a:ext>
            </a:extLst>
          </p:cNvPr>
          <p:cNvSpPr/>
          <p:nvPr/>
        </p:nvSpPr>
        <p:spPr>
          <a:xfrm>
            <a:off x="3374938" y="695509"/>
            <a:ext cx="3745438" cy="3745438"/>
          </a:xfrm>
          <a:prstGeom prst="ellipse">
            <a:avLst/>
          </a:prstGeom>
          <a:solidFill>
            <a:srgbClr val="E3F4D8"/>
          </a:solidFill>
          <a:ln w="28575" cap="flat" cmpd="sng">
            <a:solidFill>
              <a:srgbClr val="6B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9660;p71">
            <a:extLst>
              <a:ext uri="{FF2B5EF4-FFF2-40B4-BE49-F238E27FC236}">
                <a16:creationId xmlns:a16="http://schemas.microsoft.com/office/drawing/2014/main" id="{75CF2F8B-AA61-8AE6-40F5-687BC547B7C4}"/>
              </a:ext>
            </a:extLst>
          </p:cNvPr>
          <p:cNvSpPr/>
          <p:nvPr/>
        </p:nvSpPr>
        <p:spPr>
          <a:xfrm>
            <a:off x="3955955" y="1276526"/>
            <a:ext cx="2583405" cy="2583405"/>
          </a:xfrm>
          <a:prstGeom prst="ellipse">
            <a:avLst/>
          </a:prstGeom>
          <a:solidFill>
            <a:srgbClr val="D6D9ED"/>
          </a:solidFill>
          <a:ln w="28575" cap="flat" cmpd="sng">
            <a:solidFill>
              <a:srgbClr val="6B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9661;p71">
            <a:extLst>
              <a:ext uri="{FF2B5EF4-FFF2-40B4-BE49-F238E27FC236}">
                <a16:creationId xmlns:a16="http://schemas.microsoft.com/office/drawing/2014/main" id="{A8B6F6CA-2C62-3760-70AC-7E83CDA10B8C}"/>
              </a:ext>
            </a:extLst>
          </p:cNvPr>
          <p:cNvSpPr/>
          <p:nvPr/>
        </p:nvSpPr>
        <p:spPr>
          <a:xfrm>
            <a:off x="4740546" y="2061117"/>
            <a:ext cx="1014222" cy="1014222"/>
          </a:xfrm>
          <a:prstGeom prst="ellipse">
            <a:avLst/>
          </a:prstGeom>
          <a:solidFill>
            <a:srgbClr val="FDE0D6"/>
          </a:solidFill>
          <a:ln w="28575" cap="flat" cmpd="sng">
            <a:solidFill>
              <a:srgbClr val="6B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CB247F4-524C-112D-A3BA-D8E155B591D0}"/>
              </a:ext>
            </a:extLst>
          </p:cNvPr>
          <p:cNvSpPr txBox="1"/>
          <p:nvPr/>
        </p:nvSpPr>
        <p:spPr>
          <a:xfrm>
            <a:off x="4805502" y="2225238"/>
            <a:ext cx="10419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i="0" u="none" strike="noStrike" dirty="0">
                <a:solidFill>
                  <a:srgbClr val="98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核心利益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EC0780F-A319-FB08-E57A-3F314E47D5F4}"/>
              </a:ext>
            </a:extLst>
          </p:cNvPr>
          <p:cNvSpPr txBox="1"/>
          <p:nvPr/>
        </p:nvSpPr>
        <p:spPr>
          <a:xfrm>
            <a:off x="4817261" y="2465213"/>
            <a:ext cx="82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了解</a:t>
            </a:r>
            <a:endParaRPr lang="en-US" altLang="zh-TW" sz="1200" b="0" i="0" u="none" strike="noStrike" dirty="0"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血糖變化</a:t>
            </a:r>
            <a:endParaRPr lang="zh-TW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EDF2883-BC5F-5DB9-E431-DE12E67C0C36}"/>
              </a:ext>
            </a:extLst>
          </p:cNvPr>
          <p:cNvSpPr txBox="1"/>
          <p:nvPr/>
        </p:nvSpPr>
        <p:spPr>
          <a:xfrm>
            <a:off x="4822016" y="1388904"/>
            <a:ext cx="97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400" b="1" i="0" u="none" strike="noStrike" dirty="0">
                <a:solidFill>
                  <a:srgbClr val="98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產品</a:t>
            </a:r>
            <a:r>
              <a:rPr lang="zh-TW" altLang="en-US" sz="1400" b="1" i="0" u="none" strike="noStrike" dirty="0">
                <a:solidFill>
                  <a:srgbClr val="863A3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</a:t>
            </a:r>
            <a:endParaRPr lang="zh-TW" altLang="en-US" b="0" dirty="0">
              <a:solidFill>
                <a:srgbClr val="863A3A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303701B-7DC3-6785-232E-BF06035C7B2D}"/>
              </a:ext>
            </a:extLst>
          </p:cNvPr>
          <p:cNvSpPr txBox="1"/>
          <p:nvPr/>
        </p:nvSpPr>
        <p:spPr>
          <a:xfrm>
            <a:off x="4753233" y="1759194"/>
            <a:ext cx="104191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300" b="0" i="0" u="none" strike="noStrike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大數據分析</a:t>
            </a:r>
            <a:endParaRPr lang="zh-TW" altLang="en-US" sz="13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F4CA43-0E27-2D7F-E706-BAF830C76EF2}"/>
              </a:ext>
            </a:extLst>
          </p:cNvPr>
          <p:cNvSpPr txBox="1"/>
          <p:nvPr/>
        </p:nvSpPr>
        <p:spPr>
          <a:xfrm>
            <a:off x="3940805" y="2293972"/>
            <a:ext cx="102152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u="none" strike="noStrike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血糖值與</a:t>
            </a:r>
            <a:endParaRPr lang="zh-TW" altLang="en-US" sz="1300" b="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u="none" strike="noStrike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活動紀錄</a:t>
            </a:r>
            <a:endParaRPr lang="zh-TW" altLang="en-US" sz="1300" b="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3EFA6EF-B34A-5C82-6771-7F6FEF358DD6}"/>
              </a:ext>
            </a:extLst>
          </p:cNvPr>
          <p:cNvSpPr txBox="1"/>
          <p:nvPr/>
        </p:nvSpPr>
        <p:spPr>
          <a:xfrm>
            <a:off x="4251881" y="3157121"/>
            <a:ext cx="206470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血糖即時偵測與異常提醒</a:t>
            </a:r>
            <a:endParaRPr lang="zh-TW" altLang="en-US" sz="13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39B3417-080B-CE09-717C-E384A5F57572}"/>
              </a:ext>
            </a:extLst>
          </p:cNvPr>
          <p:cNvSpPr txBox="1"/>
          <p:nvPr/>
        </p:nvSpPr>
        <p:spPr>
          <a:xfrm>
            <a:off x="5648812" y="2221978"/>
            <a:ext cx="91150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配合</a:t>
            </a:r>
            <a:r>
              <a:rPr lang="en-US" altLang="zh-TW" sz="1300" b="0" i="0" u="none" strike="noStrike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聊天機器人</a:t>
            </a:r>
            <a:endParaRPr lang="en-US" altLang="zh-TW" sz="1300" b="0" i="0" u="none" strike="noStrike" dirty="0"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線上諮詢</a:t>
            </a:r>
            <a:endParaRPr lang="zh-TW" altLang="en-US" sz="1300" b="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480E173-C2C9-8B26-738D-8BC9E0A580B6}"/>
              </a:ext>
            </a:extLst>
          </p:cNvPr>
          <p:cNvSpPr txBox="1"/>
          <p:nvPr/>
        </p:nvSpPr>
        <p:spPr>
          <a:xfrm>
            <a:off x="3386805" y="2255758"/>
            <a:ext cx="5902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</a:t>
            </a:r>
            <a:endParaRPr lang="en-US" altLang="zh-TW" sz="13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血糖</a:t>
            </a:r>
            <a:endParaRPr lang="zh-TW" altLang="en-US" sz="13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BE2413-8ACB-3AAC-A2FD-7423EB18CD37}"/>
              </a:ext>
            </a:extLst>
          </p:cNvPr>
          <p:cNvSpPr txBox="1"/>
          <p:nvPr/>
        </p:nvSpPr>
        <p:spPr>
          <a:xfrm>
            <a:off x="6533897" y="2204503"/>
            <a:ext cx="52452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改善</a:t>
            </a:r>
            <a:endParaRPr lang="zh-TW" altLang="en-US" sz="1300" b="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身體</a:t>
            </a:r>
            <a:endParaRPr lang="en-US" altLang="zh-TW" sz="1300" b="0" i="0" u="none" strike="noStrike" dirty="0"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健康</a:t>
            </a:r>
            <a:endParaRPr lang="zh-TW" altLang="en-US" sz="1300" b="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73D775B-FDC9-5449-2178-B6406953B253}"/>
              </a:ext>
            </a:extLst>
          </p:cNvPr>
          <p:cNvSpPr txBox="1"/>
          <p:nvPr/>
        </p:nvSpPr>
        <p:spPr>
          <a:xfrm>
            <a:off x="4797408" y="800854"/>
            <a:ext cx="1021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i="0" u="none" strike="noStrike" dirty="0">
                <a:solidFill>
                  <a:srgbClr val="98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附加價值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98090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C6768AED-3646-446E-DF9A-E5F8ADD0C84B}"/>
              </a:ext>
            </a:extLst>
          </p:cNvPr>
          <p:cNvSpPr/>
          <p:nvPr/>
        </p:nvSpPr>
        <p:spPr>
          <a:xfrm>
            <a:off x="4403548" y="842904"/>
            <a:ext cx="1287292" cy="246785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E6682C5-788F-2397-DF53-47277E4470F5}"/>
              </a:ext>
            </a:extLst>
          </p:cNvPr>
          <p:cNvSpPr/>
          <p:nvPr/>
        </p:nvSpPr>
        <p:spPr>
          <a:xfrm>
            <a:off x="3193902" y="2100603"/>
            <a:ext cx="1183131" cy="120091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4BE0250-D36C-7E5C-2C74-84EB694CFB2E}"/>
              </a:ext>
            </a:extLst>
          </p:cNvPr>
          <p:cNvSpPr/>
          <p:nvPr/>
        </p:nvSpPr>
        <p:spPr>
          <a:xfrm>
            <a:off x="3187274" y="836299"/>
            <a:ext cx="1198829" cy="124329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F2A49D-79FA-E74C-3B54-E8F842406736}"/>
              </a:ext>
            </a:extLst>
          </p:cNvPr>
          <p:cNvSpPr/>
          <p:nvPr/>
        </p:nvSpPr>
        <p:spPr>
          <a:xfrm>
            <a:off x="1980613" y="830058"/>
            <a:ext cx="1198829" cy="248831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51B08E1-12F4-D75E-1A01-FA7AEBD10B06}"/>
              </a:ext>
            </a:extLst>
          </p:cNvPr>
          <p:cNvSpPr/>
          <p:nvPr/>
        </p:nvSpPr>
        <p:spPr>
          <a:xfrm>
            <a:off x="1984483" y="3318376"/>
            <a:ext cx="2940999" cy="96389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E0EB45-619B-9C47-DA5A-D3C95F833E45}"/>
              </a:ext>
            </a:extLst>
          </p:cNvPr>
          <p:cNvSpPr/>
          <p:nvPr/>
        </p:nvSpPr>
        <p:spPr>
          <a:xfrm>
            <a:off x="4941406" y="3324282"/>
            <a:ext cx="2925692" cy="96389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9929037-E181-A786-C5FD-B943747EC7A5}"/>
              </a:ext>
            </a:extLst>
          </p:cNvPr>
          <p:cNvSpPr/>
          <p:nvPr/>
        </p:nvSpPr>
        <p:spPr>
          <a:xfrm>
            <a:off x="5699910" y="840220"/>
            <a:ext cx="986642" cy="124329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C051329-8885-2444-EC84-F31643BA6D15}"/>
              </a:ext>
            </a:extLst>
          </p:cNvPr>
          <p:cNvSpPr/>
          <p:nvPr/>
        </p:nvSpPr>
        <p:spPr>
          <a:xfrm>
            <a:off x="5695146" y="2097036"/>
            <a:ext cx="986642" cy="121372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76B522-DBDD-4F83-BC63-1FB322256A6A}"/>
              </a:ext>
            </a:extLst>
          </p:cNvPr>
          <p:cNvSpPr/>
          <p:nvPr/>
        </p:nvSpPr>
        <p:spPr>
          <a:xfrm>
            <a:off x="6705304" y="835905"/>
            <a:ext cx="1161794" cy="247485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table">
            <a:extLst>
              <a:ext uri="{FF2B5EF4-FFF2-40B4-BE49-F238E27FC236}">
                <a16:creationId xmlns:a16="http://schemas.microsoft.com/office/drawing/2014/main" id="{6A20592C-4EEA-CB0C-15D7-EC83966C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738" y="812201"/>
            <a:ext cx="5958868" cy="3508917"/>
          </a:xfrm>
          <a:prstGeom prst="rect">
            <a:avLst/>
          </a:prstGeom>
        </p:spPr>
      </p:pic>
      <p:sp>
        <p:nvSpPr>
          <p:cNvPr id="19" name="Google Shape;1233;p39">
            <a:extLst>
              <a:ext uri="{FF2B5EF4-FFF2-40B4-BE49-F238E27FC236}">
                <a16:creationId xmlns:a16="http://schemas.microsoft.com/office/drawing/2014/main" id="{B8DD6A84-3C68-1822-6830-756CD852EB89}"/>
              </a:ext>
            </a:extLst>
          </p:cNvPr>
          <p:cNvSpPr txBox="1">
            <a:spLocks/>
          </p:cNvSpPr>
          <p:nvPr/>
        </p:nvSpPr>
        <p:spPr>
          <a:xfrm>
            <a:off x="1177848" y="908300"/>
            <a:ext cx="592622" cy="331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erriweather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zh-TW" altLang="en-US" dirty="0"/>
              <a:t>商</a:t>
            </a:r>
            <a:endParaRPr lang="en-US" altLang="zh-TW" dirty="0"/>
          </a:p>
          <a:p>
            <a:r>
              <a:rPr lang="zh-TW" altLang="en-US" dirty="0"/>
              <a:t>業</a:t>
            </a:r>
            <a:endParaRPr lang="en-US" altLang="zh-TW" dirty="0"/>
          </a:p>
          <a:p>
            <a:r>
              <a:rPr lang="zh-TW" altLang="en-US" dirty="0"/>
              <a:t>模</a:t>
            </a:r>
            <a:endParaRPr lang="en-US" altLang="zh-TW" dirty="0"/>
          </a:p>
          <a:p>
            <a:r>
              <a:rPr lang="zh-TW" altLang="en-US" dirty="0"/>
              <a:t>式</a:t>
            </a:r>
            <a:endParaRPr lang="en-US" altLang="zh-TW" dirty="0"/>
          </a:p>
          <a:p>
            <a:r>
              <a:rPr lang="zh-TW" altLang="en-US" dirty="0"/>
              <a:t>九</a:t>
            </a:r>
            <a:endParaRPr lang="en-US" altLang="zh-TW" dirty="0"/>
          </a:p>
          <a:p>
            <a:r>
              <a:rPr lang="zh-TW" altLang="en-US" dirty="0"/>
              <a:t>宮</a:t>
            </a:r>
            <a:endParaRPr lang="en-US" altLang="zh-TW" dirty="0"/>
          </a:p>
          <a:p>
            <a:r>
              <a:rPr lang="zh-TW" altLang="en-US" dirty="0"/>
              <a:t>格</a:t>
            </a:r>
          </a:p>
        </p:txBody>
      </p:sp>
      <p:sp>
        <p:nvSpPr>
          <p:cNvPr id="21" name="文字方塊 5">
            <a:extLst>
              <a:ext uri="{FF2B5EF4-FFF2-40B4-BE49-F238E27FC236}">
                <a16:creationId xmlns:a16="http://schemas.microsoft.com/office/drawing/2014/main" id="{3F392E4E-CA28-85BB-7FF2-9C4E0636C8E5}"/>
              </a:ext>
            </a:extLst>
          </p:cNvPr>
          <p:cNvSpPr txBox="1"/>
          <p:nvPr/>
        </p:nvSpPr>
        <p:spPr>
          <a:xfrm>
            <a:off x="2060217" y="1831270"/>
            <a:ext cx="964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i="0" u="none" strike="noStrike" dirty="0">
                <a:solidFill>
                  <a:srgbClr val="863A3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醫院團隊</a:t>
            </a:r>
            <a:endParaRPr lang="en-US" altLang="zh-TW" sz="1200" i="0" u="none" strike="noStrike" dirty="0">
              <a:solidFill>
                <a:srgbClr val="863A3A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i="0" u="none" strike="noStrike" dirty="0">
                <a:solidFill>
                  <a:srgbClr val="863A3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醫療器材行</a:t>
            </a:r>
            <a:endParaRPr lang="en-US" altLang="zh-TW" sz="1200" dirty="0">
              <a:solidFill>
                <a:srgbClr val="863A3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字方塊 7">
            <a:extLst>
              <a:ext uri="{FF2B5EF4-FFF2-40B4-BE49-F238E27FC236}">
                <a16:creationId xmlns:a16="http://schemas.microsoft.com/office/drawing/2014/main" id="{0306E634-3433-B15D-3772-7DB04A8CF347}"/>
              </a:ext>
            </a:extLst>
          </p:cNvPr>
          <p:cNvSpPr txBox="1"/>
          <p:nvPr/>
        </p:nvSpPr>
        <p:spPr>
          <a:xfrm>
            <a:off x="3166648" y="1364357"/>
            <a:ext cx="1117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i="0" u="none" strike="noStrike" dirty="0">
                <a:solidFill>
                  <a:srgbClr val="863A3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商家合作</a:t>
            </a:r>
            <a:endParaRPr lang="zh-TW" altLang="en-US" sz="1200" dirty="0">
              <a:solidFill>
                <a:srgbClr val="863A3A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  <a:r>
              <a:rPr lang="zh-TW" altLang="en-US" sz="1200" i="0" u="none" strike="noStrike" dirty="0">
                <a:solidFill>
                  <a:srgbClr val="863A3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維護</a:t>
            </a:r>
            <a:endParaRPr lang="zh-TW" altLang="en-US" sz="1200" dirty="0">
              <a:solidFill>
                <a:srgbClr val="863A3A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i="0" u="none" strike="noStrike" dirty="0">
                <a:solidFill>
                  <a:srgbClr val="863A3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行銷</a:t>
            </a:r>
            <a:endParaRPr lang="zh-TW" altLang="en-US" sz="1200" dirty="0">
              <a:solidFill>
                <a:srgbClr val="863A3A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字方塊 9">
            <a:extLst>
              <a:ext uri="{FF2B5EF4-FFF2-40B4-BE49-F238E27FC236}">
                <a16:creationId xmlns:a16="http://schemas.microsoft.com/office/drawing/2014/main" id="{6BA2835D-4194-96A1-7C7C-24FFA726DD47}"/>
              </a:ext>
            </a:extLst>
          </p:cNvPr>
          <p:cNvSpPr txBox="1"/>
          <p:nvPr/>
        </p:nvSpPr>
        <p:spPr>
          <a:xfrm>
            <a:off x="3138146" y="2638594"/>
            <a:ext cx="13017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100" i="0" u="none" strike="noStrike" dirty="0">
                <a:solidFill>
                  <a:srgbClr val="863A3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程式撰寫技術</a:t>
            </a:r>
            <a:endParaRPr lang="zh-TW" altLang="en-US" sz="1100" dirty="0">
              <a:solidFill>
                <a:srgbClr val="863A3A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100" i="0" u="none" strike="noStrike" dirty="0">
                <a:solidFill>
                  <a:srgbClr val="863A3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非侵入式偵測技術</a:t>
            </a:r>
            <a:endParaRPr lang="zh-TW" altLang="en-US" sz="1100" dirty="0">
              <a:solidFill>
                <a:srgbClr val="863A3A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字方塊 11">
            <a:extLst>
              <a:ext uri="{FF2B5EF4-FFF2-40B4-BE49-F238E27FC236}">
                <a16:creationId xmlns:a16="http://schemas.microsoft.com/office/drawing/2014/main" id="{3F58FBCC-BBD2-B0A5-55D1-080EB3C5059A}"/>
              </a:ext>
            </a:extLst>
          </p:cNvPr>
          <p:cNvSpPr txBox="1"/>
          <p:nvPr/>
        </p:nvSpPr>
        <p:spPr>
          <a:xfrm>
            <a:off x="4416247" y="1600064"/>
            <a:ext cx="130176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120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以非侵入式</a:t>
            </a:r>
            <a:endParaRPr lang="en-US" altLang="zh-TW" sz="1200" i="0" u="none" strike="noStrike" dirty="0">
              <a:solidFill>
                <a:schemeClr val="bg1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TW" altLang="en-US" sz="120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即時偵測血糖</a:t>
            </a:r>
            <a:endParaRPr lang="en-US" altLang="zh-TW" sz="1200" i="0" u="none" strike="noStrike" dirty="0">
              <a:solidFill>
                <a:schemeClr val="bg1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TW" altLang="en-US" sz="120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與其異常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提醒</a:t>
            </a:r>
            <a:endParaRPr lang="en-US" altLang="zh-TW" sz="1200" i="0" u="none" strike="noStrike" dirty="0">
              <a:solidFill>
                <a:schemeClr val="bg1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TW" sz="1100" i="0" u="none" strike="noStrike" dirty="0">
              <a:solidFill>
                <a:schemeClr val="bg1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10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配合</a:t>
            </a:r>
            <a:r>
              <a:rPr lang="en-US" altLang="zh-TW" sz="110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TW" altLang="en-US" sz="110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聊天機器人</a:t>
            </a:r>
            <a:endParaRPr lang="zh-TW" altLang="en-US" sz="1100" dirty="0">
              <a:solidFill>
                <a:schemeClr val="bg1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10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線上諮詢</a:t>
            </a:r>
            <a:endParaRPr lang="zh-TW" altLang="en-US" sz="1100" dirty="0">
              <a:solidFill>
                <a:schemeClr val="bg1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文字方塊 13">
            <a:extLst>
              <a:ext uri="{FF2B5EF4-FFF2-40B4-BE49-F238E27FC236}">
                <a16:creationId xmlns:a16="http://schemas.microsoft.com/office/drawing/2014/main" id="{2BA05FD9-9F53-5709-BE58-450F0A03D5CF}"/>
              </a:ext>
            </a:extLst>
          </p:cNvPr>
          <p:cNvSpPr txBox="1"/>
          <p:nvPr/>
        </p:nvSpPr>
        <p:spPr>
          <a:xfrm>
            <a:off x="5818742" y="1461564"/>
            <a:ext cx="830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20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個人協助</a:t>
            </a:r>
            <a:endParaRPr lang="zh-TW" alt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字方塊 15">
            <a:extLst>
              <a:ext uri="{FF2B5EF4-FFF2-40B4-BE49-F238E27FC236}">
                <a16:creationId xmlns:a16="http://schemas.microsoft.com/office/drawing/2014/main" id="{5A2EDDA1-F1FF-2366-3F2F-71AFDF4C5044}"/>
              </a:ext>
            </a:extLst>
          </p:cNvPr>
          <p:cNvSpPr txBox="1"/>
          <p:nvPr/>
        </p:nvSpPr>
        <p:spPr>
          <a:xfrm>
            <a:off x="5818742" y="2658344"/>
            <a:ext cx="823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  <a:r>
              <a:rPr lang="zh-TW" altLang="en-US" sz="120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商店</a:t>
            </a:r>
            <a:endParaRPr lang="en-US" altLang="zh-TW" sz="12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醫材行</a:t>
            </a:r>
            <a:endParaRPr lang="zh-TW" altLang="en-US" sz="12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文字方塊 17">
            <a:extLst>
              <a:ext uri="{FF2B5EF4-FFF2-40B4-BE49-F238E27FC236}">
                <a16:creationId xmlns:a16="http://schemas.microsoft.com/office/drawing/2014/main" id="{8C155DF6-D0EE-989C-C088-DF19C031A57D}"/>
              </a:ext>
            </a:extLst>
          </p:cNvPr>
          <p:cNvSpPr txBox="1"/>
          <p:nvPr/>
        </p:nvSpPr>
        <p:spPr>
          <a:xfrm>
            <a:off x="6664386" y="1788473"/>
            <a:ext cx="1301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客製化糖尿病患醫療、照護機構</a:t>
            </a:r>
            <a:endParaRPr lang="zh-TW" alt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文字方塊 19">
            <a:extLst>
              <a:ext uri="{FF2B5EF4-FFF2-40B4-BE49-F238E27FC236}">
                <a16:creationId xmlns:a16="http://schemas.microsoft.com/office/drawing/2014/main" id="{5B1D1B2B-D18A-6CFE-8EBE-BD0062823EEB}"/>
              </a:ext>
            </a:extLst>
          </p:cNvPr>
          <p:cNvSpPr txBox="1"/>
          <p:nvPr/>
        </p:nvSpPr>
        <p:spPr>
          <a:xfrm>
            <a:off x="5795786" y="3476597"/>
            <a:ext cx="17070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120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社福團體捐獻</a:t>
            </a:r>
            <a:endParaRPr lang="en-US" altLang="zh-TW" sz="120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TW" altLang="en-US" sz="120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個人帳號付費版</a:t>
            </a:r>
            <a:endParaRPr lang="en-US" altLang="zh-TW" sz="120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TW" altLang="en-US" sz="120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團體帳號</a:t>
            </a:r>
            <a:endParaRPr lang="en-US" altLang="zh-TW" sz="120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TW" altLang="en-US" sz="120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商家合作</a:t>
            </a:r>
            <a:endParaRPr lang="en-US" altLang="zh-TW" sz="120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字方塊 21">
            <a:extLst>
              <a:ext uri="{FF2B5EF4-FFF2-40B4-BE49-F238E27FC236}">
                <a16:creationId xmlns:a16="http://schemas.microsoft.com/office/drawing/2014/main" id="{233B1417-DA0E-B5D8-86B5-47AA7CBF6293}"/>
              </a:ext>
            </a:extLst>
          </p:cNvPr>
          <p:cNvSpPr txBox="1"/>
          <p:nvPr/>
        </p:nvSpPr>
        <p:spPr>
          <a:xfrm>
            <a:off x="3063765" y="3476598"/>
            <a:ext cx="13017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  <a:r>
              <a:rPr lang="zh-TW" altLang="en-US" sz="120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建置與維護</a:t>
            </a:r>
            <a:endParaRPr lang="en-US" altLang="zh-TW" sz="120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TW" altLang="en-US" sz="120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行銷方面</a:t>
            </a:r>
            <a:endParaRPr lang="en-US" altLang="zh-TW" sz="120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TW" altLang="en-US" sz="120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人事成本</a:t>
            </a:r>
            <a:endParaRPr lang="en-US" altLang="zh-TW" sz="120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TW" altLang="en-US" sz="1200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資料庫</a:t>
            </a:r>
          </a:p>
        </p:txBody>
      </p:sp>
      <p:sp>
        <p:nvSpPr>
          <p:cNvPr id="30" name="文字方塊 10">
            <a:extLst>
              <a:ext uri="{FF2B5EF4-FFF2-40B4-BE49-F238E27FC236}">
                <a16:creationId xmlns:a16="http://schemas.microsoft.com/office/drawing/2014/main" id="{3D585FB3-7619-F775-FE31-F8151EDAD352}"/>
              </a:ext>
            </a:extLst>
          </p:cNvPr>
          <p:cNvSpPr txBox="1"/>
          <p:nvPr/>
        </p:nvSpPr>
        <p:spPr>
          <a:xfrm>
            <a:off x="1954738" y="967705"/>
            <a:ext cx="125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關鍵合作夥伴</a:t>
            </a:r>
          </a:p>
        </p:txBody>
      </p:sp>
      <p:sp>
        <p:nvSpPr>
          <p:cNvPr id="31" name="文字方塊 12">
            <a:extLst>
              <a:ext uri="{FF2B5EF4-FFF2-40B4-BE49-F238E27FC236}">
                <a16:creationId xmlns:a16="http://schemas.microsoft.com/office/drawing/2014/main" id="{D789B0A6-E7CB-08FB-8C4A-499929AFF677}"/>
              </a:ext>
            </a:extLst>
          </p:cNvPr>
          <p:cNvSpPr txBox="1"/>
          <p:nvPr/>
        </p:nvSpPr>
        <p:spPr>
          <a:xfrm>
            <a:off x="3327767" y="986695"/>
            <a:ext cx="92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關鍵活動</a:t>
            </a:r>
          </a:p>
        </p:txBody>
      </p:sp>
      <p:sp>
        <p:nvSpPr>
          <p:cNvPr id="32" name="文字方塊 14">
            <a:extLst>
              <a:ext uri="{FF2B5EF4-FFF2-40B4-BE49-F238E27FC236}">
                <a16:creationId xmlns:a16="http://schemas.microsoft.com/office/drawing/2014/main" id="{4C50134F-7E93-0FF5-CB28-6FD3A37FB81E}"/>
              </a:ext>
            </a:extLst>
          </p:cNvPr>
          <p:cNvSpPr txBox="1"/>
          <p:nvPr/>
        </p:nvSpPr>
        <p:spPr>
          <a:xfrm>
            <a:off x="3336022" y="2234461"/>
            <a:ext cx="90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 dirty="0">
                <a:solidFill>
                  <a:srgbClr val="863A3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關鍵資源</a:t>
            </a:r>
          </a:p>
        </p:txBody>
      </p:sp>
      <p:sp>
        <p:nvSpPr>
          <p:cNvPr id="33" name="文字方塊 16">
            <a:extLst>
              <a:ext uri="{FF2B5EF4-FFF2-40B4-BE49-F238E27FC236}">
                <a16:creationId xmlns:a16="http://schemas.microsoft.com/office/drawing/2014/main" id="{4A509428-B98A-8947-C305-F44444197090}"/>
              </a:ext>
            </a:extLst>
          </p:cNvPr>
          <p:cNvSpPr txBox="1"/>
          <p:nvPr/>
        </p:nvSpPr>
        <p:spPr>
          <a:xfrm>
            <a:off x="4615624" y="972892"/>
            <a:ext cx="903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價值主張</a:t>
            </a:r>
          </a:p>
        </p:txBody>
      </p:sp>
      <p:sp>
        <p:nvSpPr>
          <p:cNvPr id="34" name="文字方塊 18">
            <a:extLst>
              <a:ext uri="{FF2B5EF4-FFF2-40B4-BE49-F238E27FC236}">
                <a16:creationId xmlns:a16="http://schemas.microsoft.com/office/drawing/2014/main" id="{046E527B-64A9-62AE-8BE0-18B933168D9A}"/>
              </a:ext>
            </a:extLst>
          </p:cNvPr>
          <p:cNvSpPr txBox="1"/>
          <p:nvPr/>
        </p:nvSpPr>
        <p:spPr>
          <a:xfrm>
            <a:off x="5783867" y="968081"/>
            <a:ext cx="92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顧客關係</a:t>
            </a: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4E02A221-2458-4F57-F783-4127BC15B4D9}"/>
              </a:ext>
            </a:extLst>
          </p:cNvPr>
          <p:cNvSpPr txBox="1"/>
          <p:nvPr/>
        </p:nvSpPr>
        <p:spPr>
          <a:xfrm>
            <a:off x="5922979" y="2258883"/>
            <a:ext cx="62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通路</a:t>
            </a:r>
          </a:p>
        </p:txBody>
      </p:sp>
      <p:sp>
        <p:nvSpPr>
          <p:cNvPr id="36" name="文字方塊 22">
            <a:extLst>
              <a:ext uri="{FF2B5EF4-FFF2-40B4-BE49-F238E27FC236}">
                <a16:creationId xmlns:a16="http://schemas.microsoft.com/office/drawing/2014/main" id="{DAADD7F9-AC9D-15B8-EA46-854E85DDE1C7}"/>
              </a:ext>
            </a:extLst>
          </p:cNvPr>
          <p:cNvSpPr txBox="1"/>
          <p:nvPr/>
        </p:nvSpPr>
        <p:spPr>
          <a:xfrm>
            <a:off x="6846244" y="959721"/>
            <a:ext cx="99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目標客群</a:t>
            </a:r>
          </a:p>
        </p:txBody>
      </p:sp>
      <p:sp>
        <p:nvSpPr>
          <p:cNvPr id="37" name="文字方塊 23">
            <a:extLst>
              <a:ext uri="{FF2B5EF4-FFF2-40B4-BE49-F238E27FC236}">
                <a16:creationId xmlns:a16="http://schemas.microsoft.com/office/drawing/2014/main" id="{88B971FB-5AE3-8EBA-83EA-C265AB237888}"/>
              </a:ext>
            </a:extLst>
          </p:cNvPr>
          <p:cNvSpPr txBox="1"/>
          <p:nvPr/>
        </p:nvSpPr>
        <p:spPr>
          <a:xfrm>
            <a:off x="1958060" y="3437008"/>
            <a:ext cx="92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成本結構</a:t>
            </a:r>
          </a:p>
        </p:txBody>
      </p:sp>
      <p:sp>
        <p:nvSpPr>
          <p:cNvPr id="38" name="文字方塊 24">
            <a:extLst>
              <a:ext uri="{FF2B5EF4-FFF2-40B4-BE49-F238E27FC236}">
                <a16:creationId xmlns:a16="http://schemas.microsoft.com/office/drawing/2014/main" id="{E3DECFA5-9B30-2C6E-5756-09149E1B8652}"/>
              </a:ext>
            </a:extLst>
          </p:cNvPr>
          <p:cNvSpPr txBox="1"/>
          <p:nvPr/>
        </p:nvSpPr>
        <p:spPr>
          <a:xfrm>
            <a:off x="4941406" y="3437008"/>
            <a:ext cx="751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收益流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398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44" grpId="1" animBg="1"/>
      <p:bldP spid="43" grpId="0" animBg="1"/>
      <p:bldP spid="43" grpId="1" animBg="1"/>
      <p:bldP spid="42" grpId="0" animBg="1"/>
      <p:bldP spid="42" grpId="1" animBg="1"/>
      <p:bldP spid="41" grpId="0" animBg="1"/>
      <p:bldP spid="41" grpId="1" animBg="1"/>
      <p:bldP spid="40" grpId="0" animBg="1"/>
      <p:bldP spid="40" grpId="1" animBg="1"/>
      <p:bldP spid="39" grpId="0" animBg="1"/>
      <p:bldP spid="39" grpId="1" animBg="1"/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561ECEE6-AC1C-0B2B-6FA3-648479BE5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521" y="1456085"/>
            <a:ext cx="5870957" cy="22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76265"/>
      </p:ext>
    </p:extLst>
  </p:cSld>
  <p:clrMapOvr>
    <a:masterClrMapping/>
  </p:clrMapOvr>
  <p:transition spd="slow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4.7|6.7|10.2|1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8|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8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4.4|3.9|2.1|6.5|6.1|3.4|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4.9|5|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6.2|2.4|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heme/theme1.xml><?xml version="1.0" encoding="utf-8"?>
<a:theme xmlns:a="http://schemas.openxmlformats.org/drawingml/2006/main" name="Korean Notebook Style for Case Reports by Slidesgo">
  <a:themeElements>
    <a:clrScheme name="Simple Light">
      <a:dk1>
        <a:srgbClr val="6B719B"/>
      </a:dk1>
      <a:lt1>
        <a:srgbClr val="E9B09D"/>
      </a:lt1>
      <a:dk2>
        <a:srgbClr val="D6D9ED"/>
      </a:dk2>
      <a:lt2>
        <a:srgbClr val="D1EDBE"/>
      </a:lt2>
      <a:accent1>
        <a:srgbClr val="92A189"/>
      </a:accent1>
      <a:accent2>
        <a:srgbClr val="FDEFEA"/>
      </a:accent2>
      <a:accent3>
        <a:srgbClr val="3C4169"/>
      </a:accent3>
      <a:accent4>
        <a:srgbClr val="FFFFFF"/>
      </a:accent4>
      <a:accent5>
        <a:srgbClr val="FDE0D6"/>
      </a:accent5>
      <a:accent6>
        <a:srgbClr val="FFFFFF"/>
      </a:accent6>
      <a:hlink>
        <a:srgbClr val="6B719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1786</Words>
  <Application>Microsoft Office PowerPoint</Application>
  <PresentationFormat>如螢幕大小 (16:9)</PresentationFormat>
  <Paragraphs>340</Paragraphs>
  <Slides>22</Slides>
  <Notes>22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Merriweather</vt:lpstr>
      <vt:lpstr>Microsoft YaHei</vt:lpstr>
      <vt:lpstr>Barlow Semi Condensed SemiBold</vt:lpstr>
      <vt:lpstr>Barlow Semi Condensed</vt:lpstr>
      <vt:lpstr>Arial</vt:lpstr>
      <vt:lpstr>Microsoft YaHei UI</vt:lpstr>
      <vt:lpstr>Calibri</vt:lpstr>
      <vt:lpstr>Roboto</vt:lpstr>
      <vt:lpstr>Korean Notebook Style for Case Reports by Slidesgo</vt:lpstr>
      <vt:lpstr>Microsoft Excel 工作表</vt:lpstr>
      <vt:lpstr>糖  日  記</vt:lpstr>
      <vt:lpstr>Contents</vt:lpstr>
      <vt:lpstr>01</vt:lpstr>
      <vt:lpstr>PowerPoint 簡報</vt:lpstr>
      <vt:lpstr>產品介紹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糖  日  記</dc:title>
  <dc:creator>黃微淳</dc:creator>
  <cp:lastModifiedBy>奇容 謝</cp:lastModifiedBy>
  <cp:revision>54</cp:revision>
  <dcterms:modified xsi:type="dcterms:W3CDTF">2022-05-19T13:46:05Z</dcterms:modified>
</cp:coreProperties>
</file>