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0" r:id="rId8"/>
    <p:sldId id="1256" r:id="rId9"/>
    <p:sldId id="1147" r:id="rId10"/>
    <p:sldId id="1136" r:id="rId11"/>
    <p:sldId id="1259" r:id="rId12"/>
    <p:sldId id="1260" r:id="rId13"/>
    <p:sldId id="1261" r:id="rId14"/>
    <p:sldId id="1262" r:id="rId15"/>
    <p:sldId id="1263" r:id="rId16"/>
    <p:sldId id="1143" r:id="rId17"/>
    <p:sldId id="1258" r:id="rId18"/>
    <p:sldId id="302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259"/>
            <p14:sldId id="1260"/>
            <p14:sldId id="1261"/>
            <p14:sldId id="1262"/>
            <p14:sldId id="1263"/>
            <p14:sldId id="1143"/>
            <p14:sldId id="1258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751CB"/>
    <a:srgbClr val="EA8A16"/>
    <a:srgbClr val="FFF033"/>
    <a:srgbClr val="FF0000"/>
    <a:srgbClr val="0066FE"/>
    <a:srgbClr val="7CAFDE"/>
    <a:srgbClr val="3886CC"/>
    <a:srgbClr val="66A2D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78" d="100"/>
          <a:sy n="78" d="100"/>
        </p:scale>
        <p:origin x="9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2024/11/26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2024/11/26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0DA4-A133-9E98-65F9-59F94D2A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71CB7EB-83F2-34FB-BCAE-D1F77A8CB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2841F5-E029-514A-A6B5-2661E0EB7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127DA3-15D9-6A5D-380E-7172702F8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D83D1-FAAE-E017-08B7-B56C5EEB8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0CE5370-7F1F-1AF0-2E56-654C474D1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E49F07-202D-E345-DF4E-DF80E0E5A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BE0DDE-077E-F8FE-6554-4777A06C2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0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jason123/SoC_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人：陳冠華</a:t>
            </a:r>
            <a:endParaRPr lang="en-US" altLang="zh-TW" dirty="0"/>
          </a:p>
          <a:p>
            <a:r>
              <a:rPr lang="zh-TW" altLang="en-US" dirty="0"/>
              <a:t>目前成員：陳冠華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2024/11/22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2024/11/11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2024/11/21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(2024/11/20)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92479E-88DC-37AF-D97D-EBDB6CD1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1623760"/>
            <a:ext cx="984069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55EF-AD07-91DD-0963-4CB8E304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3D6EE2-BCCF-D113-F05A-78500D32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第一題</a:t>
            </a:r>
            <a:r>
              <a:rPr lang="en-US" altLang="zh-TW" sz="3200" dirty="0"/>
              <a:t>-0~9</a:t>
            </a:r>
            <a:r>
              <a:rPr lang="zh-TW" altLang="en-US" sz="3200" dirty="0"/>
              <a:t>上下數計數器 </a:t>
            </a:r>
            <a:r>
              <a:rPr lang="en-US" altLang="zh-TW" sz="3200" dirty="0"/>
              <a:t>(2024/11/22)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179DFF-7F82-F6CA-03BD-EF830121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59" y="2326094"/>
            <a:ext cx="9989383" cy="23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5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C705B-8F83-15C3-4DDD-D98EF69CD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72771D9-E655-DF35-A8A7-1A000650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20" y="355293"/>
            <a:ext cx="11052605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第二題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5E143A-2F70-584D-2C45-0CA8173C8B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3" y="1262191"/>
            <a:ext cx="3971337" cy="49935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7E44648-37AB-EB61-8DFC-937F61E812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69" y="1262192"/>
            <a:ext cx="4071308" cy="49935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1BEC2C2-21B9-3215-750A-5F2BE616B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177" y="1262192"/>
            <a:ext cx="3611628" cy="499357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D433C2-EE67-B06E-909F-F6AF543DC1B8}"/>
              </a:ext>
            </a:extLst>
          </p:cNvPr>
          <p:cNvSpPr txBox="1"/>
          <p:nvPr/>
        </p:nvSpPr>
        <p:spPr>
          <a:xfrm>
            <a:off x="596241" y="1386349"/>
            <a:ext cx="2304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Process:</a:t>
            </a:r>
          </a:p>
          <a:p>
            <a:r>
              <a:rPr lang="en-US" altLang="zh-TW" sz="2400" dirty="0" err="1"/>
              <a:t>Set_MaxNumber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760010-6442-FFBA-E5B1-ED3F7926A93D}"/>
              </a:ext>
            </a:extLst>
          </p:cNvPr>
          <p:cNvSpPr txBox="1"/>
          <p:nvPr/>
        </p:nvSpPr>
        <p:spPr>
          <a:xfrm>
            <a:off x="4467607" y="1465007"/>
            <a:ext cx="225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Process:</a:t>
            </a:r>
          </a:p>
          <a:p>
            <a:r>
              <a:rPr lang="en-US" altLang="zh-TW" sz="2400" dirty="0" err="1"/>
              <a:t>Set_MinNumber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BCA69BE-1ACB-3218-7F97-D25BD062A877}"/>
              </a:ext>
            </a:extLst>
          </p:cNvPr>
          <p:cNvSpPr txBox="1"/>
          <p:nvPr/>
        </p:nvSpPr>
        <p:spPr>
          <a:xfrm>
            <a:off x="8743313" y="1465007"/>
            <a:ext cx="217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Process: counter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7CB016-E043-02B6-B7D9-D29AEBDDE94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00333" y="5471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0D3CED-3FE7-1D4D-93D6-DA44CA4061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16927" y="55158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280307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1B300-EF1A-105B-9A01-25EB4A94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6C6CE8-32B3-39A7-940C-718B7874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B7173F-0BC9-C5BD-B937-8B7795AA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1" y="1413163"/>
            <a:ext cx="4611032" cy="47278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A480F8-B98E-AA86-CE84-9821F985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7457"/>
            <a:ext cx="4422270" cy="51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E7548-9BF9-CE2C-F171-F0E5788D5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3DBCE2F-15B3-2469-378B-CDAC32F2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(2024/11/22)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5F26A1-293E-D53F-520D-037C7B0F2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02279"/>
              </p:ext>
            </p:extLst>
          </p:nvPr>
        </p:nvGraphicFramePr>
        <p:xfrm>
          <a:off x="754380" y="1524000"/>
          <a:ext cx="10957561" cy="441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6870">
                  <a:extLst>
                    <a:ext uri="{9D8B030D-6E8A-4147-A177-3AD203B41FA5}">
                      <a16:colId xmlns:a16="http://schemas.microsoft.com/office/drawing/2014/main" val="2564889964"/>
                    </a:ext>
                  </a:extLst>
                </a:gridCol>
                <a:gridCol w="5138171">
                  <a:extLst>
                    <a:ext uri="{9D8B030D-6E8A-4147-A177-3AD203B41FA5}">
                      <a16:colId xmlns:a16="http://schemas.microsoft.com/office/drawing/2014/main" val="3914694077"/>
                    </a:ext>
                  </a:extLst>
                </a:gridCol>
                <a:gridCol w="3652520">
                  <a:extLst>
                    <a:ext uri="{9D8B030D-6E8A-4147-A177-3AD203B41FA5}">
                      <a16:colId xmlns:a16="http://schemas.microsoft.com/office/drawing/2014/main" val="3829306117"/>
                    </a:ext>
                  </a:extLst>
                </a:gridCol>
              </a:tblGrid>
              <a:tr h="429088">
                <a:tc>
                  <a:txBody>
                    <a:bodyPr/>
                    <a:lstStyle/>
                    <a:p>
                      <a:pPr fontAlgn="b"/>
                      <a:r>
                        <a:rPr lang="zh-TW" altLang="en-US" sz="1400" b="1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zh-TW" altLang="en-US" sz="14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zh-TW" altLang="en-US" sz="14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範例數值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16809328"/>
                  </a:ext>
                </a:extLst>
              </a:tr>
              <a:tr h="1930893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8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輸入端口</a:t>
                      </a:r>
                      <a:endParaRPr lang="zh-TW" altLang="en-US" sz="18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clk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時鐘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reset：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重設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set：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增減數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i_enable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啟用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i_SetMaxNumber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最大數字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i_SetMinNumber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最小數字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clk = 1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reset = 1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set = 1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i_enable = 1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i_SetMaxNumber = 25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i_SetMinNumber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12756"/>
                  </a:ext>
                </a:extLst>
              </a:tr>
              <a:tr h="729449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8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輸出端口</a:t>
                      </a:r>
                      <a:endParaRPr lang="zh-TW" altLang="en-US" sz="18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o_error：</a:t>
                      </a:r>
                      <a:r>
                        <a:rPr lang="zh-TW" alt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錯誤信號</a:t>
                      </a:r>
                      <a:br>
                        <a:rPr lang="zh-TW" alt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o_count：</a:t>
                      </a:r>
                      <a:r>
                        <a:rPr lang="zh-TW" alt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當前計數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o_error = 0</a:t>
                      </a:r>
                      <a:b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o_count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44154"/>
                  </a:ext>
                </a:extLst>
              </a:tr>
              <a:tr h="133017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8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內部信號</a:t>
                      </a:r>
                      <a:endParaRPr lang="zh-TW" altLang="en-US" sz="18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MaxNumber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_：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最大值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MinNumber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_：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最小值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count_：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當前計數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error：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錯誤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MaxNumber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_ = 25</a:t>
                      </a:r>
                      <a:b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MinNumber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_ = 0</a:t>
                      </a:r>
                      <a:b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count_ = 10</a:t>
                      </a:r>
                      <a:b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error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5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9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234FB-F074-2933-1AEB-D73787C4F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EB6830-F6C7-20EB-991C-3E9E7E8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(2024/11/22)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FB3312-3623-1200-A672-32CDD1DF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39"/>
          <a:stretch/>
        </p:blipFill>
        <p:spPr>
          <a:xfrm>
            <a:off x="2851354" y="1208057"/>
            <a:ext cx="6489291" cy="50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3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第二題</a:t>
            </a:r>
            <a:r>
              <a:rPr lang="en-US" altLang="zh-TW" sz="3200" dirty="0"/>
              <a:t>-</a:t>
            </a:r>
            <a:r>
              <a:rPr lang="zh-TW" altLang="en-US" sz="3200" dirty="0"/>
              <a:t>可設定計數器 </a:t>
            </a:r>
            <a:r>
              <a:rPr lang="en-US" altLang="zh-TW" sz="3200" dirty="0"/>
              <a:t>(2024/11/22)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AA7EB9-F8EC-E938-208F-AD0EB12197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234"/>
            <a:ext cx="12192000" cy="29384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91B23EF-7B0D-722E-09E8-7FB0E9E4B100}"/>
              </a:ext>
            </a:extLst>
          </p:cNvPr>
          <p:cNvSpPr/>
          <p:nvPr/>
        </p:nvSpPr>
        <p:spPr>
          <a:xfrm>
            <a:off x="2849880" y="3985259"/>
            <a:ext cx="6736080" cy="11049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B1386D91-D86E-4DD6-C84F-65D55524AB56}"/>
              </a:ext>
            </a:extLst>
          </p:cNvPr>
          <p:cNvSpPr/>
          <p:nvPr/>
        </p:nvSpPr>
        <p:spPr>
          <a:xfrm>
            <a:off x="1813560" y="2217420"/>
            <a:ext cx="982980" cy="2956560"/>
          </a:xfrm>
          <a:custGeom>
            <a:avLst/>
            <a:gdLst>
              <a:gd name="connsiteX0" fmla="*/ 982980 w 982980"/>
              <a:gd name="connsiteY0" fmla="*/ 1752600 h 2956560"/>
              <a:gd name="connsiteX1" fmla="*/ 670560 w 982980"/>
              <a:gd name="connsiteY1" fmla="*/ 1744980 h 2956560"/>
              <a:gd name="connsiteX2" fmla="*/ 678180 w 982980"/>
              <a:gd name="connsiteY2" fmla="*/ 0 h 2956560"/>
              <a:gd name="connsiteX3" fmla="*/ 0 w 982980"/>
              <a:gd name="connsiteY3" fmla="*/ 0 h 2956560"/>
              <a:gd name="connsiteX4" fmla="*/ 22860 w 982980"/>
              <a:gd name="connsiteY4" fmla="*/ 2956560 h 2956560"/>
              <a:gd name="connsiteX5" fmla="*/ 982980 w 982980"/>
              <a:gd name="connsiteY5" fmla="*/ 2956560 h 2956560"/>
              <a:gd name="connsiteX6" fmla="*/ 982980 w 982980"/>
              <a:gd name="connsiteY6" fmla="*/ 175260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980" h="2956560">
                <a:moveTo>
                  <a:pt x="982980" y="1752600"/>
                </a:moveTo>
                <a:lnTo>
                  <a:pt x="670560" y="1744980"/>
                </a:lnTo>
                <a:lnTo>
                  <a:pt x="678180" y="0"/>
                </a:lnTo>
                <a:lnTo>
                  <a:pt x="0" y="0"/>
                </a:lnTo>
                <a:lnTo>
                  <a:pt x="22860" y="2956560"/>
                </a:lnTo>
                <a:lnTo>
                  <a:pt x="982980" y="2956560"/>
                </a:lnTo>
                <a:lnTo>
                  <a:pt x="982980" y="1752600"/>
                </a:lnTo>
                <a:close/>
              </a:path>
            </a:pathLst>
          </a:custGeom>
          <a:noFill/>
          <a:ln w="28575">
            <a:solidFill>
              <a:srgbClr val="9751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C2FD10-A614-9AAF-1FBE-83530CC54D2A}"/>
              </a:ext>
            </a:extLst>
          </p:cNvPr>
          <p:cNvSpPr txBox="1"/>
          <p:nvPr/>
        </p:nvSpPr>
        <p:spPr>
          <a:xfrm>
            <a:off x="416391" y="1238645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Reser =1</a:t>
            </a:r>
          </a:p>
          <a:p>
            <a:r>
              <a:rPr lang="en-US" altLang="zh-TW" dirty="0"/>
              <a:t>S_enable_1&amp;2 = 0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23873DE-CA9D-97B5-9D18-66556B37DA7B}"/>
              </a:ext>
            </a:extLst>
          </p:cNvPr>
          <p:cNvCxnSpPr>
            <a:cxnSpLocks/>
          </p:cNvCxnSpPr>
          <p:nvPr/>
        </p:nvCxnSpPr>
        <p:spPr>
          <a:xfrm>
            <a:off x="1411880" y="1867025"/>
            <a:ext cx="803359" cy="3019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B1CDC77-D5B0-DFAE-685D-78C0E8A549BA}"/>
              </a:ext>
            </a:extLst>
          </p:cNvPr>
          <p:cNvSpPr/>
          <p:nvPr/>
        </p:nvSpPr>
        <p:spPr>
          <a:xfrm>
            <a:off x="2499360" y="2211234"/>
            <a:ext cx="9692641" cy="1714499"/>
          </a:xfrm>
          <a:prstGeom prst="rect">
            <a:avLst/>
          </a:prstGeom>
          <a:noFill/>
          <a:ln w="28575">
            <a:solidFill>
              <a:srgbClr val="EA8A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591EED6-BB35-542E-B744-3BF8AA42801C}"/>
              </a:ext>
            </a:extLst>
          </p:cNvPr>
          <p:cNvSpPr txBox="1"/>
          <p:nvPr/>
        </p:nvSpPr>
        <p:spPr>
          <a:xfrm>
            <a:off x="5156030" y="1242521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Max=17</a:t>
            </a:r>
          </a:p>
          <a:p>
            <a:r>
              <a:rPr lang="zh-TW" altLang="en-US" dirty="0"/>
              <a:t>上數</a:t>
            </a:r>
            <a:r>
              <a:rPr lang="en-US" altLang="zh-TW" dirty="0"/>
              <a:t>	      Min=0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CB8F4A0-2651-CE0F-FA99-DAE793EC52AC}"/>
              </a:ext>
            </a:extLst>
          </p:cNvPr>
          <p:cNvCxnSpPr>
            <a:cxnSpLocks/>
          </p:cNvCxnSpPr>
          <p:nvPr/>
        </p:nvCxnSpPr>
        <p:spPr>
          <a:xfrm flipH="1">
            <a:off x="6008370" y="1884976"/>
            <a:ext cx="209550" cy="274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C040FE-3CB6-B1D8-0145-5FB64D81E50B}"/>
              </a:ext>
            </a:extLst>
          </p:cNvPr>
          <p:cNvSpPr txBox="1"/>
          <p:nvPr/>
        </p:nvSpPr>
        <p:spPr>
          <a:xfrm>
            <a:off x="3167210" y="5569545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Max=9</a:t>
            </a:r>
          </a:p>
          <a:p>
            <a:r>
              <a:rPr lang="zh-TW" altLang="en-US" dirty="0"/>
              <a:t>下數</a:t>
            </a:r>
            <a:r>
              <a:rPr lang="en-US" altLang="zh-TW" dirty="0"/>
              <a:t>	      Min=0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875156E-FE69-6280-129A-499F35C3D15D}"/>
              </a:ext>
            </a:extLst>
          </p:cNvPr>
          <p:cNvCxnSpPr>
            <a:cxnSpLocks/>
          </p:cNvCxnSpPr>
          <p:nvPr/>
        </p:nvCxnSpPr>
        <p:spPr>
          <a:xfrm flipV="1">
            <a:off x="5212080" y="5191931"/>
            <a:ext cx="226419" cy="423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248B220-5F44-0FE6-3838-04620686032E}"/>
              </a:ext>
            </a:extLst>
          </p:cNvPr>
          <p:cNvSpPr txBox="1"/>
          <p:nvPr/>
        </p:nvSpPr>
        <p:spPr>
          <a:xfrm>
            <a:off x="9585960" y="5605023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Max=9</a:t>
            </a:r>
          </a:p>
          <a:p>
            <a:r>
              <a:rPr lang="zh-TW" altLang="en-US" dirty="0"/>
              <a:t>下數</a:t>
            </a:r>
            <a:r>
              <a:rPr lang="en-US" altLang="zh-TW" dirty="0"/>
              <a:t>	      Min=5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8B37DB6-C01E-2FC4-918B-0BD5F5678AE2}"/>
              </a:ext>
            </a:extLst>
          </p:cNvPr>
          <p:cNvCxnSpPr>
            <a:cxnSpLocks/>
          </p:cNvCxnSpPr>
          <p:nvPr/>
        </p:nvCxnSpPr>
        <p:spPr>
          <a:xfrm flipV="1">
            <a:off x="10614660" y="5165580"/>
            <a:ext cx="226419" cy="423548"/>
          </a:xfrm>
          <a:prstGeom prst="straightConnector1">
            <a:avLst/>
          </a:prstGeom>
          <a:ln w="19050">
            <a:solidFill>
              <a:srgbClr val="FFF0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FD52B1B-8D1F-C5F4-9AB0-A9B8A3D8F87A}"/>
              </a:ext>
            </a:extLst>
          </p:cNvPr>
          <p:cNvSpPr/>
          <p:nvPr/>
        </p:nvSpPr>
        <p:spPr>
          <a:xfrm>
            <a:off x="9639300" y="3977311"/>
            <a:ext cx="2552700" cy="1120796"/>
          </a:xfrm>
          <a:prstGeom prst="rect">
            <a:avLst/>
          </a:prstGeom>
          <a:noFill/>
          <a:ln w="38100">
            <a:solidFill>
              <a:srgbClr val="FFF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84BF5-650F-3D6A-5138-AC416FD2B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E93679-E51A-AA36-68F9-58A1C5FA3C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8007"/>
            <a:ext cx="12192000" cy="318588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F191876-08A8-4C79-4E33-DCC91640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第二題</a:t>
            </a:r>
            <a:r>
              <a:rPr lang="en-US" altLang="zh-TW" sz="3200" dirty="0"/>
              <a:t>-</a:t>
            </a:r>
            <a:r>
              <a:rPr lang="zh-TW" altLang="en-US" sz="3200" dirty="0"/>
              <a:t>可設定計數器 </a:t>
            </a:r>
            <a:r>
              <a:rPr lang="en-US" altLang="zh-TW" sz="3200" dirty="0"/>
              <a:t>(2024/11/22)</a:t>
            </a:r>
            <a:endParaRPr lang="zh-TW" altLang="en-US" sz="32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187070E-DEAA-45AD-05E8-F7391D3FDB19}"/>
              </a:ext>
            </a:extLst>
          </p:cNvPr>
          <p:cNvCxnSpPr>
            <a:cxnSpLocks/>
          </p:cNvCxnSpPr>
          <p:nvPr/>
        </p:nvCxnSpPr>
        <p:spPr>
          <a:xfrm>
            <a:off x="3551470" y="1833913"/>
            <a:ext cx="803359" cy="30196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BBF1FC0-417A-FBAA-F756-18221C9A3F2C}"/>
              </a:ext>
            </a:extLst>
          </p:cNvPr>
          <p:cNvSpPr txBox="1"/>
          <p:nvPr/>
        </p:nvSpPr>
        <p:spPr>
          <a:xfrm>
            <a:off x="1178390" y="1251525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Max=10</a:t>
            </a:r>
          </a:p>
          <a:p>
            <a:r>
              <a:rPr lang="zh-TW" altLang="en-US" dirty="0"/>
              <a:t>上數</a:t>
            </a:r>
            <a:r>
              <a:rPr lang="en-US" altLang="zh-TW" dirty="0"/>
              <a:t>	      Min=5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8CD811-FD0D-E326-40DA-D936F61BDFEB}"/>
              </a:ext>
            </a:extLst>
          </p:cNvPr>
          <p:cNvCxnSpPr>
            <a:cxnSpLocks/>
          </p:cNvCxnSpPr>
          <p:nvPr/>
        </p:nvCxnSpPr>
        <p:spPr>
          <a:xfrm flipH="1">
            <a:off x="9756310" y="1823421"/>
            <a:ext cx="209550" cy="274680"/>
          </a:xfrm>
          <a:prstGeom prst="straightConnector1">
            <a:avLst/>
          </a:prstGeom>
          <a:ln w="28575">
            <a:solidFill>
              <a:srgbClr val="9751CB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A6BB6FC-5603-49DB-AF2A-A394D2488011}"/>
              </a:ext>
            </a:extLst>
          </p:cNvPr>
          <p:cNvSpPr txBox="1"/>
          <p:nvPr/>
        </p:nvSpPr>
        <p:spPr>
          <a:xfrm>
            <a:off x="2370920" y="5308498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Max=3</a:t>
            </a:r>
          </a:p>
          <a:p>
            <a:r>
              <a:rPr lang="zh-TW" altLang="en-US" dirty="0"/>
              <a:t>下數</a:t>
            </a:r>
            <a:r>
              <a:rPr lang="en-US" altLang="zh-TW" dirty="0"/>
              <a:t>	      Min=5</a:t>
            </a:r>
          </a:p>
          <a:p>
            <a:r>
              <a:rPr lang="zh-TW" altLang="en-US" dirty="0"/>
              <a:t>出現錯誤提示</a:t>
            </a:r>
            <a:r>
              <a:rPr lang="en-US" altLang="zh-TW" dirty="0"/>
              <a:t>:error_2=1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1A71E96-05B7-342A-CE97-40112320F63E}"/>
              </a:ext>
            </a:extLst>
          </p:cNvPr>
          <p:cNvCxnSpPr>
            <a:cxnSpLocks/>
          </p:cNvCxnSpPr>
          <p:nvPr/>
        </p:nvCxnSpPr>
        <p:spPr>
          <a:xfrm flipV="1">
            <a:off x="4547511" y="5336920"/>
            <a:ext cx="379910" cy="433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90230F9-BFD8-1FAD-9CD6-5822865FC125}"/>
              </a:ext>
            </a:extLst>
          </p:cNvPr>
          <p:cNvSpPr txBox="1"/>
          <p:nvPr/>
        </p:nvSpPr>
        <p:spPr>
          <a:xfrm>
            <a:off x="8288105" y="5517710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Max=10</a:t>
            </a:r>
          </a:p>
          <a:p>
            <a:r>
              <a:rPr lang="zh-TW" altLang="en-US" dirty="0"/>
              <a:t>上數</a:t>
            </a:r>
            <a:r>
              <a:rPr lang="en-US" altLang="zh-TW" dirty="0"/>
              <a:t>	      Min=5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D385EF4-8BA7-ECEB-4C60-7BA687F412BC}"/>
              </a:ext>
            </a:extLst>
          </p:cNvPr>
          <p:cNvCxnSpPr>
            <a:cxnSpLocks/>
          </p:cNvCxnSpPr>
          <p:nvPr/>
        </p:nvCxnSpPr>
        <p:spPr>
          <a:xfrm flipV="1">
            <a:off x="10614660" y="5165580"/>
            <a:ext cx="226419" cy="423548"/>
          </a:xfrm>
          <a:prstGeom prst="straightConnector1">
            <a:avLst/>
          </a:prstGeom>
          <a:ln w="28575">
            <a:solidFill>
              <a:srgbClr val="EA8A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EA5E8C8-89FD-8560-AA75-913A3767DB14}"/>
              </a:ext>
            </a:extLst>
          </p:cNvPr>
          <p:cNvSpPr/>
          <p:nvPr/>
        </p:nvSpPr>
        <p:spPr>
          <a:xfrm>
            <a:off x="2528485" y="3985260"/>
            <a:ext cx="4213860" cy="110890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B9EA68-73C4-D359-90DD-AF625C48F60D}"/>
              </a:ext>
            </a:extLst>
          </p:cNvPr>
          <p:cNvSpPr/>
          <p:nvPr/>
        </p:nvSpPr>
        <p:spPr>
          <a:xfrm>
            <a:off x="6812280" y="3985259"/>
            <a:ext cx="5379720" cy="1108900"/>
          </a:xfrm>
          <a:prstGeom prst="rect">
            <a:avLst/>
          </a:prstGeom>
          <a:noFill/>
          <a:ln w="28575">
            <a:solidFill>
              <a:srgbClr val="EA8A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36BC88-2F69-A1DA-41DF-00C25B0267A0}"/>
              </a:ext>
            </a:extLst>
          </p:cNvPr>
          <p:cNvSpPr txBox="1"/>
          <p:nvPr/>
        </p:nvSpPr>
        <p:spPr>
          <a:xfrm>
            <a:off x="5156030" y="-535440"/>
            <a:ext cx="293641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Max=17</a:t>
            </a:r>
          </a:p>
          <a:p>
            <a:r>
              <a:rPr lang="zh-TW" altLang="en-US" dirty="0"/>
              <a:t>上數</a:t>
            </a:r>
            <a:r>
              <a:rPr lang="en-US" altLang="zh-TW" dirty="0"/>
              <a:t>	      Min=0</a:t>
            </a:r>
          </a:p>
          <a:p>
            <a:r>
              <a:rPr lang="en-US" altLang="zh-TW" dirty="0"/>
              <a:t>	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93BC98-D2FE-A129-E96C-C2B24DFE9A70}"/>
              </a:ext>
            </a:extLst>
          </p:cNvPr>
          <p:cNvSpPr/>
          <p:nvPr/>
        </p:nvSpPr>
        <p:spPr>
          <a:xfrm>
            <a:off x="2528485" y="2207298"/>
            <a:ext cx="4213860" cy="17065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3B32E9-105A-A53B-F7B4-18E80BCF70A7}"/>
              </a:ext>
            </a:extLst>
          </p:cNvPr>
          <p:cNvSpPr/>
          <p:nvPr/>
        </p:nvSpPr>
        <p:spPr>
          <a:xfrm>
            <a:off x="6812280" y="2220026"/>
            <a:ext cx="5379720" cy="1706541"/>
          </a:xfrm>
          <a:prstGeom prst="rect">
            <a:avLst/>
          </a:prstGeom>
          <a:noFill/>
          <a:ln w="28575">
            <a:solidFill>
              <a:srgbClr val="9751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5A7F6A-4275-4FE3-C506-0814378D58D2}"/>
              </a:ext>
            </a:extLst>
          </p:cNvPr>
          <p:cNvSpPr txBox="1"/>
          <p:nvPr/>
        </p:nvSpPr>
        <p:spPr>
          <a:xfrm>
            <a:off x="8752670" y="1179070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Max=12</a:t>
            </a:r>
          </a:p>
          <a:p>
            <a:r>
              <a:rPr lang="zh-TW" altLang="en-US" dirty="0"/>
              <a:t>下數</a:t>
            </a:r>
            <a:r>
              <a:rPr lang="en-US" altLang="zh-TW" dirty="0"/>
              <a:t>	      Min=6</a:t>
            </a:r>
          </a:p>
          <a:p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788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：沒有轉換格式</a:t>
            </a:r>
            <a:r>
              <a:rPr lang="en-US" altLang="zh-TW" dirty="0"/>
              <a:t>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：先看錯誤報告，去找什麼問題，查資料找怎麼轉換格式</a:t>
            </a:r>
            <a:br>
              <a:rPr lang="en-US" altLang="zh-TW" dirty="0"/>
            </a:b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3CB8E4-DED4-4E55-B426-B2D6694EE6B7}"/>
              </a:ext>
            </a:extLst>
          </p:cNvPr>
          <p:cNvSpPr/>
          <p:nvPr/>
        </p:nvSpPr>
        <p:spPr>
          <a:xfrm>
            <a:off x="9314213" y="2341258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格式問題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74D886-BA0C-9E6B-C4D6-014D0669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1" t="-31876" r="-591" b="31876"/>
          <a:stretch/>
        </p:blipFill>
        <p:spPr>
          <a:xfrm>
            <a:off x="882338" y="1747567"/>
            <a:ext cx="7467025" cy="191239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89A19F27-ECF1-6590-2C4E-2E20B8197434}"/>
              </a:ext>
            </a:extLst>
          </p:cNvPr>
          <p:cNvGrpSpPr/>
          <p:nvPr/>
        </p:nvGrpSpPr>
        <p:grpSpPr>
          <a:xfrm>
            <a:off x="8030181" y="1717714"/>
            <a:ext cx="3933218" cy="623544"/>
            <a:chOff x="7747380" y="1694329"/>
            <a:chExt cx="3933218" cy="62354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79DF7C-0FAD-4AA0-E188-4B1974FD6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5962" y="1694329"/>
              <a:ext cx="3124636" cy="28579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C9175B8-15E7-2F55-E8E4-D75911C0E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380" y="2003504"/>
              <a:ext cx="3933218" cy="314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書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最新</a:t>
            </a:r>
            <a:r>
              <a:rPr lang="en-US" altLang="zh-TW" dirty="0">
                <a:cs typeface="Times New Roman" panose="02020603050405020304" pitchFamily="18" charset="0"/>
              </a:rPr>
              <a:t>VHDL </a:t>
            </a:r>
            <a:r>
              <a:rPr lang="zh-TW" altLang="en-US" dirty="0">
                <a:cs typeface="Times New Roman" panose="02020603050405020304" pitchFamily="18" charset="0"/>
              </a:rPr>
              <a:t>晶片設計 作者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林灶生、劉紹漢</a:t>
            </a:r>
            <a:br>
              <a:rPr lang="en-US" altLang="zh-TW" dirty="0">
                <a:cs typeface="Times New Roman" panose="02020603050405020304" pitchFamily="18" charset="0"/>
              </a:rPr>
            </a:br>
            <a:r>
              <a:rPr lang="en-US" altLang="zh-TW" dirty="0">
                <a:cs typeface="Times New Roman" panose="02020603050405020304" pitchFamily="18" charset="0"/>
              </a:rPr>
              <a:t>VHDL </a:t>
            </a:r>
            <a:r>
              <a:rPr lang="zh-TW" altLang="en-US" dirty="0">
                <a:cs typeface="Times New Roman" panose="02020603050405020304" pitchFamily="18" charset="0"/>
              </a:rPr>
              <a:t>入門 作者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坂卷佳壽美  編譯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刁建成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r>
              <a:rPr lang="en-US" altLang="zh-TW" dirty="0" err="1">
                <a:cs typeface="Times New Roman" panose="02020603050405020304" pitchFamily="18" charset="0"/>
              </a:rPr>
              <a:t>Chatgpt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441157-D4A8-A77B-5588-4BBEC7EA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876208"/>
            <a:ext cx="10583752" cy="310558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674AB84-71EF-9C92-25FC-9E3039511E00}"/>
              </a:ext>
            </a:extLst>
          </p:cNvPr>
          <p:cNvSpPr txBox="1"/>
          <p:nvPr/>
        </p:nvSpPr>
        <p:spPr>
          <a:xfrm>
            <a:off x="3713296" y="5588208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https://github.com/chjason123/SoC_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en-US" altLang="zh-TW" sz="2000" b="0" i="0" dirty="0">
                <a:effectLst/>
                <a:latin typeface="Roboto" panose="02000000000000000000" pitchFamily="2" charset="0"/>
              </a:rPr>
              <a:t>1.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計數器</a:t>
            </a:r>
            <a:r>
              <a:rPr lang="en-US" altLang="zh-TW" sz="2000" b="0" i="0" dirty="0">
                <a:effectLst/>
                <a:latin typeface="Roboto" panose="02000000000000000000" pitchFamily="2" charset="0"/>
              </a:rPr>
              <a:t>0-9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、</a:t>
            </a:r>
            <a:r>
              <a:rPr lang="en-US" altLang="zh-TW" sz="2000" b="0" i="0" dirty="0">
                <a:effectLst/>
                <a:latin typeface="Roboto" panose="02000000000000000000" pitchFamily="2" charset="0"/>
              </a:rPr>
              <a:t>9-0 </a:t>
            </a:r>
          </a:p>
          <a:p>
            <a:pPr marL="285750" lvl="1" indent="-285750"/>
            <a:r>
              <a:rPr lang="en-US" altLang="zh-TW" sz="2000" b="0" i="0" dirty="0">
                <a:effectLst/>
                <a:latin typeface="Roboto" panose="02000000000000000000" pitchFamily="2" charset="0"/>
              </a:rPr>
              <a:t>2. 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兩個計數器的計數</a:t>
            </a:r>
            <a:r>
              <a:rPr lang="en-US" altLang="zh-TW" sz="2000" b="0" i="0" dirty="0">
                <a:effectLst/>
                <a:latin typeface="Roboto" panose="02000000000000000000" pitchFamily="2" charset="0"/>
              </a:rPr>
              <a:t>,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上下限和上數下數都可設定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第一題完成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第二題上數可設定完成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2024/11/18~2024/11/24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第二題完成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/>
              <a:t>Vivado</a:t>
            </a:r>
            <a:r>
              <a:rPr lang="en-US" altLang="zh-TW" sz="1800" dirty="0"/>
              <a:t> 2024.1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Github</a:t>
            </a:r>
            <a:r>
              <a:rPr lang="en-US" altLang="zh-TW" sz="1800" dirty="0"/>
              <a:t> Desktop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(2024/11/20)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(2024/11/20)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library IEEE</a:t>
            </a:r>
            <a:r>
              <a:rPr lang="zh-TW" altLang="en-US" sz="2400" dirty="0"/>
              <a:t> </a:t>
            </a:r>
            <a:r>
              <a:rPr lang="en-US" altLang="zh-TW" sz="2400" dirty="0"/>
              <a:t>(STD_LOGIC_1164</a:t>
            </a:r>
            <a:r>
              <a:rPr lang="zh-TW" altLang="en-US" sz="2400" dirty="0"/>
              <a:t> </a:t>
            </a:r>
            <a:r>
              <a:rPr lang="en-US" altLang="zh-TW" sz="2400" dirty="0"/>
              <a:t>&amp;</a:t>
            </a:r>
            <a:r>
              <a:rPr lang="zh-TW" altLang="en-US" sz="2400" dirty="0"/>
              <a:t> </a:t>
            </a:r>
            <a:r>
              <a:rPr lang="en-US" altLang="zh-TW" sz="2400" dirty="0"/>
              <a:t>NUMERIC_STD)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sz="4400" dirty="0"/>
              <a:t>2024/11/20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90940C7-4586-2D70-24EB-B677841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26" y="1208032"/>
            <a:ext cx="3163574" cy="499567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C7912F8-C7DD-FBD1-D017-EAFA10BE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99" y="1181394"/>
            <a:ext cx="3134162" cy="504895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7BCDBF-398C-A6A9-E616-CAF6D5DF8196}"/>
              </a:ext>
            </a:extLst>
          </p:cNvPr>
          <p:cNvSpPr txBox="1"/>
          <p:nvPr/>
        </p:nvSpPr>
        <p:spPr>
          <a:xfrm>
            <a:off x="1325880" y="34823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上數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569418-CC96-D6F4-D726-BC3DE5314780}"/>
              </a:ext>
            </a:extLst>
          </p:cNvPr>
          <p:cNvSpPr txBox="1"/>
          <p:nvPr/>
        </p:nvSpPr>
        <p:spPr>
          <a:xfrm>
            <a:off x="6789420" y="344426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2024/11/20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D53663-6CC7-7A8C-0FCC-B8180BA6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2521"/>
            <a:ext cx="10573758" cy="51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(2024/11/20)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8C3E4D-B773-1D90-F0F7-11F16695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00012"/>
              </p:ext>
            </p:extLst>
          </p:nvPr>
        </p:nvGraphicFramePr>
        <p:xfrm>
          <a:off x="838200" y="1229034"/>
          <a:ext cx="10515600" cy="4955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648899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46940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29306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9188830"/>
                    </a:ext>
                  </a:extLst>
                </a:gridCol>
              </a:tblGrid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類型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默認值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09328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時鐘信號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std_logic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12756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重置信號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std_logic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44154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輸出計數（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位無符號）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downto</a:t>
                      </a:r>
                      <a:r>
                        <a:rPr lang="en-US" dirty="0"/>
                        <a:t>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53611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s_clk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計數器共享的時鐘信號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577989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s_reset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兩個計數器的重置信號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697293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s_upcount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Up_Counter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zh-TW" altLang="en-US" dirty="0"/>
                        <a:t>輸出信號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downto</a:t>
                      </a:r>
                      <a:r>
                        <a:rPr lang="en-US" dirty="0"/>
                        <a:t>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35426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s_downcount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Down_Counter</a:t>
                      </a:r>
                      <a:r>
                        <a:rPr lang="en-US" dirty="0"/>
                        <a:t> 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輸出信號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std_logic_vector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downto</a:t>
                      </a:r>
                      <a:r>
                        <a:rPr lang="en-US" dirty="0"/>
                        <a:t>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16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84639</TotalTime>
  <Words>662</Words>
  <Application>Microsoft Office PowerPoint</Application>
  <PresentationFormat>寬螢幕</PresentationFormat>
  <Paragraphs>143</Paragraphs>
  <Slides>19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Calibri</vt:lpstr>
      <vt:lpstr>Roboto</vt:lpstr>
      <vt:lpstr>Times New Roman</vt:lpstr>
      <vt:lpstr>Office 佈景主題</vt:lpstr>
      <vt:lpstr>進度報告 FPGA專案練習</vt:lpstr>
      <vt:lpstr>控管記錄 - Git (2024/11/22)</vt:lpstr>
      <vt:lpstr>當週進度</vt:lpstr>
      <vt:lpstr>進度統整</vt:lpstr>
      <vt:lpstr>需求列表 – 軟體需求 (2024/11/20)</vt:lpstr>
      <vt:lpstr>模組列表 (2024/11/20)</vt:lpstr>
      <vt:lpstr>第一題-系統分析 – 系統流程圖 (2024/11/20)</vt:lpstr>
      <vt:lpstr>系統分析 – 時序圖 (2024/11/20)</vt:lpstr>
      <vt:lpstr>系統分析 – 設定檔 (2024/11/20)</vt:lpstr>
      <vt:lpstr>專案架構圖 (2024/11/20)</vt:lpstr>
      <vt:lpstr>成果展示 – 第一題-0~9上下數計數器 (2024/11/22)</vt:lpstr>
      <vt:lpstr>第二題-系統分析 – 系統流程圖 (2024/11/22)</vt:lpstr>
      <vt:lpstr>系統分析 – 時序圖 (2024/11/22)</vt:lpstr>
      <vt:lpstr>系統分析 – 設定檔 (2024/11/22)</vt:lpstr>
      <vt:lpstr>專案架構圖 (2024/11/22)</vt:lpstr>
      <vt:lpstr>成果展示 – 第二題-可設定計數器 (2024/11/22)</vt:lpstr>
      <vt:lpstr>成果展示 – 第二題-可設定計數器 (2024/11/22)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C112112126</cp:lastModifiedBy>
  <cp:revision>3152</cp:revision>
  <dcterms:created xsi:type="dcterms:W3CDTF">2019-03-11T13:47:46Z</dcterms:created>
  <dcterms:modified xsi:type="dcterms:W3CDTF">2024-11-25T23:28:47Z</dcterms:modified>
</cp:coreProperties>
</file>