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9" r:id="rId2"/>
    <p:sldId id="372" r:id="rId3"/>
    <p:sldId id="261" r:id="rId4"/>
    <p:sldId id="267" r:id="rId5"/>
    <p:sldId id="1142" r:id="rId6"/>
    <p:sldId id="614" r:id="rId7"/>
    <p:sldId id="1250" r:id="rId8"/>
    <p:sldId id="1256" r:id="rId9"/>
    <p:sldId id="1147" r:id="rId10"/>
    <p:sldId id="1136" r:id="rId11"/>
    <p:sldId id="1259" r:id="rId12"/>
    <p:sldId id="1260" r:id="rId13"/>
    <p:sldId id="1261" r:id="rId14"/>
    <p:sldId id="1262" r:id="rId15"/>
    <p:sldId id="1263" r:id="rId16"/>
    <p:sldId id="1143" r:id="rId17"/>
    <p:sldId id="1258" r:id="rId18"/>
    <p:sldId id="302" r:id="rId19"/>
    <p:sldId id="271" r:id="rId20"/>
    <p:sldId id="126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首頁" id="{358C1436-8726-44E9-9674-06351113E5DF}">
          <p14:sldIdLst>
            <p14:sldId id="259"/>
          </p14:sldIdLst>
        </p14:section>
        <p14:section name="控管紀錄(Git)" id="{6A277EEA-9672-4024-8708-20A0F39A99C0}">
          <p14:sldIdLst>
            <p14:sldId id="372"/>
          </p14:sldIdLst>
        </p14:section>
        <p14:section name="進度統整" id="{9DD50ACF-4175-4751-9D6B-498445AED633}">
          <p14:sldIdLst>
            <p14:sldId id="261"/>
            <p14:sldId id="267"/>
          </p14:sldIdLst>
        </p14:section>
        <p14:section name="需求列表" id="{DE023DAD-9EED-426D-8EB3-17248E4D00C3}">
          <p14:sldIdLst>
            <p14:sldId id="1142"/>
          </p14:sldIdLst>
        </p14:section>
        <p14:section name="模組列表" id="{4734B755-1284-4D0A-BD14-DE31D9E9C0A3}">
          <p14:sldIdLst>
            <p14:sldId id="614"/>
          </p14:sldIdLst>
        </p14:section>
        <p14:section name="系統分析" id="{9A21F2E2-4FC0-4A62-9703-93430BA9593A}">
          <p14:sldIdLst>
            <p14:sldId id="1250"/>
            <p14:sldId id="1256"/>
            <p14:sldId id="1147"/>
          </p14:sldIdLst>
        </p14:section>
        <p14:section name="專案架構" id="{1EBCE073-09FA-4CD3-BDCF-56A4EDB986FF}">
          <p14:sldIdLst>
            <p14:sldId id="1136"/>
          </p14:sldIdLst>
        </p14:section>
        <p14:section name="成果展示(yyyy/mm/dd)" id="{70DC3051-68F9-4DEC-9A31-AFAFBB0B0227}">
          <p14:sldIdLst>
            <p14:sldId id="1259"/>
            <p14:sldId id="1260"/>
            <p14:sldId id="1261"/>
            <p14:sldId id="1262"/>
            <p14:sldId id="1263"/>
            <p14:sldId id="1143"/>
            <p14:sldId id="1258"/>
          </p14:sldIdLst>
        </p14:section>
        <p14:section name="問題紀錄" id="{E54951B3-F25C-472E-B15E-EA7E37F6D2ED}">
          <p14:sldIdLst>
            <p14:sldId id="302"/>
          </p14:sldIdLst>
        </p14:section>
        <p14:section name="參考資料" id="{45BCF316-EF51-4D48-B1BE-363829FB5D01}">
          <p14:sldIdLst>
            <p14:sldId id="271"/>
            <p14:sldId id="1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751CB"/>
    <a:srgbClr val="EA8A16"/>
    <a:srgbClr val="FFF033"/>
    <a:srgbClr val="FF0000"/>
    <a:srgbClr val="0066FE"/>
    <a:srgbClr val="7CAFDE"/>
    <a:srgbClr val="3886CC"/>
    <a:srgbClr val="66A2D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496" autoAdjust="0"/>
  </p:normalViewPr>
  <p:slideViewPr>
    <p:cSldViewPr snapToGrid="0">
      <p:cViewPr varScale="1">
        <p:scale>
          <a:sx n="78" d="100"/>
          <a:sy n="78" d="100"/>
        </p:scale>
        <p:origin x="994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9F8E0-05F2-4742-BB97-D2E4F51035C8}" type="datetimeFigureOut">
              <a:rPr lang="zh-TW" altLang="en-US" smtClean="0">
                <a:ea typeface="標楷體" panose="03000509000000000000" pitchFamily="65" charset="-120"/>
              </a:rPr>
              <a:t>2024/12/13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DBFE4-86DF-49E3-AB07-98BBBFC45567}" type="slidenum">
              <a:rPr lang="zh-TW" altLang="en-US" smtClean="0">
                <a:ea typeface="標楷體" panose="03000509000000000000" pitchFamily="65" charset="-120"/>
              </a:rPr>
              <a:t>‹#›</a:t>
            </a:fld>
            <a:endParaRPr lang="zh-TW" altLang="en-US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9250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2CB905C5-9D54-40E2-B40C-7996280CAB02}" type="datetimeFigureOut">
              <a:rPr lang="zh-TW" altLang="en-US" smtClean="0"/>
              <a:pPr/>
              <a:t>2024/12/13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標楷體" panose="03000509000000000000" pitchFamily="65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標楷體" panose="03000509000000000000" pitchFamily="65" charset="-120"/>
              </a:defRPr>
            </a:lvl1pPr>
          </a:lstStyle>
          <a:p>
            <a:fld id="{EF8A6B0B-A5FB-4629-B823-69B1A9EB3A4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117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1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0272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71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A0DA4-A133-9E98-65F9-59F94D2AE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671CB7EB-83F2-34FB-BCAE-D1F77A8CB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12841F5-E029-514A-A6B5-2661E0EB77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E127DA3-15D9-6A5D-380E-7172702F8C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5631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696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D83D1-FAAE-E017-08B7-B56C5EEB8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>
            <a:extLst>
              <a:ext uri="{FF2B5EF4-FFF2-40B4-BE49-F238E27FC236}">
                <a16:creationId xmlns:a16="http://schemas.microsoft.com/office/drawing/2014/main" id="{E0CE5370-7F1F-1AF0-2E56-654C474D1C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6E49F07-202D-E345-DF4E-DF80E0E5AB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BE0DDE-077E-F8FE-6554-4777A06C20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3800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A6B0B-A5FB-4629-B823-69B1A9EB3A4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827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4295163"/>
            <a:ext cx="10515600" cy="1964122"/>
          </a:xfrm>
        </p:spPr>
        <p:txBody>
          <a:bodyPr>
            <a:normAutofit/>
          </a:bodyPr>
          <a:lstStyle>
            <a:lvl1pPr marL="0" indent="0" algn="l"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29"/>
            <a:ext cx="10515600" cy="2905634"/>
          </a:xfrm>
        </p:spPr>
        <p:txBody>
          <a:bodyPr anchor="t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51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894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410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4074"/>
            <a:ext cx="10515600" cy="4434726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7" name="內容版面配置區 2"/>
          <p:cNvSpPr>
            <a:spLocks noGrp="1"/>
          </p:cNvSpPr>
          <p:nvPr>
            <p:ph idx="13"/>
          </p:nvPr>
        </p:nvSpPr>
        <p:spPr>
          <a:xfrm>
            <a:off x="838200" y="5638800"/>
            <a:ext cx="10515600" cy="600825"/>
          </a:xfrm>
        </p:spPr>
        <p:txBody>
          <a:bodyPr>
            <a:normAutofit/>
          </a:bodyPr>
          <a:lstStyle>
            <a:lvl1pPr hangingPunct="0">
              <a:lnSpc>
                <a:spcPct val="100000"/>
              </a:lnSpc>
              <a:spcBef>
                <a:spcPts val="0"/>
              </a:spcBef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26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>
            <a:lvl1pPr hangingPunct="0">
              <a:defRPr sz="1600"/>
            </a:lvl1pPr>
            <a:lvl2pPr hangingPunct="0">
              <a:defRPr sz="1600"/>
            </a:lvl2pPr>
            <a:lvl3pPr hangingPunct="0">
              <a:defRPr sz="1600"/>
            </a:lvl3pPr>
            <a:lvl4pPr hangingPunct="0">
              <a:defRPr sz="1600"/>
            </a:lvl4pPr>
            <a:lvl5pPr hangingPunct="0"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842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606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149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376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6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1833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236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CC965-A63A-473D-BEFB-C8F9714D5269}" type="datetimeFigureOut">
              <a:rPr lang="zh-TW" altLang="en-US" smtClean="0"/>
              <a:t>2024/12/13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E983-480B-48C5-9E0F-D21C0DFBB5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84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02572"/>
            <a:ext cx="10515600" cy="5037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0C0CC965-A63A-473D-BEFB-C8F9714D5269}" type="datetimeFigureOut">
              <a:rPr lang="zh-TW" altLang="en-US" smtClean="0"/>
              <a:pPr/>
              <a:t>2024/12/13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90F9E983-480B-48C5-9E0F-D21C0DFBB5C0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9" name="直線接點 8"/>
          <p:cNvCxnSpPr/>
          <p:nvPr userDrawn="1"/>
        </p:nvCxnSpPr>
        <p:spPr>
          <a:xfrm>
            <a:off x="838200" y="1143848"/>
            <a:ext cx="10515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 userDrawn="1"/>
        </p:nvCxnSpPr>
        <p:spPr>
          <a:xfrm>
            <a:off x="838200" y="6296092"/>
            <a:ext cx="105156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hape 13" descr="C:\Documents and Settings\frederic\My Documents\My Pictures\Wallpaper Images\GSLAB_LOGO1-120x120.jpg"/>
          <p:cNvPicPr preferRelativeResize="0">
            <a:picLocks noChangeAspect="1"/>
          </p:cNvPicPr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9842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144000" indent="-1440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0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jason123/SoC_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</p:spPr>
        <p:txBody>
          <a:bodyPr anchor="t">
            <a:normAutofit/>
          </a:bodyPr>
          <a:lstStyle/>
          <a:p>
            <a:pPr>
              <a:lnSpc>
                <a:spcPct val="125000"/>
              </a:lnSpc>
            </a:pPr>
            <a:r>
              <a:rPr lang="zh-TW" altLang="en-US" sz="4000" b="0" dirty="0"/>
              <a:t>進度報告</a:t>
            </a:r>
            <a:br>
              <a:rPr lang="en-US" altLang="zh-TW" sz="4000" b="0" dirty="0"/>
            </a:br>
            <a:r>
              <a:rPr lang="en-US" altLang="zh-TW" sz="5300" b="0" dirty="0"/>
              <a:t>FPGA</a:t>
            </a:r>
            <a:r>
              <a:rPr lang="zh-TW" altLang="en-US" sz="5300" b="0" dirty="0"/>
              <a:t>專案練習</a:t>
            </a:r>
            <a:endParaRPr lang="zh-TW" altLang="en-US" sz="4000" b="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</p:spPr>
        <p:txBody>
          <a:bodyPr numCol="3">
            <a:normAutofit/>
          </a:bodyPr>
          <a:lstStyle/>
          <a:p>
            <a:pPr algn="l"/>
            <a:r>
              <a:rPr lang="zh-TW" altLang="en-US" dirty="0"/>
              <a:t>負  責  人：陳冠華</a:t>
            </a:r>
            <a:endParaRPr lang="en-US" altLang="zh-TW" dirty="0"/>
          </a:p>
          <a:p>
            <a:r>
              <a:rPr lang="zh-TW" altLang="en-US" dirty="0"/>
              <a:t>目前成員：陳冠華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2024/11/22</a:t>
            </a:r>
          </a:p>
          <a:p>
            <a:r>
              <a:rPr lang="zh-TW" altLang="en-US" dirty="0"/>
              <a:t>開始日期：</a:t>
            </a:r>
            <a:r>
              <a:rPr lang="en-US" altLang="zh-TW" dirty="0"/>
              <a:t>2024/11/11</a:t>
            </a:r>
          </a:p>
          <a:p>
            <a:r>
              <a:rPr lang="zh-TW" altLang="en-US" dirty="0"/>
              <a:t>結束日期：</a:t>
            </a:r>
            <a:r>
              <a:rPr lang="en-US" altLang="zh-TW" dirty="0"/>
              <a:t>2024/11/21</a:t>
            </a:r>
          </a:p>
          <a:p>
            <a:pPr algn="l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6936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(2024/11/20)</a:t>
            </a:r>
            <a:endParaRPr lang="zh-TW" altLang="en-US" sz="4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92479E-88DC-37AF-D97D-EBDB6CD15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1" y="1623760"/>
            <a:ext cx="9840698" cy="361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0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555EF-AD07-91DD-0963-4CB8E304B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13D6EE2-BCCF-D113-F05A-78500D32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第一題</a:t>
            </a:r>
            <a:r>
              <a:rPr lang="en-US" altLang="zh-TW" sz="3200" dirty="0"/>
              <a:t>-0~9</a:t>
            </a:r>
            <a:r>
              <a:rPr lang="zh-TW" altLang="en-US" sz="3200" dirty="0"/>
              <a:t>上下數計數器 </a:t>
            </a:r>
            <a:r>
              <a:rPr lang="en-US" altLang="zh-TW" sz="3200" dirty="0"/>
              <a:t>(2024/11/22)</a:t>
            </a:r>
            <a:endParaRPr lang="zh-TW" altLang="en-US" sz="32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6179DFF-7F82-F6CA-03BD-EF8301214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559" y="2326094"/>
            <a:ext cx="9989383" cy="235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54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C705B-8F83-15C3-4DDD-D98EF69CD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72771D9-E655-DF35-A8A7-1A000650F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220" y="355293"/>
            <a:ext cx="11052605" cy="720000"/>
          </a:xfrm>
        </p:spPr>
        <p:txBody>
          <a:bodyPr>
            <a:normAutofit/>
          </a:bodyPr>
          <a:lstStyle/>
          <a:p>
            <a:r>
              <a:rPr lang="zh-TW" altLang="en-US" dirty="0"/>
              <a:t>第二題</a:t>
            </a:r>
            <a:r>
              <a:rPr lang="en-US" altLang="zh-TW" dirty="0"/>
              <a:t>-</a:t>
            </a:r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sz="4400" dirty="0"/>
              <a:t>2024/11/22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15E143A-2F70-584D-2C45-0CA8173C8B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03" y="1262191"/>
            <a:ext cx="3971337" cy="499357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7E44648-37AB-EB61-8DFC-937F61E8125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869" y="1262192"/>
            <a:ext cx="4071308" cy="499357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01BEC2C2-21B9-3215-750A-5F2BE616B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177" y="1262192"/>
            <a:ext cx="3611628" cy="499357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7CD433C2-EE67-B06E-909F-F6AF543DC1B8}"/>
              </a:ext>
            </a:extLst>
          </p:cNvPr>
          <p:cNvSpPr txBox="1"/>
          <p:nvPr/>
        </p:nvSpPr>
        <p:spPr>
          <a:xfrm>
            <a:off x="596241" y="1386349"/>
            <a:ext cx="23040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Process:</a:t>
            </a:r>
          </a:p>
          <a:p>
            <a:r>
              <a:rPr lang="en-US" altLang="zh-TW" sz="2400" dirty="0" err="1"/>
              <a:t>Set_MaxNumber</a:t>
            </a:r>
            <a:endParaRPr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B760010-6442-FFBA-E5B1-ED3F7926A93D}"/>
              </a:ext>
            </a:extLst>
          </p:cNvPr>
          <p:cNvSpPr txBox="1"/>
          <p:nvPr/>
        </p:nvSpPr>
        <p:spPr>
          <a:xfrm>
            <a:off x="4467607" y="1465007"/>
            <a:ext cx="2258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/>
              <a:t>Process:</a:t>
            </a:r>
          </a:p>
          <a:p>
            <a:r>
              <a:rPr lang="en-US" altLang="zh-TW" sz="2400" dirty="0" err="1"/>
              <a:t>Set_MinNumber</a:t>
            </a:r>
            <a:endParaRPr lang="zh-TW" altLang="en-US" sz="2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BCA69BE-1ACB-3218-7F97-D25BD062A877}"/>
              </a:ext>
            </a:extLst>
          </p:cNvPr>
          <p:cNvSpPr txBox="1"/>
          <p:nvPr/>
        </p:nvSpPr>
        <p:spPr>
          <a:xfrm>
            <a:off x="8743313" y="1465007"/>
            <a:ext cx="2177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Process: counter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27CB016-E043-02B6-B7D9-D29AEBDDE94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00333" y="547165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結束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0D3CED-3FE7-1D4D-93D6-DA44CA4061A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616927" y="551589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highlight>
                  <a:srgbClr val="FFFFFF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結束</a:t>
            </a:r>
          </a:p>
        </p:txBody>
      </p:sp>
    </p:spTree>
    <p:extLst>
      <p:ext uri="{BB962C8B-B14F-4D97-AF65-F5344CB8AC3E}">
        <p14:creationId xmlns:p14="http://schemas.microsoft.com/office/powerpoint/2010/main" val="2803074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1B300-EF1A-105B-9A01-25EB4A946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56C6CE8-32B3-39A7-940C-718B7874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sz="4400" dirty="0"/>
              <a:t>2024/11/22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1B7173F-0BC9-C5BD-B937-8B7795AA6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11" y="1413163"/>
            <a:ext cx="4611032" cy="472786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FA480F8-B98E-AA86-CE84-9821F9859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87457"/>
            <a:ext cx="4422270" cy="510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518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E7548-9BF9-CE2C-F171-F0E5788D5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3DBCE2F-15B3-2469-378B-CDAC32F2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(2024/11/22)</a:t>
            </a:r>
            <a:endParaRPr lang="zh-TW" altLang="en-US" sz="4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55F26A1-293E-D53F-520D-037C7B0F2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602279"/>
              </p:ext>
            </p:extLst>
          </p:nvPr>
        </p:nvGraphicFramePr>
        <p:xfrm>
          <a:off x="754380" y="1524000"/>
          <a:ext cx="10957561" cy="4419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66870">
                  <a:extLst>
                    <a:ext uri="{9D8B030D-6E8A-4147-A177-3AD203B41FA5}">
                      <a16:colId xmlns:a16="http://schemas.microsoft.com/office/drawing/2014/main" val="2564889964"/>
                    </a:ext>
                  </a:extLst>
                </a:gridCol>
                <a:gridCol w="5138171">
                  <a:extLst>
                    <a:ext uri="{9D8B030D-6E8A-4147-A177-3AD203B41FA5}">
                      <a16:colId xmlns:a16="http://schemas.microsoft.com/office/drawing/2014/main" val="3914694077"/>
                    </a:ext>
                  </a:extLst>
                </a:gridCol>
                <a:gridCol w="3652520">
                  <a:extLst>
                    <a:ext uri="{9D8B030D-6E8A-4147-A177-3AD203B41FA5}">
                      <a16:colId xmlns:a16="http://schemas.microsoft.com/office/drawing/2014/main" val="3829306117"/>
                    </a:ext>
                  </a:extLst>
                </a:gridCol>
              </a:tblGrid>
              <a:tr h="429088">
                <a:tc>
                  <a:txBody>
                    <a:bodyPr/>
                    <a:lstStyle/>
                    <a:p>
                      <a:pPr fontAlgn="b"/>
                      <a:r>
                        <a:rPr lang="zh-TW" altLang="en-US" sz="1400" b="1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項目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zh-TW" altLang="en-US" sz="1400" b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說明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zh-TW" altLang="en-US" sz="1400" b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範例數值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4216809328"/>
                  </a:ext>
                </a:extLst>
              </a:tr>
              <a:tr h="1930893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1800" b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輸入端口</a:t>
                      </a:r>
                      <a:endParaRPr lang="zh-TW" altLang="en-US" sz="18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clk</a:t>
                      </a: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</a:t>
                      </a:r>
                      <a: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時鐘</a:t>
                      </a:r>
                      <a:b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reset：</a:t>
                      </a:r>
                      <a: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重設</a:t>
                      </a:r>
                      <a:b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set：</a:t>
                      </a:r>
                      <a: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增減數</a:t>
                      </a:r>
                      <a:b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800" dirty="0" err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i_enable</a:t>
                      </a: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</a:t>
                      </a:r>
                      <a: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啟用</a:t>
                      </a:r>
                      <a:b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800" dirty="0" err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i_SetMaxNumber</a:t>
                      </a: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</a:t>
                      </a:r>
                      <a: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最大數字</a:t>
                      </a:r>
                      <a:b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800" dirty="0" err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i_SetMinNumber</a:t>
                      </a: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：</a:t>
                      </a:r>
                      <a: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最小數字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nn-NO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clk = 1</a:t>
                      </a:r>
                      <a:br>
                        <a:rPr lang="nn-NO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nn-NO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reset = 1</a:t>
                      </a:r>
                      <a:br>
                        <a:rPr lang="nn-NO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nn-NO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set = 1</a:t>
                      </a:r>
                      <a:br>
                        <a:rPr lang="nn-NO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nn-NO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i_enable = 1</a:t>
                      </a:r>
                      <a:br>
                        <a:rPr lang="nn-NO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nn-NO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i_SetMaxNumber = 25</a:t>
                      </a:r>
                      <a:br>
                        <a:rPr lang="nn-NO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nn-NO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i_SetMinNumber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512756"/>
                  </a:ext>
                </a:extLst>
              </a:tr>
              <a:tr h="729449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1800" b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輸出端口</a:t>
                      </a:r>
                      <a:endParaRPr lang="zh-TW" altLang="en-US" sz="18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o_error：</a:t>
                      </a:r>
                      <a:r>
                        <a:rPr lang="zh-TW" altLang="en-US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錯誤信號</a:t>
                      </a:r>
                      <a:br>
                        <a:rPr lang="zh-TW" altLang="en-US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o_count：</a:t>
                      </a:r>
                      <a:r>
                        <a:rPr lang="zh-TW" altLang="en-US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當前計數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o_error = 0</a:t>
                      </a:r>
                      <a:br>
                        <a:rPr lang="en-US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8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o_count =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844154"/>
                  </a:ext>
                </a:extLst>
              </a:tr>
              <a:tr h="1330170">
                <a:tc>
                  <a:txBody>
                    <a:bodyPr/>
                    <a:lstStyle/>
                    <a:p>
                      <a:pPr fontAlgn="base"/>
                      <a:r>
                        <a:rPr lang="zh-TW" altLang="en-US" sz="1800" b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內部信號</a:t>
                      </a:r>
                      <a:endParaRPr lang="zh-TW" altLang="en-US" sz="18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MaxNumber</a:t>
                      </a: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_：</a:t>
                      </a:r>
                      <a: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最大值</a:t>
                      </a:r>
                      <a:b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800" dirty="0" err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MinNumber</a:t>
                      </a: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_：</a:t>
                      </a:r>
                      <a: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最小值</a:t>
                      </a:r>
                      <a:b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count_：</a:t>
                      </a:r>
                      <a: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當前計數</a:t>
                      </a:r>
                      <a:b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error：</a:t>
                      </a:r>
                      <a:r>
                        <a:rPr lang="zh-TW" alt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錯誤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 dirty="0" err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MaxNumber</a:t>
                      </a: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_ = 25</a:t>
                      </a:r>
                      <a:b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800" dirty="0" err="1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MinNumber</a:t>
                      </a: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_ = 0</a:t>
                      </a:r>
                      <a:b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count_ = 10</a:t>
                      </a:r>
                      <a:b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</a:br>
                      <a:r>
                        <a:rPr lang="en-US" sz="18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error =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453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94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234FB-F074-2933-1AEB-D73787C4F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7EB6830-F6C7-20EB-991C-3E9E7E8EE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專案架構圖 </a:t>
            </a:r>
            <a:r>
              <a:rPr lang="en-US" altLang="zh-TW" sz="4000" dirty="0"/>
              <a:t>(2024/11/22)</a:t>
            </a:r>
            <a:endParaRPr lang="zh-TW" altLang="en-US" sz="40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FB3312-3623-1200-A672-32CDD1DFD3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39"/>
          <a:stretch/>
        </p:blipFill>
        <p:spPr>
          <a:xfrm>
            <a:off x="2851354" y="1208057"/>
            <a:ext cx="6489291" cy="504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39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第二題</a:t>
            </a:r>
            <a:r>
              <a:rPr lang="en-US" altLang="zh-TW" sz="3200" dirty="0"/>
              <a:t>-</a:t>
            </a:r>
            <a:r>
              <a:rPr lang="zh-TW" altLang="en-US" sz="3200" dirty="0"/>
              <a:t>可設定計數器 </a:t>
            </a:r>
            <a:r>
              <a:rPr lang="en-US" altLang="zh-TW" sz="3200" dirty="0"/>
              <a:t>(2024/11/22)</a:t>
            </a:r>
            <a:endParaRPr lang="zh-TW" altLang="en-US" sz="32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AA7EB9-F8EC-E938-208F-AD0EB12197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11234"/>
            <a:ext cx="12192000" cy="293845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91B23EF-7B0D-722E-09E8-7FB0E9E4B100}"/>
              </a:ext>
            </a:extLst>
          </p:cNvPr>
          <p:cNvSpPr/>
          <p:nvPr/>
        </p:nvSpPr>
        <p:spPr>
          <a:xfrm>
            <a:off x="2849880" y="3985259"/>
            <a:ext cx="6736080" cy="11049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手繪多邊形: 圖案 14">
            <a:extLst>
              <a:ext uri="{FF2B5EF4-FFF2-40B4-BE49-F238E27FC236}">
                <a16:creationId xmlns:a16="http://schemas.microsoft.com/office/drawing/2014/main" id="{B1386D91-D86E-4DD6-C84F-65D55524AB56}"/>
              </a:ext>
            </a:extLst>
          </p:cNvPr>
          <p:cNvSpPr/>
          <p:nvPr/>
        </p:nvSpPr>
        <p:spPr>
          <a:xfrm>
            <a:off x="1813560" y="2217420"/>
            <a:ext cx="982980" cy="2956560"/>
          </a:xfrm>
          <a:custGeom>
            <a:avLst/>
            <a:gdLst>
              <a:gd name="connsiteX0" fmla="*/ 982980 w 982980"/>
              <a:gd name="connsiteY0" fmla="*/ 1752600 h 2956560"/>
              <a:gd name="connsiteX1" fmla="*/ 670560 w 982980"/>
              <a:gd name="connsiteY1" fmla="*/ 1744980 h 2956560"/>
              <a:gd name="connsiteX2" fmla="*/ 678180 w 982980"/>
              <a:gd name="connsiteY2" fmla="*/ 0 h 2956560"/>
              <a:gd name="connsiteX3" fmla="*/ 0 w 982980"/>
              <a:gd name="connsiteY3" fmla="*/ 0 h 2956560"/>
              <a:gd name="connsiteX4" fmla="*/ 22860 w 982980"/>
              <a:gd name="connsiteY4" fmla="*/ 2956560 h 2956560"/>
              <a:gd name="connsiteX5" fmla="*/ 982980 w 982980"/>
              <a:gd name="connsiteY5" fmla="*/ 2956560 h 2956560"/>
              <a:gd name="connsiteX6" fmla="*/ 982980 w 982980"/>
              <a:gd name="connsiteY6" fmla="*/ 1752600 h 295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2980" h="2956560">
                <a:moveTo>
                  <a:pt x="982980" y="1752600"/>
                </a:moveTo>
                <a:lnTo>
                  <a:pt x="670560" y="1744980"/>
                </a:lnTo>
                <a:lnTo>
                  <a:pt x="678180" y="0"/>
                </a:lnTo>
                <a:lnTo>
                  <a:pt x="0" y="0"/>
                </a:lnTo>
                <a:lnTo>
                  <a:pt x="22860" y="2956560"/>
                </a:lnTo>
                <a:lnTo>
                  <a:pt x="982980" y="2956560"/>
                </a:lnTo>
                <a:lnTo>
                  <a:pt x="982980" y="1752600"/>
                </a:lnTo>
                <a:close/>
              </a:path>
            </a:pathLst>
          </a:custGeom>
          <a:noFill/>
          <a:ln w="28575">
            <a:solidFill>
              <a:srgbClr val="9751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7C2FD10-A614-9AAF-1FBE-83530CC54D2A}"/>
              </a:ext>
            </a:extLst>
          </p:cNvPr>
          <p:cNvSpPr txBox="1"/>
          <p:nvPr/>
        </p:nvSpPr>
        <p:spPr>
          <a:xfrm>
            <a:off x="416391" y="1238645"/>
            <a:ext cx="1888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Reser =1</a:t>
            </a:r>
          </a:p>
          <a:p>
            <a:r>
              <a:rPr lang="en-US" altLang="zh-TW" dirty="0"/>
              <a:t>S_enable_1&amp;2 = 0</a:t>
            </a:r>
            <a:endParaRPr lang="zh-TW" altLang="en-US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223873DE-CA9D-97B5-9D18-66556B37DA7B}"/>
              </a:ext>
            </a:extLst>
          </p:cNvPr>
          <p:cNvCxnSpPr>
            <a:cxnSpLocks/>
          </p:cNvCxnSpPr>
          <p:nvPr/>
        </p:nvCxnSpPr>
        <p:spPr>
          <a:xfrm>
            <a:off x="1411880" y="1867025"/>
            <a:ext cx="803359" cy="30196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B1CDC77-D5B0-DFAE-685D-78C0E8A549BA}"/>
              </a:ext>
            </a:extLst>
          </p:cNvPr>
          <p:cNvSpPr/>
          <p:nvPr/>
        </p:nvSpPr>
        <p:spPr>
          <a:xfrm>
            <a:off x="2499360" y="2211234"/>
            <a:ext cx="9692641" cy="1714499"/>
          </a:xfrm>
          <a:prstGeom prst="rect">
            <a:avLst/>
          </a:prstGeom>
          <a:noFill/>
          <a:ln w="28575">
            <a:solidFill>
              <a:srgbClr val="EA8A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591EED6-BB35-542E-B744-3BF8AA42801C}"/>
              </a:ext>
            </a:extLst>
          </p:cNvPr>
          <p:cNvSpPr txBox="1"/>
          <p:nvPr/>
        </p:nvSpPr>
        <p:spPr>
          <a:xfrm>
            <a:off x="5156030" y="1242521"/>
            <a:ext cx="293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Enable = 1      Max=17</a:t>
            </a:r>
          </a:p>
          <a:p>
            <a:r>
              <a:rPr lang="zh-TW" altLang="en-US" dirty="0"/>
              <a:t>上數</a:t>
            </a:r>
            <a:r>
              <a:rPr lang="en-US" altLang="zh-TW" dirty="0"/>
              <a:t>	      Min=0</a:t>
            </a:r>
          </a:p>
          <a:p>
            <a:r>
              <a:rPr lang="en-US" altLang="zh-TW" dirty="0"/>
              <a:t>	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1CB8F4A0-2651-CE0F-FA99-DAE793EC52AC}"/>
              </a:ext>
            </a:extLst>
          </p:cNvPr>
          <p:cNvCxnSpPr>
            <a:cxnSpLocks/>
          </p:cNvCxnSpPr>
          <p:nvPr/>
        </p:nvCxnSpPr>
        <p:spPr>
          <a:xfrm flipH="1">
            <a:off x="6008370" y="1884976"/>
            <a:ext cx="209550" cy="2746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DC040FE-3CB6-B1D8-0145-5FB64D81E50B}"/>
              </a:ext>
            </a:extLst>
          </p:cNvPr>
          <p:cNvSpPr txBox="1"/>
          <p:nvPr/>
        </p:nvSpPr>
        <p:spPr>
          <a:xfrm>
            <a:off x="3167210" y="5569545"/>
            <a:ext cx="293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Enable = 1      Max=9</a:t>
            </a:r>
          </a:p>
          <a:p>
            <a:r>
              <a:rPr lang="zh-TW" altLang="en-US" dirty="0"/>
              <a:t>下數</a:t>
            </a:r>
            <a:r>
              <a:rPr lang="en-US" altLang="zh-TW" dirty="0"/>
              <a:t>	      Min=0</a:t>
            </a:r>
          </a:p>
          <a:p>
            <a:r>
              <a:rPr lang="en-US" altLang="zh-TW" dirty="0"/>
              <a:t>	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E875156E-FE69-6280-129A-499F35C3D15D}"/>
              </a:ext>
            </a:extLst>
          </p:cNvPr>
          <p:cNvCxnSpPr>
            <a:cxnSpLocks/>
          </p:cNvCxnSpPr>
          <p:nvPr/>
        </p:nvCxnSpPr>
        <p:spPr>
          <a:xfrm flipV="1">
            <a:off x="5212080" y="5191931"/>
            <a:ext cx="226419" cy="4235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F248B220-5F44-0FE6-3838-04620686032E}"/>
              </a:ext>
            </a:extLst>
          </p:cNvPr>
          <p:cNvSpPr txBox="1"/>
          <p:nvPr/>
        </p:nvSpPr>
        <p:spPr>
          <a:xfrm>
            <a:off x="9585960" y="5605023"/>
            <a:ext cx="293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Enable = 1      Max=9</a:t>
            </a:r>
          </a:p>
          <a:p>
            <a:r>
              <a:rPr lang="zh-TW" altLang="en-US" dirty="0"/>
              <a:t>下數</a:t>
            </a:r>
            <a:r>
              <a:rPr lang="en-US" altLang="zh-TW" dirty="0"/>
              <a:t>	      Min=5</a:t>
            </a:r>
          </a:p>
          <a:p>
            <a:r>
              <a:rPr lang="en-US" altLang="zh-TW" dirty="0"/>
              <a:t>	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18B37DB6-C01E-2FC4-918B-0BD5F5678AE2}"/>
              </a:ext>
            </a:extLst>
          </p:cNvPr>
          <p:cNvCxnSpPr>
            <a:cxnSpLocks/>
          </p:cNvCxnSpPr>
          <p:nvPr/>
        </p:nvCxnSpPr>
        <p:spPr>
          <a:xfrm flipV="1">
            <a:off x="10614660" y="5165580"/>
            <a:ext cx="226419" cy="423548"/>
          </a:xfrm>
          <a:prstGeom prst="straightConnector1">
            <a:avLst/>
          </a:prstGeom>
          <a:ln w="19050">
            <a:solidFill>
              <a:srgbClr val="FFF033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FD52B1B-8D1F-C5F4-9AB0-A9B8A3D8F87A}"/>
              </a:ext>
            </a:extLst>
          </p:cNvPr>
          <p:cNvSpPr/>
          <p:nvPr/>
        </p:nvSpPr>
        <p:spPr>
          <a:xfrm>
            <a:off x="9639300" y="3977311"/>
            <a:ext cx="2552700" cy="1120796"/>
          </a:xfrm>
          <a:prstGeom prst="rect">
            <a:avLst/>
          </a:prstGeom>
          <a:noFill/>
          <a:ln w="38100">
            <a:solidFill>
              <a:srgbClr val="FFF0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8098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84BF5-650F-3D6A-5138-AC416FD2B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AFE93679-E51A-AA36-68F9-58A1C5FA3C9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8007"/>
            <a:ext cx="12192000" cy="3185882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8F191876-08A8-4C79-4E33-DCC91640B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成果展示 </a:t>
            </a:r>
            <a:r>
              <a:rPr lang="en-US" altLang="zh-TW" sz="3200" dirty="0"/>
              <a:t>–</a:t>
            </a:r>
            <a:r>
              <a:rPr lang="zh-TW" altLang="en-US" sz="3200" dirty="0"/>
              <a:t> 第二題</a:t>
            </a:r>
            <a:r>
              <a:rPr lang="en-US" altLang="zh-TW" sz="3200" dirty="0"/>
              <a:t>-</a:t>
            </a:r>
            <a:r>
              <a:rPr lang="zh-TW" altLang="en-US" sz="3200" dirty="0"/>
              <a:t>可設定計數器 </a:t>
            </a:r>
            <a:r>
              <a:rPr lang="en-US" altLang="zh-TW" sz="3200" dirty="0"/>
              <a:t>(2024/11/22)</a:t>
            </a:r>
            <a:endParaRPr lang="zh-TW" altLang="en-US" sz="320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C187070E-DEAA-45AD-05E8-F7391D3FDB19}"/>
              </a:ext>
            </a:extLst>
          </p:cNvPr>
          <p:cNvCxnSpPr>
            <a:cxnSpLocks/>
          </p:cNvCxnSpPr>
          <p:nvPr/>
        </p:nvCxnSpPr>
        <p:spPr>
          <a:xfrm>
            <a:off x="3551470" y="1833913"/>
            <a:ext cx="803359" cy="301964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4BBF1FC0-417A-FBAA-F756-18221C9A3F2C}"/>
              </a:ext>
            </a:extLst>
          </p:cNvPr>
          <p:cNvSpPr txBox="1"/>
          <p:nvPr/>
        </p:nvSpPr>
        <p:spPr>
          <a:xfrm>
            <a:off x="1178390" y="1251525"/>
            <a:ext cx="293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Enable = 1      Max=10</a:t>
            </a:r>
          </a:p>
          <a:p>
            <a:r>
              <a:rPr lang="zh-TW" altLang="en-US" dirty="0"/>
              <a:t>上數</a:t>
            </a:r>
            <a:r>
              <a:rPr lang="en-US" altLang="zh-TW" dirty="0"/>
              <a:t>	      Min=5</a:t>
            </a:r>
          </a:p>
          <a:p>
            <a:r>
              <a:rPr lang="en-US" altLang="zh-TW" dirty="0"/>
              <a:t>	</a:t>
            </a: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D88CD811-FD0D-E326-40DA-D936F61BDFEB}"/>
              </a:ext>
            </a:extLst>
          </p:cNvPr>
          <p:cNvCxnSpPr>
            <a:cxnSpLocks/>
          </p:cNvCxnSpPr>
          <p:nvPr/>
        </p:nvCxnSpPr>
        <p:spPr>
          <a:xfrm flipH="1">
            <a:off x="9756310" y="1823421"/>
            <a:ext cx="209550" cy="274680"/>
          </a:xfrm>
          <a:prstGeom prst="straightConnector1">
            <a:avLst/>
          </a:prstGeom>
          <a:ln w="28575">
            <a:solidFill>
              <a:srgbClr val="9751CB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A6BB6FC-5603-49DB-AF2A-A394D2488011}"/>
              </a:ext>
            </a:extLst>
          </p:cNvPr>
          <p:cNvSpPr txBox="1"/>
          <p:nvPr/>
        </p:nvSpPr>
        <p:spPr>
          <a:xfrm>
            <a:off x="2370920" y="5308498"/>
            <a:ext cx="293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Enable = 1      Max=3</a:t>
            </a:r>
          </a:p>
          <a:p>
            <a:r>
              <a:rPr lang="zh-TW" altLang="en-US" dirty="0"/>
              <a:t>下數</a:t>
            </a:r>
            <a:r>
              <a:rPr lang="en-US" altLang="zh-TW" dirty="0"/>
              <a:t>	      Min=5</a:t>
            </a:r>
          </a:p>
          <a:p>
            <a:r>
              <a:rPr lang="zh-TW" altLang="en-US" dirty="0"/>
              <a:t>出現錯誤提示</a:t>
            </a:r>
            <a:r>
              <a:rPr lang="en-US" altLang="zh-TW" dirty="0"/>
              <a:t>:error_2=1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81A71E96-05B7-342A-CE97-40112320F63E}"/>
              </a:ext>
            </a:extLst>
          </p:cNvPr>
          <p:cNvCxnSpPr>
            <a:cxnSpLocks/>
          </p:cNvCxnSpPr>
          <p:nvPr/>
        </p:nvCxnSpPr>
        <p:spPr>
          <a:xfrm flipV="1">
            <a:off x="4547511" y="5336920"/>
            <a:ext cx="379910" cy="433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690230F9-BFD8-1FAD-9CD6-5822865FC125}"/>
              </a:ext>
            </a:extLst>
          </p:cNvPr>
          <p:cNvSpPr txBox="1"/>
          <p:nvPr/>
        </p:nvSpPr>
        <p:spPr>
          <a:xfrm>
            <a:off x="8288105" y="5517710"/>
            <a:ext cx="293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Enable = 1      Max=10</a:t>
            </a:r>
          </a:p>
          <a:p>
            <a:r>
              <a:rPr lang="zh-TW" altLang="en-US" dirty="0"/>
              <a:t>上數</a:t>
            </a:r>
            <a:r>
              <a:rPr lang="en-US" altLang="zh-TW" dirty="0"/>
              <a:t>	      Min=5</a:t>
            </a:r>
          </a:p>
          <a:p>
            <a:r>
              <a:rPr lang="en-US" altLang="zh-TW" dirty="0"/>
              <a:t>	</a:t>
            </a: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5D385EF4-8BA7-ECEB-4C60-7BA687F412BC}"/>
              </a:ext>
            </a:extLst>
          </p:cNvPr>
          <p:cNvCxnSpPr>
            <a:cxnSpLocks/>
          </p:cNvCxnSpPr>
          <p:nvPr/>
        </p:nvCxnSpPr>
        <p:spPr>
          <a:xfrm flipV="1">
            <a:off x="10614660" y="5165580"/>
            <a:ext cx="226419" cy="423548"/>
          </a:xfrm>
          <a:prstGeom prst="straightConnector1">
            <a:avLst/>
          </a:prstGeom>
          <a:ln w="28575">
            <a:solidFill>
              <a:srgbClr val="EA8A1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9EA5E8C8-89FD-8560-AA75-913A3767DB14}"/>
              </a:ext>
            </a:extLst>
          </p:cNvPr>
          <p:cNvSpPr/>
          <p:nvPr/>
        </p:nvSpPr>
        <p:spPr>
          <a:xfrm>
            <a:off x="2528485" y="3985260"/>
            <a:ext cx="4213860" cy="1108900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B9EA68-73C4-D359-90DD-AF625C48F60D}"/>
              </a:ext>
            </a:extLst>
          </p:cNvPr>
          <p:cNvSpPr/>
          <p:nvPr/>
        </p:nvSpPr>
        <p:spPr>
          <a:xfrm>
            <a:off x="6812280" y="3985259"/>
            <a:ext cx="5379720" cy="1108900"/>
          </a:xfrm>
          <a:prstGeom prst="rect">
            <a:avLst/>
          </a:prstGeom>
          <a:noFill/>
          <a:ln w="28575">
            <a:solidFill>
              <a:srgbClr val="EA8A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936BC88-2F69-A1DA-41DF-00C25B0267A0}"/>
              </a:ext>
            </a:extLst>
          </p:cNvPr>
          <p:cNvSpPr txBox="1"/>
          <p:nvPr/>
        </p:nvSpPr>
        <p:spPr>
          <a:xfrm>
            <a:off x="5156030" y="-535440"/>
            <a:ext cx="293641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Enable = 1      Max=17</a:t>
            </a:r>
          </a:p>
          <a:p>
            <a:r>
              <a:rPr lang="zh-TW" altLang="en-US" dirty="0"/>
              <a:t>上數</a:t>
            </a:r>
            <a:r>
              <a:rPr lang="en-US" altLang="zh-TW" dirty="0"/>
              <a:t>	      Min=0</a:t>
            </a:r>
          </a:p>
          <a:p>
            <a:r>
              <a:rPr lang="en-US" altLang="zh-TW" dirty="0"/>
              <a:t>	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A93BC98-D2FE-A129-E96C-C2B24DFE9A70}"/>
              </a:ext>
            </a:extLst>
          </p:cNvPr>
          <p:cNvSpPr/>
          <p:nvPr/>
        </p:nvSpPr>
        <p:spPr>
          <a:xfrm>
            <a:off x="2528485" y="2207298"/>
            <a:ext cx="4213860" cy="17065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3B32E9-105A-A53B-F7B4-18E80BCF70A7}"/>
              </a:ext>
            </a:extLst>
          </p:cNvPr>
          <p:cNvSpPr/>
          <p:nvPr/>
        </p:nvSpPr>
        <p:spPr>
          <a:xfrm>
            <a:off x="6812280" y="2220026"/>
            <a:ext cx="5379720" cy="1706541"/>
          </a:xfrm>
          <a:prstGeom prst="rect">
            <a:avLst/>
          </a:prstGeom>
          <a:noFill/>
          <a:ln w="28575">
            <a:solidFill>
              <a:srgbClr val="9751C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55A7F6A-4275-4FE3-C506-0814378D58D2}"/>
              </a:ext>
            </a:extLst>
          </p:cNvPr>
          <p:cNvSpPr txBox="1"/>
          <p:nvPr/>
        </p:nvSpPr>
        <p:spPr>
          <a:xfrm>
            <a:off x="8752670" y="1179070"/>
            <a:ext cx="2936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Enable = 1      Max=12</a:t>
            </a:r>
          </a:p>
          <a:p>
            <a:r>
              <a:rPr lang="zh-TW" altLang="en-US" dirty="0"/>
              <a:t>下數</a:t>
            </a:r>
            <a:r>
              <a:rPr lang="en-US" altLang="zh-TW" dirty="0"/>
              <a:t>	      Min=6</a:t>
            </a:r>
          </a:p>
          <a:p>
            <a:r>
              <a:rPr lang="en-US" altLang="zh-TW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77887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199" y="1201850"/>
            <a:ext cx="11048999" cy="5026422"/>
          </a:xfrm>
        </p:spPr>
        <p:txBody>
          <a:bodyPr/>
          <a:lstStyle/>
          <a:p>
            <a:r>
              <a:rPr lang="en-US" altLang="zh-TW" dirty="0"/>
              <a:t>Q</a:t>
            </a:r>
            <a:r>
              <a:rPr lang="zh-TW" altLang="en-US" dirty="0"/>
              <a:t>：沒有轉換格式</a:t>
            </a:r>
            <a:r>
              <a:rPr lang="en-US" altLang="zh-TW" dirty="0"/>
              <a:t>[</a:t>
            </a:r>
            <a:r>
              <a:rPr lang="zh-TW" altLang="en-US" dirty="0"/>
              <a:t>圖</a:t>
            </a:r>
            <a:r>
              <a:rPr lang="en-US" altLang="zh-TW" dirty="0"/>
              <a:t>1]</a:t>
            </a:r>
            <a:br>
              <a:rPr lang="en-US" altLang="zh-TW" dirty="0"/>
            </a:br>
            <a:r>
              <a:rPr lang="en-US" altLang="zh-TW" dirty="0"/>
              <a:t>A</a:t>
            </a:r>
            <a:r>
              <a:rPr lang="zh-TW" altLang="en-US" dirty="0"/>
              <a:t>：先看錯誤報告，去找什麼問題，查資料找怎麼轉換格式</a:t>
            </a:r>
            <a:br>
              <a:rPr lang="en-US" altLang="zh-TW" dirty="0"/>
            </a:br>
            <a:endParaRPr lang="en-US" altLang="zh-TW" sz="1200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問題記錄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軟體問題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93CB8E4-DED4-4E55-B426-B2D6694EE6B7}"/>
              </a:ext>
            </a:extLst>
          </p:cNvPr>
          <p:cNvSpPr/>
          <p:nvPr/>
        </p:nvSpPr>
        <p:spPr>
          <a:xfrm>
            <a:off x="9314213" y="2341258"/>
            <a:ext cx="1608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[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1]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格式問題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74D886-BA0C-9E6B-C4D6-014D0669E0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1" t="-31876" r="-591" b="31876"/>
          <a:stretch/>
        </p:blipFill>
        <p:spPr>
          <a:xfrm>
            <a:off x="882338" y="1747567"/>
            <a:ext cx="7467025" cy="191239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89A19F27-ECF1-6590-2C4E-2E20B8197434}"/>
              </a:ext>
            </a:extLst>
          </p:cNvPr>
          <p:cNvGrpSpPr/>
          <p:nvPr/>
        </p:nvGrpSpPr>
        <p:grpSpPr>
          <a:xfrm>
            <a:off x="8030181" y="1717714"/>
            <a:ext cx="3933218" cy="623544"/>
            <a:chOff x="7747380" y="1694329"/>
            <a:chExt cx="3933218" cy="62354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B79DF7C-0FAD-4AA0-E188-4B1974FD6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55962" y="1694329"/>
              <a:ext cx="3124636" cy="285790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C9175B8-15E7-2F55-E8E4-D75911C0E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47380" y="2003504"/>
              <a:ext cx="3933218" cy="3143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3700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/>
          <a:lstStyle/>
          <a:p>
            <a:r>
              <a:rPr lang="zh-TW" altLang="en-US" dirty="0">
                <a:cs typeface="Times New Roman" panose="02020603050405020304" pitchFamily="18" charset="0"/>
              </a:rPr>
              <a:t>書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TW" altLang="en-US" dirty="0">
                <a:cs typeface="Times New Roman" panose="02020603050405020304" pitchFamily="18" charset="0"/>
              </a:rPr>
              <a:t>最新</a:t>
            </a:r>
            <a:r>
              <a:rPr lang="en-US" altLang="zh-TW" dirty="0">
                <a:cs typeface="Times New Roman" panose="02020603050405020304" pitchFamily="18" charset="0"/>
              </a:rPr>
              <a:t>VHDL </a:t>
            </a:r>
            <a:r>
              <a:rPr lang="zh-TW" altLang="en-US" dirty="0">
                <a:cs typeface="Times New Roman" panose="02020603050405020304" pitchFamily="18" charset="0"/>
              </a:rPr>
              <a:t>晶片設計 作者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林灶生、劉紹漢</a:t>
            </a:r>
            <a:br>
              <a:rPr lang="en-US" altLang="zh-TW" dirty="0">
                <a:cs typeface="Times New Roman" panose="02020603050405020304" pitchFamily="18" charset="0"/>
              </a:rPr>
            </a:br>
            <a:r>
              <a:rPr lang="en-US" altLang="zh-TW" dirty="0">
                <a:cs typeface="Times New Roman" panose="02020603050405020304" pitchFamily="18" charset="0"/>
              </a:rPr>
              <a:t>VHDL </a:t>
            </a:r>
            <a:r>
              <a:rPr lang="zh-TW" altLang="en-US" dirty="0">
                <a:cs typeface="Times New Roman" panose="02020603050405020304" pitchFamily="18" charset="0"/>
              </a:rPr>
              <a:t>入門 作者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坂卷佳壽美  編譯</a:t>
            </a:r>
            <a:r>
              <a:rPr lang="en-US" altLang="zh-TW" dirty="0">
                <a:cs typeface="Times New Roman" panose="02020603050405020304" pitchFamily="18" charset="0"/>
              </a:rPr>
              <a:t>:</a:t>
            </a:r>
            <a:r>
              <a:rPr lang="zh-TW" altLang="en-US" dirty="0">
                <a:cs typeface="Times New Roman" panose="02020603050405020304" pitchFamily="18" charset="0"/>
              </a:rPr>
              <a:t>刁建成</a:t>
            </a:r>
            <a:endParaRPr lang="en-US" altLang="zh-TW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  <a:p>
            <a:r>
              <a:rPr lang="en-US" altLang="zh-TW" dirty="0" err="1">
                <a:cs typeface="Times New Roman" panose="02020603050405020304" pitchFamily="18" charset="0"/>
              </a:rPr>
              <a:t>Chatgpt</a:t>
            </a:r>
            <a:endParaRPr lang="en-US" altLang="zh-TW" dirty="0">
              <a:cs typeface="Times New Roman" panose="02020603050405020304" pitchFamily="18" charset="0"/>
            </a:endParaRPr>
          </a:p>
          <a:p>
            <a:endParaRPr lang="en-US" altLang="zh-TW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zh-TW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參考資料</a:t>
            </a:r>
          </a:p>
        </p:txBody>
      </p:sp>
    </p:spTree>
    <p:extLst>
      <p:ext uri="{BB962C8B-B14F-4D97-AF65-F5344CB8AC3E}">
        <p14:creationId xmlns:p14="http://schemas.microsoft.com/office/powerpoint/2010/main" val="175910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控管記錄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Git (</a:t>
            </a:r>
            <a:r>
              <a:rPr lang="en-US" altLang="zh-TW" sz="4400" dirty="0"/>
              <a:t>2024/11/22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9441157-D4A8-A77B-5588-4BBEC7EA5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4" y="1876208"/>
            <a:ext cx="10583752" cy="310558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674AB84-71EF-9C92-25FC-9E3039511E00}"/>
              </a:ext>
            </a:extLst>
          </p:cNvPr>
          <p:cNvSpPr txBox="1"/>
          <p:nvPr/>
        </p:nvSpPr>
        <p:spPr>
          <a:xfrm>
            <a:off x="3713296" y="5588208"/>
            <a:ext cx="367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3"/>
              </a:rPr>
              <a:t>https://github.com/chjason123/SoC_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6746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7BC0D-8F3D-C214-CFB3-ED044D0F4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7921FF5-1781-5F52-C97B-64F67B3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sz="4400" dirty="0"/>
              <a:t>2024/12/06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94109AC-6F78-4B58-357D-1D88CC8D5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1810"/>
            <a:ext cx="12192000" cy="289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42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indent="-285750"/>
            <a:r>
              <a:rPr lang="en-US" altLang="zh-TW" sz="2000" b="0" i="0" dirty="0">
                <a:effectLst/>
                <a:latin typeface="Roboto" panose="02000000000000000000" pitchFamily="2" charset="0"/>
              </a:rPr>
              <a:t>1.</a:t>
            </a:r>
            <a:r>
              <a:rPr lang="zh-TW" altLang="en-US" sz="2000" b="0" i="0" dirty="0">
                <a:effectLst/>
                <a:latin typeface="Roboto" panose="02000000000000000000" pitchFamily="2" charset="0"/>
              </a:rPr>
              <a:t>計數器</a:t>
            </a:r>
            <a:r>
              <a:rPr lang="en-US" altLang="zh-TW" sz="2000" b="0" i="0" dirty="0">
                <a:effectLst/>
                <a:latin typeface="Roboto" panose="02000000000000000000" pitchFamily="2" charset="0"/>
              </a:rPr>
              <a:t>0-9</a:t>
            </a:r>
            <a:r>
              <a:rPr lang="zh-TW" altLang="en-US" sz="2000" b="0" i="0" dirty="0">
                <a:effectLst/>
                <a:latin typeface="Roboto" panose="02000000000000000000" pitchFamily="2" charset="0"/>
              </a:rPr>
              <a:t>、</a:t>
            </a:r>
            <a:r>
              <a:rPr lang="en-US" altLang="zh-TW" sz="2000" b="0" i="0" dirty="0">
                <a:effectLst/>
                <a:latin typeface="Roboto" panose="02000000000000000000" pitchFamily="2" charset="0"/>
              </a:rPr>
              <a:t>9-0 </a:t>
            </a:r>
          </a:p>
          <a:p>
            <a:pPr marL="285750" lvl="1" indent="-285750"/>
            <a:r>
              <a:rPr lang="en-US" altLang="zh-TW" sz="2000" b="0" i="0" dirty="0">
                <a:effectLst/>
                <a:latin typeface="Roboto" panose="02000000000000000000" pitchFamily="2" charset="0"/>
              </a:rPr>
              <a:t>2. </a:t>
            </a:r>
            <a:r>
              <a:rPr lang="zh-TW" altLang="en-US" sz="2000" b="0" i="0" dirty="0">
                <a:effectLst/>
                <a:latin typeface="Roboto" panose="02000000000000000000" pitchFamily="2" charset="0"/>
              </a:rPr>
              <a:t>兩個計數器的計數</a:t>
            </a:r>
            <a:r>
              <a:rPr lang="en-US" altLang="zh-TW" sz="2000" b="0" i="0" dirty="0">
                <a:effectLst/>
                <a:latin typeface="Roboto" panose="02000000000000000000" pitchFamily="2" charset="0"/>
              </a:rPr>
              <a:t>,</a:t>
            </a:r>
            <a:r>
              <a:rPr lang="zh-TW" altLang="en-US" sz="2000" b="0" i="0" dirty="0">
                <a:effectLst/>
                <a:latin typeface="Roboto" panose="02000000000000000000" pitchFamily="2" charset="0"/>
              </a:rPr>
              <a:t>上下限和上數下數都可設定</a:t>
            </a:r>
            <a:endParaRPr lang="en-US" altLang="zh-TW" sz="1800" dirty="0">
              <a:solidFill>
                <a:srgbClr val="FF0000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當週進度</a:t>
            </a:r>
          </a:p>
        </p:txBody>
      </p:sp>
    </p:spTree>
    <p:extLst>
      <p:ext uri="{BB962C8B-B14F-4D97-AF65-F5344CB8AC3E}">
        <p14:creationId xmlns:p14="http://schemas.microsoft.com/office/powerpoint/2010/main" val="76820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</p:spPr>
        <p:txBody>
          <a:bodyPr/>
          <a:lstStyle/>
          <a:p>
            <a:r>
              <a:rPr lang="zh-TW" altLang="en-US" dirty="0"/>
              <a:t>進度統整</a:t>
            </a:r>
          </a:p>
        </p:txBody>
      </p:sp>
      <p:sp>
        <p:nvSpPr>
          <p:cNvPr id="4" name="內容版面配置區 1">
            <a:extLst>
              <a:ext uri="{FF2B5EF4-FFF2-40B4-BE49-F238E27FC236}">
                <a16:creationId xmlns:a16="http://schemas.microsoft.com/office/drawing/2014/main" id="{A378B30B-4458-4F5F-A010-843A622DFCA2}"/>
              </a:ext>
            </a:extLst>
          </p:cNvPr>
          <p:cNvSpPr txBox="1">
            <a:spLocks/>
          </p:cNvSpPr>
          <p:nvPr/>
        </p:nvSpPr>
        <p:spPr>
          <a:xfrm>
            <a:off x="838200" y="1201850"/>
            <a:ext cx="10515600" cy="5037776"/>
          </a:xfrm>
          <a:prstGeom prst="rect">
            <a:avLst/>
          </a:prstGeom>
        </p:spPr>
        <p:txBody>
          <a:bodyPr vert="horz" lIns="91440" tIns="45720" rIns="91440" bIns="45720" numCol="2" rtlCol="0">
            <a:normAutofit/>
          </a:bodyPr>
          <a:lstStyle>
            <a:lvl1pPr marL="144000" indent="-1440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6858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0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/>
              <a:t>十一月：</a:t>
            </a:r>
            <a:endParaRPr lang="en-US" altLang="zh-TW" b="1" dirty="0"/>
          </a:p>
          <a:p>
            <a:pPr marL="144000" lvl="1" indent="-144000"/>
            <a:r>
              <a:rPr lang="en-US" altLang="zh-TW" b="1" dirty="0"/>
              <a:t>2024/11/11~2024/11/17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第一題完成</a:t>
            </a:r>
            <a:endParaRPr lang="en-US" altLang="zh-TW" dirty="0"/>
          </a:p>
          <a:p>
            <a:pPr marL="285750" lvl="1" indent="-285750"/>
            <a:r>
              <a:rPr lang="zh-TW" altLang="en-US" dirty="0"/>
              <a:t>第二題上數可設定完成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pPr marL="144000" lvl="1" indent="-144000"/>
            <a:r>
              <a:rPr lang="en-US" altLang="zh-TW" b="1" dirty="0"/>
              <a:t>2024/11/18~2024/11/24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r>
              <a:rPr lang="zh-TW" altLang="en-US" dirty="0"/>
              <a:t>第二題完成</a:t>
            </a:r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144000" lvl="1" indent="-144000"/>
            <a:r>
              <a:rPr lang="en-US" altLang="zh-TW" b="1" dirty="0"/>
              <a:t>2024/11/25~2024/12/01</a:t>
            </a:r>
            <a:r>
              <a:rPr lang="zh-TW" altLang="en-US" b="1" dirty="0"/>
              <a:t>：</a:t>
            </a:r>
            <a:endParaRPr lang="en-US" altLang="zh-TW" b="1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285750" lvl="1" indent="-285750"/>
            <a:endParaRPr lang="en-US" altLang="zh-TW" dirty="0"/>
          </a:p>
          <a:p>
            <a:pPr marL="0" lvl="1" indent="0">
              <a:buNone/>
            </a:pPr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73396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 err="1"/>
              <a:t>Vivado</a:t>
            </a:r>
            <a:r>
              <a:rPr lang="en-US" altLang="zh-TW" sz="1800" dirty="0"/>
              <a:t> 2024.1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 err="1"/>
              <a:t>Github</a:t>
            </a:r>
            <a:r>
              <a:rPr lang="en-US" altLang="zh-TW" sz="1800" dirty="0"/>
              <a:t> Desktop 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/>
              <a:t>需求列表 </a:t>
            </a:r>
            <a:r>
              <a:rPr lang="en-US" altLang="zh-TW" sz="3600" dirty="0"/>
              <a:t>– </a:t>
            </a:r>
            <a:r>
              <a:rPr lang="zh-TW" altLang="en-US" sz="3600" dirty="0"/>
              <a:t>軟體需求 </a:t>
            </a:r>
            <a:r>
              <a:rPr lang="en-US" altLang="zh-TW" sz="3600" dirty="0"/>
              <a:t>(2024/11/20)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9058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模組列表 </a:t>
            </a:r>
            <a:r>
              <a:rPr lang="en-US" altLang="zh-TW" sz="4000" dirty="0"/>
              <a:t>(2024/11/20)</a:t>
            </a:r>
            <a:endParaRPr lang="zh-TW" altLang="en-US" sz="4000" dirty="0"/>
          </a:p>
        </p:txBody>
      </p:sp>
      <p:sp>
        <p:nvSpPr>
          <p:cNvPr id="4" name="內容版面配置區 1"/>
          <p:cNvSpPr>
            <a:spLocks noGrp="1"/>
          </p:cNvSpPr>
          <p:nvPr>
            <p:ph idx="1"/>
          </p:nvPr>
        </p:nvSpPr>
        <p:spPr>
          <a:xfrm>
            <a:off x="838200" y="1201850"/>
            <a:ext cx="10515600" cy="5037776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library IEEE</a:t>
            </a:r>
            <a:r>
              <a:rPr lang="zh-TW" altLang="en-US" sz="2400" dirty="0"/>
              <a:t> </a:t>
            </a:r>
            <a:r>
              <a:rPr lang="en-US" altLang="zh-TW" sz="2400" dirty="0"/>
              <a:t>(STD_LOGIC_1164</a:t>
            </a:r>
            <a:r>
              <a:rPr lang="zh-TW" altLang="en-US" sz="2400" dirty="0"/>
              <a:t> </a:t>
            </a:r>
            <a:r>
              <a:rPr lang="en-US" altLang="zh-TW" sz="2400" dirty="0"/>
              <a:t>&amp;</a:t>
            </a:r>
            <a:r>
              <a:rPr lang="zh-TW" altLang="en-US" sz="2400" dirty="0"/>
              <a:t> </a:t>
            </a:r>
            <a:r>
              <a:rPr lang="en-US" altLang="zh-TW" sz="2400" dirty="0"/>
              <a:t>NUMERIC_STD)</a:t>
            </a:r>
          </a:p>
        </p:txBody>
      </p:sp>
    </p:spTree>
    <p:extLst>
      <p:ext uri="{BB962C8B-B14F-4D97-AF65-F5344CB8AC3E}">
        <p14:creationId xmlns:p14="http://schemas.microsoft.com/office/powerpoint/2010/main" val="14062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46919" y="294290"/>
            <a:ext cx="11098161" cy="720000"/>
          </a:xfrm>
        </p:spPr>
        <p:txBody>
          <a:bodyPr>
            <a:normAutofit/>
          </a:bodyPr>
          <a:lstStyle/>
          <a:p>
            <a:r>
              <a:rPr lang="zh-TW" altLang="en-US" dirty="0"/>
              <a:t>第一題</a:t>
            </a:r>
            <a:r>
              <a:rPr lang="en-US" altLang="zh-TW" dirty="0"/>
              <a:t>-</a:t>
            </a:r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系統流程圖 </a:t>
            </a:r>
            <a:r>
              <a:rPr lang="en-US" altLang="zh-TW" dirty="0"/>
              <a:t>(</a:t>
            </a:r>
            <a:r>
              <a:rPr lang="en-US" altLang="zh-TW" sz="4400" dirty="0"/>
              <a:t>2024/11/20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A90940C7-4586-2D70-24EB-B67784161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726" y="1208032"/>
            <a:ext cx="3163574" cy="4995678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CC7912F8-C7DD-FBD1-D017-EAFA10BE9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799" y="1181394"/>
            <a:ext cx="3134162" cy="5048955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CE7BCDBF-398C-A6A9-E616-CAF6D5DF8196}"/>
              </a:ext>
            </a:extLst>
          </p:cNvPr>
          <p:cNvSpPr txBox="1"/>
          <p:nvPr/>
        </p:nvSpPr>
        <p:spPr>
          <a:xfrm>
            <a:off x="1325880" y="348234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上數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E569418-CC96-D6F4-D726-BC3DE5314780}"/>
              </a:ext>
            </a:extLst>
          </p:cNvPr>
          <p:cNvSpPr txBox="1"/>
          <p:nvPr/>
        </p:nvSpPr>
        <p:spPr>
          <a:xfrm>
            <a:off x="6789420" y="344426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下數</a:t>
            </a:r>
          </a:p>
        </p:txBody>
      </p:sp>
    </p:spTree>
    <p:extLst>
      <p:ext uri="{BB962C8B-B14F-4D97-AF65-F5344CB8AC3E}">
        <p14:creationId xmlns:p14="http://schemas.microsoft.com/office/powerpoint/2010/main" val="4161202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系統分析 </a:t>
            </a:r>
            <a:r>
              <a:rPr lang="en-US" altLang="zh-TW" dirty="0"/>
              <a:t>–</a:t>
            </a:r>
            <a:r>
              <a:rPr lang="zh-TW" altLang="en-US" dirty="0"/>
              <a:t> 時序圖 </a:t>
            </a:r>
            <a:r>
              <a:rPr lang="en-US" altLang="zh-TW" dirty="0"/>
              <a:t>(</a:t>
            </a:r>
            <a:r>
              <a:rPr lang="en-US" altLang="zh-TW" sz="4400" dirty="0"/>
              <a:t>2024/11/20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1D53663-6CC7-7A8C-0FCC-B8180BA6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62521"/>
            <a:ext cx="10573758" cy="511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08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/>
              <a:t>系統分析 </a:t>
            </a:r>
            <a:r>
              <a:rPr lang="en-US" altLang="zh-TW" sz="4000" dirty="0"/>
              <a:t>–</a:t>
            </a:r>
            <a:r>
              <a:rPr lang="zh-TW" altLang="en-US" sz="4000" dirty="0"/>
              <a:t> 設定檔 </a:t>
            </a:r>
            <a:r>
              <a:rPr lang="en-US" altLang="zh-TW" sz="4000" dirty="0"/>
              <a:t>(2024/11/20)</a:t>
            </a:r>
            <a:endParaRPr lang="zh-TW" altLang="en-US" sz="40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C8C3E4D-B773-1D90-F0F7-11F166952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900012"/>
              </p:ext>
            </p:extLst>
          </p:nvPr>
        </p:nvGraphicFramePr>
        <p:xfrm>
          <a:off x="838200" y="1229034"/>
          <a:ext cx="10515600" cy="49554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5648899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146940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2930611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289188830"/>
                    </a:ext>
                  </a:extLst>
                </a:gridCol>
              </a:tblGrid>
              <a:tr h="42608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參數名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類型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默認值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6809328"/>
                  </a:ext>
                </a:extLst>
              </a:tr>
              <a:tr h="4260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clk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時鐘信號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std_logic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512756"/>
                  </a:ext>
                </a:extLst>
              </a:tr>
              <a:tr h="4260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重置信號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std_logic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844154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輸出計數（</a:t>
                      </a:r>
                      <a:r>
                        <a:rPr lang="en-US" altLang="zh-TW" dirty="0"/>
                        <a:t>4</a:t>
                      </a:r>
                      <a:r>
                        <a:rPr lang="zh-TW" altLang="en-US" dirty="0"/>
                        <a:t>位無符號）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</a:t>
                      </a:r>
                    </a:p>
                    <a:p>
                      <a:pPr algn="ctr"/>
                      <a:r>
                        <a:rPr lang="en-US" dirty="0"/>
                        <a:t>(3 </a:t>
                      </a:r>
                      <a:r>
                        <a:rPr lang="en-US" dirty="0" err="1"/>
                        <a:t>downto</a:t>
                      </a:r>
                      <a:r>
                        <a:rPr lang="en-US" dirty="0"/>
                        <a:t> 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2453611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s_clk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計數器共享的時鐘信號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std_logic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577989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s_reset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兩個計數器的重置信號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std_logic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697293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s_upcount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Up_Counter</a:t>
                      </a:r>
                      <a:r>
                        <a:rPr lang="en-US" dirty="0"/>
                        <a:t> </a:t>
                      </a:r>
                    </a:p>
                    <a:p>
                      <a:pPr algn="ctr"/>
                      <a:r>
                        <a:rPr lang="zh-TW" altLang="en-US" dirty="0"/>
                        <a:t>輸出信號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</a:t>
                      </a:r>
                    </a:p>
                    <a:p>
                      <a:pPr algn="ctr"/>
                      <a:r>
                        <a:rPr lang="en-US" dirty="0"/>
                        <a:t>(3 </a:t>
                      </a:r>
                      <a:r>
                        <a:rPr lang="en-US" dirty="0" err="1"/>
                        <a:t>downto</a:t>
                      </a:r>
                      <a:r>
                        <a:rPr lang="en-US" dirty="0"/>
                        <a:t> 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935426"/>
                  </a:ext>
                </a:extLst>
              </a:tr>
              <a:tr h="73543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s_downcount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Down_Counter</a:t>
                      </a:r>
                      <a:r>
                        <a:rPr lang="en-US" dirty="0"/>
                        <a:t> </a:t>
                      </a:r>
                      <a:endParaRPr lang="en-US" altLang="zh-TW" dirty="0"/>
                    </a:p>
                    <a:p>
                      <a:pPr algn="ctr"/>
                      <a:r>
                        <a:rPr lang="zh-TW" altLang="en-US" dirty="0"/>
                        <a:t>輸出信號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std_logic_vector</a:t>
                      </a:r>
                      <a:endParaRPr lang="en-US" dirty="0"/>
                    </a:p>
                    <a:p>
                      <a:pPr algn="ctr"/>
                      <a:r>
                        <a:rPr lang="en-US" dirty="0"/>
                        <a:t>(3 </a:t>
                      </a:r>
                      <a:r>
                        <a:rPr lang="en-US" dirty="0" err="1"/>
                        <a:t>downto</a:t>
                      </a:r>
                      <a:r>
                        <a:rPr lang="en-US" dirty="0"/>
                        <a:t> 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4516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77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84639</TotalTime>
  <Words>669</Words>
  <Application>Microsoft Office PowerPoint</Application>
  <PresentationFormat>寬螢幕</PresentationFormat>
  <Paragraphs>144</Paragraphs>
  <Slides>20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標楷體</vt:lpstr>
      <vt:lpstr>Arial</vt:lpstr>
      <vt:lpstr>Calibri</vt:lpstr>
      <vt:lpstr>Roboto</vt:lpstr>
      <vt:lpstr>Times New Roman</vt:lpstr>
      <vt:lpstr>Office 佈景主題</vt:lpstr>
      <vt:lpstr>進度報告 FPGA專案練習</vt:lpstr>
      <vt:lpstr>控管記錄 - Git (2024/11/22)</vt:lpstr>
      <vt:lpstr>當週進度</vt:lpstr>
      <vt:lpstr>進度統整</vt:lpstr>
      <vt:lpstr>需求列表 – 軟體需求 (2024/11/20)</vt:lpstr>
      <vt:lpstr>模組列表 (2024/11/20)</vt:lpstr>
      <vt:lpstr>第一題-系統分析 – 系統流程圖 (2024/11/20)</vt:lpstr>
      <vt:lpstr>系統分析 – 時序圖 (2024/11/20)</vt:lpstr>
      <vt:lpstr>系統分析 – 設定檔 (2024/11/20)</vt:lpstr>
      <vt:lpstr>專案架構圖 (2024/11/20)</vt:lpstr>
      <vt:lpstr>成果展示 – 第一題-0~9上下數計數器 (2024/11/22)</vt:lpstr>
      <vt:lpstr>第二題-系統分析 – 系統流程圖 (2024/11/22)</vt:lpstr>
      <vt:lpstr>系統分析 – 時序圖 (2024/11/22)</vt:lpstr>
      <vt:lpstr>系統分析 – 設定檔 (2024/11/22)</vt:lpstr>
      <vt:lpstr>專案架構圖 (2024/11/22)</vt:lpstr>
      <vt:lpstr>成果展示 – 第二題-可設定計數器 (2024/11/22)</vt:lpstr>
      <vt:lpstr>成果展示 – 第二題-可設定計數器 (2024/11/22)</vt:lpstr>
      <vt:lpstr>問題記錄 (軟體問題)</vt:lpstr>
      <vt:lpstr>參考資料</vt:lpstr>
      <vt:lpstr>系統分析 – 時序圖 (2024/12/06)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專案進度報告 MQTT</dc:title>
  <dc:creator>User</dc:creator>
  <cp:lastModifiedBy>C112112126</cp:lastModifiedBy>
  <cp:revision>3153</cp:revision>
  <dcterms:created xsi:type="dcterms:W3CDTF">2019-03-11T13:47:46Z</dcterms:created>
  <dcterms:modified xsi:type="dcterms:W3CDTF">2024-12-13T06:26:52Z</dcterms:modified>
</cp:coreProperties>
</file>