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9" r:id="rId2"/>
    <p:sldId id="372" r:id="rId3"/>
    <p:sldId id="261" r:id="rId4"/>
    <p:sldId id="267" r:id="rId5"/>
    <p:sldId id="1142" r:id="rId6"/>
    <p:sldId id="614" r:id="rId7"/>
    <p:sldId id="1262" r:id="rId8"/>
    <p:sldId id="1250" r:id="rId9"/>
    <p:sldId id="1261" r:id="rId10"/>
    <p:sldId id="1260" r:id="rId11"/>
    <p:sldId id="1256" r:id="rId12"/>
    <p:sldId id="1147" r:id="rId13"/>
    <p:sldId id="1136" r:id="rId14"/>
    <p:sldId id="1259" r:id="rId15"/>
    <p:sldId id="302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62"/>
            <p14:sldId id="1250"/>
            <p14:sldId id="1261"/>
            <p14:sldId id="1260"/>
            <p14:sldId id="1256"/>
            <p14:sldId id="1147"/>
          </p14:sldIdLst>
        </p14:section>
        <p14:section name="專案架構" id="{1EBCE073-09FA-4CD3-BDCF-56A4EDB986FF}">
          <p14:sldIdLst>
            <p14:sldId id="1136"/>
          </p14:sldIdLst>
        </p14:section>
        <p14:section name="成果展示(yyyy/mm/dd)" id="{70DC3051-68F9-4DEC-9A31-AFAFBB0B0227}">
          <p14:sldIdLst>
            <p14:sldId id="1259"/>
          </p14:sldIdLst>
        </p14:section>
        <p14:section name="問題紀錄" id="{E54951B3-F25C-472E-B15E-EA7E37F6D2ED}">
          <p14:sldIdLst>
            <p14:sldId id="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033"/>
    <a:srgbClr val="FF0000"/>
    <a:srgbClr val="FFFFFF"/>
    <a:srgbClr val="9751CB"/>
    <a:srgbClr val="EA8A16"/>
    <a:srgbClr val="0066FE"/>
    <a:srgbClr val="7CAFDE"/>
    <a:srgbClr val="3886CC"/>
    <a:srgbClr val="66A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>
        <p:scale>
          <a:sx n="90" d="100"/>
          <a:sy n="90" d="100"/>
        </p:scale>
        <p:origin x="51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2024/12/13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A0DA4-A133-9E98-65F9-59F94D2AE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71CB7EB-83F2-34FB-BCAE-D1F77A8CB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12841F5-E029-514A-A6B5-2661E0EB7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127DA3-15D9-6A5D-380E-7172702F8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63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hjason123/SoC_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人：陳冠華</a:t>
            </a:r>
            <a:endParaRPr lang="en-US" altLang="zh-TW" dirty="0"/>
          </a:p>
          <a:p>
            <a:r>
              <a:rPr lang="zh-TW" altLang="en-US" dirty="0"/>
              <a:t>目前成員：陳冠華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2024/12/13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2024/11/22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2024/12/13</a:t>
            </a:r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C8D34-FF87-010D-E269-FE0AE4780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32728BD-4B7A-CC3F-AA81-D8742562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FSM</a:t>
            </a:r>
            <a:r>
              <a:rPr lang="zh-TW" altLang="en-US" dirty="0"/>
              <a:t>流程圖 </a:t>
            </a:r>
            <a:r>
              <a:rPr lang="en-US" altLang="zh-TW" dirty="0"/>
              <a:t>(</a:t>
            </a:r>
            <a:r>
              <a:rPr lang="en-US" altLang="zh-TW" sz="4400" dirty="0"/>
              <a:t>2024/12/06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A787E41-79A9-EC12-04CB-D7906717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699" y="1323694"/>
            <a:ext cx="8338602" cy="484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5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sz="4400" dirty="0"/>
              <a:t>2024/12/06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CE1B26B-D8AC-84F2-69E6-02C11EF4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287"/>
            <a:ext cx="12192000" cy="411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(2024/12/06)</a:t>
            </a:r>
            <a:endParaRPr lang="zh-TW" altLang="en-US" sz="4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C8C3E4D-B773-1D90-F0F7-11F166952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27427"/>
              </p:ext>
            </p:extLst>
          </p:nvPr>
        </p:nvGraphicFramePr>
        <p:xfrm>
          <a:off x="838200" y="1229034"/>
          <a:ext cx="10515600" cy="49554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648899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146940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29306117"/>
                    </a:ext>
                  </a:extLst>
                </a:gridCol>
              </a:tblGrid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類型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09328"/>
                  </a:ext>
                </a:extLst>
              </a:tr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i_clk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clk</a:t>
                      </a:r>
                      <a:r>
                        <a:rPr lang="zh-TW" altLang="en-US" dirty="0"/>
                        <a:t>輸入訊號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512756"/>
                  </a:ext>
                </a:extLst>
              </a:tr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i_rst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rst</a:t>
                      </a:r>
                      <a:r>
                        <a:rPr lang="zh-TW" altLang="en-US" dirty="0"/>
                        <a:t>輸入訊號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844154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o_count1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o_count2</a:t>
                      </a:r>
                      <a:r>
                        <a:rPr lang="zh-TW" altLang="en-US" dirty="0"/>
                        <a:t>輸出訊號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std_logic_vector</a:t>
                      </a:r>
                      <a:r>
                        <a:rPr lang="en-US" dirty="0"/>
                        <a:t>(4 bits)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453611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o_count2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o_count2</a:t>
                      </a:r>
                      <a:r>
                        <a:rPr lang="zh-TW" altLang="en-US" dirty="0"/>
                        <a:t>輸出訊號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std_logic_vector</a:t>
                      </a:r>
                      <a:r>
                        <a:rPr lang="en-US" altLang="zh-TW" dirty="0"/>
                        <a:t>(4 bits)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577989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上數計數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std_logic_vector</a:t>
                      </a:r>
                      <a:r>
                        <a:rPr lang="en-US" altLang="zh-TW" dirty="0"/>
                        <a:t>(4 bits)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697293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下數計數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std_logic_vector</a:t>
                      </a:r>
                      <a:r>
                        <a:rPr lang="en-US" altLang="zh-TW" dirty="0"/>
                        <a:t>(4 bits)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935426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上下數狀態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16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(2024/12/06)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F419EA-1813-73F8-A6F9-B04E4F77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02" y="1244608"/>
            <a:ext cx="8106596" cy="49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555EF-AD07-91DD-0963-4CB8E304B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13D6EE2-BCCF-D113-F05A-78500D32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第三題</a:t>
            </a:r>
            <a:r>
              <a:rPr lang="en-US" altLang="zh-TW" sz="3200" dirty="0"/>
              <a:t>-</a:t>
            </a:r>
            <a:r>
              <a:rPr lang="zh-TW" altLang="en-US" sz="3200" dirty="0"/>
              <a:t>輪流計數器 </a:t>
            </a:r>
            <a:r>
              <a:rPr lang="en-US" altLang="zh-TW" sz="3200" dirty="0"/>
              <a:t>(2024/12/13)</a:t>
            </a:r>
            <a:endParaRPr lang="zh-TW" altLang="en-US" sz="32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1D2A1B3-D6A4-431F-EFAF-63468A358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2630"/>
            <a:ext cx="12192000" cy="239329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A70FD0D-083A-A51A-A76B-7639C4AA9E76}"/>
              </a:ext>
            </a:extLst>
          </p:cNvPr>
          <p:cNvSpPr/>
          <p:nvPr/>
        </p:nvSpPr>
        <p:spPr>
          <a:xfrm>
            <a:off x="2042160" y="2103120"/>
            <a:ext cx="4838700" cy="21723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A701E86-C1E2-7279-71E2-41AC00A6FD70}"/>
              </a:ext>
            </a:extLst>
          </p:cNvPr>
          <p:cNvSpPr txBox="1"/>
          <p:nvPr/>
        </p:nvSpPr>
        <p:spPr>
          <a:xfrm>
            <a:off x="3756660" y="13578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上數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AC6436-5543-79EB-50B8-6E211EF5ABFB}"/>
              </a:ext>
            </a:extLst>
          </p:cNvPr>
          <p:cNvSpPr/>
          <p:nvPr/>
        </p:nvSpPr>
        <p:spPr>
          <a:xfrm>
            <a:off x="6896100" y="2103120"/>
            <a:ext cx="4922520" cy="2172310"/>
          </a:xfrm>
          <a:prstGeom prst="rect">
            <a:avLst/>
          </a:prstGeom>
          <a:noFill/>
          <a:ln w="28575">
            <a:solidFill>
              <a:srgbClr val="FFF033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869EA6-803F-CC56-128F-7C2EF3CD6F34}"/>
              </a:ext>
            </a:extLst>
          </p:cNvPr>
          <p:cNvSpPr txBox="1"/>
          <p:nvPr/>
        </p:nvSpPr>
        <p:spPr>
          <a:xfrm>
            <a:off x="8896290" y="14204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下數</a:t>
            </a:r>
          </a:p>
        </p:txBody>
      </p:sp>
    </p:spTree>
    <p:extLst>
      <p:ext uri="{BB962C8B-B14F-4D97-AF65-F5344CB8AC3E}">
        <p14:creationId xmlns:p14="http://schemas.microsoft.com/office/powerpoint/2010/main" val="138365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r>
              <a:rPr lang="en-US" altLang="zh-TW" dirty="0"/>
              <a:t>Q</a:t>
            </a:r>
            <a:r>
              <a:rPr lang="zh-TW" altLang="en-US" dirty="0"/>
              <a:t>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case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沒有寫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others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情況出現問題</a:t>
            </a:r>
            <a:r>
              <a:rPr lang="en-US" altLang="zh-TW" dirty="0"/>
              <a:t>[</a:t>
            </a:r>
            <a:r>
              <a:rPr lang="zh-TW" altLang="en-US" dirty="0"/>
              <a:t>圖</a:t>
            </a:r>
            <a:r>
              <a:rPr lang="en-US" altLang="zh-TW" dirty="0"/>
              <a:t>1]</a:t>
            </a:r>
            <a:br>
              <a:rPr lang="en-US" altLang="zh-TW" dirty="0"/>
            </a:br>
            <a:r>
              <a:rPr lang="en-US" altLang="zh-TW" dirty="0"/>
              <a:t>A</a:t>
            </a:r>
            <a:r>
              <a:rPr lang="zh-TW" altLang="en-US" dirty="0"/>
              <a:t>：</a:t>
            </a:r>
            <a:r>
              <a:rPr lang="en-US" altLang="zh-TW" dirty="0" err="1"/>
              <a:t>vivado</a:t>
            </a:r>
            <a:r>
              <a:rPr lang="en-US" altLang="zh-TW" dirty="0"/>
              <a:t> </a:t>
            </a:r>
            <a:r>
              <a:rPr lang="zh-TW" altLang="en-US" dirty="0"/>
              <a:t>預設要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涵蓋了所有可能性所以要有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others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，也知道</a:t>
            </a:r>
            <a:r>
              <a:rPr lang="en-US" altLang="zh-TW" dirty="0">
                <a:solidFill>
                  <a:srgbClr val="0D0D0D"/>
                </a:solidFill>
                <a:latin typeface="Segoe UI Variable Text" pitchFamily="2" charset="0"/>
              </a:rPr>
              <a:t>others</a:t>
            </a:r>
            <a:r>
              <a:rPr lang="zh-TW" altLang="en-US" dirty="0">
                <a:solidFill>
                  <a:srgbClr val="0D0D0D"/>
                </a:solidFill>
                <a:latin typeface="Segoe UI Variable Text" pitchFamily="2" charset="0"/>
              </a:rPr>
              <a:t>是為了穩定性</a:t>
            </a:r>
            <a:br>
              <a:rPr lang="en-US" altLang="zh-TW" dirty="0"/>
            </a:br>
            <a:endParaRPr lang="en-US" altLang="zh-TW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3CB8E4-DED4-4E55-B426-B2D6694EE6B7}"/>
              </a:ext>
            </a:extLst>
          </p:cNvPr>
          <p:cNvSpPr/>
          <p:nvPr/>
        </p:nvSpPr>
        <p:spPr>
          <a:xfrm>
            <a:off x="1318831" y="2448884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1]case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沒有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others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情況問題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465C2F-9282-5CDE-A2B9-E06A9FBF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37" y="1959241"/>
            <a:ext cx="10471463" cy="37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zh-TW" altLang="en-US" sz="2000" dirty="0">
                <a:cs typeface="Times New Roman" panose="02020603050405020304" pitchFamily="18" charset="0"/>
              </a:rPr>
              <a:t>書</a:t>
            </a:r>
            <a:endParaRPr lang="en-US" altLang="zh-TW" sz="2000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sz="2000" dirty="0">
                <a:cs typeface="Times New Roman" panose="02020603050405020304" pitchFamily="18" charset="0"/>
              </a:rPr>
              <a:t>最新</a:t>
            </a:r>
            <a:r>
              <a:rPr lang="en-US" altLang="zh-TW" sz="2000" dirty="0">
                <a:cs typeface="Times New Roman" panose="02020603050405020304" pitchFamily="18" charset="0"/>
              </a:rPr>
              <a:t>VHDL </a:t>
            </a:r>
            <a:r>
              <a:rPr lang="zh-TW" altLang="en-US" sz="2000" dirty="0">
                <a:cs typeface="Times New Roman" panose="02020603050405020304" pitchFamily="18" charset="0"/>
              </a:rPr>
              <a:t>晶片設計 作者</a:t>
            </a:r>
            <a:r>
              <a:rPr lang="en-US" altLang="zh-TW" sz="2000" dirty="0"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cs typeface="Times New Roman" panose="02020603050405020304" pitchFamily="18" charset="0"/>
              </a:rPr>
              <a:t>林灶生、劉紹漢</a:t>
            </a:r>
            <a:br>
              <a:rPr lang="en-US" altLang="zh-TW" sz="2000" dirty="0">
                <a:cs typeface="Times New Roman" panose="02020603050405020304" pitchFamily="18" charset="0"/>
              </a:rPr>
            </a:br>
            <a:r>
              <a:rPr lang="en-US" altLang="zh-TW" sz="2000" dirty="0">
                <a:cs typeface="Times New Roman" panose="02020603050405020304" pitchFamily="18" charset="0"/>
              </a:rPr>
              <a:t>VHDL </a:t>
            </a:r>
            <a:r>
              <a:rPr lang="zh-TW" altLang="en-US" sz="2000" dirty="0">
                <a:cs typeface="Times New Roman" panose="02020603050405020304" pitchFamily="18" charset="0"/>
              </a:rPr>
              <a:t>入門 作者</a:t>
            </a:r>
            <a:r>
              <a:rPr lang="en-US" altLang="zh-TW" sz="2000" dirty="0"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cs typeface="Times New Roman" panose="02020603050405020304" pitchFamily="18" charset="0"/>
              </a:rPr>
              <a:t>坂卷佳壽美  編譯</a:t>
            </a:r>
            <a:r>
              <a:rPr lang="en-US" altLang="zh-TW" sz="2000" dirty="0"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cs typeface="Times New Roman" panose="02020603050405020304" pitchFamily="18" charset="0"/>
              </a:rPr>
              <a:t>刁建成</a:t>
            </a:r>
            <a:endParaRPr lang="en-US" altLang="zh-TW" sz="2000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r>
              <a:rPr lang="en-US" altLang="zh-TW" sz="2000" dirty="0" err="1">
                <a:cs typeface="Times New Roman" panose="02020603050405020304" pitchFamily="18" charset="0"/>
              </a:rPr>
              <a:t>Chatgpt</a:t>
            </a:r>
            <a:endParaRPr lang="en-US" altLang="zh-TW" sz="2000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sz="2000" dirty="0">
                <a:cs typeface="Times New Roman" panose="02020603050405020304" pitchFamily="18" charset="0"/>
              </a:rPr>
              <a:t>AMD </a:t>
            </a:r>
            <a:r>
              <a:rPr lang="zh-TW" altLang="en-US" sz="2000" dirty="0">
                <a:cs typeface="Times New Roman" panose="02020603050405020304" pitchFamily="18" charset="0"/>
              </a:rPr>
              <a:t>網站的語法範例 </a:t>
            </a:r>
            <a:r>
              <a:rPr lang="en-US" altLang="zh-TW" dirty="0">
                <a:cs typeface="Times New Roman" panose="02020603050405020304" pitchFamily="18" charset="0"/>
              </a:rPr>
              <a:t>(https://docs.amd.com/r/en-US/ug901-vivado-synthesis/Using-case-Statements)</a:t>
            </a:r>
          </a:p>
          <a:p>
            <a:pPr marL="457200" lvl="1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2024/11/22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74AB84-71EF-9C92-25FC-9E3039511E00}"/>
              </a:ext>
            </a:extLst>
          </p:cNvPr>
          <p:cNvSpPr txBox="1"/>
          <p:nvPr/>
        </p:nvSpPr>
        <p:spPr>
          <a:xfrm>
            <a:off x="6968582" y="5453644"/>
            <a:ext cx="367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https://github.com/chjason123/SoC_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111B9C-9C47-8FBF-F958-08E9AECEA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272" y="1317957"/>
            <a:ext cx="3193645" cy="484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/>
            <a:r>
              <a:rPr lang="en-US" altLang="zh-TW" sz="2000" b="0" i="0" dirty="0">
                <a:effectLst/>
                <a:latin typeface="Roboto" panose="02000000000000000000" pitchFamily="2" charset="0"/>
              </a:rPr>
              <a:t>1.</a:t>
            </a:r>
            <a:r>
              <a:rPr lang="zh-TW" altLang="en-US" sz="2000" b="0" i="0" dirty="0">
                <a:effectLst/>
                <a:latin typeface="Roboto" panose="02000000000000000000" pitchFamily="2" charset="0"/>
              </a:rPr>
              <a:t>計數器上下數輪流計數，設計</a:t>
            </a:r>
            <a:r>
              <a:rPr lang="en-US" altLang="zh-TW" sz="2000" b="0" i="0" dirty="0">
                <a:effectLst/>
                <a:latin typeface="Roboto" panose="02000000000000000000" pitchFamily="2" charset="0"/>
              </a:rPr>
              <a:t>FSM</a:t>
            </a:r>
            <a:r>
              <a:rPr lang="zh-TW" altLang="en-US" sz="2000" b="0" i="0" dirty="0">
                <a:effectLst/>
                <a:latin typeface="Roboto" panose="02000000000000000000" pitchFamily="2" charset="0"/>
              </a:rPr>
              <a:t>做狀態切換。</a:t>
            </a:r>
            <a:endParaRPr lang="en-US" altLang="zh-TW" sz="20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十一月：</a:t>
            </a:r>
            <a:r>
              <a:rPr lang="en-US" altLang="zh-TW" b="1" dirty="0"/>
              <a:t>				</a:t>
            </a:r>
          </a:p>
          <a:p>
            <a:pPr marL="144000" lvl="1" indent="-144000"/>
            <a:r>
              <a:rPr lang="en-US" altLang="zh-TW" b="1" dirty="0"/>
              <a:t>2024/11/11~2024/11/17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第一題完成</a:t>
            </a:r>
            <a:endParaRPr lang="en-US" altLang="zh-TW" dirty="0"/>
          </a:p>
          <a:p>
            <a:pPr marL="285750" lvl="1" indent="-285750"/>
            <a:r>
              <a:rPr lang="zh-TW" altLang="en-US" dirty="0"/>
              <a:t>第二題上數可設定完成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144000" lvl="1" indent="-144000"/>
            <a:r>
              <a:rPr lang="en-US" altLang="zh-TW" b="1" dirty="0"/>
              <a:t>2024/11/18~2024/11/30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第二題完成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2024/11/25~2024/12/01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無進度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十二月：</a:t>
            </a:r>
            <a:endParaRPr lang="en-US" altLang="zh-TW" b="1" dirty="0"/>
          </a:p>
          <a:p>
            <a:pPr marL="144000" lvl="1" indent="-144000"/>
            <a:r>
              <a:rPr lang="en-US" altLang="zh-TW" b="1" dirty="0"/>
              <a:t>2024/12/01~2024/12/08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系統分析</a:t>
            </a:r>
            <a:r>
              <a:rPr lang="en-US" altLang="zh-TW" dirty="0"/>
              <a:t>_breakdown</a:t>
            </a:r>
          </a:p>
          <a:p>
            <a:pPr marL="285750" lvl="1" indent="-285750"/>
            <a:r>
              <a:rPr lang="zh-TW" altLang="en-US" dirty="0"/>
              <a:t>架構圖</a:t>
            </a:r>
            <a:endParaRPr lang="en-US" altLang="zh-TW" dirty="0"/>
          </a:p>
          <a:p>
            <a:pPr marL="285750" lvl="1" indent="-285750"/>
            <a:r>
              <a:rPr lang="zh-TW" altLang="en-US" dirty="0"/>
              <a:t>時序圖</a:t>
            </a:r>
            <a:endParaRPr lang="en-US" altLang="zh-TW" dirty="0"/>
          </a:p>
          <a:p>
            <a:pPr marL="285750" lvl="1" indent="-285750"/>
            <a:r>
              <a:rPr lang="en-US" altLang="zh-TW" dirty="0"/>
              <a:t>AOV</a:t>
            </a:r>
            <a:r>
              <a:rPr lang="zh-TW" altLang="en-US" dirty="0"/>
              <a:t>圖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2024/12/09~2024/12/13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buNone/>
            </a:pP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2024/11/25~2024/12/01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endParaRPr lang="en-US" altLang="zh-TW" b="1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err="1"/>
              <a:t>Vivado</a:t>
            </a:r>
            <a:r>
              <a:rPr lang="en-US" altLang="zh-TW" sz="1800" dirty="0"/>
              <a:t> 2024.1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err="1"/>
              <a:t>Github</a:t>
            </a:r>
            <a:r>
              <a:rPr lang="en-US" altLang="zh-TW" sz="1800" dirty="0"/>
              <a:t> Desktop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(2024/12/13)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(2024/11/20)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library IEEE</a:t>
            </a:r>
          </a:p>
          <a:p>
            <a:pPr lvl="1"/>
            <a:r>
              <a:rPr lang="en-US" altLang="zh-TW" sz="2400" dirty="0"/>
              <a:t>std_logic_1164</a:t>
            </a:r>
          </a:p>
          <a:p>
            <a:pPr lvl="1"/>
            <a:r>
              <a:rPr lang="en-US" altLang="zh-TW" sz="2400" dirty="0" err="1"/>
              <a:t>numeric_std</a:t>
            </a:r>
            <a:endParaRPr lang="en-US" altLang="zh-TW" sz="2400" dirty="0"/>
          </a:p>
          <a:p>
            <a:pPr lvl="1"/>
            <a:r>
              <a:rPr lang="en-US" altLang="zh-TW" sz="2400" dirty="0" err="1"/>
              <a:t>std_logic_unsigned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39B27-6767-9C3B-9B93-DCDA15503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5F716DC-9251-1240-395F-8D2E2660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Breakdown (</a:t>
            </a:r>
            <a:r>
              <a:rPr lang="en-US" altLang="zh-TW" sz="4400" dirty="0"/>
              <a:t>2024/12/06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C399CAF-6ECD-ADAF-8A7E-FFD1FABB5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8" y="1354118"/>
            <a:ext cx="710664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3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sz="4400" dirty="0"/>
              <a:t>2024/12/06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ADD31C-BA50-C7D0-8490-D64B7C1A9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35" y="1765126"/>
            <a:ext cx="11075330" cy="36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20A27-5625-3375-B44B-250ED7A1C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E7E1D1B-8F91-5A34-9B26-C9F42C70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AOV</a:t>
            </a:r>
            <a:r>
              <a:rPr lang="zh-TW" altLang="en-US" dirty="0"/>
              <a:t>圖 </a:t>
            </a:r>
            <a:r>
              <a:rPr lang="en-US" altLang="zh-TW" dirty="0"/>
              <a:t>(</a:t>
            </a:r>
            <a:r>
              <a:rPr lang="en-US" altLang="zh-TW" sz="4400" dirty="0"/>
              <a:t>2024/12/06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FF27F0D-253E-0657-A59D-F96DA42B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46" y="2397067"/>
            <a:ext cx="10559307" cy="206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0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85071</TotalTime>
  <Words>405</Words>
  <Application>Microsoft Office PowerPoint</Application>
  <PresentationFormat>寬螢幕</PresentationFormat>
  <Paragraphs>95</Paragraphs>
  <Slides>16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標楷體</vt:lpstr>
      <vt:lpstr>Arial</vt:lpstr>
      <vt:lpstr>Calibri</vt:lpstr>
      <vt:lpstr>Roboto</vt:lpstr>
      <vt:lpstr>Segoe UI Variable Text</vt:lpstr>
      <vt:lpstr>Times New Roman</vt:lpstr>
      <vt:lpstr>Office 佈景主題</vt:lpstr>
      <vt:lpstr>進度報告 FPGA專案練習</vt:lpstr>
      <vt:lpstr>控管記錄 - Git (2024/11/22)</vt:lpstr>
      <vt:lpstr>當週進度</vt:lpstr>
      <vt:lpstr>進度統整</vt:lpstr>
      <vt:lpstr>需求列表 – 軟體需求 (2024/12/13)</vt:lpstr>
      <vt:lpstr>模組列表 (2024/11/20)</vt:lpstr>
      <vt:lpstr>第一題-系統分析 – Breakdown (2024/12/06)</vt:lpstr>
      <vt:lpstr>第一題-系統分析 – 系統流程圖 (2024/12/06)</vt:lpstr>
      <vt:lpstr>第一題-系統分析 – AOV圖 (2024/12/06)</vt:lpstr>
      <vt:lpstr>第一題-系統分析 – FSM流程圖 (2024/12/06)</vt:lpstr>
      <vt:lpstr>系統分析 – 時序圖 (2024/12/06)</vt:lpstr>
      <vt:lpstr>系統分析 – 設定檔 (2024/12/06)</vt:lpstr>
      <vt:lpstr>專案架構圖 (2024/12/06)</vt:lpstr>
      <vt:lpstr>成果展示 – 第三題-輪流計數器 (2024/12/13)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C112112126</cp:lastModifiedBy>
  <cp:revision>3157</cp:revision>
  <dcterms:created xsi:type="dcterms:W3CDTF">2019-03-11T13:47:46Z</dcterms:created>
  <dcterms:modified xsi:type="dcterms:W3CDTF">2024-12-12T16:37:04Z</dcterms:modified>
</cp:coreProperties>
</file>