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03" r:id="rId10"/>
    <p:sldId id="295" r:id="rId11"/>
    <p:sldId id="260" r:id="rId12"/>
    <p:sldId id="271" r:id="rId13"/>
    <p:sldId id="296" r:id="rId14"/>
    <p:sldId id="294" r:id="rId15"/>
    <p:sldId id="298" r:id="rId16"/>
    <p:sldId id="299" r:id="rId17"/>
    <p:sldId id="292" r:id="rId18"/>
    <p:sldId id="301" r:id="rId19"/>
    <p:sldId id="302" r:id="rId20"/>
    <p:sldId id="304" r:id="rId21"/>
    <p:sldId id="305" r:id="rId22"/>
    <p:sldId id="306" r:id="rId23"/>
    <p:sldId id="307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103" d="100"/>
          <a:sy n="103" d="100"/>
        </p:scale>
        <p:origin x="2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3FEE-EC23-4D9B-9941-B04EA1066B87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E858-FDD8-4D75-8FE7-5EA731560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schools.com/cssref/playit.asp?filename=playcss_resize&amp;preval=horizonta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column-count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column-ga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column-rule-color" TargetMode="External"/><Relationship Id="rId2" Type="http://schemas.openxmlformats.org/officeDocument/2006/relationships/hyperlink" Target="http://www.w3schools.com/cssref/playit.asp?filename=playcss_column-rule-style&amp;preval=hidde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3_transition-propert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6" name="Content Placeholder 15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9144001" cy="5715001"/>
          </a:xfrm>
        </p:spPr>
      </p:pic>
      <p:sp>
        <p:nvSpPr>
          <p:cNvPr id="9" name="Rectangle 8"/>
          <p:cNvSpPr/>
          <p:nvPr/>
        </p:nvSpPr>
        <p:spPr>
          <a:xfrm>
            <a:off x="5943600" y="5710535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2400" b="1" i="1" dirty="0" err="1" smtClean="0">
                <a:solidFill>
                  <a:schemeClr val="bg2">
                    <a:lumMod val="25000"/>
                  </a:schemeClr>
                </a:solidFill>
              </a:rPr>
              <a:t>Varun</a:t>
            </a:r>
            <a:endParaRPr lang="en-US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1548" y="5036403"/>
            <a:ext cx="1327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Presentation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4200" y="5376446"/>
            <a:ext cx="1327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By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8601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CSS3 Rounded Corners</a:t>
            </a:r>
          </a:p>
          <a:p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11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4212819" cy="699935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0" y="1828800"/>
            <a:ext cx="373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	border:2px solid;</a:t>
            </a:r>
            <a:b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	border-radius:25px;</a:t>
            </a:r>
            <a:b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sz="2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5800" y="16002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Example</a:t>
            </a:r>
            <a:endParaRPr lang="en-I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57200" y="32766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CSS3 Box Shadow</a:t>
            </a:r>
          </a:p>
          <a:p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15" name="Content Placeholder 14" descr="htm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81400"/>
            <a:ext cx="3581400" cy="1115671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362200" y="4876800"/>
            <a:ext cx="4267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  <a:t>	box-shadow: 10px </a:t>
            </a:r>
            <a:r>
              <a:rPr lang="en-IN" sz="1600" b="1" dirty="0" err="1" smtClean="0">
                <a:solidFill>
                  <a:schemeClr val="bg2">
                    <a:lumMod val="25000"/>
                  </a:schemeClr>
                </a:solidFill>
              </a:rPr>
              <a:t>10px</a:t>
            </a:r>
            <a: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  <a:t> 5px #888888;</a:t>
            </a:r>
            <a:b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62000" y="45720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Example</a:t>
            </a:r>
            <a:endParaRPr lang="en-I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Box Shadow  - </a:t>
            </a:r>
            <a:r>
              <a:rPr lang="en-IN" dirty="0" smtClean="0"/>
              <a:t>Requires 4 parameters and has an optional fifth.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	1. First you have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horizontal offset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dirty="0" smtClean="0"/>
              <a:t>of the shadow towards your element.</a:t>
            </a:r>
          </a:p>
          <a:p>
            <a:pPr fontAlgn="base"/>
            <a:r>
              <a:rPr lang="en-IN" dirty="0" smtClean="0"/>
              <a:t>	2. Second you have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vertical offset</a:t>
            </a:r>
          </a:p>
          <a:p>
            <a:pPr fontAlgn="base"/>
            <a:r>
              <a:rPr lang="en-IN" dirty="0" smtClean="0"/>
              <a:t>	3. Third parameter is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blur distance</a:t>
            </a:r>
            <a:r>
              <a:rPr lang="en-IN" dirty="0" smtClean="0"/>
              <a:t>. No negative values allowed.</a:t>
            </a:r>
          </a:p>
          <a:p>
            <a:pPr fontAlgn="base"/>
            <a:r>
              <a:rPr lang="en-IN" dirty="0" smtClean="0"/>
              <a:t>	4. Fourth is the </a:t>
            </a:r>
            <a:r>
              <a:rPr lang="en-IN" b="1" dirty="0" err="1" smtClean="0">
                <a:solidFill>
                  <a:schemeClr val="bg2">
                    <a:lumMod val="25000"/>
                  </a:schemeClr>
                </a:solidFill>
              </a:rPr>
              <a:t>color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 of your shadow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 smtClean="0"/>
              <a:t>	5. The optional fifth parameter is the ‘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inset’</a:t>
            </a:r>
            <a:r>
              <a:rPr lang="en-IN" dirty="0" smtClean="0"/>
              <a:t> keyword which indicates that the box-shadow should be an inner shadow instead of the standard outer shadow.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Demo –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boxshadow.html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0800"/>
            <a:ext cx="3396378" cy="111567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895600" y="3962400"/>
            <a:ext cx="396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div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width:300px;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height:100px;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background-</a:t>
            </a:r>
            <a:r>
              <a:rPr lang="en-I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color:yellow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box-shadow: 10px </a:t>
            </a:r>
            <a:r>
              <a:rPr lang="en-I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10px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5px #888888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inset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28600"/>
            <a:ext cx="19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Border Image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09600" y="4189274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div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border-</a:t>
            </a:r>
            <a:r>
              <a:rPr lang="en-IN" dirty="0" err="1" smtClean="0"/>
              <a:t>image:url</a:t>
            </a:r>
            <a:r>
              <a:rPr lang="en-IN" dirty="0" smtClean="0"/>
              <a:t>(border.png) 30 30 round;</a:t>
            </a:r>
            <a:br>
              <a:rPr lang="en-IN" dirty="0" smtClean="0"/>
            </a:br>
            <a:r>
              <a:rPr lang="en-IN" dirty="0" smtClean="0"/>
              <a:t>-</a:t>
            </a:r>
            <a:r>
              <a:rPr lang="en-IN" dirty="0" err="1" smtClean="0"/>
              <a:t>webkit</a:t>
            </a:r>
            <a:r>
              <a:rPr lang="en-IN" dirty="0" smtClean="0"/>
              <a:t>-border-</a:t>
            </a:r>
            <a:r>
              <a:rPr lang="en-IN" dirty="0" err="1" smtClean="0"/>
              <a:t>image:url</a:t>
            </a:r>
            <a:r>
              <a:rPr lang="en-IN" dirty="0" smtClean="0"/>
              <a:t>(border.png) 30 30 round; /* Safari 5 and older */</a:t>
            </a:r>
            <a:br>
              <a:rPr lang="en-IN" dirty="0" smtClean="0"/>
            </a:br>
            <a:r>
              <a:rPr lang="en-IN" dirty="0" smtClean="0"/>
              <a:t>-o-border-</a:t>
            </a:r>
            <a:r>
              <a:rPr lang="en-IN" dirty="0" err="1" smtClean="0"/>
              <a:t>image:url</a:t>
            </a:r>
            <a:r>
              <a:rPr lang="en-IN" dirty="0" smtClean="0"/>
              <a:t>(border.png) 30 30 round; /* Opera */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9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85800"/>
            <a:ext cx="1151661" cy="1115671"/>
          </a:xfrm>
          <a:prstGeom prst="rect">
            <a:avLst/>
          </a:prstGeom>
        </p:spPr>
      </p:pic>
      <p:pic>
        <p:nvPicPr>
          <p:cNvPr id="20" name="Content Placeholder 14" descr="htm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05000"/>
            <a:ext cx="4191000" cy="91917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14800" y="1143000"/>
            <a:ext cx="3429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Original image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410200" y="19812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image is tiled (repeated) to fill the area</a:t>
            </a:r>
            <a:endParaRPr lang="en-IN" dirty="0"/>
          </a:p>
        </p:txBody>
      </p:sp>
      <p:pic>
        <p:nvPicPr>
          <p:cNvPr id="23" name="Content Placeholder 14" descr="htm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971800"/>
            <a:ext cx="3733799" cy="122651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86400" y="32004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image is stretched to fill the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28601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Text Shadow  -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Requires 4 parameters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	1. First you have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horizontal offset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fontAlgn="base"/>
            <a:r>
              <a:rPr lang="en-IN" dirty="0" smtClean="0"/>
              <a:t>	2. Second you have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vertical offset</a:t>
            </a:r>
          </a:p>
          <a:p>
            <a:pPr fontAlgn="base"/>
            <a:r>
              <a:rPr lang="en-IN" dirty="0" smtClean="0"/>
              <a:t>	3. Third parameter is the 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blur distance</a:t>
            </a:r>
            <a:r>
              <a:rPr lang="en-IN" dirty="0" smtClean="0"/>
              <a:t>. No negative values allowed.</a:t>
            </a:r>
          </a:p>
          <a:p>
            <a:pPr fontAlgn="base"/>
            <a:r>
              <a:rPr lang="en-IN" dirty="0" smtClean="0"/>
              <a:t>	4. Fourth is the </a:t>
            </a:r>
            <a:r>
              <a:rPr lang="en-IN" b="1" dirty="0" err="1" smtClean="0">
                <a:solidFill>
                  <a:schemeClr val="bg2">
                    <a:lumMod val="25000"/>
                  </a:schemeClr>
                </a:solidFill>
              </a:rPr>
              <a:t>color</a:t>
            </a:r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 of your shadow</a:t>
            </a:r>
            <a:r>
              <a:rPr lang="en-IN" dirty="0" smtClean="0"/>
              <a:t>.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(  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text-shadow: horizontal-offset vertical-offset blur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;   )</a:t>
            </a:r>
          </a:p>
          <a:p>
            <a:pPr fontAlgn="base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	 </a:t>
            </a:r>
          </a:p>
          <a:p>
            <a:pPr fontAlgn="base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Example 01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15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74089"/>
            <a:ext cx="3270696" cy="1226511"/>
          </a:xfrm>
          <a:prstGeom prst="rect">
            <a:avLst/>
          </a:prstGeom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38200" y="5117068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text-shadow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2px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4px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3px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rgba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0.3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3400"/>
            <a:ext cx="3270696" cy="122651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19200" y="2057400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text-shadow: 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4px 3px 0px #</a:t>
            </a:r>
            <a:r>
              <a:rPr lang="en-IN" sz="2400" b="1" dirty="0" err="1" smtClean="0">
                <a:solidFill>
                  <a:schemeClr val="accent3">
                    <a:lumMod val="75000"/>
                  </a:schemeClr>
                </a:solidFill>
              </a:rPr>
              <a:t>fff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9px 8px 0px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3">
                    <a:lumMod val="75000"/>
                  </a:schemeClr>
                </a:solidFill>
              </a:rPr>
              <a:t>rgba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(0,0,0,0.15)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52800" y="1524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02 - Double Shadow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5" name="Content Placeholder 14" descr="htm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3429000"/>
            <a:ext cx="3270693" cy="1226510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6800" y="4953000"/>
            <a:ext cx="7620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text-shadow: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-10px </a:t>
            </a:r>
            <a:r>
              <a:rPr lang="en-IN" sz="2400" b="1" dirty="0" err="1" smtClean="0">
                <a:solidFill>
                  <a:schemeClr val="accent3">
                    <a:lumMod val="75000"/>
                  </a:schemeClr>
                </a:solidFill>
              </a:rPr>
              <a:t>10px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 0px #00e6e6,</a:t>
            </a:r>
          </a:p>
          <a:p>
            <a:pPr fontAlgn="base"/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                 -20px </a:t>
            </a:r>
            <a:r>
              <a:rPr lang="en-IN" sz="2400" b="1" dirty="0" err="1" smtClean="0">
                <a:solidFill>
                  <a:schemeClr val="accent3">
                    <a:lumMod val="75000"/>
                  </a:schemeClr>
                </a:solidFill>
              </a:rPr>
              <a:t>20px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 0px #01cccc,</a:t>
            </a:r>
          </a:p>
          <a:p>
            <a:pPr fontAlgn="base"/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                 -30px </a:t>
            </a:r>
            <a:r>
              <a:rPr lang="en-IN" sz="2400" b="1" dirty="0" err="1" smtClean="0">
                <a:solidFill>
                  <a:schemeClr val="accent3">
                    <a:lumMod val="75000"/>
                  </a:schemeClr>
                </a:solidFill>
              </a:rPr>
              <a:t>30px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 0px #00bdbd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200400" y="3048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02 – 3D Shadow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1" dirty="0" smtClean="0">
                <a:solidFill>
                  <a:schemeClr val="accent3">
                    <a:lumMod val="75000"/>
                  </a:schemeClr>
                </a:solidFill>
              </a:rPr>
              <a:t>CSS3 – ( font – face Rule )</a:t>
            </a:r>
            <a:endParaRPr lang="en-IN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9906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1. Before CSS3, web designers had to use fonts that were already installed on the user's computer.</a:t>
            </a:r>
          </a:p>
          <a:p>
            <a:r>
              <a:rPr lang="en-IN" sz="1600" dirty="0" smtClean="0"/>
              <a:t>2. With CSS3, web designers can use whatever font he/she likes.</a:t>
            </a:r>
          </a:p>
          <a:p>
            <a:r>
              <a:rPr lang="en-IN" sz="1600" dirty="0" smtClean="0"/>
              <a:t>3. When you have found/bought the font you wish to use, include the font file on your web server, and it will be automatically downloaded to the user when needed.</a:t>
            </a:r>
          </a:p>
          <a:p>
            <a:endParaRPr lang="en-IN" sz="1600" dirty="0" smtClean="0"/>
          </a:p>
          <a:p>
            <a:r>
              <a:rPr lang="en-I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 "own" fonts are defined in the CSS3 @font-face rule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5908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i="1" dirty="0" smtClean="0">
                <a:solidFill>
                  <a:schemeClr val="accent2">
                    <a:lumMod val="75000"/>
                  </a:schemeClr>
                </a:solidFill>
              </a:rPr>
              <a:t>&lt;style&gt; 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@font-face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font-family: </a:t>
            </a:r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myFirstFont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url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sansation_light.woff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font-</a:t>
            </a:r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family:myFirstFont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b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b="1" i="1" dirty="0" smtClean="0">
                <a:solidFill>
                  <a:schemeClr val="accent2">
                    <a:lumMod val="75000"/>
                  </a:schemeClr>
                </a:solidFill>
              </a:rPr>
              <a:t>&lt;/style&gt;</a:t>
            </a:r>
            <a:endParaRPr lang="en-IN" sz="1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1" dirty="0" smtClean="0">
                <a:solidFill>
                  <a:schemeClr val="accent3">
                    <a:lumMod val="75000"/>
                  </a:schemeClr>
                </a:solidFill>
              </a:rPr>
              <a:t>CSS3 – New User Interface features</a:t>
            </a:r>
            <a:endParaRPr lang="en-IN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9144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1. resize</a:t>
            </a:r>
          </a:p>
          <a:p>
            <a:r>
              <a:rPr lang="en-IN" dirty="0" smtClean="0"/>
              <a:t>	2. outline-offset</a:t>
            </a:r>
          </a:p>
          <a:p>
            <a:r>
              <a:rPr lang="en-IN" dirty="0" smtClean="0"/>
              <a:t>	3. box-sizing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57200" y="1905000"/>
            <a:ext cx="146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Resizing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33400" y="2286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CSS3, the resize property specifies whether or not an element should be resizable by the user.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2766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border:2px solid;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padding:10px 40px; 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width:300px;</a:t>
            </a:r>
          </a:p>
          <a:p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resize:both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IN" sz="1600" b="1" i="1" dirty="0" err="1" smtClean="0">
                <a:solidFill>
                  <a:schemeClr val="bg2">
                    <a:lumMod val="25000"/>
                  </a:schemeClr>
                </a:solidFill>
              </a:rPr>
              <a:t>overflow:auto</a:t>
            </a:r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sz="1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54102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http://www.w3schools.com/cssref/playit.asp?filename=playcss_resize&amp;preval=horizontal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743200"/>
            <a:ext cx="384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resize: </a:t>
            </a:r>
            <a:r>
              <a:rPr lang="en-IN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none|both|horizontal|vertical</a:t>
            </a:r>
            <a:r>
              <a:rPr lang="en-I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IN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Content Placeholder 14" descr="htm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86200"/>
            <a:ext cx="4572000" cy="8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28600"/>
            <a:ext cx="20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Outline Offset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85800" y="685801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outline-offset property offsets an outline, and draws it beyond the border edge.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124200" y="1143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margin:20px;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width:150px; 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padding:10px;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height:70px;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border:2px solid black;</a:t>
            </a:r>
          </a:p>
          <a:p>
            <a:r>
              <a:rPr lang="en-IN" sz="1600" b="1" i="1" dirty="0" smtClean="0">
                <a:solidFill>
                  <a:schemeClr val="accent2">
                    <a:lumMod val="75000"/>
                  </a:schemeClr>
                </a:solidFill>
              </a:rPr>
              <a:t>outline:2px solid red;</a:t>
            </a:r>
          </a:p>
          <a:p>
            <a:r>
              <a:rPr lang="en-IN" sz="1600" b="1" i="1" dirty="0" smtClean="0">
                <a:solidFill>
                  <a:schemeClr val="accent2">
                    <a:lumMod val="75000"/>
                  </a:schemeClr>
                </a:solidFill>
              </a:rPr>
              <a:t>outline-offset:15px;</a:t>
            </a:r>
          </a:p>
          <a:p>
            <a:r>
              <a:rPr lang="en-IN" sz="1600" b="1" i="1" dirty="0" smtClean="0">
                <a:solidFill>
                  <a:schemeClr val="bg2">
                    <a:lumMod val="25000"/>
                  </a:schemeClr>
                </a:solidFill>
              </a:rPr>
              <a:t>} </a:t>
            </a:r>
            <a:endParaRPr lang="en-IN" sz="1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Content Placeholder 14" descr="htm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33800"/>
            <a:ext cx="5867400" cy="23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1" dirty="0" smtClean="0">
                <a:solidFill>
                  <a:schemeClr val="accent3">
                    <a:lumMod val="75000"/>
                  </a:schemeClr>
                </a:solidFill>
              </a:rPr>
              <a:t>CSS3 – Multiple Columns</a:t>
            </a:r>
            <a:endParaRPr lang="en-IN" sz="3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14478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1. column-count</a:t>
            </a:r>
          </a:p>
          <a:p>
            <a:r>
              <a:rPr lang="en-IN" dirty="0" smtClean="0"/>
              <a:t>	2. column-gap</a:t>
            </a:r>
          </a:p>
          <a:p>
            <a:r>
              <a:rPr lang="en-IN" dirty="0" smtClean="0"/>
              <a:t>	3. column-rule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526268"/>
            <a:ext cx="15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Column Count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09600" y="914401"/>
            <a:ext cx="8153400" cy="38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With CSS3, you can create multiple columns for laying out text - like in newspapers!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62000" y="3048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column-count:3;</a:t>
            </a:r>
            <a:b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-moz-column-count:3; /* Firefox */</a:t>
            </a:r>
            <a:b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-webkit-column-count:3; /* Safari and Chrome */</a:t>
            </a:r>
            <a:b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600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sz="16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5105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http://www.w3schools.com/cssref/playit.asp?filename=playcss_column-count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30480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Column Gap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2000" y="1397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column-gap:40px;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-moz-column-gap:40px; /* Firefox */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-webkit-column-gap:40px; /* Safari and Chrome */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8498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column-gap property specifies the gap between the columns.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62000" y="3810000"/>
            <a:ext cx="75438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http://www.w3schools.com/cssref/playit.asp?filename=playcss_column-gap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IN" b="1" i="1" dirty="0" smtClean="0">
                <a:solidFill>
                  <a:schemeClr val="accent3">
                    <a:lumMod val="75000"/>
                  </a:schemeClr>
                </a:solidFill>
              </a:rPr>
              <a:t>CSS How To</a:t>
            </a:r>
          </a:p>
          <a:p>
            <a:pPr>
              <a:buNone/>
            </a:pPr>
            <a:endParaRPr lang="en-IN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three ways of inserting a style sheet:</a:t>
            </a:r>
          </a:p>
          <a:p>
            <a:r>
              <a:rPr lang="en-IN" sz="1400" dirty="0" smtClean="0"/>
              <a:t>External style sheet</a:t>
            </a:r>
          </a:p>
          <a:p>
            <a:r>
              <a:rPr lang="en-IN" sz="1400" dirty="0" smtClean="0"/>
              <a:t>Internal style sheet</a:t>
            </a:r>
          </a:p>
          <a:p>
            <a:r>
              <a:rPr lang="en-IN" sz="1400" dirty="0" smtClean="0"/>
              <a:t>Inline style</a:t>
            </a: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</a:t>
            </a: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 Sheet</a:t>
            </a:r>
          </a:p>
          <a:p>
            <a:pPr>
              <a:buNone/>
            </a:pPr>
            <a:r>
              <a:rPr lang="en-IN" sz="1400" dirty="0" smtClean="0"/>
              <a:t>&lt;head&gt;</a:t>
            </a:r>
            <a:br>
              <a:rPr lang="en-IN" sz="1400" dirty="0" smtClean="0"/>
            </a:br>
            <a:r>
              <a:rPr lang="en-IN" sz="1400" dirty="0" smtClean="0"/>
              <a:t>&lt;link </a:t>
            </a:r>
            <a:r>
              <a:rPr lang="en-IN" sz="1400" dirty="0" err="1" smtClean="0"/>
              <a:t>rel</a:t>
            </a:r>
            <a:r>
              <a:rPr lang="en-IN" sz="1400" dirty="0" smtClean="0"/>
              <a:t>="</a:t>
            </a:r>
            <a:r>
              <a:rPr lang="en-IN" sz="1400" dirty="0" err="1" smtClean="0"/>
              <a:t>stylesheet</a:t>
            </a:r>
            <a:r>
              <a:rPr lang="en-IN" sz="1400" dirty="0" smtClean="0"/>
              <a:t>" type="text/</a:t>
            </a:r>
            <a:r>
              <a:rPr lang="en-IN" sz="1400" dirty="0" err="1" smtClean="0"/>
              <a:t>css</a:t>
            </a:r>
            <a:r>
              <a:rPr lang="en-IN" sz="1400" dirty="0" smtClean="0"/>
              <a:t>" </a:t>
            </a:r>
            <a:r>
              <a:rPr lang="en-IN" sz="1400" dirty="0" err="1" smtClean="0"/>
              <a:t>href</a:t>
            </a:r>
            <a:r>
              <a:rPr lang="en-IN" sz="1400" dirty="0" smtClean="0"/>
              <a:t>="mystyle.css"&gt;</a:t>
            </a:r>
            <a:br>
              <a:rPr lang="en-IN" sz="1400" dirty="0" smtClean="0"/>
            </a:br>
            <a:r>
              <a:rPr lang="en-IN" sz="1400" dirty="0" smtClean="0"/>
              <a:t>&lt;/head&gt;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Style Sheet</a:t>
            </a:r>
          </a:p>
          <a:p>
            <a:pPr>
              <a:buNone/>
            </a:pPr>
            <a:r>
              <a:rPr lang="en-IN" sz="1400" dirty="0" smtClean="0"/>
              <a:t>&lt;head&gt;</a:t>
            </a:r>
            <a:br>
              <a:rPr lang="en-IN" sz="1400" dirty="0" smtClean="0"/>
            </a:br>
            <a:r>
              <a:rPr lang="en-IN" sz="1400" dirty="0" smtClean="0"/>
              <a:t>&lt;style&gt;</a:t>
            </a:r>
            <a:br>
              <a:rPr lang="en-IN" sz="1400" dirty="0" smtClean="0"/>
            </a:br>
            <a:r>
              <a:rPr lang="en-IN" sz="1400" dirty="0" smtClean="0"/>
              <a:t>hr {</a:t>
            </a:r>
            <a:r>
              <a:rPr lang="en-IN" sz="1400" dirty="0" err="1" smtClean="0"/>
              <a:t>color:sienna</a:t>
            </a:r>
            <a:r>
              <a:rPr lang="en-IN" sz="1400" dirty="0" smtClean="0"/>
              <a:t>;}</a:t>
            </a:r>
            <a:br>
              <a:rPr lang="en-IN" sz="1400" dirty="0" smtClean="0"/>
            </a:br>
            <a:r>
              <a:rPr lang="en-IN" sz="1400" dirty="0" smtClean="0"/>
              <a:t>p {margin-left:20px;}</a:t>
            </a:r>
            <a:br>
              <a:rPr lang="en-IN" sz="1400" dirty="0" smtClean="0"/>
            </a:br>
            <a:r>
              <a:rPr lang="en-IN" sz="1400" dirty="0" smtClean="0"/>
              <a:t>body {background-</a:t>
            </a:r>
            <a:r>
              <a:rPr lang="en-IN" sz="1400" dirty="0" err="1" smtClean="0"/>
              <a:t>image:url</a:t>
            </a:r>
            <a:r>
              <a:rPr lang="en-IN" sz="1400" dirty="0" smtClean="0"/>
              <a:t>("images/back40.gif");}</a:t>
            </a:r>
            <a:br>
              <a:rPr lang="en-IN" sz="1400" dirty="0" smtClean="0"/>
            </a:br>
            <a:r>
              <a:rPr lang="en-IN" sz="1400" dirty="0" smtClean="0"/>
              <a:t>&lt;/style&gt;</a:t>
            </a:r>
            <a:br>
              <a:rPr lang="en-IN" sz="1400" dirty="0" smtClean="0"/>
            </a:br>
            <a:r>
              <a:rPr lang="en-IN" sz="1400" dirty="0" smtClean="0"/>
              <a:t>&lt;/head&gt;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Inline Styles</a:t>
            </a:r>
          </a:p>
          <a:p>
            <a:pPr>
              <a:buNone/>
            </a:pPr>
            <a:r>
              <a:rPr lang="en-IN" sz="1400" dirty="0" smtClean="0"/>
              <a:t>&lt;p style="color:sienna;margin-left:20px"&gt;This is a paragraph.&lt;/p&gt;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0480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Column Rule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5800" y="773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column-rule property sets the width, style, and </a:t>
            </a:r>
            <a:r>
              <a:rPr lang="en-IN" dirty="0" err="1" smtClean="0"/>
              <a:t>color</a:t>
            </a:r>
            <a:r>
              <a:rPr lang="en-IN" dirty="0" smtClean="0"/>
              <a:t> of the rule between columns.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66800" y="1219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column-rule:3px outset #ff00ff;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-moz-column-rule:3px outset #ff00ff; /* Firefox */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-webkit-column-rule:3px outset #ff00ff; /* Safari and Chrome */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346846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http://www.w3schools.com/cssref/playit.asp?filename=playcss_column-rule-style&amp;preval=hidden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38200" y="44178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column-count:3;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column-rule-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style:solid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column-rule-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color:</a:t>
            </a:r>
            <a:r>
              <a:rPr lang="en-IN" b="1" i="1" dirty="0" err="1" smtClean="0">
                <a:solidFill>
                  <a:schemeClr val="bg2">
                    <a:lumMod val="25000"/>
                  </a:schemeClr>
                </a:solidFill>
              </a:rPr>
              <a:t>rgba</a:t>
            </a:r>
            <a:r>
              <a:rPr lang="en-IN" b="1" i="1" dirty="0" smtClean="0">
                <a:solidFill>
                  <a:schemeClr val="bg2">
                    <a:lumMod val="25000"/>
                  </a:schemeClr>
                </a:solidFill>
              </a:rPr>
              <a:t>(255,130,255,0.5)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472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hlinkClick r:id="rId3"/>
              </a:rPr>
              <a:t>http://www.w3schools.com/cssref/playit.asp?filename=playcss_column-rule-color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2209800"/>
            <a:ext cx="71106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2">
                    <a:lumMod val="25000"/>
                  </a:schemeClr>
                </a:solidFill>
              </a:rPr>
              <a:t>CSS3 Transitions and Animations</a:t>
            </a:r>
            <a:endParaRPr lang="en-IN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192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With CSS3, we can add an effect when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changing from one style to another</a:t>
            </a:r>
            <a:r>
              <a:rPr lang="en-IN" dirty="0" smtClean="0"/>
              <a:t>, without using Flash animations or </a:t>
            </a:r>
            <a:r>
              <a:rPr lang="en-IN" dirty="0" err="1" smtClean="0"/>
              <a:t>JavaScripts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property :</a:t>
            </a:r>
          </a:p>
          <a:p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-transition:</a:t>
            </a:r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-transition-delay:</a:t>
            </a:r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-transition-duration: </a:t>
            </a:r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-transition-timing-function:</a:t>
            </a:r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-transition-property:</a:t>
            </a:r>
            <a:endParaRPr lang="en-IN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609600"/>
            <a:ext cx="173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Transitions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http://www.w3schools.com/cssref/tryit.asp?filename=trycss3_transition-property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19201"/>
            <a:ext cx="7696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With CSS3, we can create animations, which can replace animated images, Flash animations, and </a:t>
            </a:r>
            <a:r>
              <a:rPr lang="en-IN" dirty="0" err="1" smtClean="0"/>
              <a:t>JavaScripts</a:t>
            </a:r>
            <a:r>
              <a:rPr lang="en-IN" dirty="0" smtClean="0"/>
              <a:t> in many web pages.</a:t>
            </a:r>
          </a:p>
          <a:p>
            <a:endParaRPr lang="en-US" dirty="0" smtClean="0"/>
          </a:p>
          <a:p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CSS3 @</a:t>
            </a:r>
            <a:r>
              <a:rPr lang="en-IN" i="1" dirty="0" err="1" smtClean="0">
                <a:solidFill>
                  <a:schemeClr val="bg2">
                    <a:lumMod val="25000"/>
                  </a:schemeClr>
                </a:solidFill>
              </a:rPr>
              <a:t>keyframes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 Rule</a:t>
            </a:r>
          </a:p>
          <a:p>
            <a:endParaRPr lang="en-IN" sz="1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div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animation: 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myfirst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  5s;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webkit-animation:myfirst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 5s; /* Safari and Chrome */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endParaRPr lang="en-IN" sz="1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@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keyframes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myfirst</a:t>
            </a:r>
            <a:endParaRPr lang="en-IN" sz="1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0%   {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background:red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; left:0px; top:0px;}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25%  {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background:yellow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; left:200px; top:0px;}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50%  {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background:blue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; left:200px; top:200px;}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75%  {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background:green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; left:0px; top:200px;}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100% {</a:t>
            </a:r>
            <a:r>
              <a:rPr lang="en-IN" sz="1400" i="1" dirty="0" err="1" smtClean="0">
                <a:solidFill>
                  <a:schemeClr val="bg2">
                    <a:lumMod val="25000"/>
                  </a:schemeClr>
                </a:solidFill>
              </a:rPr>
              <a:t>background:red</a:t>
            </a:r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; left:0px; top:0px;}</a:t>
            </a:r>
          </a:p>
          <a:p>
            <a:r>
              <a:rPr lang="en-IN" sz="1400" i="1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IN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609600"/>
            <a:ext cx="16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 Animation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2492514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40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i="1" dirty="0" smtClean="0">
                <a:solidFill>
                  <a:schemeClr val="accent3">
                    <a:lumMod val="75000"/>
                  </a:schemeClr>
                </a:solidFill>
              </a:rPr>
              <a:t>The id and class Selectors</a:t>
            </a:r>
          </a:p>
          <a:p>
            <a:pPr>
              <a:buNone/>
            </a:pPr>
            <a:endParaRPr lang="en-IN" sz="1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 Selectors</a:t>
            </a:r>
            <a:endParaRPr lang="en-US" sz="16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IN" sz="1400" dirty="0" smtClean="0"/>
              <a:t>#para1</a:t>
            </a:r>
            <a:br>
              <a:rPr lang="en-IN" sz="1400" dirty="0" smtClean="0"/>
            </a:br>
            <a:r>
              <a:rPr lang="en-IN" sz="1400" dirty="0" smtClean="0"/>
              <a:t>{</a:t>
            </a:r>
            <a:br>
              <a:rPr lang="en-IN" sz="1400" dirty="0" smtClean="0"/>
            </a:br>
            <a:r>
              <a:rPr lang="en-IN" sz="1400" dirty="0" smtClean="0"/>
              <a:t>text-</a:t>
            </a:r>
            <a:r>
              <a:rPr lang="en-IN" sz="1400" dirty="0" err="1" smtClean="0"/>
              <a:t>align:center</a:t>
            </a:r>
            <a:r>
              <a:rPr lang="en-IN" sz="1400" dirty="0" smtClean="0"/>
              <a:t>;</a:t>
            </a:r>
            <a:br>
              <a:rPr lang="en-IN" sz="1400" dirty="0" smtClean="0"/>
            </a:br>
            <a:r>
              <a:rPr lang="en-IN" sz="1400" dirty="0" err="1" smtClean="0"/>
              <a:t>color:red</a:t>
            </a:r>
            <a:r>
              <a:rPr lang="en-IN" sz="1400" dirty="0" smtClean="0"/>
              <a:t>;</a:t>
            </a:r>
            <a:br>
              <a:rPr lang="en-IN" sz="1400" dirty="0" smtClean="0"/>
            </a:br>
            <a:r>
              <a:rPr lang="en-IN" sz="1400" dirty="0" smtClean="0"/>
              <a:t>}</a:t>
            </a: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Selectors</a:t>
            </a:r>
            <a:endParaRPr lang="en-US" sz="16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IN" sz="1400" dirty="0" smtClean="0"/>
              <a:t>.</a:t>
            </a:r>
            <a:r>
              <a:rPr lang="en-IN" sz="1400" dirty="0" err="1" smtClean="0"/>
              <a:t>center</a:t>
            </a:r>
            <a:r>
              <a:rPr lang="en-IN" sz="1400" dirty="0" smtClean="0"/>
              <a:t> 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/>
              <a:t>text-</a:t>
            </a:r>
            <a:r>
              <a:rPr lang="en-IN" sz="1400" dirty="0" err="1" smtClean="0"/>
              <a:t>align:center</a:t>
            </a:r>
            <a:r>
              <a:rPr lang="en-IN" sz="1400" dirty="0" smtClean="0"/>
              <a:t>;</a:t>
            </a:r>
          </a:p>
          <a:p>
            <a:pPr>
              <a:buNone/>
            </a:pPr>
            <a:r>
              <a:rPr lang="en-IN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 Specific class selector</a:t>
            </a:r>
          </a:p>
          <a:p>
            <a:pPr>
              <a:buNone/>
            </a:pPr>
            <a:r>
              <a:rPr lang="en-IN" sz="1400" dirty="0" err="1" smtClean="0"/>
              <a:t>p.center</a:t>
            </a:r>
            <a:r>
              <a:rPr lang="en-IN" sz="1400" dirty="0" smtClean="0"/>
              <a:t> 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/>
              <a:t>text-</a:t>
            </a:r>
            <a:r>
              <a:rPr lang="en-IN" sz="1400" dirty="0" err="1" smtClean="0"/>
              <a:t>align:center</a:t>
            </a:r>
            <a:r>
              <a:rPr lang="en-IN" sz="1400" dirty="0" smtClean="0"/>
              <a:t>;</a:t>
            </a:r>
          </a:p>
          <a:p>
            <a:pPr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CSS Styling Background</a:t>
            </a: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</a:t>
            </a:r>
            <a:r>
              <a:rPr lang="en-IN" sz="16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endParaRPr lang="en-IN" sz="16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IN" sz="1600" dirty="0" smtClean="0"/>
              <a:t>body {background-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:#b0c4de;}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</a:t>
            </a:r>
          </a:p>
          <a:p>
            <a:pPr>
              <a:buNone/>
            </a:pPr>
            <a:r>
              <a:rPr lang="en-IN" sz="1600" dirty="0" smtClean="0"/>
              <a:t>body {background-</a:t>
            </a:r>
            <a:r>
              <a:rPr lang="en-IN" sz="1600" dirty="0" err="1" smtClean="0"/>
              <a:t>image:url</a:t>
            </a:r>
            <a:r>
              <a:rPr lang="en-IN" sz="1600" dirty="0" smtClean="0"/>
              <a:t>('paper.gif');}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 - Repeat Horizontally or Vertically</a:t>
            </a:r>
          </a:p>
          <a:p>
            <a:pPr>
              <a:buNone/>
            </a:pPr>
            <a:r>
              <a:rPr lang="en-IN" sz="1600" dirty="0" smtClean="0"/>
              <a:t>body</a:t>
            </a:r>
            <a:br>
              <a:rPr lang="en-IN" sz="1600" dirty="0" smtClean="0"/>
            </a:br>
            <a:r>
              <a:rPr lang="en-IN" sz="1600" dirty="0" smtClean="0"/>
              <a:t>{</a:t>
            </a:r>
            <a:br>
              <a:rPr lang="en-IN" sz="1600" dirty="0" smtClean="0"/>
            </a:br>
            <a:r>
              <a:rPr lang="en-IN" sz="1600" dirty="0" smtClean="0"/>
              <a:t>background-</a:t>
            </a:r>
            <a:r>
              <a:rPr lang="en-IN" sz="1600" dirty="0" err="1" smtClean="0"/>
              <a:t>image:url</a:t>
            </a:r>
            <a:r>
              <a:rPr lang="en-IN" sz="1600" dirty="0" smtClean="0"/>
              <a:t>('gradient2.png');</a:t>
            </a:r>
            <a:br>
              <a:rPr lang="en-IN" sz="1600" dirty="0" smtClean="0"/>
            </a:br>
            <a:r>
              <a:rPr lang="en-IN" sz="1600" dirty="0" smtClean="0"/>
              <a:t>background-</a:t>
            </a:r>
            <a:r>
              <a:rPr lang="en-IN" sz="1600" dirty="0" err="1" smtClean="0"/>
              <a:t>repeat:repeat</a:t>
            </a:r>
            <a:r>
              <a:rPr lang="en-IN" sz="1600" dirty="0" smtClean="0"/>
              <a:t>-x;  //y for vertical</a:t>
            </a:r>
            <a:br>
              <a:rPr lang="en-IN" sz="1600" dirty="0" smtClean="0"/>
            </a:br>
            <a:r>
              <a:rPr lang="en-IN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 - Set position and no-repeat</a:t>
            </a:r>
          </a:p>
          <a:p>
            <a:pPr>
              <a:buNone/>
            </a:pPr>
            <a:r>
              <a:rPr lang="en-IN" sz="1600" dirty="0" smtClean="0"/>
              <a:t>body</a:t>
            </a:r>
            <a:br>
              <a:rPr lang="en-IN" sz="1600" dirty="0" smtClean="0"/>
            </a:br>
            <a:r>
              <a:rPr lang="en-IN" sz="1600" dirty="0" smtClean="0"/>
              <a:t>{</a:t>
            </a:r>
            <a:br>
              <a:rPr lang="en-IN" sz="1600" dirty="0" smtClean="0"/>
            </a:br>
            <a:r>
              <a:rPr lang="en-IN" sz="1600" dirty="0" smtClean="0"/>
              <a:t>background-</a:t>
            </a:r>
            <a:r>
              <a:rPr lang="en-IN" sz="1600" dirty="0" err="1" smtClean="0"/>
              <a:t>image:url</a:t>
            </a:r>
            <a:r>
              <a:rPr lang="en-IN" sz="1600" dirty="0" smtClean="0"/>
              <a:t>('img_tree.png');</a:t>
            </a:r>
            <a:br>
              <a:rPr lang="en-IN" sz="1600" dirty="0" smtClean="0"/>
            </a:br>
            <a:r>
              <a:rPr lang="en-IN" sz="1600" dirty="0" smtClean="0"/>
              <a:t>background-</a:t>
            </a:r>
            <a:r>
              <a:rPr lang="en-IN" sz="1600" dirty="0" err="1" smtClean="0"/>
              <a:t>repeat:no</a:t>
            </a:r>
            <a:r>
              <a:rPr lang="en-IN" sz="1600" dirty="0" smtClean="0"/>
              <a:t>-repeat;</a:t>
            </a:r>
            <a:br>
              <a:rPr lang="en-IN" sz="1600" dirty="0" smtClean="0"/>
            </a:br>
            <a:r>
              <a:rPr lang="en-IN" sz="1600" dirty="0" smtClean="0"/>
              <a:t>background-</a:t>
            </a:r>
            <a:r>
              <a:rPr lang="en-IN" sz="1600" dirty="0" err="1" smtClean="0"/>
              <a:t>position:right</a:t>
            </a:r>
            <a:r>
              <a:rPr lang="en-IN" sz="1600" dirty="0" smtClean="0"/>
              <a:t> top;</a:t>
            </a:r>
            <a:br>
              <a:rPr lang="en-IN" sz="1600" dirty="0" smtClean="0"/>
            </a:br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CSS Styling Text</a:t>
            </a:r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IN" sz="16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endParaRPr lang="en-IN" sz="16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IN" sz="1400" dirty="0" smtClean="0"/>
              <a:t>h1 {</a:t>
            </a:r>
            <a:r>
              <a:rPr lang="en-IN" sz="1400" dirty="0" err="1" smtClean="0"/>
              <a:t>color</a:t>
            </a:r>
            <a:r>
              <a:rPr lang="en-IN" sz="1400" dirty="0" smtClean="0"/>
              <a:t>:#00ff00;}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Alignment</a:t>
            </a:r>
          </a:p>
          <a:p>
            <a:pPr>
              <a:buNone/>
            </a:pPr>
            <a:r>
              <a:rPr lang="en-IN" sz="1400" dirty="0" smtClean="0"/>
              <a:t>h1 {text-</a:t>
            </a:r>
            <a:r>
              <a:rPr lang="en-IN" sz="1400" dirty="0" err="1" smtClean="0"/>
              <a:t>align:center</a:t>
            </a:r>
            <a:r>
              <a:rPr lang="en-IN" sz="1400" dirty="0" smtClean="0"/>
              <a:t>;}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Decoration</a:t>
            </a:r>
          </a:p>
          <a:p>
            <a:pPr>
              <a:buNone/>
            </a:pPr>
            <a:r>
              <a:rPr lang="en-IN" sz="1400" dirty="0" smtClean="0"/>
              <a:t>h1 {text-</a:t>
            </a:r>
            <a:r>
              <a:rPr lang="en-IN" sz="1400" dirty="0" err="1" smtClean="0"/>
              <a:t>decoration:overline</a:t>
            </a:r>
            <a:r>
              <a:rPr lang="en-IN" sz="1400" dirty="0" smtClean="0"/>
              <a:t>;}</a:t>
            </a:r>
          </a:p>
          <a:p>
            <a:pPr>
              <a:buNone/>
            </a:pPr>
            <a:r>
              <a:rPr lang="en-IN" sz="1400" dirty="0" smtClean="0"/>
              <a:t>h2 {text-</a:t>
            </a:r>
            <a:r>
              <a:rPr lang="en-IN" sz="1400" dirty="0" err="1" smtClean="0"/>
              <a:t>decoration:line</a:t>
            </a:r>
            <a:r>
              <a:rPr lang="en-IN" sz="1400" dirty="0" smtClean="0"/>
              <a:t>-through;}</a:t>
            </a:r>
          </a:p>
          <a:p>
            <a:pPr>
              <a:buNone/>
            </a:pPr>
            <a:r>
              <a:rPr lang="en-IN" sz="1400" dirty="0" smtClean="0"/>
              <a:t>h3 {text-</a:t>
            </a:r>
            <a:r>
              <a:rPr lang="en-IN" sz="1400" dirty="0" err="1" smtClean="0"/>
              <a:t>decoration:underline</a:t>
            </a:r>
            <a:r>
              <a:rPr lang="en-IN" sz="1400" dirty="0" smtClean="0"/>
              <a:t>;}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Transformation</a:t>
            </a:r>
          </a:p>
          <a:p>
            <a:pPr>
              <a:buNone/>
            </a:pPr>
            <a:r>
              <a:rPr lang="en-IN" sz="1400" dirty="0" err="1" smtClean="0"/>
              <a:t>p.uppercase</a:t>
            </a:r>
            <a:r>
              <a:rPr lang="en-IN" sz="1400" dirty="0" smtClean="0"/>
              <a:t> {text-</a:t>
            </a:r>
            <a:r>
              <a:rPr lang="en-IN" sz="1400" dirty="0" err="1" smtClean="0"/>
              <a:t>transform:uppercase</a:t>
            </a:r>
            <a:r>
              <a:rPr lang="en-IN" sz="1400" dirty="0" smtClean="0"/>
              <a:t>;}</a:t>
            </a:r>
          </a:p>
          <a:p>
            <a:pPr>
              <a:buNone/>
            </a:pPr>
            <a:r>
              <a:rPr lang="en-IN" sz="1400" dirty="0" err="1" smtClean="0"/>
              <a:t>p.lowercase</a:t>
            </a:r>
            <a:r>
              <a:rPr lang="en-IN" sz="1400" dirty="0" smtClean="0"/>
              <a:t> {text-</a:t>
            </a:r>
            <a:r>
              <a:rPr lang="en-IN" sz="1400" dirty="0" err="1" smtClean="0"/>
              <a:t>transform:lowercase</a:t>
            </a:r>
            <a:r>
              <a:rPr lang="en-IN" sz="1400" dirty="0" smtClean="0"/>
              <a:t>;}</a:t>
            </a:r>
          </a:p>
          <a:p>
            <a:pPr>
              <a:buNone/>
            </a:pPr>
            <a:r>
              <a:rPr lang="en-IN" sz="1400" dirty="0" err="1" smtClean="0"/>
              <a:t>p.capitalize</a:t>
            </a:r>
            <a:r>
              <a:rPr lang="en-IN" sz="1400" dirty="0" smtClean="0"/>
              <a:t> {text-</a:t>
            </a:r>
            <a:r>
              <a:rPr lang="en-IN" sz="1400" dirty="0" err="1" smtClean="0"/>
              <a:t>transform:capitalize</a:t>
            </a:r>
            <a:r>
              <a:rPr lang="en-IN" sz="1400" dirty="0" smtClean="0"/>
              <a:t>;}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Indentation</a:t>
            </a:r>
          </a:p>
          <a:p>
            <a:pPr>
              <a:buNone/>
            </a:pPr>
            <a:r>
              <a:rPr lang="en-IN" sz="1400" dirty="0" smtClean="0"/>
              <a:t>p {text-indent:50px;}</a:t>
            </a:r>
            <a:endParaRPr lang="en-IN" sz="1400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191249"/>
            <a:ext cx="9144000" cy="666751"/>
            <a:chOff x="0" y="0"/>
            <a:chExt cx="9144000" cy="666751"/>
          </a:xfrm>
        </p:grpSpPr>
        <p:sp>
          <p:nvSpPr>
            <p:cNvPr id="5" name="Rectangle 4"/>
            <p:cNvSpPr/>
            <p:nvPr/>
          </p:nvSpPr>
          <p:spPr>
            <a:xfrm>
              <a:off x="0" y="1"/>
              <a:ext cx="9144000" cy="666750"/>
            </a:xfrm>
            <a:prstGeom prst="rect">
              <a:avLst/>
            </a:prstGeom>
            <a:solidFill>
              <a:srgbClr val="689937"/>
            </a:solidFill>
            <a:ln>
              <a:solidFill>
                <a:srgbClr val="6899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125" y="0"/>
              <a:ext cx="1285875" cy="666750"/>
            </a:xfrm>
            <a:prstGeom prst="rect">
              <a:avLst/>
            </a:prstGeom>
            <a:ln>
              <a:solidFill>
                <a:srgbClr val="689937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b="1" i="1" dirty="0" smtClean="0">
                <a:solidFill>
                  <a:schemeClr val="accent3">
                    <a:lumMod val="75000"/>
                  </a:schemeClr>
                </a:solidFill>
              </a:rPr>
              <a:t>Box Model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&lt;head&gt;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&lt;style&gt;</a:t>
            </a:r>
          </a:p>
          <a:p>
            <a:pPr>
              <a:buNone/>
            </a:pPr>
            <a:r>
              <a:rPr lang="en-IN" sz="1400" i="1" dirty="0" err="1" smtClean="0">
                <a:solidFill>
                  <a:schemeClr val="accent3">
                    <a:lumMod val="75000"/>
                  </a:schemeClr>
                </a:solidFill>
              </a:rPr>
              <a:t>div.ex</a:t>
            </a: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width:220px;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padding:25px;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border:15px solid gray;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margin:0px;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r>
              <a:rPr lang="en-IN" sz="1400" dirty="0" smtClean="0"/>
              <a:t> </a:t>
            </a:r>
            <a:br>
              <a:rPr lang="en-IN" sz="1400" dirty="0" smtClean="0"/>
            </a:b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&lt;/style&gt;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&lt;/head&gt;</a:t>
            </a:r>
          </a:p>
          <a:p>
            <a:pPr>
              <a:buNone/>
            </a:pP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IN" sz="1400" i="1" dirty="0" err="1" smtClean="0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400" i="1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="w3css.gif" width="250" height="250" /&gt;</a:t>
            </a:r>
          </a:p>
          <a:p>
            <a:pPr>
              <a:buNone/>
            </a:pP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&lt;div class="ex"&gt;The picture above is 250px wide.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The total width of this element is also 250px.&lt;/div&gt;</a:t>
            </a:r>
          </a:p>
          <a:p>
            <a:pPr>
              <a:buNone/>
            </a:pPr>
            <a:endParaRPr lang="en-IN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accent3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endParaRPr lang="en-IN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Styling Links</a:t>
            </a:r>
          </a:p>
          <a:p>
            <a:pPr>
              <a:buNone/>
            </a:pPr>
            <a:r>
              <a:rPr lang="en-IN" sz="1400" dirty="0" smtClean="0"/>
              <a:t>	</a:t>
            </a:r>
            <a:r>
              <a:rPr lang="en-IN" sz="1400" dirty="0" smtClean="0">
                <a:solidFill>
                  <a:schemeClr val="accent3">
                    <a:lumMod val="75000"/>
                  </a:schemeClr>
                </a:solidFill>
              </a:rPr>
              <a:t>a:link</a:t>
            </a:r>
          </a:p>
          <a:p>
            <a:pPr>
              <a:buNone/>
            </a:pPr>
            <a:r>
              <a:rPr lang="en-IN" sz="1400" dirty="0" smtClean="0"/>
              <a:t>	 {</a:t>
            </a:r>
            <a:r>
              <a:rPr lang="en-IN" sz="1400" dirty="0" err="1" smtClean="0"/>
              <a:t>color</a:t>
            </a:r>
            <a:r>
              <a:rPr lang="en-IN" sz="1400" dirty="0" smtClean="0"/>
              <a:t>:#FF0000;}      /* unvisited link */</a:t>
            </a:r>
            <a:br>
              <a:rPr lang="en-IN" sz="1400" dirty="0" smtClean="0"/>
            </a:br>
            <a:r>
              <a:rPr lang="en-IN" sz="1400" dirty="0" smtClean="0">
                <a:solidFill>
                  <a:schemeClr val="accent3">
                    <a:lumMod val="75000"/>
                  </a:schemeClr>
                </a:solidFill>
              </a:rPr>
              <a:t>a:visited</a:t>
            </a:r>
          </a:p>
          <a:p>
            <a:pPr>
              <a:buNone/>
            </a:pPr>
            <a:r>
              <a:rPr lang="en-IN" sz="1400" dirty="0" smtClean="0"/>
              <a:t>	{</a:t>
            </a:r>
            <a:r>
              <a:rPr lang="en-IN" sz="1400" dirty="0" err="1" smtClean="0"/>
              <a:t>color</a:t>
            </a:r>
            <a:r>
              <a:rPr lang="en-IN" sz="1400" dirty="0" smtClean="0"/>
              <a:t>:#00FF00;}  /* visited link */</a:t>
            </a:r>
            <a:br>
              <a:rPr lang="en-IN" sz="1400" dirty="0" smtClean="0"/>
            </a:br>
            <a:r>
              <a:rPr lang="en-IN" sz="1400" dirty="0" smtClean="0">
                <a:solidFill>
                  <a:schemeClr val="accent3">
                    <a:lumMod val="75000"/>
                  </a:schemeClr>
                </a:solidFill>
              </a:rPr>
              <a:t>a:hover</a:t>
            </a:r>
          </a:p>
          <a:p>
            <a:pPr>
              <a:buNone/>
            </a:pPr>
            <a:r>
              <a:rPr lang="en-IN" sz="1400" dirty="0" smtClean="0"/>
              <a:t>	{</a:t>
            </a:r>
            <a:r>
              <a:rPr lang="en-IN" sz="1400" dirty="0" err="1" smtClean="0"/>
              <a:t>color</a:t>
            </a:r>
            <a:r>
              <a:rPr lang="en-IN" sz="1400" dirty="0" smtClean="0"/>
              <a:t>:#FF00FF;}  /* mouse over link */</a:t>
            </a:r>
            <a:br>
              <a:rPr lang="en-IN" sz="1400" dirty="0" smtClean="0"/>
            </a:br>
            <a:r>
              <a:rPr lang="en-IN" sz="1400" dirty="0" smtClean="0">
                <a:solidFill>
                  <a:schemeClr val="accent3">
                    <a:lumMod val="75000"/>
                  </a:schemeClr>
                </a:solidFill>
              </a:rPr>
              <a:t>a:active </a:t>
            </a:r>
          </a:p>
          <a:p>
            <a:pPr>
              <a:buNone/>
            </a:pPr>
            <a:r>
              <a:rPr lang="en-IN" sz="1400" dirty="0" smtClean="0"/>
              <a:t>	{</a:t>
            </a:r>
            <a:r>
              <a:rPr lang="en-IN" sz="1400" dirty="0" err="1" smtClean="0"/>
              <a:t>color</a:t>
            </a:r>
            <a:r>
              <a:rPr lang="en-IN" sz="1400" dirty="0" smtClean="0"/>
              <a:t>:#0000FF;}  /* selected link */</a:t>
            </a:r>
          </a:p>
          <a:p>
            <a:endParaRPr lang="en-US" sz="1400" dirty="0" smtClean="0"/>
          </a:p>
          <a:p>
            <a:r>
              <a:rPr lang="en-IN" sz="1400" dirty="0" smtClean="0"/>
              <a:t>When setting the style for several link states, there are some order rules:</a:t>
            </a:r>
          </a:p>
          <a:p>
            <a:r>
              <a:rPr lang="en-IN" sz="1400" dirty="0" smtClean="0"/>
              <a:t>a:hover MUST come after a:link and a:visited</a:t>
            </a:r>
          </a:p>
          <a:p>
            <a:r>
              <a:rPr lang="en-IN" sz="1400" dirty="0" smtClean="0"/>
              <a:t>a:active MUST come after a:hover</a:t>
            </a:r>
          </a:p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Styling Tables</a:t>
            </a:r>
          </a:p>
          <a:p>
            <a:pPr>
              <a:buNone/>
            </a:pPr>
            <a:r>
              <a:rPr lang="en-IN" sz="1400" dirty="0" smtClean="0"/>
              <a:t>&lt;style&gt;</a:t>
            </a:r>
          </a:p>
          <a:p>
            <a:pPr>
              <a:buNone/>
            </a:pPr>
            <a:r>
              <a:rPr lang="en-IN" sz="1400" dirty="0" smtClean="0"/>
              <a:t>table, td, </a:t>
            </a:r>
            <a:r>
              <a:rPr lang="en-IN" sz="1400" dirty="0" err="1" smtClean="0"/>
              <a:t>tr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/>
              <a:t>border:1px solid green;</a:t>
            </a:r>
          </a:p>
          <a:p>
            <a:pPr>
              <a:buNone/>
            </a:pPr>
            <a:r>
              <a:rPr lang="en-IN" sz="1400" dirty="0" smtClean="0"/>
              <a:t>}</a:t>
            </a:r>
          </a:p>
          <a:p>
            <a:pPr>
              <a:buNone/>
            </a:pPr>
            <a:r>
              <a:rPr lang="en-IN" sz="1400" dirty="0" err="1" smtClean="0"/>
              <a:t>tr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/>
              <a:t>background-</a:t>
            </a:r>
            <a:r>
              <a:rPr lang="en-IN" sz="1400" dirty="0" err="1" smtClean="0"/>
              <a:t>color:green</a:t>
            </a:r>
            <a:r>
              <a:rPr lang="en-IN" sz="1400" dirty="0" smtClean="0"/>
              <a:t>;</a:t>
            </a:r>
          </a:p>
          <a:p>
            <a:pPr>
              <a:buNone/>
            </a:pPr>
            <a:r>
              <a:rPr lang="en-IN" sz="1400" dirty="0" err="1" smtClean="0"/>
              <a:t>color:white</a:t>
            </a:r>
            <a:r>
              <a:rPr lang="en-IN" sz="1400" dirty="0" smtClean="0"/>
              <a:t>;</a:t>
            </a:r>
          </a:p>
          <a:p>
            <a:pPr>
              <a:buNone/>
            </a:pPr>
            <a:r>
              <a:rPr lang="en-IN" sz="1400" dirty="0" smtClean="0"/>
              <a:t>}</a:t>
            </a:r>
          </a:p>
          <a:p>
            <a:pPr>
              <a:buNone/>
            </a:pPr>
            <a:r>
              <a:rPr lang="en-IN" sz="1400" dirty="0" smtClean="0"/>
              <a:t>&lt;/style&gt;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sz="1400" dirty="0" smtClean="0"/>
          </a:p>
          <a:p>
            <a:pPr algn="ctr">
              <a:buNone/>
            </a:pPr>
            <a:r>
              <a:rPr lang="en-IN" b="1" i="1" dirty="0" smtClean="0">
                <a:solidFill>
                  <a:schemeClr val="accent3">
                    <a:lumMod val="75000"/>
                  </a:schemeClr>
                </a:solidFill>
              </a:rPr>
              <a:t>Styling Lists</a:t>
            </a:r>
            <a:endParaRPr lang="en-IN" b="1" i="1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err="1" smtClean="0"/>
              <a:t>ul.a</a:t>
            </a:r>
            <a:r>
              <a:rPr lang="en-IN" sz="1400" dirty="0" smtClean="0"/>
              <a:t> {list-style-</a:t>
            </a:r>
            <a:r>
              <a:rPr lang="en-IN" sz="1400" dirty="0" err="1" smtClean="0"/>
              <a:t>type:circle</a:t>
            </a:r>
            <a:r>
              <a:rPr lang="en-IN" sz="1400" dirty="0" smtClean="0"/>
              <a:t>;}</a:t>
            </a:r>
          </a:p>
          <a:p>
            <a:pPr>
              <a:buNone/>
            </a:pPr>
            <a:r>
              <a:rPr lang="en-IN" sz="1400" dirty="0" err="1" smtClean="0"/>
              <a:t>ul.b</a:t>
            </a:r>
            <a:r>
              <a:rPr lang="en-IN" sz="1400" dirty="0" smtClean="0"/>
              <a:t> {list-style-</a:t>
            </a:r>
            <a:r>
              <a:rPr lang="en-IN" sz="1400" dirty="0" err="1" smtClean="0"/>
              <a:t>type:square</a:t>
            </a:r>
            <a:r>
              <a:rPr lang="en-IN" sz="1400" dirty="0" smtClean="0"/>
              <a:t>;}</a:t>
            </a:r>
          </a:p>
          <a:p>
            <a:pPr>
              <a:buNone/>
            </a:pPr>
            <a:r>
              <a:rPr lang="en-IN" sz="1400" dirty="0" err="1" smtClean="0"/>
              <a:t>ol.c</a:t>
            </a:r>
            <a:r>
              <a:rPr lang="en-IN" sz="1400" dirty="0" smtClean="0"/>
              <a:t> {list-style-</a:t>
            </a:r>
            <a:r>
              <a:rPr lang="en-IN" sz="1400" dirty="0" err="1" smtClean="0"/>
              <a:t>type:upper</a:t>
            </a:r>
            <a:r>
              <a:rPr lang="en-IN" sz="1400" dirty="0" smtClean="0"/>
              <a:t>-roman;}</a:t>
            </a:r>
          </a:p>
          <a:p>
            <a:pPr>
              <a:buNone/>
            </a:pPr>
            <a:r>
              <a:rPr lang="en-IN" sz="1400" dirty="0" err="1" smtClean="0"/>
              <a:t>ol.d</a:t>
            </a:r>
            <a:r>
              <a:rPr lang="en-IN" sz="1400" dirty="0" smtClean="0"/>
              <a:t> {list-style-</a:t>
            </a:r>
            <a:r>
              <a:rPr lang="en-IN" sz="1400" dirty="0" err="1" smtClean="0"/>
              <a:t>type:lower</a:t>
            </a:r>
            <a:r>
              <a:rPr lang="en-IN" sz="1400" dirty="0" smtClean="0"/>
              <a:t>-alpha;}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it-IT" sz="1400" dirty="0" smtClean="0"/>
              <a:t>&lt;p&gt;Example of unordered lists:&lt;/p&gt;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&lt;ul class="a"&gt;</a:t>
            </a:r>
          </a:p>
          <a:p>
            <a:pPr>
              <a:buNone/>
            </a:pPr>
            <a:r>
              <a:rPr lang="it-IT" sz="1400" dirty="0" smtClean="0"/>
              <a:t>  &lt;li&gt;Coffee&lt;/li&gt;</a:t>
            </a:r>
          </a:p>
          <a:p>
            <a:pPr>
              <a:buNone/>
            </a:pPr>
            <a:r>
              <a:rPr lang="it-IT" sz="1400" dirty="0" smtClean="0"/>
              <a:t>  &lt;li&gt;Tea&lt;/li&gt;</a:t>
            </a:r>
          </a:p>
          <a:p>
            <a:pPr>
              <a:buNone/>
            </a:pPr>
            <a:r>
              <a:rPr lang="it-IT" sz="1400" dirty="0" smtClean="0"/>
              <a:t>  &lt;li&gt;Coca Cola&lt;/li&gt;</a:t>
            </a:r>
          </a:p>
          <a:p>
            <a:pPr>
              <a:buNone/>
            </a:pPr>
            <a:r>
              <a:rPr lang="it-IT" sz="1400" dirty="0" smtClean="0"/>
              <a:t>&lt;/ul&gt;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&lt;ul class="b"&gt;</a:t>
            </a:r>
          </a:p>
          <a:p>
            <a:pPr>
              <a:buNone/>
            </a:pPr>
            <a:r>
              <a:rPr lang="it-IT" sz="1400" dirty="0" smtClean="0"/>
              <a:t>  &lt;li&gt;Coffee&lt;/li&gt;</a:t>
            </a:r>
          </a:p>
          <a:p>
            <a:pPr>
              <a:buNone/>
            </a:pPr>
            <a:r>
              <a:rPr lang="it-IT" sz="1400" dirty="0" smtClean="0"/>
              <a:t>  &lt;li&gt;Tea&lt;/li&gt;</a:t>
            </a:r>
          </a:p>
          <a:p>
            <a:pPr>
              <a:buNone/>
            </a:pPr>
            <a:r>
              <a:rPr lang="it-IT" sz="1400" dirty="0" smtClean="0"/>
              <a:t>  &lt;li&gt;Coca Cola&lt;/li&gt;</a:t>
            </a:r>
          </a:p>
          <a:p>
            <a:pPr>
              <a:buNone/>
            </a:pPr>
            <a:r>
              <a:rPr lang="it-IT" sz="1400" dirty="0" smtClean="0"/>
              <a:t>&lt;/ul&gt;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&lt;p&gt;Example of ordered lists:&lt;/p&gt;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&lt;ol class="c"&gt;</a:t>
            </a:r>
          </a:p>
          <a:p>
            <a:pPr>
              <a:buNone/>
            </a:pPr>
            <a:r>
              <a:rPr lang="it-IT" sz="1400" dirty="0" smtClean="0"/>
              <a:t>  &lt;li&gt;Coffee&lt;/li&gt;</a:t>
            </a:r>
          </a:p>
          <a:p>
            <a:pPr>
              <a:buNone/>
            </a:pPr>
            <a:r>
              <a:rPr lang="it-IT" sz="1400" dirty="0" smtClean="0"/>
              <a:t>  &lt;li&gt;Tea&lt;/li&gt;</a:t>
            </a:r>
          </a:p>
          <a:p>
            <a:pPr>
              <a:buNone/>
            </a:pPr>
            <a:r>
              <a:rPr lang="it-IT" sz="1400" dirty="0" smtClean="0"/>
              <a:t>  &lt;li&gt;Coca Cola&lt;/li&gt;</a:t>
            </a:r>
          </a:p>
          <a:p>
            <a:pPr>
              <a:buNone/>
            </a:pPr>
            <a:r>
              <a:rPr lang="it-IT" sz="1400" dirty="0" smtClean="0"/>
              <a:t>&lt;/ol&gt;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&lt;ol class="d"&gt;</a:t>
            </a:r>
          </a:p>
          <a:p>
            <a:pPr>
              <a:buNone/>
            </a:pPr>
            <a:r>
              <a:rPr lang="it-IT" sz="1400" dirty="0" smtClean="0"/>
              <a:t>  &lt;li&gt;Coffee&lt;/li&gt;</a:t>
            </a:r>
          </a:p>
          <a:p>
            <a:pPr>
              <a:buNone/>
            </a:pPr>
            <a:r>
              <a:rPr lang="it-IT" sz="1400" dirty="0" smtClean="0"/>
              <a:t>  &lt;li&gt;Tea&lt;/li&gt;</a:t>
            </a:r>
          </a:p>
          <a:p>
            <a:pPr>
              <a:buNone/>
            </a:pPr>
            <a:r>
              <a:rPr lang="it-IT" sz="1400" dirty="0" smtClean="0"/>
              <a:t>  &lt;li&gt;Coca Cola&lt;/li&gt;</a:t>
            </a:r>
          </a:p>
          <a:p>
            <a:pPr>
              <a:buNone/>
            </a:pPr>
            <a:r>
              <a:rPr lang="it-IT" sz="1400" dirty="0" smtClean="0"/>
              <a:t>&lt;/ol&gt;</a:t>
            </a:r>
            <a:endParaRPr lang="en-IN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91250"/>
            <a:ext cx="9144000" cy="666750"/>
          </a:xfrm>
          <a:prstGeom prst="rect">
            <a:avLst/>
          </a:prstGeom>
          <a:solidFill>
            <a:srgbClr val="689937"/>
          </a:solidFill>
          <a:ln>
            <a:solidFill>
              <a:srgbClr val="689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3581400"/>
            <a:ext cx="87630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IN" b="1" dirty="0" smtClean="0">
                <a:solidFill>
                  <a:srgbClr val="C00000"/>
                </a:solidFill>
              </a:rPr>
              <a:t>CSS3 Borders</a:t>
            </a:r>
          </a:p>
          <a:p>
            <a:pPr fontAlgn="base"/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48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1" dirty="0" smtClean="0">
                <a:solidFill>
                  <a:schemeClr val="accent3">
                    <a:lumMod val="75000"/>
                  </a:schemeClr>
                </a:solidFill>
              </a:rPr>
              <a:t>CSS3 Modules</a:t>
            </a:r>
            <a:endParaRPr lang="en-IN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1143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 Backgrounds and Borders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 Box Model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 Text Effects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  2D/3D Transformations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  Animations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  Selectors 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  Multiple Column Layout</a:t>
            </a:r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  User Interface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403860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With CSS3, you can create rounded borders, add shadow to boxes, and use an image as a border - without using a design program, like Photoshop.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 properties:</a:t>
            </a:r>
          </a:p>
          <a:p>
            <a:r>
              <a:rPr lang="en-IN" dirty="0" smtClean="0"/>
              <a:t>	1. border-radius</a:t>
            </a:r>
          </a:p>
          <a:p>
            <a:r>
              <a:rPr lang="en-IN" dirty="0" smtClean="0"/>
              <a:t>	2. box-shadow</a:t>
            </a:r>
          </a:p>
          <a:p>
            <a:r>
              <a:rPr lang="en-IN" dirty="0" smtClean="0"/>
              <a:t>	3. border-image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755</Words>
  <Application>Microsoft Office PowerPoint</Application>
  <PresentationFormat>On-screen Show (4:3)</PresentationFormat>
  <Paragraphs>326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Jayaram</dc:creator>
  <cp:lastModifiedBy>varun kumar</cp:lastModifiedBy>
  <cp:revision>516</cp:revision>
  <dcterms:created xsi:type="dcterms:W3CDTF">2013-05-02T11:18:40Z</dcterms:created>
  <dcterms:modified xsi:type="dcterms:W3CDTF">2014-07-23T19:23:03Z</dcterms:modified>
</cp:coreProperties>
</file>