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77" r:id="rId2"/>
    <p:sldId id="297" r:id="rId3"/>
    <p:sldId id="262" r:id="rId4"/>
    <p:sldId id="337" r:id="rId5"/>
    <p:sldId id="263" r:id="rId6"/>
    <p:sldId id="264" r:id="rId7"/>
    <p:sldId id="339" r:id="rId8"/>
    <p:sldId id="280" r:id="rId9"/>
    <p:sldId id="281" r:id="rId10"/>
    <p:sldId id="310" r:id="rId11"/>
    <p:sldId id="311" r:id="rId12"/>
    <p:sldId id="284" r:id="rId13"/>
    <p:sldId id="286" r:id="rId14"/>
    <p:sldId id="285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298" r:id="rId24"/>
    <p:sldId id="315" r:id="rId25"/>
    <p:sldId id="317" r:id="rId26"/>
    <p:sldId id="318" r:id="rId27"/>
    <p:sldId id="275" r:id="rId28"/>
    <p:sldId id="319" r:id="rId29"/>
    <p:sldId id="320" r:id="rId30"/>
  </p:sldIdLst>
  <p:sldSz cx="9144000" cy="6858000" type="screen4x3"/>
  <p:notesSz cx="6864350" cy="9996488"/>
  <p:embeddedFontLs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나눔손글씨 펜" charset="-127"/>
      <p:regular r:id="rId36"/>
    </p:embeddedFont>
    <p:embeddedFont>
      <p:font typeface="Segoe UI" pitchFamily="34" charset="0"/>
      <p:regular r:id="rId37"/>
      <p:bold r:id="rId38"/>
      <p:italic r:id="rId39"/>
      <p:boldItalic r:id="rId40"/>
    </p:embeddedFont>
    <p:embeddedFont>
      <p:font typeface="맑은 고딕" pitchFamily="50" charset="-127"/>
      <p:regular r:id="rId41"/>
      <p:bold r:id="rId42"/>
    </p:embeddedFont>
    <p:embeddedFont>
      <p:font typeface="Georgia" pitchFamily="18" charset="0"/>
      <p:regular r:id="rId43"/>
      <p:bold r:id="rId44"/>
      <p:italic r:id="rId45"/>
      <p:boldItalic r:id="rId46"/>
    </p:embeddedFont>
    <p:embeddedFont>
      <p:font typeface="Tahoma" pitchFamily="34" charset="0"/>
      <p:regular r:id="rId47"/>
      <p:bold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800000"/>
    <a:srgbClr val="FFFFB9"/>
    <a:srgbClr val="FFED9F"/>
    <a:srgbClr val="FFFF66"/>
    <a:srgbClr val="C6D9F1"/>
    <a:srgbClr val="F3FAFF"/>
    <a:srgbClr val="B9EDFF"/>
    <a:srgbClr val="FF9999"/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3" autoAdjust="0"/>
    <p:restoredTop sz="88043" autoAdjust="0"/>
  </p:normalViewPr>
  <p:slideViewPr>
    <p:cSldViewPr>
      <p:cViewPr>
        <p:scale>
          <a:sx n="72" d="100"/>
          <a:sy n="72" d="100"/>
        </p:scale>
        <p:origin x="-43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25234641-A914-4890-91CA-9DC641AA4967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C46D7267-7FD1-4C69-AFF3-412E52776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D7267-7FD1-4C69-AFF3-412E527767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75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11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12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13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14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366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539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332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D7267-7FD1-4C69-AFF3-412E527767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360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7.HashMap</a:t>
            </a:r>
            <a:r>
              <a:rPr lang="ko-KR" altLang="en-US" dirty="0" smtClean="0"/>
              <a:t>을 생성 후 </a:t>
            </a:r>
            <a:r>
              <a:rPr lang="en-US" altLang="ko-KR" dirty="0" err="1" smtClean="0"/>
              <a:t>JSONObject</a:t>
            </a:r>
            <a:r>
              <a:rPr lang="ko-KR" altLang="en-US" dirty="0" smtClean="0"/>
              <a:t>형태로 변환한 폴더정보를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에 저장합니다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8,9.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folderView</a:t>
            </a:r>
            <a:r>
              <a:rPr lang="ko-KR" altLang="en-US" baseline="0" dirty="0" smtClean="0"/>
              <a:t>라는 명칭을 전달인자로 </a:t>
            </a:r>
            <a:r>
              <a:rPr lang="en-US" altLang="ko-KR" baseline="0" dirty="0" err="1" smtClean="0"/>
              <a:t>ViewName</a:t>
            </a:r>
            <a:r>
              <a:rPr lang="ko-KR" altLang="en-US" baseline="0" dirty="0" smtClean="0"/>
              <a:t>으로 설정한 </a:t>
            </a:r>
            <a:r>
              <a:rPr lang="en-US" altLang="ko-KR" baseline="0" dirty="0" err="1" smtClean="0"/>
              <a:t>ModelAndView</a:t>
            </a:r>
            <a:r>
              <a:rPr lang="ko-KR" altLang="en-US" baseline="0" dirty="0" smtClean="0"/>
              <a:t>를 생성하고 </a:t>
            </a:r>
            <a:r>
              <a:rPr lang="en-US" altLang="ko-KR" baseline="0" dirty="0" err="1" smtClean="0"/>
              <a:t>HashMap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에 추가합니다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D7267-7FD1-4C69-AFF3-412E527767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360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InternalResourceViewResolver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통해 반환된 </a:t>
            </a:r>
            <a:r>
              <a:rPr lang="en-US" altLang="ko-KR" dirty="0" err="1" smtClean="0"/>
              <a:t>ModelAndView</a:t>
            </a:r>
            <a:r>
              <a:rPr lang="ko-KR" altLang="en-US" dirty="0" smtClean="0"/>
              <a:t>의 논리적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WEB-INF</a:t>
            </a:r>
            <a:r>
              <a:rPr lang="ko-KR" altLang="en-US" dirty="0" smtClean="0"/>
              <a:t>폴더 하위에 존재하는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자원을 반환합니다</a:t>
            </a:r>
            <a:r>
              <a:rPr lang="en-US" altLang="ko-KR" dirty="0" smtClean="0"/>
              <a:t>. –servlet.xml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설정해놓아서 </a:t>
            </a:r>
            <a:r>
              <a:rPr lang="en-US" altLang="ko-KR" dirty="0" smtClean="0"/>
              <a:t>/JSP/</a:t>
            </a:r>
            <a:r>
              <a:rPr lang="en-US" altLang="ko-KR" dirty="0" err="1" smtClean="0"/>
              <a:t>folderView.jsp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자원을 반환합니다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11.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DispatcherServlet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렌더링</a:t>
            </a:r>
            <a:r>
              <a:rPr lang="ko-KR" altLang="en-US" baseline="0" dirty="0" smtClean="0"/>
              <a:t> 한 후 결과를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에게 응답</a:t>
            </a:r>
            <a:r>
              <a:rPr lang="en-US" altLang="ko-KR" baseline="0" dirty="0" smtClean="0"/>
              <a:t>(response)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D7267-7FD1-4C69-AFF3-412E527767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14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332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332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33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28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28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62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52F00-5C5E-43BD-A9D3-297CDF6C7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56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8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9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7450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pPr/>
              <a:t>10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xmlns="" val="136088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864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39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26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213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59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6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63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25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6B6E-B436-4AE0-9AEF-F9C6EE961EF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221B-99C4-4F1D-A239-42EB33F8C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90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gif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gi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87" y="0"/>
            <a:ext cx="91757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2"/>
          <p:cNvSpPr/>
          <p:nvPr/>
        </p:nvSpPr>
        <p:spPr>
          <a:xfrm>
            <a:off x="1854995" y="784003"/>
            <a:ext cx="5434012" cy="5434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4"/>
          <p:cNvSpPr/>
          <p:nvPr/>
        </p:nvSpPr>
        <p:spPr>
          <a:xfrm>
            <a:off x="1645239" y="574247"/>
            <a:ext cx="5853523" cy="5853523"/>
          </a:xfrm>
          <a:prstGeom prst="ellipse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5"/>
          <p:cNvSpPr/>
          <p:nvPr/>
        </p:nvSpPr>
        <p:spPr>
          <a:xfrm>
            <a:off x="1403648" y="332656"/>
            <a:ext cx="6336704" cy="6336704"/>
          </a:xfrm>
          <a:prstGeom prst="ellipse">
            <a:avLst/>
          </a:prstGeom>
          <a:noFill/>
          <a:ln w="28575" cap="rnd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4993" y="2708920"/>
            <a:ext cx="543401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Java</a:t>
            </a:r>
            <a:r>
              <a:rPr lang="ko-KR" altLang="en-US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와  </a:t>
            </a:r>
            <a:r>
              <a:rPr lang="en-US" altLang="ko-KR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swing</a:t>
            </a:r>
            <a:r>
              <a:rPr lang="ko-KR" altLang="en-US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</a:t>
            </a:r>
            <a:r>
              <a:rPr lang="ko-KR" altLang="en-US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활용한 </a:t>
            </a:r>
            <a:endParaRPr lang="en-US" altLang="ko-KR" sz="3200" b="1" i="1" spc="-15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Mole</a:t>
            </a:r>
            <a:r>
              <a:rPr lang="en-US" altLang="ko-KR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</a:t>
            </a:r>
            <a:r>
              <a:rPr lang="en-US" altLang="ko-KR" sz="3200" b="1" i="1" spc="-15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javagame</a:t>
            </a:r>
            <a:r>
              <a:rPr lang="en-US" altLang="ko-KR" sz="3200" b="1" i="1" spc="-15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Application</a:t>
            </a:r>
            <a:endParaRPr lang="en-US" altLang="ko-KR" sz="3200" b="1" i="1" spc="-15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4400" b="1" i="1" spc="6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추호진</a:t>
            </a:r>
            <a:endParaRPr lang="en-US" sz="4400" b="1" i="1" spc="600" dirty="0" smtClean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1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30"/>
                            </p:stCondLst>
                            <p:childTnLst>
                              <p:par>
                                <p:cTn id="32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70"/>
                            </p:stCondLst>
                            <p:childTnLst>
                              <p:par>
                                <p:cTn id="36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11" grpId="0" animBg="1"/>
      <p:bldP spid="12" grpId="0" animBg="1"/>
      <p:bldP spid="12" grpId="1" animBg="1"/>
      <p:bldP spid="13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 descr="C:\Users\jinyoung\Downloads\server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06914" y="1236857"/>
            <a:ext cx="896120" cy="8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jinyoung\Downloads\pc6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20080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236296" y="4135419"/>
            <a:ext cx="1620000" cy="5760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Service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6296" y="2636912"/>
            <a:ext cx="1620000" cy="576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DAO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72400" y="3393064"/>
            <a:ext cx="900000" cy="6120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DTO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1" name="Picture 4" descr="C:\Users\jinyoung\Downloads\server3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6336" y="126876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195736" y="1988839"/>
            <a:ext cx="0" cy="486916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948264" y="1988839"/>
            <a:ext cx="0" cy="486916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80312" y="3523419"/>
            <a:ext cx="900000" cy="612000"/>
          </a:xfrm>
          <a:prstGeom prst="ellipse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Model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936" y="4941168"/>
            <a:ext cx="1584000" cy="57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800" b="1" dirty="0" err="1" smtClean="0">
                <a:latin typeface="나눔손글씨 펜" pitchFamily="66" charset="-127"/>
                <a:ea typeface="나눔손글씨 펜" pitchFamily="66" charset="-127"/>
              </a:rPr>
              <a:t>TeamFolder</a:t>
            </a:r>
            <a:endParaRPr lang="ko-KR" altLang="en-US" sz="28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704" y="4135419"/>
            <a:ext cx="1620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HTML/JSP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936" y="2060912"/>
            <a:ext cx="1584000" cy="57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Container</a:t>
            </a:r>
            <a:endParaRPr lang="ko-KR" altLang="en-US" sz="3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53512" y="2276872"/>
            <a:ext cx="1332000" cy="169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131840" y="2745056"/>
            <a:ext cx="0" cy="11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068032" y="4509120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660312" y="4509120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7956376" y="3293695"/>
            <a:ext cx="0" cy="7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100392" y="3302406"/>
            <a:ext cx="0" cy="7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660312" y="4365104"/>
            <a:ext cx="5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0312" y="4711419"/>
            <a:ext cx="900000" cy="612000"/>
          </a:xfrm>
          <a:prstGeom prst="ellipse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Model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068032" y="4365104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275856" y="2745056"/>
            <a:ext cx="0" cy="11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1025520" y="2420920"/>
            <a:ext cx="1332000" cy="169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11936" y="3973419"/>
            <a:ext cx="1584000" cy="900000"/>
          </a:xfrm>
          <a:prstGeom prst="hexag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Dispatcher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Servlet</a:t>
            </a:r>
            <a:endParaRPr lang="ko-KR" altLang="en-US" sz="28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4048" y="4135419"/>
            <a:ext cx="1620000" cy="57600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Controller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75756" y="62068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&lt;Software Architecture&gt;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2631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1" grpId="0" animBg="1"/>
      <p:bldP spid="61" grpId="1" animBg="1"/>
      <p:bldP spid="9" grpId="0" animBg="1"/>
      <p:bldP spid="9" grpId="1" animBg="1"/>
      <p:bldP spid="41" grpId="0" animBg="1"/>
      <p:bldP spid="41" grpId="1" animBg="1"/>
      <p:bldP spid="93" grpId="0"/>
      <p:bldP spid="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375756" y="62012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</a:t>
            </a:r>
            <a:r>
              <a:rPr lang="en-US" altLang="ko-KR" sz="36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SpringFramework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&gt;</a:t>
            </a:r>
            <a:endParaRPr lang="en-US" altLang="ko-KR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91980" y="5938143"/>
            <a:ext cx="1672008" cy="646986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Controller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28685" y="5950366"/>
            <a:ext cx="1255683" cy="646986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76136" y="1557878"/>
            <a:ext cx="2520000" cy="646986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HandlerMapping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62865" y="1557878"/>
            <a:ext cx="2065519" cy="64698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ViewResolver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31957" y="3582997"/>
            <a:ext cx="4524419" cy="783193"/>
          </a:xfrm>
          <a:prstGeom prst="roundRect">
            <a:avLst/>
          </a:prstGeom>
          <a:solidFill>
            <a:srgbClr val="FF9999">
              <a:alpha val="49804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DispatcherServlet</a:t>
            </a:r>
            <a:endParaRPr lang="ko-KR" altLang="en-US" sz="40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69" name="Picture 8" descr="C:\Users\jinyoung\Downloads\arrow29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">
            <a:off x="2041444" y="3248833"/>
            <a:ext cx="1080000" cy="9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9" descr="C:\Users\jinyoung\Downloads\back48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">
            <a:off x="1856859" y="3790681"/>
            <a:ext cx="1080000" cy="7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05152" y="3308786"/>
            <a:ext cx="1458536" cy="2146360"/>
            <a:chOff x="727963" y="3384103"/>
            <a:chExt cx="984565" cy="1448871"/>
          </a:xfrm>
        </p:grpSpPr>
        <p:pic>
          <p:nvPicPr>
            <p:cNvPr id="72" name="Picture 2" descr="C:\Users\jinyoung\Downloads\pc6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96" y="3384103"/>
              <a:ext cx="900001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727963" y="4248199"/>
              <a:ext cx="984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Client</a:t>
              </a:r>
              <a:endParaRPr lang="en-US" altLang="ko-KR" sz="2400" b="1" dirty="0" smtClean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pic>
        <p:nvPicPr>
          <p:cNvPr id="74" name="Picture 8" descr="C:\Users\jinyoung\Downloads\arrow29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0">
            <a:off x="3700695" y="2438179"/>
            <a:ext cx="1080000" cy="9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9" descr="C:\Users\jinyoung\Downloads\back48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0">
            <a:off x="4280262" y="2592500"/>
            <a:ext cx="1080000" cy="7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모서리가 둥근 사각형 설명선 75"/>
          <p:cNvSpPr/>
          <p:nvPr/>
        </p:nvSpPr>
        <p:spPr>
          <a:xfrm>
            <a:off x="5508384" y="1556792"/>
            <a:ext cx="2520000" cy="648000"/>
          </a:xfrm>
          <a:prstGeom prst="wedgeRoundRectCallout">
            <a:avLst>
              <a:gd name="adj1" fmla="val -159545"/>
              <a:gd name="adj2" fmla="val 4549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InternalResource</a:t>
            </a:r>
            <a:endParaRPr lang="en-US" altLang="ko-KR" sz="2400" dirty="0" smtClean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ViewResolver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3294073" y="1556792"/>
            <a:ext cx="2520000" cy="648000"/>
          </a:xfrm>
          <a:prstGeom prst="wedgeRoundRectCallout">
            <a:avLst>
              <a:gd name="adj1" fmla="val -75354"/>
              <a:gd name="adj2" fmla="val 1307"/>
              <a:gd name="adj3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ControllerClassName</a:t>
            </a:r>
            <a:endParaRPr lang="en-US" altLang="ko-KR" sz="2000" dirty="0" smtClean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HandlerMapping</a:t>
            </a:r>
            <a:endParaRPr lang="ko-KR" altLang="en-US" sz="20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78" name="Picture 8" descr="C:\Users\jinyoung\Downloads\arrow29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0">
            <a:off x="6062908" y="2446846"/>
            <a:ext cx="1080000" cy="9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9" descr="C:\Users\jinyoung\Downloads\back48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0">
            <a:off x="6592050" y="2601167"/>
            <a:ext cx="1080000" cy="7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inyoung\Downloads\arrow29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4400000" flipH="1">
            <a:off x="3700695" y="4770471"/>
            <a:ext cx="1080000" cy="9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9" descr="C:\Users\jinyoung\Downloads\back48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4400000" flipH="1">
            <a:off x="4280262" y="4631364"/>
            <a:ext cx="1080000" cy="7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1364755" y="1405984"/>
            <a:ext cx="1911101" cy="1518960"/>
            <a:chOff x="1403648" y="1622008"/>
            <a:chExt cx="1911101" cy="1518960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947439" y="1622008"/>
              <a:ext cx="823520" cy="1086912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1403648" y="2556193"/>
              <a:ext cx="1911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나눔손글씨 펜" pitchFamily="66" charset="-127"/>
                  <a:ea typeface="나눔손글씨 펜" pitchFamily="66" charset="-127"/>
                </a:rPr>
                <a:t>-servlet.xml</a:t>
              </a:r>
              <a:endParaRPr lang="ko-KR" altLang="en-US" sz="32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pic>
        <p:nvPicPr>
          <p:cNvPr id="87" name="Picture 8" descr="C:\Users\jinyoung\Downloads\arrow295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">
            <a:off x="5518500" y="5582457"/>
            <a:ext cx="1080000" cy="9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9" descr="C:\Users\jinyoung\Downloads\back48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00000">
            <a:off x="5313243" y="6166945"/>
            <a:ext cx="1080000" cy="7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46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 animBg="1"/>
      <p:bldP spid="48" grpId="0" animBg="1"/>
      <p:bldP spid="56" grpId="0" animBg="1"/>
      <p:bldP spid="67" grpId="0" animBg="1"/>
      <p:bldP spid="68" grpId="0" animBg="1"/>
      <p:bldP spid="76" grpId="0" animBg="1"/>
      <p:bldP spid="76" grpId="1" animBg="1"/>
      <p:bldP spid="77" grpId="0" animBg="1"/>
      <p:bldP spid="77" grpId="1" animBg="1"/>
      <p:bldP spid="36" grpId="0" animBg="1"/>
      <p:bldP spid="42" grpId="0"/>
      <p:bldP spid="4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5556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86075" y="62068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</a:t>
            </a:r>
            <a:r>
              <a:rPr lang="en-US" altLang="ko-KR" sz="36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FileServer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구조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&gt;</a:t>
            </a:r>
            <a:endParaRPr lang="en-US" altLang="ko-KR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3826" y="1196752"/>
            <a:ext cx="8856986" cy="5112570"/>
            <a:chOff x="323527" y="1196752"/>
            <a:chExt cx="8856986" cy="5112570"/>
          </a:xfrm>
        </p:grpSpPr>
        <p:pic>
          <p:nvPicPr>
            <p:cNvPr id="1027" name="Picture 3" descr="C:\Users\jinyoung\Downloads\doc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8816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jinyoung\Downloads\jpg2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687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jinyoung\Downloads\ppt2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309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jinyoung\Downloads\txt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087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jinyoung\Downloads\xlsx1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408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5" descr="C:\Users\jinyoung\Downloads\ppt2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7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jinyoung\Downloads\ppt2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663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5" descr="C:\Users\jinyoung\Downloads\ppt2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584" y="5373217"/>
              <a:ext cx="936105" cy="936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4069165" y="1196752"/>
              <a:ext cx="1005671" cy="1237749"/>
              <a:chOff x="4069165" y="1255146"/>
              <a:chExt cx="1005671" cy="1237749"/>
            </a:xfrm>
          </p:grpSpPr>
          <p:pic>
            <p:nvPicPr>
              <p:cNvPr id="1026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095748" y="1594329"/>
                <a:ext cx="9525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나눔손글씨 펜" pitchFamily="66" charset="-127"/>
                    <a:ea typeface="나눔손글씨 펜" pitchFamily="66" charset="-127"/>
                  </a:rPr>
                  <a:t>Root</a:t>
                </a:r>
                <a:endParaRPr lang="ko-KR" altLang="en-US" sz="36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30933" y="2551291"/>
              <a:ext cx="1005671" cy="1237749"/>
              <a:chOff x="4069165" y="1255146"/>
              <a:chExt cx="1005671" cy="1237749"/>
            </a:xfrm>
          </p:grpSpPr>
          <p:pic>
            <p:nvPicPr>
              <p:cNvPr id="51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4095748" y="1594329"/>
                <a:ext cx="9573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err="1" smtClean="0">
                    <a:latin typeface="나눔손글씨 펜" pitchFamily="66" charset="-127"/>
                    <a:ea typeface="나눔손글씨 펜" pitchFamily="66" charset="-127"/>
                  </a:rPr>
                  <a:t>팀폴더</a:t>
                </a:r>
                <a:endParaRPr lang="ko-KR" altLang="en-US" sz="36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056865" y="2551291"/>
              <a:ext cx="1015021" cy="1237749"/>
              <a:chOff x="4069165" y="1255146"/>
              <a:chExt cx="1015021" cy="1237749"/>
            </a:xfrm>
          </p:grpSpPr>
          <p:pic>
            <p:nvPicPr>
              <p:cNvPr id="54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4069165" y="1615186"/>
                <a:ext cx="1015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latin typeface="나눔손글씨 펜" pitchFamily="66" charset="-127"/>
                    <a:ea typeface="나눔손글씨 펜" pitchFamily="66" charset="-127"/>
                  </a:rPr>
                  <a:t>포트폴리오</a:t>
                </a:r>
                <a:endParaRPr lang="ko-KR" altLang="en-US" sz="28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92147" y="2551291"/>
              <a:ext cx="1005671" cy="1237749"/>
              <a:chOff x="4069165" y="1255146"/>
              <a:chExt cx="1005671" cy="1237749"/>
            </a:xfrm>
          </p:grpSpPr>
          <p:pic>
            <p:nvPicPr>
              <p:cNvPr id="58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4134769" y="1715021"/>
                <a:ext cx="894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나눔손글씨 펜" pitchFamily="66" charset="-127"/>
                    <a:ea typeface="나눔손글씨 펜" pitchFamily="66" charset="-127"/>
                  </a:rPr>
                  <a:t>첨부파일</a:t>
                </a:r>
                <a:endParaRPr lang="ko-KR" altLang="en-US" sz="24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23527" y="3919443"/>
              <a:ext cx="1005671" cy="1237749"/>
              <a:chOff x="4069165" y="1255146"/>
              <a:chExt cx="1005671" cy="1237749"/>
            </a:xfrm>
          </p:grpSpPr>
          <p:pic>
            <p:nvPicPr>
              <p:cNvPr id="61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4121396" y="1669374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atin typeface="나눔손글씨 펜" pitchFamily="66" charset="-127"/>
                    <a:ea typeface="나눔손글씨 펜" pitchFamily="66" charset="-127"/>
                  </a:rPr>
                  <a:t>게시물번호</a:t>
                </a:r>
                <a:endParaRPr lang="ko-KR" altLang="en-US" sz="20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826865" y="3905043"/>
              <a:ext cx="1005671" cy="1237749"/>
              <a:chOff x="4069165" y="1255146"/>
              <a:chExt cx="1005671" cy="1237749"/>
            </a:xfrm>
          </p:grpSpPr>
          <p:pic>
            <p:nvPicPr>
              <p:cNvPr id="64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4121396" y="1678995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손글씨 펜" pitchFamily="66" charset="-127"/>
                    <a:ea typeface="나눔손글씨 펜" pitchFamily="66" charset="-127"/>
                  </a:rPr>
                  <a:t>게시물번호</a:t>
                </a:r>
                <a:endParaRPr lang="ko-KR" altLang="en-US" sz="36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330203" y="3890641"/>
              <a:ext cx="1025773" cy="1237749"/>
              <a:chOff x="4069165" y="1255146"/>
              <a:chExt cx="1025773" cy="1237749"/>
            </a:xfrm>
          </p:grpSpPr>
          <p:pic>
            <p:nvPicPr>
              <p:cNvPr id="78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4079917" y="1611278"/>
                <a:ext cx="1015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latin typeface="나눔손글씨 펜" pitchFamily="66" charset="-127"/>
                    <a:ea typeface="나눔손글씨 펜" pitchFamily="66" charset="-127"/>
                  </a:rPr>
                  <a:t>사용자</a:t>
                </a:r>
                <a:r>
                  <a:rPr lang="en-US" altLang="ko-KR" sz="2800" dirty="0" smtClean="0">
                    <a:latin typeface="나눔손글씨 펜" pitchFamily="66" charset="-127"/>
                    <a:ea typeface="나눔손글씨 펜" pitchFamily="66" charset="-127"/>
                  </a:rPr>
                  <a:t>ID</a:t>
                </a:r>
                <a:endParaRPr lang="ko-KR" altLang="en-US" sz="28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846833" y="3861837"/>
              <a:ext cx="1015021" cy="1237749"/>
              <a:chOff x="4082457" y="1255146"/>
              <a:chExt cx="1015021" cy="1237749"/>
            </a:xfrm>
          </p:grpSpPr>
          <p:pic>
            <p:nvPicPr>
              <p:cNvPr id="81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7132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4082457" y="1612410"/>
                <a:ext cx="1015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latin typeface="나눔손글씨 펜" pitchFamily="66" charset="-127"/>
                    <a:ea typeface="나눔손글씨 펜" pitchFamily="66" charset="-127"/>
                  </a:rPr>
                  <a:t>사용자</a:t>
                </a:r>
                <a:r>
                  <a:rPr lang="en-US" altLang="ko-KR" sz="2800" dirty="0" smtClean="0">
                    <a:latin typeface="나눔손글씨 펜" pitchFamily="66" charset="-127"/>
                    <a:ea typeface="나눔손글씨 펜" pitchFamily="66" charset="-127"/>
                  </a:rPr>
                  <a:t>ID</a:t>
                </a:r>
                <a:endParaRPr lang="ko-KR" altLang="en-US" sz="28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336879" y="3876239"/>
              <a:ext cx="1005671" cy="1237749"/>
              <a:chOff x="4069165" y="1255146"/>
              <a:chExt cx="1005671" cy="1237749"/>
            </a:xfrm>
          </p:grpSpPr>
          <p:pic>
            <p:nvPicPr>
              <p:cNvPr id="84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4095748" y="1594329"/>
                <a:ext cx="9717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err="1">
                    <a:latin typeface="나눔손글씨 펜" pitchFamily="66" charset="-127"/>
                    <a:ea typeface="나눔손글씨 펜" pitchFamily="66" charset="-127"/>
                  </a:rPr>
                  <a:t>팀번호</a:t>
                </a:r>
                <a:endParaRPr lang="ko-KR" altLang="en-US" sz="36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840218" y="3847435"/>
              <a:ext cx="1005671" cy="1237749"/>
              <a:chOff x="4069165" y="1255146"/>
              <a:chExt cx="1005671" cy="1237749"/>
            </a:xfrm>
          </p:grpSpPr>
          <p:pic>
            <p:nvPicPr>
              <p:cNvPr id="88" name="Picture 2" descr="C:\Users\jinyoung\Downloads\1413372278_f114-128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9165" y="1255146"/>
                <a:ext cx="1005671" cy="1237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4095748" y="1594329"/>
                <a:ext cx="9717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err="1">
                    <a:latin typeface="나눔손글씨 펜" pitchFamily="66" charset="-127"/>
                    <a:ea typeface="나눔손글씨 펜" pitchFamily="66" charset="-127"/>
                  </a:rPr>
                  <a:t>팀번호</a:t>
                </a:r>
                <a:endParaRPr lang="ko-KR" altLang="en-US" sz="3600" dirty="0"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>
              <a:off x="4572000" y="2132856"/>
              <a:ext cx="0" cy="7576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1494973" y="2348879"/>
              <a:ext cx="6173266" cy="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1510239" y="2348880"/>
              <a:ext cx="1" cy="5624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7663158" y="2348879"/>
              <a:ext cx="1" cy="5624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 flipH="1">
              <a:off x="1391888" y="3663068"/>
              <a:ext cx="236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826362" y="3768359"/>
              <a:ext cx="7526309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 flipH="1">
              <a:off x="4453648" y="3663068"/>
              <a:ext cx="236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5400000" flipH="1">
              <a:off x="7546181" y="3663068"/>
              <a:ext cx="236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8343053" y="3768359"/>
              <a:ext cx="9620" cy="3883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6876258" y="3789040"/>
              <a:ext cx="0" cy="3975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5364088" y="3789040"/>
              <a:ext cx="1" cy="3975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3851921" y="3789040"/>
              <a:ext cx="0" cy="3975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826362" y="3768359"/>
              <a:ext cx="0" cy="4784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2375757" y="3789040"/>
              <a:ext cx="0" cy="4577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7986856" y="5105504"/>
              <a:ext cx="7200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 flipH="1">
              <a:off x="8231139" y="4966651"/>
              <a:ext cx="236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 flipV="1">
              <a:off x="8706936" y="5086453"/>
              <a:ext cx="9620" cy="3883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7986856" y="5086453"/>
              <a:ext cx="0" cy="3975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516218" y="5105504"/>
              <a:ext cx="7200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 flipH="1">
              <a:off x="6760501" y="4992232"/>
              <a:ext cx="2367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 flipV="1">
              <a:off x="7236298" y="5086453"/>
              <a:ext cx="9620" cy="3883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V="1">
              <a:off x="6516218" y="5086453"/>
              <a:ext cx="0" cy="3975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V="1">
              <a:off x="5354342" y="4792715"/>
              <a:ext cx="1" cy="692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3871689" y="4848983"/>
              <a:ext cx="0" cy="631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V="1">
              <a:off x="2375758" y="4861753"/>
              <a:ext cx="0" cy="6360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V="1">
              <a:off x="826361" y="4846226"/>
              <a:ext cx="1" cy="6516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0" name="직사각형 1049"/>
          <p:cNvSpPr/>
          <p:nvPr/>
        </p:nvSpPr>
        <p:spPr>
          <a:xfrm>
            <a:off x="5955851" y="2528767"/>
            <a:ext cx="3008637" cy="40856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18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50" grpId="0" animBg="1"/>
      <p:bldP spid="77" grpId="0" animBg="1"/>
      <p:bldP spid="94" grpId="0"/>
      <p:bldP spid="9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75756" y="5486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</a:t>
            </a:r>
            <a:r>
              <a:rPr lang="en-US" altLang="ko-KR" sz="36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DataBase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설계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&gt;</a:t>
            </a:r>
            <a:endParaRPr lang="en-US" altLang="ko-KR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1520" y="1075886"/>
            <a:ext cx="8640000" cy="579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34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2" grpId="0" animBg="1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75756" y="54868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</a:t>
            </a:r>
            <a:r>
              <a:rPr lang="en-US" altLang="ko-KR" sz="36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DataBase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설계</a:t>
            </a:r>
            <a:r>
              <a:rPr lang="en-US" altLang="ko-KR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&gt;</a:t>
            </a:r>
            <a:endParaRPr lang="en-US" altLang="ko-KR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1520" y="1075886"/>
            <a:ext cx="8640000" cy="579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105696" y="1196752"/>
            <a:ext cx="5642768" cy="10147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8959" y="3356992"/>
            <a:ext cx="8780094" cy="1584176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95536" y="4641561"/>
            <a:ext cx="35211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55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2 -0.29398 L -2.77778E-7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8" grpId="0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7584" y="3569291"/>
            <a:ext cx="3058851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Client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로부터 요청을 받아 처리하고</a:t>
            </a:r>
            <a:endParaRPr lang="en-US" altLang="ko-KR" sz="24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응답하는 객체를 모아놓은 패키지</a:t>
            </a:r>
            <a:endParaRPr lang="ko-KR" altLang="en-US" sz="24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sp>
          <p:nvSpPr>
            <p:cNvPr id="38" name="직사각형 37"/>
            <p:cNvSpPr/>
            <p:nvPr/>
          </p:nvSpPr>
          <p:spPr>
            <a:xfrm>
              <a:off x="5148064" y="1736872"/>
              <a:ext cx="3600000" cy="468000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MemberContollerServlet</a:t>
              </a:r>
              <a:endParaRPr lang="ko-KR" altLang="en-US" sz="20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48064" y="2506641"/>
              <a:ext cx="3600000" cy="468000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PostContollerServlet</a:t>
              </a:r>
              <a:endParaRPr lang="ko-KR" altLang="en-US" sz="20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48064" y="3276410"/>
              <a:ext cx="3600000" cy="468000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FileContollerServlet</a:t>
              </a:r>
              <a:endParaRPr lang="ko-KR" altLang="en-US" sz="20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48064" y="4046179"/>
              <a:ext cx="3600000" cy="468000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ContestContollerServlet</a:t>
              </a:r>
              <a:endParaRPr lang="ko-KR" altLang="en-US" sz="20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48064" y="4815948"/>
              <a:ext cx="3600000" cy="468000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TeamContollerServlet</a:t>
              </a:r>
              <a:endParaRPr lang="ko-KR" altLang="en-US" sz="20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48064" y="5585717"/>
              <a:ext cx="3600000" cy="468000"/>
            </a:xfrm>
            <a:prstGeom prst="rect">
              <a:avLst/>
            </a:prstGeom>
            <a:solidFill>
              <a:srgbClr val="FF9999"/>
            </a:solidFill>
            <a:ln w="38100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ScheduleContollerServlet</a:t>
              </a:r>
              <a:endParaRPr lang="ko-KR" altLang="en-US" sz="20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4" name="액자 43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5812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50" grpId="0" animBg="1"/>
          <p:bldP spid="5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50" grpId="0" animBg="1"/>
          <p:bldP spid="52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7772" y="3569291"/>
            <a:ext cx="2858475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Client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로부터 넘어온 데이터를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캡슐화한 객체를 모아놓은 패키지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grpSp>
          <p:nvGrpSpPr>
            <p:cNvPr id="44" name="그룹 43"/>
            <p:cNvGrpSpPr/>
            <p:nvPr/>
          </p:nvGrpSpPr>
          <p:grpSpPr>
            <a:xfrm>
              <a:off x="5154622" y="1419904"/>
              <a:ext cx="3600000" cy="4968456"/>
              <a:chOff x="5154622" y="1340816"/>
              <a:chExt cx="3600000" cy="49684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154622" y="1340816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ScheduleSearchForm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154622" y="1844872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ScheduleModifyForm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154622" y="2348928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ScheduleAddForm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154622" y="2852936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ScheduleRemoveForm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154622" y="3356992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PostInfoForm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154622" y="3861048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SearchForm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154622" y="4365152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MemberRegisterForm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154622" y="4869160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MemberModifyForm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154622" y="5373216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MemberLoginForm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154622" y="5877272"/>
                <a:ext cx="3600000" cy="43200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rgbClr val="8000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2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ContestInfoForm</a:t>
                </a:r>
                <a:endParaRPr lang="ko-KR" altLang="en-US" sz="22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</p:grpSp>
        <p:sp>
          <p:nvSpPr>
            <p:cNvPr id="45" name="액자 44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914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2700000"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0184" y="3176658"/>
            <a:ext cx="2678938" cy="15696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Presentation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계층에서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Application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계층으로 넘어온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데이터의 유효성을 검사하는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객체를 모아놓은 패키지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grpSp>
          <p:nvGrpSpPr>
            <p:cNvPr id="42" name="그룹 41"/>
            <p:cNvGrpSpPr/>
            <p:nvPr/>
          </p:nvGrpSpPr>
          <p:grpSpPr>
            <a:xfrm>
              <a:off x="5166268" y="1401880"/>
              <a:ext cx="3600000" cy="5004504"/>
              <a:chOff x="5166268" y="1448832"/>
              <a:chExt cx="3600000" cy="500450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166268" y="1448832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ScheduleSearch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ko-KR" sz="200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166268" y="1952888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ScheduleModify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166268" y="2456944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ScheduleAdd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ko-KR" sz="200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166268" y="2961000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ScheduleRemove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166268" y="3465056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PostInfoValidator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166268" y="3969112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SearchValidator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166268" y="4473168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MemberRegister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ko-KR" sz="200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166268" y="4977224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MemberModify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ko-KR" sz="200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166268" y="5481280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MemberLogin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166268" y="5985336"/>
                <a:ext cx="3600000" cy="468000"/>
              </a:xfrm>
              <a:prstGeom prst="rect">
                <a:avLst/>
              </a:prstGeom>
              <a:solidFill>
                <a:srgbClr val="CC66FF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ContestInfo</a:t>
                </a:r>
                <a:r>
                  <a:rPr lang="en-US" altLang="ko-KR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altLang="ko-KR" sz="200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Validator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</p:grpSp>
        <p:sp>
          <p:nvSpPr>
            <p:cNvPr id="43" name="액자 42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6890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5400000"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5224" y="3417218"/>
            <a:ext cx="2848858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Client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로부터 받은 요청을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Servlet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으로부터 </a:t>
            </a:r>
            <a:r>
              <a:rPr lang="ko-KR" altLang="en-US" sz="2400" b="1" dirty="0" err="1">
                <a:latin typeface="나눔손글씨 펜" pitchFamily="66" charset="-127"/>
                <a:ea typeface="나눔손글씨 펜" pitchFamily="66" charset="-127"/>
              </a:rPr>
              <a:t>위임받아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처리하는 객체를 모아놓은 패키지</a:t>
            </a:r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grpSp>
          <p:nvGrpSpPr>
            <p:cNvPr id="74" name="그룹 73"/>
            <p:cNvGrpSpPr/>
            <p:nvPr/>
          </p:nvGrpSpPr>
          <p:grpSpPr>
            <a:xfrm>
              <a:off x="5130164" y="1453841"/>
              <a:ext cx="3672208" cy="4900583"/>
              <a:chOff x="5076056" y="1264689"/>
              <a:chExt cx="3672208" cy="4900583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076056" y="1264689"/>
                <a:ext cx="1801088" cy="4900583"/>
                <a:chOff x="5076056" y="1264689"/>
                <a:chExt cx="1801088" cy="4900583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5076056" y="1264689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TeamFolderController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076056" y="155679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ScheduleSearchManager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076056" y="1844824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ScheduleRemoveManager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076056" y="2132856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TeamAddManager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076056" y="242088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TeamSearchManager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076056" y="2708920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TeamJoinManager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5076056" y="299695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TeamMatching</a:t>
                  </a:r>
                  <a:endParaRPr lang="en-US" altLang="ko-KR" sz="105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SearchManager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5076056" y="3284984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TeamMatching</a:t>
                  </a:r>
                  <a:endParaRPr lang="en-US" altLang="ko-KR" sz="105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AgreeManager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76056" y="3573016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TeamMatching</a:t>
                  </a:r>
                  <a:endParaRPr lang="en-US" altLang="ko-KR" sz="105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DetailManager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76056" y="386104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PostAddManager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76056" y="414904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PostDetailManager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076056" y="443711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MemberWithdrawManager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076056" y="4725144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MemberLoginManager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077144" y="5010429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MemberModifyManager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077144" y="530120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MemberSearchManager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077144" y="5589240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ContestAddManager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077144" y="587727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ContestDetailManager</a:t>
                  </a:r>
                  <a:endParaRPr lang="ko-KR" altLang="en-US" sz="1050" b="1" dirty="0">
                    <a:latin typeface="Tahoma" pitchFamily="34" charset="0"/>
                    <a:ea typeface="나눔손글씨 펜" pitchFamily="66" charset="-127"/>
                    <a:cs typeface="Tahoma" pitchFamily="34" charset="0"/>
                  </a:endParaRPr>
                </a:p>
              </p:txBody>
            </p:sp>
          </p:grpSp>
          <p:grpSp>
            <p:nvGrpSpPr>
              <p:cNvPr id="79" name="그룹 78"/>
              <p:cNvGrpSpPr/>
              <p:nvPr/>
            </p:nvGrpSpPr>
            <p:grpSpPr>
              <a:xfrm>
                <a:off x="6948264" y="1264689"/>
                <a:ext cx="1800000" cy="4900583"/>
                <a:chOff x="6948264" y="1264689"/>
                <a:chExt cx="1800000" cy="4900583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6948264" y="1264689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ScheduleAddManager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6948264" y="155679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ScheduleDetailManager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6948264" y="1844824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ScheduleModifyManager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6948264" y="2132856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TeamRemoveManager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6948264" y="242088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TeamDetailManager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6948264" y="2708960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TeamExitManager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6948264" y="299695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TeamMatching</a:t>
                  </a:r>
                  <a:endParaRPr lang="en-US" altLang="ko-KR" sz="105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RequestManager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6948264" y="3284984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TeamMatching</a:t>
                  </a:r>
                  <a:endParaRPr lang="en-US" altLang="ko-KR" sz="105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DisagreeManager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6948264" y="3573016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PostRemoveManager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6948264" y="386104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PostSearchManager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6948264" y="414904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PostModifyManager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6948264" y="443711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MemberIdentifyManager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6948264" y="4725144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MemberDetailManager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6948264" y="5010429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MemberRegisterManager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6948264" y="5301208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ContestRemoveManager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6948264" y="5589240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ContestModifyManager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6948264" y="5877272"/>
                  <a:ext cx="1800000" cy="288000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CC3300"/>
                  </a:solidFill>
                </a:ln>
              </p:spPr>
              <p:txBody>
                <a:bodyPr wrap="square" lIns="0" rIns="0" rtlCol="0" anchor="ctr">
                  <a:noAutofit/>
                </a:bodyPr>
                <a:lstStyle/>
                <a:p>
                  <a:pPr algn="ctr"/>
                  <a:r>
                    <a:rPr lang="en-US" altLang="ko-KR" sz="1050" b="1" dirty="0" err="1" smtClean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ContestSearchManager</a:t>
                  </a:r>
                  <a:endParaRPr lang="ko-KR" altLang="en-US" sz="1050" b="1" dirty="0"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77" name="액자 76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6445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8100000"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2663" y="3417218"/>
            <a:ext cx="2593980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프로그램에 필요한 데이터를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일정한 기준에 의해 캡슐화한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객체를 모아놓은 패키지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grpSp>
          <p:nvGrpSpPr>
            <p:cNvPr id="56" name="그룹 55"/>
            <p:cNvGrpSpPr/>
            <p:nvPr/>
          </p:nvGrpSpPr>
          <p:grpSpPr>
            <a:xfrm>
              <a:off x="5130164" y="1455856"/>
              <a:ext cx="3672208" cy="4896552"/>
              <a:chOff x="5076056" y="1556792"/>
              <a:chExt cx="3672208" cy="4896552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5076056" y="1556792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FolderInfo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948264" y="1556792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FileInfo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076056" y="2048853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FolderTreeInfo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948264" y="2110361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076056" y="2540914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ScheduleInfoList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948264" y="2663930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TeamScheduleInfo</a:t>
                </a:r>
                <a:endParaRPr lang="en-US" altLang="ko-KR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algn="ctr"/>
                <a:r>
                  <a:rPr lang="en-US" altLang="ko-KR" sz="1400" b="1" dirty="0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076056" y="3032975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TeamInfoList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948264" y="3217499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948264" y="3771068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MatchingRequestList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076056" y="3525036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MatchingRequest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076056" y="4017097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TeamPostInfoList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6948264" y="4324637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PostInfoList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509158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PostInfo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948264" y="4878206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MemberAddedeInfo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076056" y="5001219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MemberLoginInfo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948264" y="5431775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076056" y="5493280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MemberInfoList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948264" y="5985344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ContestInfo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076056" y="5985344"/>
                <a:ext cx="1800000" cy="468000"/>
              </a:xfrm>
              <a:prstGeom prst="rect">
                <a:avLst/>
              </a:prstGeom>
              <a:solidFill>
                <a:srgbClr val="C6D9F1"/>
              </a:solidFill>
              <a:ln w="1905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ContestInfoList</a:t>
                </a:r>
                <a:endParaRPr lang="ko-KR" altLang="en-US" sz="14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</p:grpSp>
        <p:sp>
          <p:nvSpPr>
            <p:cNvPr id="60" name="액자 59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rgbClr val="F3F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5920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FIVE"/>
          <p:cNvSpPr/>
          <p:nvPr/>
        </p:nvSpPr>
        <p:spPr>
          <a:xfrm>
            <a:off x="323832" y="404984"/>
            <a:ext cx="2736000" cy="29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0" name="MODER"/>
          <p:cNvSpPr/>
          <p:nvPr/>
        </p:nvSpPr>
        <p:spPr>
          <a:xfrm>
            <a:off x="6156176" y="188640"/>
            <a:ext cx="904415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b="1" spc="-3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03</a:t>
            </a:r>
            <a:endParaRPr lang="en-US" sz="9600" b="1" spc="-30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1" name="VE2"/>
          <p:cNvSpPr/>
          <p:nvPr/>
        </p:nvSpPr>
        <p:spPr>
          <a:xfrm>
            <a:off x="395536" y="1198493"/>
            <a:ext cx="2879832" cy="646331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3600" b="1" spc="-15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3600" b="1" spc="-15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RNFI"/>
          <p:cNvSpPr/>
          <p:nvPr/>
        </p:nvSpPr>
        <p:spPr>
          <a:xfrm>
            <a:off x="395536" y="1700808"/>
            <a:ext cx="2879833" cy="892552"/>
          </a:xfrm>
          <a:prstGeom prst="rect">
            <a:avLst/>
          </a:prstGeom>
        </p:spPr>
        <p:txBody>
          <a:bodyPr wrap="square" lIns="180000" anchor="t">
            <a:spAutoFit/>
          </a:bodyPr>
          <a:lstStyle/>
          <a:p>
            <a:r>
              <a:rPr lang="en-US" altLang="ko-KR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 </a:t>
            </a:r>
            <a:r>
              <a:rPr lang="ko-KR" alt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소개</a:t>
            </a:r>
            <a:endParaRPr lang="en-US" altLang="ko-KR" sz="2600" kern="3000" spc="30" dirty="0" smtClean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 </a:t>
            </a:r>
            <a:r>
              <a:rPr lang="ko-KR" alt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개발환경</a:t>
            </a:r>
            <a:endParaRPr lang="en-US" sz="2600" kern="3000" spc="3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MODE"/>
          <p:cNvSpPr/>
          <p:nvPr/>
        </p:nvSpPr>
        <p:spPr>
          <a:xfrm>
            <a:off x="395536" y="188640"/>
            <a:ext cx="771365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b="1" spc="-3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01</a:t>
            </a:r>
            <a:endParaRPr lang="en-US" sz="9600" b="1" spc="-30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FIVE"/>
          <p:cNvSpPr/>
          <p:nvPr/>
        </p:nvSpPr>
        <p:spPr>
          <a:xfrm>
            <a:off x="3275368" y="1198493"/>
            <a:ext cx="2880807" cy="646331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3600" b="1" spc="-15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3600" b="1" spc="-15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ERN"/>
          <p:cNvSpPr/>
          <p:nvPr/>
        </p:nvSpPr>
        <p:spPr>
          <a:xfrm>
            <a:off x="3275368" y="1700808"/>
            <a:ext cx="2880806" cy="892552"/>
          </a:xfrm>
          <a:prstGeom prst="rect">
            <a:avLst/>
          </a:prstGeom>
        </p:spPr>
        <p:txBody>
          <a:bodyPr wrap="square" lIns="180000" anchor="t">
            <a:spAutoFit/>
          </a:bodyPr>
          <a:lstStyle/>
          <a:p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- 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프로그램 </a:t>
            </a:r>
            <a:r>
              <a:rPr lang="ko-KR" altLang="en-US" sz="260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개발</a:t>
            </a:r>
            <a:r>
              <a:rPr lang="en-US" altLang="ko-KR" sz="260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(3</a:t>
            </a:r>
            <a:r>
              <a:rPr lang="ko-KR" altLang="en-US" sz="260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주</a:t>
            </a:r>
            <a:r>
              <a:rPr lang="en-US" altLang="ko-KR" sz="260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)</a:t>
            </a:r>
            <a:endParaRPr lang="en-US" altLang="ko-KR" sz="2600" dirty="0" smtClean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Segoe UI" pitchFamily="34" charset="0"/>
            </a:endParaRPr>
          </a:p>
          <a:p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- Refactoring(1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달</a:t>
            </a:r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)</a:t>
            </a:r>
          </a:p>
        </p:txBody>
      </p:sp>
      <p:sp>
        <p:nvSpPr>
          <p:cNvPr id="17" name="MOD"/>
          <p:cNvSpPr/>
          <p:nvPr/>
        </p:nvSpPr>
        <p:spPr>
          <a:xfrm>
            <a:off x="3275368" y="188640"/>
            <a:ext cx="1013419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b="1" spc="-3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02</a:t>
            </a:r>
            <a:endParaRPr lang="en-US" sz="9600" b="1" spc="-30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VE"/>
          <p:cNvSpPr/>
          <p:nvPr/>
        </p:nvSpPr>
        <p:spPr>
          <a:xfrm>
            <a:off x="6156176" y="1198493"/>
            <a:ext cx="2880320" cy="646331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3600" b="1" spc="-150" dirty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</a:p>
        </p:txBody>
      </p:sp>
      <p:sp>
        <p:nvSpPr>
          <p:cNvPr id="22" name="FI"/>
          <p:cNvSpPr/>
          <p:nvPr/>
        </p:nvSpPr>
        <p:spPr>
          <a:xfrm>
            <a:off x="6156176" y="1700808"/>
            <a:ext cx="2880320" cy="1692771"/>
          </a:xfrm>
          <a:prstGeom prst="rect">
            <a:avLst/>
          </a:prstGeom>
        </p:spPr>
        <p:txBody>
          <a:bodyPr wrap="square" lIns="180000" anchor="t">
            <a:spAutoFit/>
          </a:bodyPr>
          <a:lstStyle/>
          <a:p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- 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시스템구조</a:t>
            </a:r>
            <a:endParaRPr lang="en-US" altLang="ko-KR" sz="2600" dirty="0" smtClean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Segoe UI" pitchFamily="34" charset="0"/>
            </a:endParaRPr>
          </a:p>
          <a:p>
            <a:r>
              <a:rPr lang="en-US" altLang="ko-KR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 </a:t>
            </a:r>
            <a:r>
              <a:rPr lang="ko-KR" alt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구조</a:t>
            </a:r>
            <a:endParaRPr lang="en-US" altLang="ko-KR" sz="2600" kern="3000" spc="30" dirty="0" smtClean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 </a:t>
            </a:r>
            <a:r>
              <a:rPr lang="en-US" sz="2600" kern="3000" spc="3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FileServer</a:t>
            </a:r>
            <a:r>
              <a:rPr 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구조</a:t>
            </a:r>
            <a:endParaRPr lang="en-US" altLang="ko-KR" sz="2600" kern="3000" spc="30" dirty="0" smtClean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- </a:t>
            </a:r>
            <a:r>
              <a:rPr lang="en-US" sz="2600" kern="3000" spc="3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DataBase</a:t>
            </a:r>
            <a:r>
              <a:rPr 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600" kern="3000" spc="3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설계</a:t>
            </a:r>
            <a:endParaRPr lang="en-US" sz="2600" kern="3000" spc="3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RN"/>
          <p:cNvSpPr/>
          <p:nvPr/>
        </p:nvSpPr>
        <p:spPr>
          <a:xfrm>
            <a:off x="395536" y="4537863"/>
            <a:ext cx="2879832" cy="646331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3600" b="1" spc="-15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ClassDiagram</a:t>
            </a:r>
            <a:endParaRPr lang="en-US" sz="3600" b="1" spc="-15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" name="DE"/>
          <p:cNvSpPr/>
          <p:nvPr/>
        </p:nvSpPr>
        <p:spPr>
          <a:xfrm>
            <a:off x="395536" y="5024789"/>
            <a:ext cx="2879834" cy="492443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- </a:t>
            </a:r>
            <a:r>
              <a:rPr lang="ko-KR" altLang="en-US" sz="260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패키지별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 </a:t>
            </a:r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Class 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설명</a:t>
            </a:r>
            <a:endParaRPr lang="en-US" sz="2600" kern="3000" spc="3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8" name="MO"/>
          <p:cNvSpPr/>
          <p:nvPr/>
        </p:nvSpPr>
        <p:spPr>
          <a:xfrm>
            <a:off x="395536" y="3528010"/>
            <a:ext cx="1101584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b="1" spc="-3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04</a:t>
            </a:r>
            <a:endParaRPr lang="en-US" sz="9600" b="1" spc="-30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E"/>
          <p:cNvSpPr/>
          <p:nvPr/>
        </p:nvSpPr>
        <p:spPr>
          <a:xfrm>
            <a:off x="3275368" y="4537863"/>
            <a:ext cx="2880806" cy="646331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3600" b="1" spc="-15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SequenceDiagram</a:t>
            </a:r>
            <a:endParaRPr lang="en-US" sz="3600" b="1" spc="-150" dirty="0" smtClean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0" name="V"/>
          <p:cNvSpPr/>
          <p:nvPr/>
        </p:nvSpPr>
        <p:spPr>
          <a:xfrm>
            <a:off x="3275368" y="5024789"/>
            <a:ext cx="2880807" cy="492443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- </a:t>
            </a:r>
            <a:r>
              <a:rPr lang="ko-KR" altLang="en-US" sz="260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팀폴더검색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 </a:t>
            </a:r>
            <a:r>
              <a:rPr lang="ko-KR" altLang="en-US" sz="2600" dirty="0" err="1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유즈케이스</a:t>
            </a:r>
            <a:endParaRPr lang="en-US" sz="2600" kern="3000" spc="3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1" name="I"/>
          <p:cNvSpPr/>
          <p:nvPr/>
        </p:nvSpPr>
        <p:spPr>
          <a:xfrm>
            <a:off x="3275368" y="3528010"/>
            <a:ext cx="1005403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b="1" spc="-3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05</a:t>
            </a:r>
            <a:endParaRPr lang="en-US" sz="9600" b="1" spc="-30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2" name="F"/>
          <p:cNvSpPr/>
          <p:nvPr/>
        </p:nvSpPr>
        <p:spPr>
          <a:xfrm>
            <a:off x="6156176" y="4537863"/>
            <a:ext cx="2880320" cy="646331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3600" b="1" spc="-15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3600" b="1" spc="-15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3" name="N"/>
          <p:cNvSpPr/>
          <p:nvPr/>
        </p:nvSpPr>
        <p:spPr>
          <a:xfrm>
            <a:off x="6156176" y="5024789"/>
            <a:ext cx="2880320" cy="492443"/>
          </a:xfrm>
          <a:prstGeom prst="rect">
            <a:avLst/>
          </a:prstGeom>
        </p:spPr>
        <p:txBody>
          <a:bodyPr wrap="square" lIns="180000" anchor="ctr">
            <a:spAutoFit/>
          </a:bodyPr>
          <a:lstStyle/>
          <a:p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-</a:t>
            </a:r>
            <a:r>
              <a:rPr lang="ko-KR" altLang="en-US" sz="2600" dirty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 </a:t>
            </a:r>
            <a:r>
              <a:rPr lang="ko-KR" altLang="en-US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시연 동영상 및 </a:t>
            </a:r>
            <a:r>
              <a:rPr lang="en-US" altLang="ko-KR" sz="26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Q&amp;A</a:t>
            </a:r>
            <a:endParaRPr lang="en-US" sz="2600" kern="3000" spc="3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4" name="R"/>
          <p:cNvSpPr/>
          <p:nvPr/>
        </p:nvSpPr>
        <p:spPr>
          <a:xfrm>
            <a:off x="6156176" y="3528010"/>
            <a:ext cx="898003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600" b="1" spc="-300" dirty="0" smtClean="0">
                <a:solidFill>
                  <a:schemeClr val="bg1">
                    <a:lumMod val="8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06</a:t>
            </a:r>
            <a:endParaRPr lang="en-US" sz="9600" b="1" spc="-300" dirty="0">
              <a:solidFill>
                <a:schemeClr val="bg1">
                  <a:lumMod val="8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0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1702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02 1.85185E-6 L 0.63195 1.85185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de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195 -1.85185E-6 L -3.33333E-6 0.48565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97" y="2428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decel="10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48565 L 0.3151 0.48565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decel="10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 0.48565 L 0.63003 0.48565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decel="10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04 0.48565 L 1.0158 0.48565 " pathEditMode="relative" rAng="0" ptsTypes="AA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2" grpId="0"/>
      <p:bldP spid="22" grpId="1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2544" y="3417218"/>
            <a:ext cx="2294218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프로그램에 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필요한 </a:t>
            </a: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DAO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를</a:t>
            </a:r>
            <a:endParaRPr lang="en-US" altLang="ko-KR" sz="24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 err="1" smtClean="0">
                <a:latin typeface="나눔손글씨 펜" pitchFamily="66" charset="-127"/>
                <a:ea typeface="나눔손글씨 펜" pitchFamily="66" charset="-127"/>
              </a:rPr>
              <a:t>서비스별로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 캡슐화한</a:t>
            </a:r>
            <a:endParaRPr lang="en-US" altLang="ko-KR" sz="24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객체를 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모아놓은 패키지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grpSp>
          <p:nvGrpSpPr>
            <p:cNvPr id="39" name="그룹 38"/>
            <p:cNvGrpSpPr/>
            <p:nvPr/>
          </p:nvGrpSpPr>
          <p:grpSpPr>
            <a:xfrm>
              <a:off x="5166268" y="1673943"/>
              <a:ext cx="3600000" cy="4460378"/>
              <a:chOff x="5131260" y="1772816"/>
              <a:chExt cx="3600000" cy="446037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131260" y="1772816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TeamFolderService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131260" y="2438212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ScheduleDBManager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131260" y="3103608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TeamDBManager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131260" y="3769004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TeamMatchingDBManager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131260" y="4434400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PostDBManager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131260" y="5099796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MemberDBManager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131260" y="5765194"/>
                <a:ext cx="3600000" cy="468000"/>
              </a:xfrm>
              <a:prstGeom prst="rect">
                <a:avLst/>
              </a:prstGeom>
              <a:solidFill>
                <a:srgbClr val="99FF9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ContestDBManager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</p:grpSp>
        <p:sp>
          <p:nvSpPr>
            <p:cNvPr id="40" name="액자 39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6324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3500000"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764" y="3417218"/>
            <a:ext cx="3135794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Data Access Object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의 약자로써</a:t>
            </a:r>
            <a:endParaRPr lang="en-US" altLang="ko-KR" sz="24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DB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에 접근하여 </a:t>
            </a: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Data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를 관리하는 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역할을 하는 객체를 모아놓은 패키지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grpSp>
          <p:nvGrpSpPr>
            <p:cNvPr id="45" name="그룹 44"/>
            <p:cNvGrpSpPr/>
            <p:nvPr/>
          </p:nvGrpSpPr>
          <p:grpSpPr>
            <a:xfrm>
              <a:off x="5166268" y="1383872"/>
              <a:ext cx="3600000" cy="5040520"/>
              <a:chOff x="5148464" y="1444714"/>
              <a:chExt cx="3600000" cy="504052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5148464" y="1444714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DBConnectionPool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148464" y="1834757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BaseDAO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148464" y="2224800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MemberInterestDAO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148464" y="2614843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ContestDAO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148464" y="3004886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MatchingRequestDAO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148464" y="3394929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PostDAO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148464" y="3784972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148464" y="4175015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TeamMemberDAO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148464" y="4565058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MemberDAO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148464" y="4955101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ScheduleDAO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148464" y="5345144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TeamFolderDAO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5148464" y="5735187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TeamFileDAO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148464" y="6125234"/>
                <a:ext cx="3600000" cy="360000"/>
              </a:xfrm>
              <a:prstGeom prst="rect">
                <a:avLst/>
              </a:prstGeom>
              <a:solidFill>
                <a:srgbClr val="FFFFB9"/>
              </a:solidFill>
              <a:ln w="38100">
                <a:solidFill>
                  <a:srgbClr val="CC3300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2000" b="1" dirty="0" err="1" smtClean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SequenceDAO</a:t>
                </a:r>
                <a:endParaRPr lang="ko-KR" altLang="en-US" sz="2000" b="1" dirty="0">
                  <a:latin typeface="Tahoma" pitchFamily="34" charset="0"/>
                  <a:ea typeface="나눔손글씨 펜" pitchFamily="66" charset="-127"/>
                  <a:cs typeface="Tahoma" pitchFamily="34" charset="0"/>
                </a:endParaRPr>
              </a:p>
            </p:txBody>
          </p:sp>
        </p:grpSp>
        <p:sp>
          <p:nvSpPr>
            <p:cNvPr id="46" name="액자 45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815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16016" y="354868"/>
            <a:ext cx="1262178" cy="129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697" y="188640"/>
            <a:ext cx="161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31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6200000">
            <a:off x="52452" y="1642960"/>
            <a:ext cx="4591556" cy="4666360"/>
            <a:chOff x="125595" y="1268760"/>
            <a:chExt cx="5364992" cy="5452397"/>
          </a:xfrm>
          <a:solidFill>
            <a:srgbClr val="00B0F0"/>
          </a:solidFill>
        </p:grpSpPr>
        <p:sp>
          <p:nvSpPr>
            <p:cNvPr id="6" name="팔각형 5"/>
            <p:cNvSpPr/>
            <p:nvPr/>
          </p:nvSpPr>
          <p:spPr>
            <a:xfrm>
              <a:off x="465163" y="1633155"/>
              <a:ext cx="4680520" cy="4680520"/>
            </a:xfrm>
            <a:prstGeom prst="octagon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900" y="1268760"/>
              <a:ext cx="1584177" cy="755969"/>
            </a:xfrm>
            <a:prstGeom prst="roundRect">
              <a:avLst/>
            </a:prstGeom>
            <a:solidFill>
              <a:srgbClr val="FF99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Servlet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700000">
              <a:off x="3664351" y="1932621"/>
              <a:ext cx="1584175" cy="755969"/>
            </a:xfrm>
            <a:prstGeom prst="roundRect">
              <a:avLst/>
            </a:prstGeom>
            <a:solidFill>
              <a:srgbClr val="FFCC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DTO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4320515" y="3595429"/>
              <a:ext cx="1584175" cy="755969"/>
            </a:xfrm>
            <a:prstGeom prst="roundRect">
              <a:avLst/>
            </a:prstGeom>
            <a:solidFill>
              <a:srgbClr val="FFFF66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DAO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3500000">
              <a:off x="326398" y="5259800"/>
              <a:ext cx="1584175" cy="676393"/>
            </a:xfrm>
            <a:prstGeom prst="round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Manager</a:t>
              </a:r>
              <a:endParaRPr lang="ko-KR" altLang="en-US" sz="28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2013335" y="5965188"/>
              <a:ext cx="1584177" cy="755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Model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8900000">
              <a:off x="351983" y="1947065"/>
              <a:ext cx="1584177" cy="755969"/>
            </a:xfrm>
            <a:prstGeom prst="round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latin typeface="나눔손글씨 펜" pitchFamily="66" charset="-127"/>
                  <a:ea typeface="나눔손글씨 펜" pitchFamily="66" charset="-127"/>
                </a:rPr>
                <a:t>Form</a:t>
              </a:r>
              <a:endParaRPr lang="ko-KR" altLang="en-US" sz="3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328296" y="3666869"/>
              <a:ext cx="1584175" cy="676393"/>
            </a:xfrm>
            <a:prstGeom prst="roundRect">
              <a:avLst/>
            </a:prstGeom>
            <a:solidFill>
              <a:srgbClr val="CC66FF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손글씨 펜" pitchFamily="66" charset="-127"/>
                  <a:ea typeface="나눔손글씨 펜" pitchFamily="66" charset="-127"/>
                </a:rPr>
                <a:t>Validator</a:t>
              </a:r>
              <a:endParaRPr lang="ko-KR" altLang="en-US" sz="2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8100000">
              <a:off x="3694830" y="5347685"/>
              <a:ext cx="1584178" cy="517241"/>
            </a:xfrm>
            <a:prstGeom prst="roundRect">
              <a:avLst/>
            </a:prstGeom>
            <a:solidFill>
              <a:srgbClr val="99FF99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atin typeface="나눔손글씨 펜" pitchFamily="66" charset="-127"/>
                  <a:ea typeface="나눔손글씨 펜" pitchFamily="66" charset="-127"/>
                </a:rPr>
                <a:t>DBManager</a:t>
              </a:r>
              <a:endParaRPr lang="ko-KR" altLang="en-US" sz="20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50" name="Isosceles Triangle 6"/>
          <p:cNvSpPr/>
          <p:nvPr/>
        </p:nvSpPr>
        <p:spPr>
          <a:xfrm rot="10800000">
            <a:off x="2194701" y="1066896"/>
            <a:ext cx="417163" cy="395586"/>
          </a:xfrm>
          <a:prstGeom prst="triangl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3836" y="3417218"/>
            <a:ext cx="3392275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나눔손글씨 펜" pitchFamily="66" charset="-127"/>
                <a:ea typeface="나눔손글씨 펜" pitchFamily="66" charset="-127"/>
              </a:rPr>
              <a:t>Data Transfer Object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의 약자로써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계층간 데이터 </a:t>
            </a:r>
            <a:r>
              <a:rPr lang="ko-KR" altLang="en-US" sz="2400" b="1" dirty="0" err="1">
                <a:latin typeface="나눔손글씨 펜" pitchFamily="66" charset="-127"/>
                <a:ea typeface="나눔손글씨 펜" pitchFamily="66" charset="-127"/>
              </a:rPr>
              <a:t>전송시</a:t>
            </a:r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 사용하는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sz="2400" b="1" dirty="0">
                <a:latin typeface="나눔손글씨 펜" pitchFamily="66" charset="-127"/>
                <a:ea typeface="나눔손글씨 펜" pitchFamily="66" charset="-127"/>
              </a:rPr>
              <a:t>객체를 모아놓은 </a:t>
            </a:r>
            <a:r>
              <a:rPr lang="ko-KR" altLang="en-US" sz="2400" b="1" dirty="0" smtClean="0">
                <a:latin typeface="나눔손글씨 펜" pitchFamily="66" charset="-127"/>
                <a:ea typeface="나눔손글씨 펜" pitchFamily="66" charset="-127"/>
              </a:rPr>
              <a:t>패키지</a:t>
            </a: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24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60032" y="1066896"/>
            <a:ext cx="4212472" cy="5674472"/>
            <a:chOff x="4860032" y="1066896"/>
            <a:chExt cx="4212472" cy="5674472"/>
          </a:xfrm>
        </p:grpSpPr>
        <p:sp>
          <p:nvSpPr>
            <p:cNvPr id="40" name="직사각형 39"/>
            <p:cNvSpPr/>
            <p:nvPr/>
          </p:nvSpPr>
          <p:spPr>
            <a:xfrm>
              <a:off x="5148464" y="1412776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TeamFolderDTO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48464" y="2066572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TeamFileDTO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48464" y="2720368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ScheduleDTO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48464" y="3374164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TeamDTO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148064" y="4027960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TeamMemberDTO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48064" y="4681756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PostDTO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8064" y="5335552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MemberInterestDTO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48064" y="5989350"/>
              <a:ext cx="3600000" cy="468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C33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2600" b="1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MemberDTO</a:t>
              </a:r>
              <a:endParaRPr lang="ko-KR" altLang="en-US" sz="2600" b="1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  <p:sp>
          <p:nvSpPr>
            <p:cNvPr id="56" name="액자 55"/>
            <p:cNvSpPr/>
            <p:nvPr/>
          </p:nvSpPr>
          <p:spPr>
            <a:xfrm>
              <a:off x="4860032" y="1066896"/>
              <a:ext cx="4212472" cy="5674472"/>
            </a:xfrm>
            <a:prstGeom prst="frame">
              <a:avLst>
                <a:gd name="adj1" fmla="val 3914"/>
              </a:avLst>
            </a:prstGeom>
            <a:solidFill>
              <a:srgbClr val="FFE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9583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2563" t="1559" r="43467" b="80460"/>
          <a:stretch/>
        </p:blipFill>
        <p:spPr bwMode="auto">
          <a:xfrm>
            <a:off x="181950" y="650305"/>
            <a:ext cx="986911" cy="18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992815" y="1916752"/>
            <a:ext cx="0" cy="4941248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26" idx="2"/>
          </p:cNvCxnSpPr>
          <p:nvPr/>
        </p:nvCxnSpPr>
        <p:spPr>
          <a:xfrm>
            <a:off x="675406" y="2514600"/>
            <a:ext cx="2" cy="4322298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173951" y="1916752"/>
            <a:ext cx="0" cy="5040640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615444" y="1916752"/>
            <a:ext cx="1" cy="4941248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25374" y="3089280"/>
            <a:ext cx="360000" cy="72008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75405" y="3088124"/>
            <a:ext cx="2188723" cy="11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707" y="2668850"/>
            <a:ext cx="2443298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cs typeface="Tahoma" pitchFamily="34" charset="0"/>
              </a:rPr>
              <a:t>1 : </a:t>
            </a:r>
            <a:r>
              <a:rPr lang="ko-KR" altLang="en-US" sz="1600" dirty="0" err="1" smtClean="0">
                <a:latin typeface="+mn-ea"/>
                <a:cs typeface="Tahoma" pitchFamily="34" charset="0"/>
              </a:rPr>
              <a:t>팀폴더를</a:t>
            </a:r>
            <a:r>
              <a:rPr lang="ko-KR" altLang="en-US" sz="1600" dirty="0" smtClean="0">
                <a:latin typeface="+mn-ea"/>
                <a:cs typeface="Tahoma" pitchFamily="34" charset="0"/>
              </a:rPr>
              <a:t> 선택한다</a:t>
            </a:r>
            <a:r>
              <a:rPr lang="en-US" altLang="ko-KR" sz="1600" dirty="0" smtClean="0">
                <a:latin typeface="+mn-ea"/>
                <a:cs typeface="Tahoma" pitchFamily="34" charset="0"/>
              </a:rPr>
              <a:t>.()</a:t>
            </a:r>
            <a:endParaRPr lang="ko-KR" altLang="en-US" sz="1600" dirty="0">
              <a:latin typeface="+mn-ea"/>
              <a:cs typeface="Tahoma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93951" y="3573016"/>
            <a:ext cx="360000" cy="3384376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201499" y="3573016"/>
            <a:ext cx="180840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2707" y="3162454"/>
            <a:ext cx="8548622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: </a:t>
            </a:r>
            <a:r>
              <a:rPr lang="en-US" altLang="ko-K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doGet</a:t>
            </a:r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(httpServletRequest,HttpServletRequest,httpServletResponse:HttpServletResponse</a:t>
            </a:r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16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35444" y="5373216"/>
            <a:ext cx="360000" cy="72008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369902" y="5373216"/>
            <a:ext cx="20722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28184" y="5013176"/>
            <a:ext cx="296876" cy="338554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ko-KR" altLang="en-US" sz="16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8828" y="1196831"/>
            <a:ext cx="1693092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teamMain.jsp</a:t>
            </a:r>
            <a:endParaRPr lang="ko-KR" altLang="en-US" sz="2000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91727" y="1196831"/>
            <a:ext cx="1964449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DispatcherServlet</a:t>
            </a:r>
            <a:endParaRPr lang="ko-KR" altLang="en-US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08072" y="1196831"/>
            <a:ext cx="2814745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ControllerClassNameMapping</a:t>
            </a:r>
            <a:endParaRPr lang="ko-KR" altLang="en-US" sz="1600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369902" y="6322615"/>
            <a:ext cx="3789973" cy="0"/>
          </a:xfrm>
          <a:prstGeom prst="straightConnector1">
            <a:avLst/>
          </a:prstGeom>
          <a:ln w="28575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652120" y="3858370"/>
            <a:ext cx="1505540" cy="1154806"/>
            <a:chOff x="1579750" y="1757695"/>
            <a:chExt cx="1505540" cy="1154806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035334" y="1757695"/>
              <a:ext cx="617908" cy="8155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579750" y="2512391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-servlet.xml</a:t>
              </a:r>
              <a:endParaRPr lang="ko-KR" altLang="en-US" sz="2000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253814" y="5517232"/>
            <a:ext cx="2710674" cy="408623"/>
          </a:xfrm>
          <a:prstGeom prst="round2DiagRect">
            <a:avLst/>
          </a:prstGeom>
          <a:solidFill>
            <a:srgbClr val="FFFFB9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 err="1" smtClean="0"/>
              <a:t>TeamFolderController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410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41" grpId="0" animBg="1"/>
      <p:bldP spid="43" grpId="0" animBg="1"/>
      <p:bldP spid="44" grpId="0" animBg="1"/>
      <p:bldP spid="49" grpId="0" animBg="1"/>
      <p:bldP spid="25" grpId="0" animBg="1"/>
      <p:bldP spid="53" grpId="0" animBg="1"/>
      <p:bldP spid="54" grpId="0" animBg="1"/>
      <p:bldP spid="29" grpId="0" animBg="1"/>
      <p:bldP spid="47" grpId="0"/>
      <p:bldP spid="47" grpId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2195294" y="1040585"/>
            <a:ext cx="6116" cy="5916807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99172" y="1055974"/>
            <a:ext cx="27027" cy="5802026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577594" y="1052656"/>
            <a:ext cx="36485" cy="5805344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825" y="320585"/>
            <a:ext cx="2587055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TeamFolderController</a:t>
            </a:r>
            <a:endParaRPr lang="ko-KR" altLang="en-US" sz="2000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335974"/>
            <a:ext cx="2089483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TeamFolderService</a:t>
            </a:r>
            <a:endParaRPr lang="ko-KR" altLang="en-US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807" y="332656"/>
            <a:ext cx="1996059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TeamFolderDAO</a:t>
            </a:r>
            <a:endParaRPr lang="ko-KR" altLang="en-US" sz="2000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590" y="1340768"/>
            <a:ext cx="4604146" cy="369332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 : index(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teamCode:String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ModelAndView</a:t>
            </a:r>
            <a:endParaRPr lang="ko-KR" altLang="en-US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8352" y="1772816"/>
            <a:ext cx="360000" cy="5085184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2685" y="4117464"/>
            <a:ext cx="360000" cy="1615792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81851" y="4117465"/>
            <a:ext cx="26506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5703" y="3645024"/>
            <a:ext cx="6920100" cy="369332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 : 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searchTeamFolderList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teamCode:String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):List&lt;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FolderTreeInfo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endParaRPr lang="ko-KR" altLang="en-US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15836" y="4621521"/>
            <a:ext cx="36000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406187" y="4621521"/>
            <a:ext cx="204613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99792" y="4252189"/>
            <a:ext cx="6381619" cy="369332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: 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findByTeamCode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teamCode:String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):List&lt;</a:t>
            </a:r>
            <a:r>
              <a:rPr lang="en-US" altLang="ko-K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TemFolderDTO</a:t>
            </a:r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endParaRPr lang="ko-KR" altLang="en-US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cxnSp>
        <p:nvCxnSpPr>
          <p:cNvPr id="38" name="꺾인 연결선 37"/>
          <p:cNvCxnSpPr/>
          <p:nvPr/>
        </p:nvCxnSpPr>
        <p:spPr>
          <a:xfrm rot="5400000" flipH="1" flipV="1">
            <a:off x="-1008927" y="3248681"/>
            <a:ext cx="4536511" cy="1584783"/>
          </a:xfrm>
          <a:prstGeom prst="bentConnector3">
            <a:avLst>
              <a:gd name="adj1" fmla="val 99719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-9857" y="6304240"/>
            <a:ext cx="446921" cy="0"/>
          </a:xfrm>
          <a:prstGeom prst="straightConnector1">
            <a:avLst/>
          </a:prstGeom>
          <a:ln w="28575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339752" y="2276872"/>
            <a:ext cx="2749727" cy="1154806"/>
            <a:chOff x="983635" y="1757695"/>
            <a:chExt cx="2749727" cy="11548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035334" y="1757695"/>
              <a:ext cx="617908" cy="81553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83635" y="2512391"/>
              <a:ext cx="2749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applicationContext.xml</a:t>
              </a:r>
              <a:endParaRPr lang="ko-KR" altLang="en-US" sz="2000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95936" y="5138853"/>
            <a:ext cx="2336346" cy="408623"/>
          </a:xfrm>
          <a:prstGeom prst="round2DiagRect">
            <a:avLst/>
          </a:prstGeom>
          <a:solidFill>
            <a:srgbClr val="FFFFB9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DTO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048" y="5877272"/>
            <a:ext cx="3044733" cy="408623"/>
          </a:xfrm>
          <a:prstGeom prst="round2DiagRect">
            <a:avLst/>
          </a:prstGeom>
          <a:solidFill>
            <a:srgbClr val="FFFFB9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err="1"/>
              <a:t>JSONObject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xmlns="" val="14912778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7" grpId="0" animBg="1"/>
      <p:bldP spid="2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201852" y="1075219"/>
            <a:ext cx="0" cy="578278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4628354" y="1271998"/>
            <a:ext cx="10017" cy="5586002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487281" y="1268680"/>
            <a:ext cx="52003" cy="5589320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944" y="551998"/>
            <a:ext cx="112082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endParaRPr lang="ko-KR" altLang="en-US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807" y="548680"/>
            <a:ext cx="183095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ModelAndView</a:t>
            </a:r>
            <a:endParaRPr lang="ko-KR" altLang="en-US" sz="2000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21851" y="-387424"/>
            <a:ext cx="360000" cy="6768752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48354" y="3109352"/>
            <a:ext cx="36000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81851" y="3109353"/>
            <a:ext cx="204613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46511" y="2204864"/>
            <a:ext cx="4505850" cy="738664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&lt;&lt;create&gt;&gt;</a:t>
            </a:r>
          </a:p>
          <a:p>
            <a:pPr algn="ctr"/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 : put(</a:t>
            </a:r>
            <a:r>
              <a:rPr lang="en-US" altLang="ko-K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key:String,value:Object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24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33282" y="4437112"/>
            <a:ext cx="36000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3933056"/>
            <a:ext cx="5178021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 : </a:t>
            </a:r>
            <a:r>
              <a:rPr lang="en-US" altLang="ko-K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ModelAndView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viewName:String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ko-KR" altLang="en-US" sz="24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381851" y="4437112"/>
            <a:ext cx="50704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33282" y="5661328"/>
            <a:ext cx="36000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696" y="5157272"/>
            <a:ext cx="6895734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 : </a:t>
            </a:r>
            <a:r>
              <a:rPr lang="en-US" altLang="ko-K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addAllObject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ko-K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modelMap:Map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ko-K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String,Object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&gt;)</a:t>
            </a:r>
            <a:endParaRPr lang="ko-KR" altLang="en-US" sz="24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86052" y="5661328"/>
            <a:ext cx="50704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65998" y="1721961"/>
            <a:ext cx="1600021" cy="408623"/>
          </a:xfrm>
          <a:prstGeom prst="round2DiagRect">
            <a:avLst/>
          </a:prstGeom>
          <a:solidFill>
            <a:srgbClr val="FFFFB9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smtClean="0"/>
              <a:t>폴더목록정보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5097" y="3452425"/>
            <a:ext cx="1241159" cy="408623"/>
          </a:xfrm>
          <a:prstGeom prst="round2DiagRect">
            <a:avLst/>
          </a:prstGeom>
          <a:solidFill>
            <a:srgbClr val="FFFFB9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 err="1" smtClean="0"/>
              <a:t>folderView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641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 animBg="1"/>
      <p:bldP spid="22" grpId="0" animBg="1"/>
      <p:bldP spid="25" grpId="0" animBg="1"/>
      <p:bldP spid="27" grpId="0" animBg="1"/>
      <p:bldP spid="24" grpId="0" animBg="1"/>
      <p:bldP spid="28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202613" y="692616"/>
            <a:ext cx="0" cy="6165384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22613" y="450687"/>
            <a:ext cx="360000" cy="6074658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389" y="-27384"/>
            <a:ext cx="1964449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DispatcherServlet</a:t>
            </a:r>
            <a:endParaRPr lang="ko-KR" altLang="en-US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451105" y="1271998"/>
            <a:ext cx="38604" cy="5586002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78524" y="1268680"/>
            <a:ext cx="0" cy="5688712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551998"/>
            <a:ext cx="3253198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InternalResourceViewResolver</a:t>
            </a:r>
            <a:endParaRPr lang="ko-KR" altLang="en-US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6616" y="548680"/>
            <a:ext cx="1763816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folderView.jsp</a:t>
            </a:r>
            <a:endParaRPr lang="ko-KR" altLang="en-US" sz="2000" u="sng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0407" y="3141048"/>
            <a:ext cx="36000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11247" y="3141048"/>
            <a:ext cx="287272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9142" y="2710998"/>
            <a:ext cx="521297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endParaRPr lang="ko-KR" altLang="en-US" sz="24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98524" y="4581208"/>
            <a:ext cx="360000" cy="720000"/>
          </a:xfrm>
          <a:prstGeom prst="rect">
            <a:avLst/>
          </a:prstGeom>
          <a:solidFill>
            <a:srgbClr val="FFFFB9"/>
          </a:solidFill>
          <a:ln w="12700"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411247" y="4581208"/>
            <a:ext cx="604111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1190" y="4077072"/>
            <a:ext cx="2988447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11 : </a:t>
            </a:r>
            <a:r>
              <a:rPr lang="ko-KR" altLang="en-US" sz="2400" dirty="0" smtClean="0">
                <a:latin typeface="+mn-ea"/>
                <a:cs typeface="Tahoma" pitchFamily="34" charset="0"/>
              </a:rPr>
              <a:t>응답</a:t>
            </a:r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(response)</a:t>
            </a:r>
            <a:endParaRPr lang="ko-KR" altLang="en-US" sz="2400" dirty="0">
              <a:latin typeface="Tahoma" pitchFamily="34" charset="0"/>
              <a:ea typeface="나눔손글씨 펜" pitchFamily="66" charset="-127"/>
              <a:cs typeface="Tahoma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29568" y="1554114"/>
            <a:ext cx="1505540" cy="1154806"/>
            <a:chOff x="1579750" y="1757695"/>
            <a:chExt cx="1505540" cy="11548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035334" y="1757695"/>
              <a:ext cx="617908" cy="81553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579750" y="2512391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-servlet.xml</a:t>
              </a:r>
              <a:endParaRPr lang="ko-KR" altLang="en-US" sz="2000" dirty="0">
                <a:latin typeface="Tahoma" pitchFamily="34" charset="0"/>
                <a:ea typeface="나눔손글씨 펜" pitchFamily="66" charset="-127"/>
                <a:cs typeface="Tahoma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63008" y="3380417"/>
            <a:ext cx="2014798" cy="408623"/>
          </a:xfrm>
          <a:prstGeom prst="round2DiagRect">
            <a:avLst/>
          </a:prstGeom>
          <a:solidFill>
            <a:srgbClr val="FFFFB9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 smtClean="0"/>
              <a:t>/JSP/</a:t>
            </a:r>
            <a:r>
              <a:rPr lang="en-US" altLang="ko-KR" dirty="0" err="1" smtClean="0"/>
              <a:t>folderView.jsp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50332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</a:t>
            </a:r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66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5895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979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1840" y="188640"/>
            <a:ext cx="15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147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2319" y="188640"/>
            <a:ext cx="122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30302" y="188640"/>
            <a:ext cx="125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2213" y="2105561"/>
            <a:ext cx="429957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 smtClean="0">
                <a:solidFill>
                  <a:schemeClr val="accent2"/>
                </a:solidFill>
                <a:latin typeface="나눔손글씨 펜" pitchFamily="66" charset="-127"/>
                <a:ea typeface="나눔손글씨 펜" pitchFamily="66" charset="-127"/>
              </a:rPr>
              <a:t>Q</a:t>
            </a:r>
            <a:r>
              <a:rPr lang="en-US" altLang="ko-KR" sz="16600" b="1" dirty="0" smtClean="0">
                <a:latin typeface="나눔손글씨 펜" pitchFamily="66" charset="-127"/>
                <a:ea typeface="나눔손글씨 펜" pitchFamily="66" charset="-127"/>
              </a:rPr>
              <a:t> &amp; </a:t>
            </a:r>
            <a:r>
              <a:rPr lang="en-US" altLang="ko-KR" sz="166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A</a:t>
            </a:r>
            <a:endParaRPr lang="ko-KR" altLang="en-US" sz="166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63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72963">
            <a:off x="6535272" y="2498597"/>
            <a:ext cx="214994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600" b="1" dirty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♥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7457" y="4509120"/>
            <a:ext cx="66875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Thank</a:t>
            </a:r>
            <a:r>
              <a:rPr lang="en-US" altLang="ko-KR" sz="11500" b="1" dirty="0" smtClean="0">
                <a:solidFill>
                  <a:schemeClr val="accent2"/>
                </a:solidFill>
                <a:latin typeface="나눔손글씨 펜" pitchFamily="66" charset="-127"/>
                <a:ea typeface="나눔손글씨 펜" pitchFamily="66" charset="-127"/>
              </a:rPr>
              <a:t> you!</a:t>
            </a:r>
            <a:endParaRPr lang="ko-KR" altLang="en-US" sz="115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20225763">
            <a:off x="6228184" y="3284984"/>
            <a:ext cx="154561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500" b="1" dirty="0">
                <a:solidFill>
                  <a:schemeClr val="accent2"/>
                </a:solidFill>
                <a:latin typeface="나눔손글씨 펜" pitchFamily="66" charset="-127"/>
                <a:ea typeface="나눔손글씨 펜" pitchFamily="66" charset="-127"/>
              </a:rPr>
              <a:t>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3730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사각형 설명선 5"/>
          <p:cNvSpPr/>
          <p:nvPr/>
        </p:nvSpPr>
        <p:spPr>
          <a:xfrm>
            <a:off x="971600" y="4077072"/>
            <a:ext cx="7128792" cy="1800200"/>
          </a:xfrm>
          <a:prstGeom prst="wedgeRoundRectCallout">
            <a:avLst>
              <a:gd name="adj1" fmla="val 2600"/>
              <a:gd name="adj2" fmla="val -8170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0768" t="8226" r="2709" b="28010"/>
          <a:stretch/>
        </p:blipFill>
        <p:spPr>
          <a:xfrm>
            <a:off x="6513676" y="908720"/>
            <a:ext cx="922959" cy="1600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0768" t="8226" r="2709" b="28010"/>
          <a:stretch/>
        </p:blipFill>
        <p:spPr>
          <a:xfrm flipH="1">
            <a:off x="1691680" y="908720"/>
            <a:ext cx="92295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21278"/>
          <a:stretch/>
        </p:blipFill>
        <p:spPr>
          <a:xfrm>
            <a:off x="3917538" y="1916832"/>
            <a:ext cx="1524000" cy="15176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4548"/>
          <a:stretch/>
        </p:blipFill>
        <p:spPr>
          <a:xfrm>
            <a:off x="3779912" y="2181617"/>
            <a:ext cx="3191984" cy="94777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3608" y="4189730"/>
            <a:ext cx="1351652" cy="1648862"/>
            <a:chOff x="1276132" y="4680783"/>
            <a:chExt cx="1351652" cy="1648862"/>
          </a:xfrm>
        </p:grpSpPr>
        <p:pic>
          <p:nvPicPr>
            <p:cNvPr id="1029" name="Picture 5" descr="C:\Users\jinyoung\Downloads\1413372118_f044-12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583" y="4680783"/>
              <a:ext cx="124875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76132" y="586798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공모전</a:t>
              </a:r>
              <a:r>
                <a:rPr lang="en-US" altLang="ko-KR" sz="2400" dirty="0" smtClean="0">
                  <a:latin typeface="나눔손글씨 펜" pitchFamily="66" charset="-127"/>
                  <a:ea typeface="나눔손글씨 펜" pitchFamily="66" charset="-127"/>
                </a:rPr>
                <a:t>/</a:t>
              </a:r>
              <a:r>
                <a:rPr lang="ko-KR" altLang="en-US" sz="2400" dirty="0" smtClean="0">
                  <a:latin typeface="나눔손글씨 펜" pitchFamily="66" charset="-127"/>
                  <a:ea typeface="나눔손글씨 펜" pitchFamily="66" charset="-127"/>
                </a:rPr>
                <a:t>게시판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21123" y="4221088"/>
            <a:ext cx="1715534" cy="1656184"/>
            <a:chOff x="2987824" y="4795666"/>
            <a:chExt cx="1715534" cy="165618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21278"/>
            <a:stretch/>
          </p:blipFill>
          <p:spPr>
            <a:xfrm>
              <a:off x="3196497" y="4795666"/>
              <a:ext cx="1298188" cy="129277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987824" y="5990185"/>
              <a:ext cx="1715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latin typeface="나눔손글씨 펜" pitchFamily="66" charset="-127"/>
                  <a:ea typeface="나눔손글씨 펜" pitchFamily="66" charset="-127"/>
                </a:rPr>
                <a:t>TeamMatching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162520" y="4149080"/>
            <a:ext cx="1170000" cy="1730162"/>
            <a:chOff x="4918332" y="4680783"/>
            <a:chExt cx="1170000" cy="1730162"/>
          </a:xfrm>
        </p:grpSpPr>
        <p:pic>
          <p:nvPicPr>
            <p:cNvPr id="1030" name="Picture 6" descr="C:\Users\jinyoung\Downloads\1413372195_f073-12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332" y="4680783"/>
              <a:ext cx="117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066354" y="5949280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atin typeface="나눔손글씨 펜" pitchFamily="66" charset="-127"/>
                  <a:ea typeface="나눔손글씨 펜" pitchFamily="66" charset="-127"/>
                </a:rPr>
                <a:t>스케쥴러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58384" y="4185084"/>
            <a:ext cx="1170000" cy="1658154"/>
            <a:chOff x="6821760" y="4680783"/>
            <a:chExt cx="1170000" cy="1658154"/>
          </a:xfrm>
        </p:grpSpPr>
        <p:pic>
          <p:nvPicPr>
            <p:cNvPr id="1031" name="Picture 7" descr="C:\Users\jinyoung\Downloads\1413372278_f114-12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760" y="4680783"/>
              <a:ext cx="117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7057145" y="587727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나눔손글씨 펜" pitchFamily="66" charset="-127"/>
                  <a:ea typeface="나눔손글씨 펜" pitchFamily="66" charset="-127"/>
                </a:rPr>
                <a:t>팀폴더</a:t>
              </a:r>
              <a:endParaRPr lang="ko-KR" altLang="en-US" sz="24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95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506E-6 L 0.21736 0.1352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675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3506E-6 L -0.20746 0.1352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6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18107 2.96296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/>
      <p:bldP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82565" y="692696"/>
            <a:ext cx="497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&lt;Development Environment&gt;</a:t>
            </a:r>
            <a:endParaRPr lang="en-US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5" name="Picture 2" descr="C:\Users\jinyoung\Downloads\JavaIcon1.jpg"/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082566" y="1728656"/>
            <a:ext cx="103333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nyoung\Downloads\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62723" y="17286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46322" y="1728656"/>
            <a:ext cx="900000" cy="9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922772" y="1728656"/>
            <a:ext cx="1096828" cy="9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50080" y="1728656"/>
            <a:ext cx="957447" cy="9000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647" y="1976397"/>
            <a:ext cx="131736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손글씨 펜" pitchFamily="66" charset="-127"/>
                <a:ea typeface="나눔손글씨 펜" pitchFamily="66" charset="-127"/>
              </a:rPr>
              <a:t>Language</a:t>
            </a:r>
            <a:endParaRPr lang="ko-KR" altLang="en-US" sz="28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352" y="4480969"/>
            <a:ext cx="773951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손글씨 펜" pitchFamily="66" charset="-127"/>
                <a:ea typeface="나눔손글씨 펜" pitchFamily="66" charset="-127"/>
              </a:rPr>
              <a:t>Tool</a:t>
            </a:r>
            <a:endParaRPr lang="ko-KR" altLang="en-US" sz="28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352" y="3228683"/>
            <a:ext cx="773951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손글씨 펜" pitchFamily="66" charset="-127"/>
                <a:ea typeface="나눔손글씨 펜" pitchFamily="66" charset="-127"/>
              </a:rPr>
              <a:t>WAS</a:t>
            </a:r>
            <a:endParaRPr lang="ko-KR" altLang="en-US" sz="28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5733256"/>
            <a:ext cx="1985647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손글씨 펜" pitchFamily="66" charset="-127"/>
                <a:ea typeface="나눔손글씨 펜" pitchFamily="66" charset="-127"/>
              </a:rPr>
              <a:t>Framework/lib</a:t>
            </a:r>
            <a:endParaRPr lang="ko-KR" altLang="en-US" sz="280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5322130" y="4329200"/>
            <a:ext cx="11220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680613" y="4293096"/>
            <a:ext cx="235588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447864" y="4329200"/>
            <a:ext cx="900000" cy="90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68566" y="2961048"/>
            <a:ext cx="1800000" cy="90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816016" y="4329200"/>
            <a:ext cx="900000" cy="9000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4572000" y="5553336"/>
            <a:ext cx="68181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5406282" y="5657604"/>
            <a:ext cx="1571787" cy="5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38303" y="5553336"/>
            <a:ext cx="900000" cy="90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75160" y="5655900"/>
            <a:ext cx="993405" cy="58141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18665" y="5683902"/>
            <a:ext cx="1957526" cy="48140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07504" y="2852936"/>
            <a:ext cx="89289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7504" y="4005064"/>
            <a:ext cx="89289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7504" y="5373216"/>
            <a:ext cx="892899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194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9334E-6 L 0.12882 0.24653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1232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9334E-6 L -0.13767 0.2571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1285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25069E-7 L -0.32465 0.00208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25069E-7 L 0.2875 0.00208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9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-0.00226 -0.25717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1309 -0.25717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287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16823 -0.28726 " pathEditMode="relative" rAng="0" ptsTypes="AA">
                                      <p:cBhvr>
                                        <p:cTn id="7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-1437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25069E-7 L -0.32465 0.00208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9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25069E-7 L 0.2875 0.00208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9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24722 " pathEditMode="relative" rAng="0" ptsTypes="AA">
                                      <p:cBhvr>
                                        <p:cTn id="84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1309 -0.25717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287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16823 -0.28726 " pathEditMode="relative" rAng="0" ptsTypes="AA">
                                      <p:cBhvr>
                                        <p:cTn id="117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-1437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25069E-7 L -0.32465 0.00208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9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25069E-7 L 0.2875 0.00208 " pathEditMode="relative" rAng="0" ptsTypes="AA">
                                      <p:cBhvr>
                                        <p:cTn id="121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9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24722 " pathEditMode="relative" rAng="0" ptsTypes="AA">
                                      <p:cBhvr>
                                        <p:cTn id="12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/>
      <p:bldP spid="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E"/>
          <p:cNvSpPr txBox="1"/>
          <p:nvPr/>
        </p:nvSpPr>
        <p:spPr>
          <a:xfrm>
            <a:off x="-406077" y="692697"/>
            <a:ext cx="9629272" cy="361772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500" b="1" spc="-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Didot"/>
              </a:rPr>
              <a:t>T</a:t>
            </a:r>
            <a:r>
              <a:rPr lang="en-US" sz="28500" b="1" spc="-3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Didot"/>
              </a:rPr>
              <a:t>IME</a:t>
            </a:r>
          </a:p>
        </p:txBody>
      </p:sp>
      <p:sp>
        <p:nvSpPr>
          <p:cNvPr id="18" name="MO"/>
          <p:cNvSpPr txBox="1"/>
          <p:nvPr/>
        </p:nvSpPr>
        <p:spPr>
          <a:xfrm>
            <a:off x="318950" y="5157844"/>
            <a:ext cx="2768710" cy="15872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주제선정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벤치마킹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SWOT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분석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요구사항정의서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차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키추출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Usecase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-Diagram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Usecase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명세서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 / 2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차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키추출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</p:txBody>
      </p:sp>
      <p:cxnSp>
        <p:nvCxnSpPr>
          <p:cNvPr id="10" name="E"/>
          <p:cNvCxnSpPr/>
          <p:nvPr/>
        </p:nvCxnSpPr>
        <p:spPr>
          <a:xfrm>
            <a:off x="-73719" y="3657681"/>
            <a:ext cx="9296914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"/>
          <p:cNvSpPr/>
          <p:nvPr/>
        </p:nvSpPr>
        <p:spPr>
          <a:xfrm>
            <a:off x="1623968" y="3585673"/>
            <a:ext cx="158675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ms-MY"/>
          </a:p>
        </p:txBody>
      </p:sp>
      <p:sp>
        <p:nvSpPr>
          <p:cNvPr id="14" name="I"/>
          <p:cNvSpPr/>
          <p:nvPr/>
        </p:nvSpPr>
        <p:spPr>
          <a:xfrm>
            <a:off x="4508866" y="3585673"/>
            <a:ext cx="158675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ms-MY"/>
          </a:p>
        </p:txBody>
      </p:sp>
      <p:sp>
        <p:nvSpPr>
          <p:cNvPr id="15" name="F"/>
          <p:cNvSpPr/>
          <p:nvPr/>
        </p:nvSpPr>
        <p:spPr>
          <a:xfrm>
            <a:off x="7389186" y="3585673"/>
            <a:ext cx="158675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ms-MY"/>
          </a:p>
        </p:txBody>
      </p:sp>
      <p:sp>
        <p:nvSpPr>
          <p:cNvPr id="17" name="N"/>
          <p:cNvSpPr/>
          <p:nvPr/>
        </p:nvSpPr>
        <p:spPr>
          <a:xfrm>
            <a:off x="663651" y="3833635"/>
            <a:ext cx="2079309" cy="134101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07.08~07.14</a:t>
            </a:r>
          </a:p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분석</a:t>
            </a:r>
            <a:endParaRPr lang="ms-MY" sz="4000" dirty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R"/>
          <p:cNvSpPr txBox="1"/>
          <p:nvPr/>
        </p:nvSpPr>
        <p:spPr>
          <a:xfrm>
            <a:off x="3203848" y="5157844"/>
            <a:ext cx="2768710" cy="1187131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분석단계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Diagram / Class-Diagram /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DataBase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설계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화면설계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Sequence-Diagram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</p:txBody>
      </p:sp>
      <p:sp>
        <p:nvSpPr>
          <p:cNvPr id="20" name="E"/>
          <p:cNvSpPr/>
          <p:nvPr/>
        </p:nvSpPr>
        <p:spPr>
          <a:xfrm>
            <a:off x="3476413" y="3833635"/>
            <a:ext cx="2223580" cy="134101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07.15~07.25</a:t>
            </a:r>
          </a:p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설계</a:t>
            </a:r>
            <a:endParaRPr lang="ms-MY" sz="4000" dirty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D"/>
          <p:cNvSpPr txBox="1"/>
          <p:nvPr/>
        </p:nvSpPr>
        <p:spPr>
          <a:xfrm>
            <a:off x="6084168" y="5157844"/>
            <a:ext cx="2768710" cy="1100954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코드 작성 </a:t>
            </a:r>
            <a:endParaRPr lang="en-US" altLang="ko-KR" sz="2800" dirty="0" smtClean="0">
              <a:latin typeface="나눔손글씨 펜" panose="03040600000000000000" pitchFamily="66" charset="-127"/>
              <a:ea typeface="나눔손글씨 펜" panose="03040600000000000000" pitchFamily="66" charset="-127"/>
              <a:cs typeface="Segoe UI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/ </a:t>
            </a:r>
            <a:r>
              <a:rPr lang="ko-KR" altLang="en-US" sz="2800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디버깅 </a:t>
            </a:r>
            <a:r>
              <a:rPr lang="en-US" altLang="ko-KR" sz="2800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/ </a:t>
            </a:r>
            <a:r>
              <a:rPr lang="ko-KR" altLang="en-US" sz="2800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Segoe UI" pitchFamily="34" charset="0"/>
              </a:rPr>
              <a:t>코드 수정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</p:txBody>
      </p:sp>
      <p:sp>
        <p:nvSpPr>
          <p:cNvPr id="22" name="O"/>
          <p:cNvSpPr/>
          <p:nvPr/>
        </p:nvSpPr>
        <p:spPr>
          <a:xfrm>
            <a:off x="6365550" y="3833635"/>
            <a:ext cx="2205947" cy="134101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07.26~08.02</a:t>
            </a:r>
          </a:p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코딩 및 디버깅</a:t>
            </a:r>
            <a:endParaRPr lang="ms-MY" sz="4000" dirty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10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8" grpId="0"/>
      <p:bldP spid="13" grpId="0" animBg="1"/>
      <p:bldP spid="14" grpId="0" animBg="1"/>
      <p:bldP spid="15" grpId="0" animBg="1"/>
      <p:bldP spid="17" grpId="0"/>
      <p:bldP spid="19" grpId="0"/>
      <p:bldP spid="20" grpId="0"/>
      <p:bldP spid="21" grpId="0"/>
      <p:bldP spid="22" grpId="0"/>
      <p:bldP spid="39" grpId="0" animBg="1"/>
      <p:bldP spid="41" grpId="0"/>
      <p:bldP spid="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E"/>
          <p:cNvSpPr txBox="1"/>
          <p:nvPr/>
        </p:nvSpPr>
        <p:spPr>
          <a:xfrm>
            <a:off x="-2051873" y="701271"/>
            <a:ext cx="13247747" cy="3618566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500" b="1" spc="-3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Didot"/>
              </a:rPr>
              <a:t>LIN</a:t>
            </a:r>
            <a:r>
              <a:rPr lang="en-US" sz="28500" b="1" spc="-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Didot"/>
              </a:rPr>
              <a:t>E</a:t>
            </a:r>
          </a:p>
        </p:txBody>
      </p:sp>
      <p:sp>
        <p:nvSpPr>
          <p:cNvPr id="18" name="MO"/>
          <p:cNvSpPr txBox="1"/>
          <p:nvPr/>
        </p:nvSpPr>
        <p:spPr>
          <a:xfrm>
            <a:off x="291122" y="5085184"/>
            <a:ext cx="2768710" cy="996309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Refactoring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적용 기술 학습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프로젝트 분석 및 테스트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</p:txBody>
      </p:sp>
      <p:cxnSp>
        <p:nvCxnSpPr>
          <p:cNvPr id="10" name="E"/>
          <p:cNvCxnSpPr/>
          <p:nvPr/>
        </p:nvCxnSpPr>
        <p:spPr>
          <a:xfrm>
            <a:off x="-73719" y="3657681"/>
            <a:ext cx="9398247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"/>
          <p:cNvSpPr/>
          <p:nvPr/>
        </p:nvSpPr>
        <p:spPr>
          <a:xfrm>
            <a:off x="1596140" y="3585673"/>
            <a:ext cx="158675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ms-MY"/>
          </a:p>
        </p:txBody>
      </p:sp>
      <p:sp>
        <p:nvSpPr>
          <p:cNvPr id="14" name="I"/>
          <p:cNvSpPr/>
          <p:nvPr/>
        </p:nvSpPr>
        <p:spPr>
          <a:xfrm>
            <a:off x="4481038" y="3585673"/>
            <a:ext cx="158675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ms-MY"/>
          </a:p>
        </p:txBody>
      </p:sp>
      <p:sp>
        <p:nvSpPr>
          <p:cNvPr id="15" name="F"/>
          <p:cNvSpPr/>
          <p:nvPr/>
        </p:nvSpPr>
        <p:spPr>
          <a:xfrm>
            <a:off x="7361358" y="3585673"/>
            <a:ext cx="158675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ms-MY"/>
          </a:p>
        </p:txBody>
      </p:sp>
      <p:sp>
        <p:nvSpPr>
          <p:cNvPr id="17" name="N"/>
          <p:cNvSpPr/>
          <p:nvPr/>
        </p:nvSpPr>
        <p:spPr>
          <a:xfrm>
            <a:off x="637425" y="3833635"/>
            <a:ext cx="2076103" cy="134101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10.13 ~ 10.16</a:t>
            </a:r>
          </a:p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분석</a:t>
            </a:r>
            <a:endParaRPr lang="ms-MY" sz="4000" dirty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R"/>
          <p:cNvSpPr txBox="1"/>
          <p:nvPr/>
        </p:nvSpPr>
        <p:spPr>
          <a:xfrm>
            <a:off x="3176020" y="5085184"/>
            <a:ext cx="2768710" cy="143950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DataBase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수정 및 설계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Class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수정 및 설계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  <a:p>
            <a:pPr algn="ctr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Sequence-Diagram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작성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</p:txBody>
      </p:sp>
      <p:sp>
        <p:nvSpPr>
          <p:cNvPr id="20" name="E"/>
          <p:cNvSpPr/>
          <p:nvPr/>
        </p:nvSpPr>
        <p:spPr>
          <a:xfrm>
            <a:off x="3406106" y="3833635"/>
            <a:ext cx="2308539" cy="134101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10.17 ~ 10.22</a:t>
            </a:r>
          </a:p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설계</a:t>
            </a:r>
            <a:endParaRPr lang="ms-MY" sz="4000" dirty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1" name="D"/>
          <p:cNvSpPr txBox="1"/>
          <p:nvPr/>
        </p:nvSpPr>
        <p:spPr>
          <a:xfrm>
            <a:off x="6056340" y="5085184"/>
            <a:ext cx="2768710" cy="553111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코드작성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Didot"/>
              </a:rPr>
              <a:t>테스트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Didot"/>
            </a:endParaRPr>
          </a:p>
        </p:txBody>
      </p:sp>
      <p:sp>
        <p:nvSpPr>
          <p:cNvPr id="22" name="O"/>
          <p:cNvSpPr/>
          <p:nvPr/>
        </p:nvSpPr>
        <p:spPr>
          <a:xfrm>
            <a:off x="6302456" y="3833635"/>
            <a:ext cx="2276479" cy="1341019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10.22 ~ 10.26</a:t>
            </a:r>
          </a:p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코딩 및 디버깅</a:t>
            </a:r>
            <a:endParaRPr lang="ms-MY" sz="4000" dirty="0">
              <a:solidFill>
                <a:schemeClr val="accent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962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8" grpId="0"/>
      <p:bldP spid="13" grpId="0" animBg="1"/>
      <p:bldP spid="14" grpId="0" animBg="1"/>
      <p:bldP spid="15" grpId="0" animBg="1"/>
      <p:bldP spid="17" grpId="0"/>
      <p:bldP spid="19" grpId="0"/>
      <p:bldP spid="20" grpId="0"/>
      <p:bldP spid="21" grpId="0"/>
      <p:bldP spid="22" grpId="0"/>
      <p:bldP spid="31" grpId="0" animBg="1"/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670" y="436665"/>
            <a:ext cx="2284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 smtClean="0">
                <a:solidFill>
                  <a:srgbClr val="C00000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.</a:t>
            </a:r>
            <a:r>
              <a:rPr lang="ko-KR" altLang="en-US" sz="2400" b="1" dirty="0" smtClean="0">
                <a:solidFill>
                  <a:srgbClr val="C00000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게임구성</a:t>
            </a:r>
            <a:endParaRPr lang="en-US" altLang="ko-KR" sz="2400" b="1" dirty="0" smtClean="0">
              <a:solidFill>
                <a:srgbClr val="C00000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132856"/>
            <a:ext cx="1078742" cy="7125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로그인</a:t>
            </a:r>
            <a:endParaRPr lang="ko-KR" altLang="en-US" dirty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319" y="2132856"/>
            <a:ext cx="1078742" cy="7125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o</a:t>
            </a:r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로그인</a:t>
            </a:r>
            <a:endParaRPr lang="en-US" altLang="ko-KR" dirty="0" smtClean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9384" y="3394774"/>
            <a:ext cx="1078742" cy="7125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대기</a:t>
            </a:r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실</a:t>
            </a:r>
            <a:endParaRPr lang="ko-KR" altLang="en-US" dirty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0866" y="2136730"/>
            <a:ext cx="1078742" cy="7125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게임뷰</a:t>
            </a:r>
            <a:endParaRPr lang="ko-KR" altLang="en-US" dirty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9384" y="4906942"/>
            <a:ext cx="1078742" cy="7125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채팅</a:t>
            </a:r>
            <a:endParaRPr lang="ko-KR" altLang="en-US" dirty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cxnSp>
        <p:nvCxnSpPr>
          <p:cNvPr id="15" name="직선 화살표 연결선 14"/>
          <p:cNvCxnSpPr>
            <a:endCxn id="8" idx="1"/>
          </p:cNvCxnSpPr>
          <p:nvPr/>
        </p:nvCxnSpPr>
        <p:spPr>
          <a:xfrm>
            <a:off x="1901846" y="2486630"/>
            <a:ext cx="543473" cy="2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809424" y="4114854"/>
            <a:ext cx="0" cy="72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097456" y="4114854"/>
            <a:ext cx="0" cy="72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50478" y="2437554"/>
            <a:ext cx="543473" cy="2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29504" y="2644909"/>
            <a:ext cx="533551" cy="965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5208" y="3394774"/>
            <a:ext cx="1078742" cy="7125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정보보기</a:t>
            </a:r>
            <a:endParaRPr lang="ko-KR" altLang="en-US" dirty="0">
              <a:solidFill>
                <a:schemeClr val="tx1"/>
              </a:solidFill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cxnSp>
        <p:nvCxnSpPr>
          <p:cNvPr id="27" name="직선 화살표 연결선 26"/>
          <p:cNvCxnSpPr>
            <a:stCxn id="9" idx="1"/>
            <a:endCxn id="25" idx="3"/>
          </p:cNvCxnSpPr>
          <p:nvPr/>
        </p:nvCxnSpPr>
        <p:spPr>
          <a:xfrm flipH="1">
            <a:off x="1943950" y="3751034"/>
            <a:ext cx="505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64529" y="879153"/>
            <a:ext cx="302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로그인</a:t>
            </a:r>
            <a:endParaRPr lang="en-US" altLang="ko-KR" dirty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회원가입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ID,PW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입력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endParaRPr lang="en-US" altLang="ko-KR" dirty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2060848"/>
            <a:ext cx="3028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대기실</a:t>
            </a:r>
            <a:endParaRPr lang="en-US" altLang="ko-KR" dirty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게임참가 인원 정보보기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게임참가 인원 </a:t>
            </a:r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1:1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채팅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게임참가 인원 랜덤대전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</a:t>
            </a:r>
            <a:r>
              <a:rPr lang="ko-KR" altLang="en-US" dirty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게임참가 인원 대전신청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대기실 인원 채팅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endParaRPr lang="en-US" altLang="ko-KR" dirty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0112" y="5380672"/>
            <a:ext cx="3028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   </a:t>
            </a:r>
            <a:r>
              <a:rPr lang="ko-KR" altLang="en-US" dirty="0" err="1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게임방</a:t>
            </a:r>
            <a:endParaRPr lang="en-US" altLang="ko-KR" dirty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 준비</a:t>
            </a:r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,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실행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err="1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게임방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 채팅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r>
              <a:rPr lang="en-US" altLang="ko-KR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-&gt; </a:t>
            </a:r>
            <a:r>
              <a:rPr lang="ko-KR" altLang="en-US" dirty="0" smtClean="0">
                <a:latin typeface="타이포_소곤소곤 M" panose="02020503020101020101" pitchFamily="18" charset="-127"/>
                <a:ea typeface="타이포_소곤소곤 M" panose="02020503020101020101" pitchFamily="18" charset="-127"/>
              </a:rPr>
              <a:t>대기실 인원 보기</a:t>
            </a:r>
            <a:endParaRPr lang="en-US" altLang="ko-KR" dirty="0" smtClean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  <a:p>
            <a:pPr lvl="1"/>
            <a:endParaRPr lang="en-US" altLang="ko-KR" dirty="0">
              <a:latin typeface="타이포_소곤소곤 M" panose="02020503020101020101" pitchFamily="18" charset="-127"/>
              <a:ea typeface="타이포_소곤소곤 M" panose="02020503020101020101" pitchFamily="18" charset="-127"/>
            </a:endParaRPr>
          </a:p>
        </p:txBody>
      </p:sp>
      <p:cxnSp>
        <p:nvCxnSpPr>
          <p:cNvPr id="32" name="직선 화살표 연결선 31"/>
          <p:cNvCxnSpPr>
            <a:endCxn id="25" idx="0"/>
          </p:cNvCxnSpPr>
          <p:nvPr/>
        </p:nvCxnSpPr>
        <p:spPr>
          <a:xfrm flipH="1">
            <a:off x="1404579" y="2530678"/>
            <a:ext cx="1002293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3"/>
            <a:endCxn id="11" idx="2"/>
          </p:cNvCxnSpPr>
          <p:nvPr/>
        </p:nvCxnSpPr>
        <p:spPr>
          <a:xfrm flipV="1">
            <a:off x="3528126" y="2849250"/>
            <a:ext cx="1092111" cy="9017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37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411760" y="76470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&lt;System Architecture&gt;</a:t>
            </a:r>
            <a:endParaRPr lang="en-US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290504" y="2250915"/>
            <a:ext cx="1338828" cy="1898165"/>
            <a:chOff x="7430242" y="2361832"/>
            <a:chExt cx="1338828" cy="1898165"/>
          </a:xfrm>
        </p:grpSpPr>
        <p:pic>
          <p:nvPicPr>
            <p:cNvPr id="35" name="Picture 4" descr="C:\Users\jinyoung\Downloads\server32.png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656" y="2361832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7430242" y="3429000"/>
              <a:ext cx="1338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DBMS</a:t>
              </a:r>
            </a:p>
            <a:p>
              <a:pPr algn="ctr"/>
              <a:r>
                <a:rPr lang="en-US" altLang="ko-KR" sz="2400" b="1" dirty="0" smtClean="0">
                  <a:latin typeface="+mn-ea"/>
                </a:rPr>
                <a:t>(Oracle)</a:t>
              </a:r>
              <a:endParaRPr lang="ko-KR" altLang="en-US" sz="2400" b="1" dirty="0">
                <a:latin typeface="+mn-ea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251584" y="2060848"/>
            <a:ext cx="3528195" cy="407120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443075" y="4005064"/>
            <a:ext cx="1462388" cy="2152393"/>
            <a:chOff x="179632" y="1492631"/>
            <a:chExt cx="1462388" cy="2152393"/>
          </a:xfrm>
        </p:grpSpPr>
        <p:grpSp>
          <p:nvGrpSpPr>
            <p:cNvPr id="58" name="그룹 57"/>
            <p:cNvGrpSpPr/>
            <p:nvPr/>
          </p:nvGrpSpPr>
          <p:grpSpPr>
            <a:xfrm>
              <a:off x="179632" y="2090366"/>
              <a:ext cx="1080000" cy="1554658"/>
              <a:chOff x="472054" y="1617415"/>
              <a:chExt cx="1080000" cy="1554658"/>
            </a:xfrm>
          </p:grpSpPr>
          <p:pic>
            <p:nvPicPr>
              <p:cNvPr id="60" name="Picture 2" descr="C:\Users\jinyoung\Downloads\pc6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054" y="1617415"/>
                <a:ext cx="1080000" cy="107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498132" y="2710408"/>
                <a:ext cx="1027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atin typeface="+mn-ea"/>
                  </a:rPr>
                  <a:t>Client</a:t>
                </a:r>
                <a:endParaRPr lang="ko-KR" altLang="en-US" sz="2400" b="1" dirty="0">
                  <a:latin typeface="+mn-ea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42171" y="1492631"/>
              <a:ext cx="899849" cy="1038701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GET</a:t>
              </a:r>
            </a:p>
            <a:p>
              <a:pPr algn="ctr"/>
              <a:r>
                <a:rPr lang="en-US" altLang="ko-KR" sz="1400" b="1" dirty="0" smtClean="0"/>
                <a:t>POST</a:t>
              </a:r>
            </a:p>
            <a:p>
              <a:pPr algn="ctr"/>
              <a:r>
                <a:rPr lang="en-US" altLang="ko-KR" sz="1400" b="1" dirty="0" smtClean="0"/>
                <a:t>…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403515" y="1427576"/>
            <a:ext cx="1152128" cy="1353352"/>
            <a:chOff x="3848928" y="2812714"/>
            <a:chExt cx="1152128" cy="1353352"/>
          </a:xfrm>
        </p:grpSpPr>
        <p:pic>
          <p:nvPicPr>
            <p:cNvPr id="63" name="Picture 5" descr="C:\Users\jinyoung\Downloads\servers.png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928" y="2812714"/>
              <a:ext cx="1152128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3987468" y="3704401"/>
              <a:ext cx="875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WAS</a:t>
              </a:r>
              <a:endParaRPr lang="en-US" altLang="ko-KR" sz="2000" b="1" dirty="0" smtClean="0">
                <a:latin typeface="+mn-ea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139819" y="4339147"/>
            <a:ext cx="1680653" cy="1898165"/>
            <a:chOff x="7259332" y="2361832"/>
            <a:chExt cx="1680653" cy="1898165"/>
          </a:xfrm>
        </p:grpSpPr>
        <p:pic>
          <p:nvPicPr>
            <p:cNvPr id="66" name="Picture 4" descr="C:\Users\jinyoung\Downloads\server32.png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656" y="2361832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7259332" y="3429000"/>
              <a:ext cx="16806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Fileserver</a:t>
              </a:r>
            </a:p>
            <a:p>
              <a:pPr algn="ctr"/>
              <a:r>
                <a:rPr lang="en-US" altLang="ko-KR" sz="2400" b="1" dirty="0" smtClean="0">
                  <a:latin typeface="+mn-ea"/>
                </a:rPr>
                <a:t>(</a:t>
              </a:r>
              <a:r>
                <a:rPr lang="en-US" altLang="ko-KR" sz="2400" b="1" dirty="0" err="1" smtClean="0">
                  <a:latin typeface="+mn-ea"/>
                </a:rPr>
                <a:t>Dropbox</a:t>
              </a:r>
              <a:r>
                <a:rPr lang="en-US" altLang="ko-KR" sz="2400" b="1" dirty="0" smtClean="0">
                  <a:latin typeface="+mn-ea"/>
                </a:rPr>
                <a:t>)</a:t>
              </a:r>
              <a:endParaRPr lang="ko-KR" altLang="en-US" sz="2400" b="1" dirty="0">
                <a:latin typeface="+mn-ea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2439397" y="4784430"/>
            <a:ext cx="184374" cy="1843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439397" y="5603605"/>
            <a:ext cx="184374" cy="1843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811584" y="5103294"/>
            <a:ext cx="1440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811227" y="5439683"/>
            <a:ext cx="14407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027055" y="4348817"/>
            <a:ext cx="100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request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946103" y="5795972"/>
            <a:ext cx="117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response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507173" y="3431453"/>
            <a:ext cx="184374" cy="1843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555" y="3134392"/>
            <a:ext cx="0" cy="942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30366" y="3311815"/>
            <a:ext cx="100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request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5299261" y="3467338"/>
            <a:ext cx="184374" cy="1843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5195603" y="3161116"/>
            <a:ext cx="0" cy="915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443075" y="1814235"/>
            <a:ext cx="1462388" cy="2176606"/>
            <a:chOff x="179632" y="1468418"/>
            <a:chExt cx="1462388" cy="2176606"/>
          </a:xfrm>
        </p:grpSpPr>
        <p:grpSp>
          <p:nvGrpSpPr>
            <p:cNvPr id="80" name="그룹 79"/>
            <p:cNvGrpSpPr/>
            <p:nvPr/>
          </p:nvGrpSpPr>
          <p:grpSpPr>
            <a:xfrm>
              <a:off x="179632" y="2090366"/>
              <a:ext cx="1080000" cy="1554658"/>
              <a:chOff x="472054" y="1617415"/>
              <a:chExt cx="1080000" cy="1554658"/>
            </a:xfrm>
          </p:grpSpPr>
          <p:pic>
            <p:nvPicPr>
              <p:cNvPr id="82" name="Picture 2" descr="C:\Users\jinyoung\Downloads\pc6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054" y="1617415"/>
                <a:ext cx="1080000" cy="107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8132" y="2710408"/>
                <a:ext cx="1027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atin typeface="+mn-ea"/>
                  </a:rPr>
                  <a:t>Client</a:t>
                </a:r>
                <a:endParaRPr lang="ko-KR" altLang="en-US" sz="2400" b="1" dirty="0">
                  <a:latin typeface="+mn-ea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742171" y="1468418"/>
              <a:ext cx="899849" cy="1038701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GET</a:t>
              </a:r>
            </a:p>
            <a:p>
              <a:pPr algn="ctr"/>
              <a:r>
                <a:rPr lang="en-US" altLang="ko-KR" sz="1400" b="1" dirty="0" smtClean="0"/>
                <a:t>POST</a:t>
              </a:r>
            </a:p>
            <a:p>
              <a:pPr algn="ctr"/>
              <a:r>
                <a:rPr lang="en-US" altLang="ko-KR" sz="1400" b="1" dirty="0" smtClean="0"/>
                <a:t>…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2439397" y="2617814"/>
            <a:ext cx="184374" cy="1843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439397" y="3436989"/>
            <a:ext cx="184374" cy="1843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811584" y="2936678"/>
            <a:ext cx="1440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811227" y="3273067"/>
            <a:ext cx="14407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027055" y="2182201"/>
            <a:ext cx="100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request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946103" y="3629356"/>
            <a:ext cx="117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response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393377" y="4077072"/>
            <a:ext cx="1165646" cy="480060"/>
          </a:xfrm>
          <a:prstGeom prst="hexagon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Servlet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0573" y="2771870"/>
            <a:ext cx="1230866" cy="4086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5464801" y="3347700"/>
            <a:ext cx="117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response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endCxn id="90" idx="0"/>
          </p:cNvCxnSpPr>
          <p:nvPr/>
        </p:nvCxnSpPr>
        <p:spPr>
          <a:xfrm flipH="1" flipV="1">
            <a:off x="5559023" y="4317102"/>
            <a:ext cx="1791120" cy="65204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endCxn id="90" idx="0"/>
          </p:cNvCxnSpPr>
          <p:nvPr/>
        </p:nvCxnSpPr>
        <p:spPr>
          <a:xfrm flipH="1">
            <a:off x="5559023" y="3180493"/>
            <a:ext cx="1770895" cy="113660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6454583" y="3800219"/>
            <a:ext cx="184374" cy="1843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454583" y="4385575"/>
            <a:ext cx="184374" cy="1843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563755" y="3707740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Data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563755" y="4293096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422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4" grpId="0" animBg="1"/>
      <p:bldP spid="54" grpId="0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V="1">
            <a:off x="-15875" y="0"/>
            <a:ext cx="9175750" cy="1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75756" y="62068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&lt;Software Architecture&gt;</a:t>
            </a:r>
          </a:p>
        </p:txBody>
      </p:sp>
      <p:pic>
        <p:nvPicPr>
          <p:cNvPr id="53" name="Picture 5" descr="C:\Users\jinyoung\Downloads\server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06914" y="1236857"/>
            <a:ext cx="896120" cy="8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jinyoung\Downloads\pc6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20080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001671" y="3140968"/>
            <a:ext cx="1620000" cy="57600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Validator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1671" y="5049104"/>
            <a:ext cx="1620000" cy="57600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Manager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36296" y="4135419"/>
            <a:ext cx="1620000" cy="5760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DBManager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6296" y="2636910"/>
            <a:ext cx="1620000" cy="576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DAO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72400" y="3393064"/>
            <a:ext cx="900000" cy="6120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DTO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21" name="Picture 4" descr="C:\Users\jinyoung\Downloads\server3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6336" y="126876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195736" y="1988839"/>
            <a:ext cx="0" cy="486916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948264" y="1988839"/>
            <a:ext cx="0" cy="486916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84368" y="4797152"/>
            <a:ext cx="900000" cy="612000"/>
          </a:xfrm>
          <a:prstGeom prst="ellipse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Model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936" y="4902210"/>
            <a:ext cx="1584000" cy="18391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100" b="1" dirty="0" smtClean="0">
                <a:latin typeface="나눔손글씨 펜" pitchFamily="66" charset="-127"/>
                <a:ea typeface="나눔손글씨 펜" pitchFamily="66" charset="-127"/>
              </a:rPr>
              <a:t>Member</a:t>
            </a:r>
          </a:p>
          <a:p>
            <a:pPr algn="ctr">
              <a:lnSpc>
                <a:spcPct val="90000"/>
              </a:lnSpc>
            </a:pPr>
            <a:r>
              <a:rPr lang="en-US" altLang="ko-KR" sz="2100" b="1" dirty="0" smtClean="0">
                <a:latin typeface="나눔손글씨 펜" pitchFamily="66" charset="-127"/>
                <a:ea typeface="나눔손글씨 펜" pitchFamily="66" charset="-127"/>
              </a:rPr>
              <a:t>Post</a:t>
            </a:r>
          </a:p>
          <a:p>
            <a:pPr algn="ctr">
              <a:lnSpc>
                <a:spcPct val="90000"/>
              </a:lnSpc>
            </a:pPr>
            <a:r>
              <a:rPr lang="en-US" altLang="ko-KR" sz="2100" b="1" dirty="0" smtClean="0">
                <a:latin typeface="나눔손글씨 펜" pitchFamily="66" charset="-127"/>
                <a:ea typeface="나눔손글씨 펜" pitchFamily="66" charset="-127"/>
              </a:rPr>
              <a:t>Contest</a:t>
            </a:r>
          </a:p>
          <a:p>
            <a:pPr algn="ctr">
              <a:lnSpc>
                <a:spcPct val="90000"/>
              </a:lnSpc>
            </a:pPr>
            <a:r>
              <a:rPr lang="en-US" altLang="ko-KR" sz="2100" b="1" dirty="0" smtClean="0">
                <a:latin typeface="나눔손글씨 펜" pitchFamily="66" charset="-127"/>
                <a:ea typeface="나눔손글씨 펜" pitchFamily="66" charset="-127"/>
              </a:rPr>
              <a:t>Team</a:t>
            </a:r>
          </a:p>
          <a:p>
            <a:pPr algn="ctr">
              <a:lnSpc>
                <a:spcPct val="90000"/>
              </a:lnSpc>
            </a:pPr>
            <a:r>
              <a:rPr lang="en-US" altLang="ko-KR" sz="2100" b="1" dirty="0" smtClean="0">
                <a:latin typeface="나눔손글씨 펜" pitchFamily="66" charset="-127"/>
                <a:ea typeface="나눔손글씨 펜" pitchFamily="66" charset="-127"/>
              </a:rPr>
              <a:t>Schedule</a:t>
            </a:r>
          </a:p>
          <a:p>
            <a:pPr algn="ctr">
              <a:lnSpc>
                <a:spcPct val="90000"/>
              </a:lnSpc>
            </a:pPr>
            <a:r>
              <a:rPr lang="en-US" altLang="ko-KR" sz="2100" b="1" dirty="0" smtClean="0">
                <a:latin typeface="나눔손글씨 펜" pitchFamily="66" charset="-127"/>
                <a:ea typeface="나눔손글씨 펜" pitchFamily="66" charset="-127"/>
              </a:rPr>
              <a:t>File</a:t>
            </a:r>
            <a:endParaRPr lang="ko-KR" altLang="en-US" sz="21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7704" y="4135419"/>
            <a:ext cx="1620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HTML/JSP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1936" y="2060912"/>
            <a:ext cx="1584000" cy="57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Container</a:t>
            </a:r>
            <a:endParaRPr lang="ko-KR" altLang="en-US" sz="3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847835" y="2169169"/>
            <a:ext cx="1419909" cy="1835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203848" y="2709064"/>
            <a:ext cx="0" cy="126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923928" y="4545216"/>
            <a:ext cx="1008000" cy="82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3923928" y="3356992"/>
            <a:ext cx="1008000" cy="82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9992" y="3177040"/>
            <a:ext cx="900000" cy="6120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Form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6660232" y="4365104"/>
            <a:ext cx="540000" cy="9000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7956376" y="3293695"/>
            <a:ext cx="0" cy="7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100392" y="3302406"/>
            <a:ext cx="0" cy="7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660232" y="4545232"/>
            <a:ext cx="540000" cy="9000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2160" y="4329168"/>
            <a:ext cx="900000" cy="612000"/>
          </a:xfrm>
          <a:prstGeom prst="ellipse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Model</a:t>
            </a:r>
            <a:endParaRPr lang="ko-KR" altLang="en-US" sz="24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923928" y="4689232"/>
            <a:ext cx="1008000" cy="82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923928" y="3501008"/>
            <a:ext cx="1008000" cy="82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059832" y="2702300"/>
            <a:ext cx="0" cy="126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71752" y="2313072"/>
            <a:ext cx="1368000" cy="176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75936" y="4037716"/>
            <a:ext cx="1584000" cy="771406"/>
          </a:xfrm>
          <a:prstGeom prst="hexag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Servlet</a:t>
            </a:r>
            <a:endParaRPr lang="ko-KR" altLang="en-US" sz="3200" dirty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235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About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71501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Timeline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7853" y="296672"/>
            <a:ext cx="1620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Architecture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24024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Class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92176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Sequence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60328" y="296672"/>
            <a:ext cx="129600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Play</a:t>
            </a: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09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 L -0.00174 0.14699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532 L -0.00174 -0.13125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7" grpId="0" animBg="1"/>
      <p:bldP spid="57" grpId="1" animBg="1"/>
      <p:bldP spid="59" grpId="0" animBg="1"/>
      <p:bldP spid="59" grpId="1" animBg="1"/>
      <p:bldP spid="60" grpId="0" animBg="1"/>
      <p:bldP spid="63" grpId="0" animBg="1"/>
      <p:bldP spid="64" grpId="0" animBg="1"/>
      <p:bldP spid="64" grpId="1" animBg="1"/>
      <p:bldP spid="61" grpId="0" animBg="1"/>
      <p:bldP spid="61" grpId="1" animBg="1"/>
      <p:bldP spid="9" grpId="0" animBg="1"/>
      <p:bldP spid="9" grpId="1" animBg="1"/>
      <p:bldP spid="49" grpId="0" animBg="1"/>
      <p:bldP spid="31" grpId="0" animBg="1"/>
      <p:bldP spid="12" grpId="0" animBg="1"/>
      <p:bldP spid="12" grpId="1" animBg="1"/>
      <p:bldP spid="41" grpId="0" animBg="1"/>
      <p:bldP spid="41" grpId="1" animBg="1"/>
      <p:bldP spid="62" grpId="1" animBg="1"/>
      <p:bldP spid="73" grpId="0" animBg="1"/>
      <p:bldP spid="76" grpId="0"/>
      <p:bldP spid="76" grpId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19FF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E9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937</Words>
  <Application>Microsoft Office PowerPoint</Application>
  <PresentationFormat>화면 슬라이드 쇼(4:3)</PresentationFormat>
  <Paragraphs>562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Arial</vt:lpstr>
      <vt:lpstr>Calibri</vt:lpstr>
      <vt:lpstr>나눔손글씨 펜</vt:lpstr>
      <vt:lpstr>Segoe UI</vt:lpstr>
      <vt:lpstr>맑은 고딕</vt:lpstr>
      <vt:lpstr>Georgia</vt:lpstr>
      <vt:lpstr>Didot</vt:lpstr>
      <vt:lpstr>타이포_소곤소곤 M</vt:lpstr>
      <vt:lpstr>Tahoma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Vole Project</dc:title>
  <dc:creator>ModernFive</dc:creator>
  <cp:lastModifiedBy>sist</cp:lastModifiedBy>
  <cp:revision>395</cp:revision>
  <cp:lastPrinted>2014-11-04T04:59:38Z</cp:lastPrinted>
  <dcterms:created xsi:type="dcterms:W3CDTF">2014-09-29T10:13:57Z</dcterms:created>
  <dcterms:modified xsi:type="dcterms:W3CDTF">2016-02-16T03:54:24Z</dcterms:modified>
</cp:coreProperties>
</file>