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sldIdLst>
    <p:sldId id="294" r:id="rId2"/>
    <p:sldId id="295" r:id="rId3"/>
    <p:sldId id="302" r:id="rId4"/>
    <p:sldId id="303" r:id="rId5"/>
    <p:sldId id="298" r:id="rId6"/>
    <p:sldId id="300" r:id="rId7"/>
    <p:sldId id="301" r:id="rId8"/>
    <p:sldId id="306" r:id="rId9"/>
    <p:sldId id="293" r:id="rId10"/>
    <p:sldId id="304" r:id="rId11"/>
    <p:sldId id="30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811" autoAdjust="0"/>
  </p:normalViewPr>
  <p:slideViewPr>
    <p:cSldViewPr snapToGrid="0">
      <p:cViewPr varScale="1">
        <p:scale>
          <a:sx n="62" d="100"/>
          <a:sy n="62" d="100"/>
        </p:scale>
        <p:origin x="1170" y="261"/>
      </p:cViewPr>
      <p:guideLst/>
    </p:cSldViewPr>
  </p:slideViewPr>
  <p:notesTextViewPr>
    <p:cViewPr>
      <p:scale>
        <a:sx n="1" d="1"/>
        <a:sy n="1" d="1"/>
      </p:scale>
      <p:origin x="0" y="0"/>
    </p:cViewPr>
  </p:notesTextViewPr>
  <p:notesViewPr>
    <p:cSldViewPr snapToGrid="0" showGuides="1">
      <p:cViewPr varScale="1">
        <p:scale>
          <a:sx n="70" d="100"/>
          <a:sy n="70" d="100"/>
        </p:scale>
        <p:origin x="531" y="-53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19748-0ED0-40C4-A826-796AA60B94C6}" type="datetimeFigureOut">
              <a:rPr lang="en-US" smtClean="0"/>
              <a:t>4/27/2025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BA4F-0757-452D-8FBC-BDD1FE3367FC}" type="slidenum">
              <a:rPr lang="en-US" smtClean="0"/>
              <a:t>‹#›</a:t>
            </a:fld>
            <a:endParaRPr lang="en-US" dirty="0"/>
          </a:p>
        </p:txBody>
      </p:sp>
    </p:spTree>
    <p:extLst>
      <p:ext uri="{BB962C8B-B14F-4D97-AF65-F5344CB8AC3E}">
        <p14:creationId xmlns:p14="http://schemas.microsoft.com/office/powerpoint/2010/main" val="1782175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t-SNE Visualization of BL Dataset</a:t>
            </a:r>
          </a:p>
          <a:p>
            <a:endParaRPr lang="en-US" b="0" dirty="0"/>
          </a:p>
          <a:p>
            <a:pPr>
              <a:buNone/>
            </a:pPr>
            <a:r>
              <a:rPr lang="en-US" b="0" dirty="0"/>
              <a:t>This plot shows a t-distributed stochastic neighbor embedding (t-SNE) visualization of the Baseline metabolomics data, with each point representing a Parkinson’s Disease or Control individual.</a:t>
            </a:r>
          </a:p>
          <a:p>
            <a:pPr>
              <a:buNone/>
            </a:pPr>
            <a:endParaRPr lang="en-US" b="0" dirty="0"/>
          </a:p>
          <a:p>
            <a:pPr>
              <a:buFont typeface="Arial" panose="020B0604020202020204" pitchFamily="34" charset="0"/>
              <a:buNone/>
            </a:pPr>
            <a:r>
              <a:rPr lang="en-US" b="0" dirty="0"/>
              <a:t>t-SNE was applied after feature selection and normalization to reduce the high-dimensional metabolite data to two dimensions for visualization.</a:t>
            </a:r>
          </a:p>
          <a:p>
            <a:pPr>
              <a:buFont typeface="Arial" panose="020B0604020202020204" pitchFamily="34" charset="0"/>
              <a:buNone/>
            </a:pPr>
            <a:r>
              <a:rPr lang="en-US" b="0" dirty="0"/>
              <a:t>There is some clustering, with Parkinson’s Disease samples tending to group more in the upper-left corner while Control samples are more common in the lower-right.</a:t>
            </a:r>
          </a:p>
          <a:p>
            <a:pPr>
              <a:buFont typeface="Arial" panose="020B0604020202020204" pitchFamily="34" charset="0"/>
              <a:buNone/>
            </a:pPr>
            <a:r>
              <a:rPr lang="en-US" b="0" dirty="0"/>
              <a:t>While overlap exists, especially in the middle, there are still hints that the Baseline metabolite profiles may contain signals that differentiate Parkinson’s Disease from Control groups.</a:t>
            </a:r>
          </a:p>
          <a:p>
            <a:endParaRPr lang="en-US" dirty="0"/>
          </a:p>
        </p:txBody>
      </p:sp>
      <p:sp>
        <p:nvSpPr>
          <p:cNvPr id="4" name="Slide Number Placeholder 3"/>
          <p:cNvSpPr>
            <a:spLocks noGrp="1"/>
          </p:cNvSpPr>
          <p:nvPr>
            <p:ph type="sldNum" sz="quarter" idx="5"/>
          </p:nvPr>
        </p:nvSpPr>
        <p:spPr/>
        <p:txBody>
          <a:bodyPr/>
          <a:lstStyle/>
          <a:p>
            <a:fld id="{31EBBA4F-0757-452D-8FBC-BDD1FE3367FC}" type="slidenum">
              <a:rPr lang="en-US" smtClean="0"/>
              <a:t>1</a:t>
            </a:fld>
            <a:endParaRPr lang="en-US" dirty="0"/>
          </a:p>
        </p:txBody>
      </p:sp>
    </p:spTree>
    <p:extLst>
      <p:ext uri="{BB962C8B-B14F-4D97-AF65-F5344CB8AC3E}">
        <p14:creationId xmlns:p14="http://schemas.microsoft.com/office/powerpoint/2010/main" val="36819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t-SNE Visualization of V06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plot shows a </a:t>
            </a:r>
            <a:r>
              <a:rPr lang="en-US" b="0" dirty="0"/>
              <a:t>t-SNE </a:t>
            </a:r>
            <a:r>
              <a:rPr lang="en-US" dirty="0"/>
              <a:t>visualization of the V06 metabolomics data. Like the previous plot, each point represents a Parkinson’s Disease or Control individual.</a:t>
            </a:r>
          </a:p>
          <a:p>
            <a:pPr>
              <a:buFont typeface="Arial" panose="020B0604020202020204" pitchFamily="34" charset="0"/>
              <a:buChar char="•"/>
            </a:pPr>
            <a:endParaRPr lang="en-US" dirty="0"/>
          </a:p>
          <a:p>
            <a:pPr>
              <a:buFont typeface="Arial" panose="020B0604020202020204" pitchFamily="34" charset="0"/>
              <a:buNone/>
            </a:pPr>
            <a:r>
              <a:rPr lang="en-US" dirty="0"/>
              <a:t>Class </a:t>
            </a:r>
            <a:r>
              <a:rPr lang="en-US" b="0" dirty="0"/>
              <a:t>separation is more pronounced here than with the Baseline dataset. </a:t>
            </a:r>
            <a:r>
              <a:rPr lang="en-US" dirty="0"/>
              <a:t>Parkinson’s Disease samples are clustered more toward the right and the Control samples are more concentrated in the upper-left.</a:t>
            </a:r>
          </a:p>
          <a:p>
            <a:pPr>
              <a:buNone/>
            </a:pPr>
            <a:r>
              <a:rPr lang="en-US" dirty="0"/>
              <a:t>This may indicate that the </a:t>
            </a:r>
            <a:r>
              <a:rPr lang="en-US" b="0" dirty="0"/>
              <a:t>V06 metabolite profiles provide stronger or more distinct signals for Parkinson’s Disease classification.</a:t>
            </a:r>
          </a:p>
        </p:txBody>
      </p:sp>
      <p:sp>
        <p:nvSpPr>
          <p:cNvPr id="4" name="Slide Number Placeholder 3"/>
          <p:cNvSpPr>
            <a:spLocks noGrp="1"/>
          </p:cNvSpPr>
          <p:nvPr>
            <p:ph type="sldNum" sz="quarter" idx="5"/>
          </p:nvPr>
        </p:nvSpPr>
        <p:spPr/>
        <p:txBody>
          <a:bodyPr/>
          <a:lstStyle/>
          <a:p>
            <a:fld id="{31EBBA4F-0757-452D-8FBC-BDD1FE3367FC}" type="slidenum">
              <a:rPr lang="en-US" smtClean="0"/>
              <a:t>2</a:t>
            </a:fld>
            <a:endParaRPr lang="en-US" dirty="0"/>
          </a:p>
        </p:txBody>
      </p:sp>
    </p:spTree>
    <p:extLst>
      <p:ext uri="{BB962C8B-B14F-4D97-AF65-F5344CB8AC3E}">
        <p14:creationId xmlns:p14="http://schemas.microsoft.com/office/powerpoint/2010/main" val="1014400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 Tuned ROC Curves Tested On V06</a:t>
            </a:r>
          </a:p>
          <a:p>
            <a:endParaRPr lang="en-US" dirty="0"/>
          </a:p>
          <a:p>
            <a:r>
              <a:rPr lang="en-US" dirty="0"/>
              <a:t>This plot compares the Receiver Operating Characteristic (ROC) curves of the three optimized machine learning models: SVM, Random Forest, and XGBoost. Each has been trained on the baseline (BL) dataset using their top 20 RFE-selected features, then evaluated on the 6-month follow-up (V06) dataset. </a:t>
            </a:r>
          </a:p>
          <a:p>
            <a:endParaRPr lang="en-US" dirty="0"/>
          </a:p>
          <a:p>
            <a:r>
              <a:rPr lang="en-US" dirty="0"/>
              <a:t>The Random Forest model achieved the highest area under the curve (AUC = 0.80), indicating the best overall ability to distinguish between Parkinson’s Disease and Control samples. SVM and XGBoost followed with AUCs of 0.72 and 0.69. While SVM and XGBoost produced identical confusion matrices, as seen in the next slide, their ROC curves differ due to variation in predicted probability distributions across samples. All of the models performed significantly better than random chance.</a:t>
            </a:r>
          </a:p>
        </p:txBody>
      </p:sp>
      <p:sp>
        <p:nvSpPr>
          <p:cNvPr id="4" name="Slide Number Placeholder 3"/>
          <p:cNvSpPr>
            <a:spLocks noGrp="1"/>
          </p:cNvSpPr>
          <p:nvPr>
            <p:ph type="sldNum" sz="quarter" idx="5"/>
          </p:nvPr>
        </p:nvSpPr>
        <p:spPr/>
        <p:txBody>
          <a:bodyPr/>
          <a:lstStyle/>
          <a:p>
            <a:fld id="{31EBBA4F-0757-452D-8FBC-BDD1FE3367FC}" type="slidenum">
              <a:rPr lang="en-US" smtClean="0"/>
              <a:t>3</a:t>
            </a:fld>
            <a:endParaRPr lang="en-US" dirty="0"/>
          </a:p>
        </p:txBody>
      </p:sp>
    </p:spTree>
    <p:extLst>
      <p:ext uri="{BB962C8B-B14F-4D97-AF65-F5344CB8AC3E}">
        <p14:creationId xmlns:p14="http://schemas.microsoft.com/office/powerpoint/2010/main" val="3705570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Matrices Tested on V06</a:t>
            </a:r>
          </a:p>
          <a:p>
            <a:endParaRPr lang="en-US" dirty="0"/>
          </a:p>
          <a:p>
            <a:r>
              <a:rPr lang="en-US" dirty="0"/>
              <a:t>To evaluate classification performance, we compared the confusion matrices of three machine learning models: SVM, Random Forest, and XGBoost. They were trained on the baseline dataset using their top 20 RFE-selected features and tested on the 6-month follow-up V06 dataset.</a:t>
            </a:r>
          </a:p>
          <a:p>
            <a:endParaRPr lang="en-US" dirty="0"/>
          </a:p>
          <a:p>
            <a:r>
              <a:rPr lang="en-US" dirty="0"/>
              <a:t>Each model was assessed based on its ability to correctly distinguish between Parkinson’s Disease (PD) and Control samples. Surprisingly, SVM and XGBoost showed identical class-level predictions, correctly identifying 30 out of 38 PD samples, but misclassifying 13 of 32 controls. </a:t>
            </a:r>
          </a:p>
          <a:p>
            <a:endParaRPr lang="en-US" dirty="0"/>
          </a:p>
          <a:p>
            <a:r>
              <a:rPr lang="en-US" dirty="0"/>
              <a:t>Random Forest was more balanced. All models achieved an overall accuracy of 70%, with F1 scores ranging from 0.72 to 0.74. </a:t>
            </a:r>
          </a:p>
          <a:p>
            <a:endParaRPr lang="en-US" dirty="0"/>
          </a:p>
          <a:p>
            <a:r>
              <a:rPr lang="en-US" dirty="0"/>
              <a:t>SVM Results:</a:t>
            </a:r>
          </a:p>
          <a:p>
            <a:pPr marL="171450" indent="-171450">
              <a:buFont typeface="Arial" panose="020B0604020202020204" pitchFamily="34" charset="0"/>
              <a:buChar char="•"/>
            </a:pPr>
            <a:r>
              <a:rPr lang="en-US" b="0" dirty="0"/>
              <a:t>True Positives (PD correctly identified): 30</a:t>
            </a:r>
          </a:p>
          <a:p>
            <a:pPr marL="171450" indent="-171450">
              <a:buFont typeface="Arial" panose="020B0604020202020204" pitchFamily="34" charset="0"/>
              <a:buChar char="•"/>
            </a:pPr>
            <a:r>
              <a:rPr lang="en-US" b="0" dirty="0"/>
              <a:t>True Negatives (Controls correctly identified): 19</a:t>
            </a:r>
          </a:p>
          <a:p>
            <a:pPr marL="171450" indent="-171450">
              <a:buFont typeface="Arial" panose="020B0604020202020204" pitchFamily="34" charset="0"/>
              <a:buChar char="•"/>
            </a:pPr>
            <a:r>
              <a:rPr lang="en-US" b="0" dirty="0"/>
              <a:t>False Positives (Controls misclassified as PD): 13</a:t>
            </a:r>
          </a:p>
          <a:p>
            <a:pPr marL="171450" indent="-171450">
              <a:buFont typeface="Arial" panose="020B0604020202020204" pitchFamily="34" charset="0"/>
              <a:buChar char="•"/>
            </a:pPr>
            <a:r>
              <a:rPr lang="en-US" b="0" dirty="0"/>
              <a:t>False Negatives (PDs missed): 8</a:t>
            </a:r>
          </a:p>
          <a:p>
            <a:pPr marL="171450" indent="-171450">
              <a:buFont typeface="Arial" panose="020B0604020202020204" pitchFamily="34" charset="0"/>
              <a:buChar char="•"/>
            </a:pPr>
            <a:r>
              <a:rPr lang="en-US" b="0" dirty="0"/>
              <a:t>Accuracy: 70%</a:t>
            </a:r>
          </a:p>
          <a:p>
            <a:pPr marL="171450" indent="-171450">
              <a:buFont typeface="Arial" panose="020B0604020202020204" pitchFamily="34" charset="0"/>
              <a:buChar char="•"/>
            </a:pPr>
            <a:r>
              <a:rPr lang="en-US" b="0" dirty="0"/>
              <a:t>Parkinson’s Disease Recall: 79%</a:t>
            </a:r>
          </a:p>
          <a:p>
            <a:pPr marL="171450" indent="-171450">
              <a:buFont typeface="Arial" panose="020B0604020202020204" pitchFamily="34" charset="0"/>
              <a:buChar char="•"/>
            </a:pPr>
            <a:r>
              <a:rPr lang="en-US" b="0" dirty="0"/>
              <a:t>Control Recall: 59%</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Random Forest Results:</a:t>
            </a:r>
          </a:p>
          <a:p>
            <a:pPr marL="171450" indent="-171450">
              <a:buFont typeface="Arial" panose="020B0604020202020204" pitchFamily="34" charset="0"/>
              <a:buChar char="•"/>
            </a:pPr>
            <a:r>
              <a:rPr lang="en-US" b="0" dirty="0"/>
              <a:t>True Positives: 27</a:t>
            </a:r>
          </a:p>
          <a:p>
            <a:pPr marL="171450" indent="-171450">
              <a:buFont typeface="Arial" panose="020B0604020202020204" pitchFamily="34" charset="0"/>
              <a:buChar char="•"/>
            </a:pPr>
            <a:r>
              <a:rPr lang="en-US" b="0" dirty="0"/>
              <a:t>True Negatives: 22</a:t>
            </a:r>
          </a:p>
          <a:p>
            <a:pPr marL="171450" indent="-171450">
              <a:buFont typeface="Arial" panose="020B0604020202020204" pitchFamily="34" charset="0"/>
              <a:buChar char="•"/>
            </a:pPr>
            <a:r>
              <a:rPr lang="en-US" b="0" dirty="0"/>
              <a:t>False Positives: 10</a:t>
            </a:r>
          </a:p>
          <a:p>
            <a:pPr marL="171450" indent="-171450">
              <a:buFont typeface="Arial" panose="020B0604020202020204" pitchFamily="34" charset="0"/>
              <a:buChar char="•"/>
            </a:pPr>
            <a:r>
              <a:rPr lang="en-US" b="0" dirty="0"/>
              <a:t>False Negatives: 11</a:t>
            </a:r>
          </a:p>
          <a:p>
            <a:pPr marL="171450" indent="-171450">
              <a:buFont typeface="Arial" panose="020B0604020202020204" pitchFamily="34" charset="0"/>
              <a:buChar char="•"/>
            </a:pPr>
            <a:r>
              <a:rPr lang="en-US" b="0" dirty="0"/>
              <a:t>Accuracy: 70%</a:t>
            </a:r>
          </a:p>
          <a:p>
            <a:pPr marL="171450" indent="-171450">
              <a:buFont typeface="Arial" panose="020B0604020202020204" pitchFamily="34" charset="0"/>
              <a:buChar char="•"/>
            </a:pPr>
            <a:r>
              <a:rPr lang="en-US" b="0" dirty="0"/>
              <a:t>Parkinson’s Disease Recall: 71%</a:t>
            </a:r>
          </a:p>
          <a:p>
            <a:pPr marL="171450" indent="-171450">
              <a:buFont typeface="Arial" panose="020B0604020202020204" pitchFamily="34" charset="0"/>
              <a:buChar char="•"/>
            </a:pPr>
            <a:r>
              <a:rPr lang="en-US" b="0" dirty="0"/>
              <a:t>Control Recall: 69%</a:t>
            </a:r>
          </a:p>
          <a:p>
            <a:pPr marL="171450" indent="-171450">
              <a:buFont typeface="Arial" panose="020B0604020202020204" pitchFamily="34" charset="0"/>
              <a:buChar char="•"/>
            </a:pPr>
            <a:endParaRPr lang="en-US" b="0" dirty="0"/>
          </a:p>
          <a:p>
            <a:endParaRPr lang="en-US" dirty="0"/>
          </a:p>
          <a:p>
            <a:r>
              <a:rPr lang="en-US" dirty="0"/>
              <a:t>XGBoost Results:</a:t>
            </a:r>
          </a:p>
          <a:p>
            <a:pPr marL="171450" indent="-171450">
              <a:buFont typeface="Arial" panose="020B0604020202020204" pitchFamily="34" charset="0"/>
              <a:buChar char="•"/>
            </a:pPr>
            <a:r>
              <a:rPr lang="en-US" b="0" dirty="0"/>
              <a:t>True Positives: 30</a:t>
            </a:r>
          </a:p>
          <a:p>
            <a:pPr marL="171450" indent="-171450">
              <a:buFont typeface="Arial" panose="020B0604020202020204" pitchFamily="34" charset="0"/>
              <a:buChar char="•"/>
            </a:pPr>
            <a:r>
              <a:rPr lang="en-US" b="0" dirty="0"/>
              <a:t>True Negatives: 19</a:t>
            </a:r>
          </a:p>
          <a:p>
            <a:pPr marL="171450" indent="-171450">
              <a:buFont typeface="Arial" panose="020B0604020202020204" pitchFamily="34" charset="0"/>
              <a:buChar char="•"/>
            </a:pPr>
            <a:r>
              <a:rPr lang="en-US" b="0" dirty="0"/>
              <a:t>False Positives: 13</a:t>
            </a:r>
          </a:p>
          <a:p>
            <a:pPr marL="171450" indent="-171450">
              <a:buFont typeface="Arial" panose="020B0604020202020204" pitchFamily="34" charset="0"/>
              <a:buChar char="•"/>
            </a:pPr>
            <a:r>
              <a:rPr lang="en-US" b="0" dirty="0"/>
              <a:t>False Negatives: 8</a:t>
            </a:r>
          </a:p>
          <a:p>
            <a:pPr marL="171450" indent="-171450">
              <a:buFont typeface="Arial" panose="020B0604020202020204" pitchFamily="34" charset="0"/>
              <a:buChar char="•"/>
            </a:pPr>
            <a:r>
              <a:rPr lang="en-US" b="0" dirty="0"/>
              <a:t>Accuracy: 70%</a:t>
            </a:r>
          </a:p>
          <a:p>
            <a:pPr marL="171450" indent="-171450">
              <a:buFont typeface="Arial" panose="020B0604020202020204" pitchFamily="34" charset="0"/>
              <a:buChar char="•"/>
            </a:pPr>
            <a:r>
              <a:rPr lang="en-US" b="0" dirty="0"/>
              <a:t>Parkinson’s Disease Recall: 79%</a:t>
            </a:r>
          </a:p>
          <a:p>
            <a:pPr marL="171450" indent="-171450">
              <a:buFont typeface="Arial" panose="020B0604020202020204" pitchFamily="34" charset="0"/>
              <a:buChar char="•"/>
            </a:pPr>
            <a:r>
              <a:rPr lang="en-US" b="0" dirty="0"/>
              <a:t>Control Recall: 59%</a:t>
            </a:r>
          </a:p>
          <a:p>
            <a:endParaRPr lang="en-US" dirty="0"/>
          </a:p>
          <a:p>
            <a:endParaRPr lang="en-US" dirty="0"/>
          </a:p>
        </p:txBody>
      </p:sp>
      <p:sp>
        <p:nvSpPr>
          <p:cNvPr id="4" name="Slide Number Placeholder 3"/>
          <p:cNvSpPr>
            <a:spLocks noGrp="1"/>
          </p:cNvSpPr>
          <p:nvPr>
            <p:ph type="sldNum" sz="quarter" idx="5"/>
          </p:nvPr>
        </p:nvSpPr>
        <p:spPr/>
        <p:txBody>
          <a:bodyPr/>
          <a:lstStyle/>
          <a:p>
            <a:fld id="{31EBBA4F-0757-452D-8FBC-BDD1FE3367FC}" type="slidenum">
              <a:rPr lang="en-US" smtClean="0"/>
              <a:t>4</a:t>
            </a:fld>
            <a:endParaRPr lang="en-US" dirty="0"/>
          </a:p>
        </p:txBody>
      </p:sp>
    </p:spTree>
    <p:extLst>
      <p:ext uri="{BB962C8B-B14F-4D97-AF65-F5344CB8AC3E}">
        <p14:creationId xmlns:p14="http://schemas.microsoft.com/office/powerpoint/2010/main" val="281894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Aft>
                <a:spcPts val="800"/>
              </a:spcAft>
              <a:buFont typeface="+mj-lt"/>
              <a:buNone/>
              <a:tabLst>
                <a:tab pos="457200" algn="l"/>
              </a:tabLst>
            </a:pPr>
            <a:r>
              <a:rPr lang="en-US" sz="1100" b="0" kern="100" dirty="0">
                <a:effectLst/>
                <a:latin typeface="Aptos" panose="020B0004020202020204" pitchFamily="34" charset="0"/>
                <a:ea typeface="Aptos" panose="020B0004020202020204" pitchFamily="34" charset="0"/>
                <a:cs typeface="Times New Roman" panose="02020603050405020304" pitchFamily="18" charset="0"/>
              </a:rPr>
              <a:t>Shared Baseline Metabolites</a:t>
            </a:r>
          </a:p>
          <a:p>
            <a:pPr marL="0" marR="0" lvl="0" indent="0">
              <a:lnSpc>
                <a:spcPct val="107000"/>
              </a:lnSpc>
              <a:spcAft>
                <a:spcPts val="800"/>
              </a:spcAft>
              <a:buFont typeface="+mj-lt"/>
              <a:buNone/>
              <a:tabLst>
                <a:tab pos="457200" algn="l"/>
              </a:tabLst>
            </a:pPr>
            <a:endParaRPr lang="en-US" sz="11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Aft>
                <a:spcPts val="800"/>
              </a:spcAft>
              <a:buFont typeface="+mj-lt"/>
              <a:buNone/>
              <a:tabLst>
                <a:tab pos="457200" algn="l"/>
              </a:tabLst>
            </a:pPr>
            <a:r>
              <a:rPr lang="en-US" sz="1100" b="0" kern="100" dirty="0">
                <a:effectLst/>
                <a:latin typeface="Aptos" panose="020B0004020202020204" pitchFamily="34" charset="0"/>
                <a:ea typeface="Aptos" panose="020B0004020202020204" pitchFamily="34" charset="0"/>
                <a:cs typeface="Times New Roman" panose="02020603050405020304" pitchFamily="18" charset="0"/>
              </a:rPr>
              <a:t>Recursive Feature Elimination (RFE) was applied using three different supervised models: Support Vector Machine, Random Forest, and XGBoost with </a:t>
            </a:r>
            <a:r>
              <a:rPr lang="en-US" dirty="0"/>
              <a:t>the top 20 features </a:t>
            </a:r>
            <a:r>
              <a:rPr lang="en-US" sz="1200" b="0" kern="100" dirty="0">
                <a:effectLst/>
                <a:latin typeface="Aptos" panose="020B0004020202020204" pitchFamily="34" charset="0"/>
                <a:ea typeface="Aptos" panose="020B0004020202020204" pitchFamily="34" charset="0"/>
                <a:cs typeface="Times New Roman" panose="02020603050405020304" pitchFamily="18" charset="0"/>
              </a:rPr>
              <a:t>selected </a:t>
            </a:r>
            <a:r>
              <a:rPr lang="en-US" dirty="0"/>
              <a:t>from each model based on predictive importance for the Baseline dataset.</a:t>
            </a:r>
          </a:p>
          <a:p>
            <a:pPr marL="0" marR="0" lvl="0" indent="0">
              <a:lnSpc>
                <a:spcPct val="107000"/>
              </a:lnSpc>
              <a:spcAft>
                <a:spcPts val="800"/>
              </a:spcAft>
              <a:buFont typeface="+mj-lt"/>
              <a:buNone/>
              <a:tabLst>
                <a:tab pos="457200" algn="l"/>
              </a:tabLst>
            </a:pPr>
            <a:r>
              <a:rPr lang="en-US" dirty="0"/>
              <a:t>The following three metabolites were found to be present in all three lists, indicating that they are unlikely to be the result of one model’s bias or parameter settings.</a:t>
            </a:r>
          </a:p>
          <a:p>
            <a:pPr marL="0" marR="0" lvl="0" indent="0">
              <a:lnSpc>
                <a:spcPct val="107000"/>
              </a:lnSpc>
              <a:spcAft>
                <a:spcPts val="800"/>
              </a:spcAft>
              <a:buFont typeface="+mj-lt"/>
              <a:buNone/>
              <a:tabLst>
                <a:tab pos="457200" algn="l"/>
              </a:tabLst>
            </a:pPr>
            <a:endParaRPr lang="en-US" dirty="0"/>
          </a:p>
          <a:p>
            <a:pPr marL="0" marR="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makes these metabolites strong candidates </a:t>
            </a:r>
            <a:r>
              <a:rPr lang="en-US" sz="1800" b="0" kern="100" dirty="0">
                <a:effectLst/>
                <a:latin typeface="Aptos" panose="020B0004020202020204" pitchFamily="34" charset="0"/>
                <a:ea typeface="Aptos" panose="020B0004020202020204" pitchFamily="34" charset="0"/>
                <a:cs typeface="Times New Roman" panose="02020603050405020304" pitchFamily="18" charset="0"/>
              </a:rPr>
              <a:t>for further validation and study, with an 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ncreased likelihood that these biomarkers present real differences between Parkinson’s Disease and Control groups. </a:t>
            </a:r>
          </a:p>
          <a:p>
            <a:pPr marL="0" marR="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Upon chemically identifying them it was found that there are studies that lend support to these findings:</a:t>
            </a:r>
          </a:p>
          <a:p>
            <a:pPr marL="285750" marR="0" indent="-285750">
              <a:lnSpc>
                <a:spcPct val="107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Pregnanediol-3-glucuronide (PDG) is a metabolite that is produced when the body breaks down progesterone. PDG can be used to indirectly measure progesterone levels, which are thought to have neuroprotective effects. (Bourque, et al., 2024).</a:t>
            </a:r>
          </a:p>
          <a:p>
            <a:pPr marL="285750" marR="0" indent="-285750">
              <a:lnSpc>
                <a:spcPct val="107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Studies suggest that tetradecanedioate may be linked to the development and progression of neurodegenerative diseases like Parkinson's and Alzheimer’s. (Chen, et al., 2021).</a:t>
            </a:r>
          </a:p>
          <a:p>
            <a:pPr marL="285750" marR="0" indent="-285750">
              <a:lnSpc>
                <a:spcPct val="107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Studies suggest that elevated levels of lithocholate sulfate (LCA) are present in PD patients and may contribute to the aggregation of α-synuclein, a protein that forms toxic fibrils in Parkinson’s disease. (Kaur, et al., 2024).</a:t>
            </a:r>
          </a:p>
          <a:p>
            <a:pPr marL="285750" marR="0" indent="-285750">
              <a:lnSpc>
                <a:spcPct val="107000"/>
              </a:lnSpc>
              <a:spcAft>
                <a:spcPts val="800"/>
              </a:spcAft>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Aft>
                <a:spcPts val="800"/>
              </a:spcAft>
              <a:buFont typeface="+mj-lt"/>
              <a:buNone/>
              <a:tabLst>
                <a:tab pos="457200" algn="l"/>
              </a:tabLst>
            </a:pPr>
            <a:endParaRPr lang="en-US" dirty="0"/>
          </a:p>
          <a:p>
            <a:pPr marL="0" marR="0" lvl="0" indent="0">
              <a:lnSpc>
                <a:spcPct val="107000"/>
              </a:lnSpc>
              <a:spcAft>
                <a:spcPts val="800"/>
              </a:spcAft>
              <a:buFont typeface="+mj-lt"/>
              <a:buNone/>
              <a:tabLst>
                <a:tab pos="457200" algn="l"/>
              </a:tabLst>
            </a:pPr>
            <a:endParaRPr lang="en-US" dirty="0"/>
          </a:p>
        </p:txBody>
      </p:sp>
      <p:sp>
        <p:nvSpPr>
          <p:cNvPr id="4" name="Slide Number Placeholder 3"/>
          <p:cNvSpPr>
            <a:spLocks noGrp="1"/>
          </p:cNvSpPr>
          <p:nvPr>
            <p:ph type="sldNum" sz="quarter" idx="5"/>
          </p:nvPr>
        </p:nvSpPr>
        <p:spPr/>
        <p:txBody>
          <a:bodyPr/>
          <a:lstStyle/>
          <a:p>
            <a:fld id="{31EBBA4F-0757-452D-8FBC-BDD1FE3367FC}" type="slidenum">
              <a:rPr lang="en-US" smtClean="0"/>
              <a:t>5</a:t>
            </a:fld>
            <a:endParaRPr lang="en-US" dirty="0"/>
          </a:p>
        </p:txBody>
      </p:sp>
    </p:spTree>
    <p:extLst>
      <p:ext uri="{BB962C8B-B14F-4D97-AF65-F5344CB8AC3E}">
        <p14:creationId xmlns:p14="http://schemas.microsoft.com/office/powerpoint/2010/main" val="290977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V06 Metabolites</a:t>
            </a:r>
          </a:p>
          <a:p>
            <a:endParaRPr lang="en-US" dirty="0"/>
          </a:p>
          <a:p>
            <a:r>
              <a:rPr lang="en-US" sz="1200" b="0" kern="100" dirty="0">
                <a:effectLst/>
                <a:latin typeface="Aptos" panose="020B0004020202020204" pitchFamily="34" charset="0"/>
                <a:ea typeface="Aptos" panose="020B0004020202020204" pitchFamily="34" charset="0"/>
                <a:cs typeface="Times New Roman" panose="02020603050405020304" pitchFamily="18" charset="0"/>
              </a:rPr>
              <a:t>Recursive Feature Elimination (RFE) </a:t>
            </a:r>
            <a:r>
              <a:rPr lang="en-US" dirty="0"/>
              <a:t>was applied to select the top 20 metabolites from each model based on predictive importance, with the following pair of metabolites present in all three lists for the V06 dataset.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these are unnamed chemicals with unknown metabolic pathways, and their designations are not universally recognized chemical names. This makes it virtually impossible to definitively identify them without additional information, like cross reference chemical identifiers from other sources like the </a:t>
            </a:r>
            <a:r>
              <a:rPr lang="en-US" b="0" i="0" dirty="0">
                <a:solidFill>
                  <a:srgbClr val="EEF0FF"/>
                </a:solidFill>
                <a:effectLst/>
                <a:latin typeface="Google Sans"/>
              </a:rPr>
              <a:t>Chemical Abstracts Service (CAS), which are not presented for them in the dataset.</a:t>
            </a:r>
            <a:r>
              <a:rPr lang="en-US" dirty="0"/>
              <a:t> Still, if these metabolites could be identified and analyzed further, they may prove to be suitable biomarkers for distinguishing between Parkinson’s Disease and Control groups. </a:t>
            </a:r>
          </a:p>
          <a:p>
            <a:endParaRPr lang="en-US" dirty="0"/>
          </a:p>
        </p:txBody>
      </p:sp>
      <p:sp>
        <p:nvSpPr>
          <p:cNvPr id="4" name="Slide Number Placeholder 3"/>
          <p:cNvSpPr>
            <a:spLocks noGrp="1"/>
          </p:cNvSpPr>
          <p:nvPr>
            <p:ph type="sldNum" sz="quarter" idx="5"/>
          </p:nvPr>
        </p:nvSpPr>
        <p:spPr/>
        <p:txBody>
          <a:bodyPr/>
          <a:lstStyle/>
          <a:p>
            <a:fld id="{31EBBA4F-0757-452D-8FBC-BDD1FE3367FC}" type="slidenum">
              <a:rPr lang="en-US" smtClean="0"/>
              <a:t>6</a:t>
            </a:fld>
            <a:endParaRPr lang="en-US" dirty="0"/>
          </a:p>
        </p:txBody>
      </p:sp>
    </p:spTree>
    <p:extLst>
      <p:ext uri="{BB962C8B-B14F-4D97-AF65-F5344CB8AC3E}">
        <p14:creationId xmlns:p14="http://schemas.microsoft.com/office/powerpoint/2010/main" val="56995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Shared Baseline and V06 Metabolites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Once again, </a:t>
            </a:r>
            <a:r>
              <a:rPr lang="en-US" sz="1200" b="0" kern="100" dirty="0">
                <a:effectLst/>
                <a:latin typeface="Aptos" panose="020B0004020202020204" pitchFamily="34" charset="0"/>
                <a:ea typeface="Aptos" panose="020B0004020202020204" pitchFamily="34" charset="0"/>
                <a:cs typeface="Times New Roman" panose="02020603050405020304" pitchFamily="18" charset="0"/>
              </a:rPr>
              <a:t>Recursive Feature Elimination (</a:t>
            </a:r>
            <a:r>
              <a:rPr lang="en-US" sz="1200" dirty="0"/>
              <a:t>RFE) was applied to select the top 20 metabolites from each model based on predictive importance, with t</a:t>
            </a:r>
            <a:r>
              <a:rPr lang="en-US" dirty="0"/>
              <a:t>he following pair of metabolites present in all three lists for the BL and V06 datasets.</a:t>
            </a:r>
          </a:p>
          <a:p>
            <a:endParaRPr lang="en-US" sz="1200" dirty="0"/>
          </a:p>
          <a:p>
            <a:r>
              <a:rPr lang="en-US" dirty="0"/>
              <a:t>This makes these metabolites strong candidates for further validation and study, with an increased likelihood that these biomarkers could present real differences between PD and Control. </a:t>
            </a:r>
          </a:p>
          <a:p>
            <a:endParaRPr lang="en-US" dirty="0"/>
          </a:p>
          <a:p>
            <a:r>
              <a:rPr lang="en-US" dirty="0"/>
              <a:t>There are also studies that lend support to these findings:</a:t>
            </a:r>
          </a:p>
          <a:p>
            <a:pPr marL="171450" indent="-171450">
              <a:buFont typeface="Arial" panose="020B0604020202020204" pitchFamily="34" charset="0"/>
              <a:buChar char="•"/>
            </a:pPr>
            <a:r>
              <a:rPr lang="en-US" dirty="0"/>
              <a:t>Indole derivatives like indole-3-lactic acid (I3LA) have been linked to the gut-brain axis and may play a role in Parkinson's disease as it influences inflammation and may be involved in the progression of neurodegenerative diseases like PD. (Chen, et al., 2022).</a:t>
            </a:r>
          </a:p>
          <a:p>
            <a:pPr marL="171450" indent="-171450">
              <a:buFont typeface="Arial" panose="020B0604020202020204" pitchFamily="34" charset="0"/>
              <a:buChar char="•"/>
            </a:pPr>
            <a:r>
              <a:rPr lang="en-US" dirty="0"/>
              <a:t>N-acetyl aspartate (NAA) levels are reduced in the brains of individuals with Parkinson's disease, particularly in those with dementia</a:t>
            </a:r>
            <a:r>
              <a:rPr lang="en-US" b="0" i="0" dirty="0">
                <a:solidFill>
                  <a:srgbClr val="EEF0FF"/>
                </a:solidFill>
                <a:effectLst/>
                <a:latin typeface="Google Sans"/>
              </a:rPr>
              <a:t>. (Griffith, et al., 2008).</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EBBA4F-0757-452D-8FBC-BDD1FE3367FC}" type="slidenum">
              <a:rPr lang="en-US" smtClean="0"/>
              <a:t>7</a:t>
            </a:fld>
            <a:endParaRPr lang="en-US" dirty="0"/>
          </a:p>
        </p:txBody>
      </p:sp>
    </p:spTree>
    <p:extLst>
      <p:ext uri="{BB962C8B-B14F-4D97-AF65-F5344CB8AC3E}">
        <p14:creationId xmlns:p14="http://schemas.microsoft.com/office/powerpoint/2010/main" val="161542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SHAP and LASSO’s 5 Shared Significant Metabolites </a:t>
            </a:r>
          </a:p>
          <a:p>
            <a:endParaRPr lang="en-US" dirty="0"/>
          </a:p>
          <a:p>
            <a:r>
              <a:rPr lang="en-US" dirty="0"/>
              <a:t>Procedure</a:t>
            </a:r>
          </a:p>
          <a:p>
            <a:r>
              <a:rPr lang="en-US" dirty="0"/>
              <a:t>The top 20 metabolites were identified based on both SHAP values and LASSO coefficients from the Baseline dataset. Stability was confirmed through cross-validation, model performance evaluation, and generalization testing from BL to V06 datasets.</a:t>
            </a:r>
          </a:p>
          <a:p>
            <a:r>
              <a:rPr lang="en-US" dirty="0"/>
              <a:t>Results</a:t>
            </a:r>
          </a:p>
          <a:p>
            <a:r>
              <a:rPr lang="en-US" dirty="0"/>
              <a:t>Five biomarkers found in the top 20 metabolites of each model. These were </a:t>
            </a:r>
            <a:r>
              <a:rPr lang="en-US" sz="1200" b="0" i="0" u="none" strike="noStrike"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3-acetylphenol sulfate, </a:t>
            </a:r>
            <a:r>
              <a:rPr lang="en-US" sz="1200" b="0" i="0" u="none" strike="noStrike"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indolelactate</a:t>
            </a:r>
            <a:r>
              <a:rPr lang="en-US" sz="1600" b="0" i="0" u="none" strike="noStrike" dirty="0">
                <a:solidFill>
                  <a:schemeClr val="tx1"/>
                </a:solidFill>
                <a:effectLst/>
                <a:latin typeface="Arial" panose="020B0604020202020204" pitchFamily="34" charset="0"/>
                <a:ea typeface="+mn-ea"/>
                <a:cs typeface="+mn-cs"/>
              </a:rPr>
              <a:t>, </a:t>
            </a:r>
            <a:r>
              <a:rPr lang="en-US" sz="1200" b="0" i="0" u="none" strike="noStrike"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tetradecanedioate (c14-dc), lithocholate sulfate (1), </a:t>
            </a:r>
            <a:r>
              <a:rPr lang="en-US" sz="1600" b="0" i="0" u="none" strike="noStrike" dirty="0">
                <a:solidFill>
                  <a:schemeClr val="tx1"/>
                </a:solidFill>
                <a:effectLst/>
                <a:latin typeface="Arial" panose="020B0604020202020204" pitchFamily="34" charset="0"/>
                <a:ea typeface="+mn-ea"/>
                <a:cs typeface="+mn-cs"/>
              </a:rPr>
              <a:t>and </a:t>
            </a:r>
            <a:r>
              <a:rPr lang="en-US" sz="1200" b="0" i="0" u="none" strike="noStrike"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octadecenedioate (c18:1-dc). </a:t>
            </a:r>
            <a:endParaRPr lang="en-US" sz="1600" b="0" i="0" u="none" strike="noStrike" dirty="0">
              <a:effectLst/>
              <a:latin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1EBBA4F-0757-452D-8FBC-BDD1FE3367FC}" type="slidenum">
              <a:rPr lang="en-US" smtClean="0"/>
              <a:t>8</a:t>
            </a:fld>
            <a:endParaRPr lang="en-US" dirty="0"/>
          </a:p>
        </p:txBody>
      </p:sp>
    </p:spTree>
    <p:extLst>
      <p:ext uri="{BB962C8B-B14F-4D97-AF65-F5344CB8AC3E}">
        <p14:creationId xmlns:p14="http://schemas.microsoft.com/office/powerpoint/2010/main" val="14991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buNone/>
            </a:pPr>
            <a:r>
              <a:rPr lang="en-US" b="1" dirty="0"/>
              <a:t>Considerations Regarding Differences Between the BL and V06 Datasets</a:t>
            </a:r>
          </a:p>
          <a:p>
            <a:pPr marL="0" marR="0">
              <a:lnSpc>
                <a:spcPct val="107000"/>
              </a:lnSpc>
              <a:spcAft>
                <a:spcPts val="800"/>
              </a:spcAft>
              <a:buNone/>
            </a:pPr>
            <a:endParaRPr lang="en-US" b="1" kern="100" dirty="0">
              <a:ea typeface="Aptos" panose="020B0004020202020204" pitchFamily="34" charset="0"/>
              <a:cs typeface="Times New Roman" panose="02020603050405020304" pitchFamily="18" charset="0"/>
            </a:endParaRPr>
          </a:p>
          <a:p>
            <a:pPr marL="0" marR="0">
              <a:lnSpc>
                <a:spcPct val="107000"/>
              </a:lnSpc>
              <a:spcAft>
                <a:spcPts val="800"/>
              </a:spcAft>
              <a:buNone/>
            </a:pPr>
            <a:r>
              <a:rPr lang="en-US" b="0" kern="100" dirty="0">
                <a:ea typeface="Aptos" panose="020B0004020202020204" pitchFamily="34" charset="0"/>
                <a:cs typeface="Times New Roman" panose="02020603050405020304" pitchFamily="18" charset="0"/>
              </a:rPr>
              <a:t>We found that were significant differences between the Baseline and V06 datasets in terms of featured metabolites. Although frustrating, this could be rationalized by different factors.</a:t>
            </a:r>
          </a:p>
          <a:p>
            <a:pPr marL="0" marR="0">
              <a:lnSpc>
                <a:spcPct val="107000"/>
              </a:lnSpc>
              <a:spcAft>
                <a:spcPts val="800"/>
              </a:spcAft>
              <a:buNone/>
            </a:pPr>
            <a:endParaRPr lang="en-US" b="1" kern="100" dirty="0">
              <a:ea typeface="Aptos" panose="020B0004020202020204" pitchFamily="34" charset="0"/>
              <a:cs typeface="Times New Roman" panose="02020603050405020304" pitchFamily="18" charset="0"/>
            </a:endParaRPr>
          </a:p>
          <a:p>
            <a:pPr marL="0" marR="0">
              <a:lnSpc>
                <a:spcPct val="107000"/>
              </a:lnSpc>
              <a:spcAft>
                <a:spcPts val="800"/>
              </a:spcAft>
              <a:buNone/>
            </a:pPr>
            <a:r>
              <a:rPr lang="en-US" b="1" kern="100" dirty="0">
                <a:ea typeface="Aptos" panose="020B0004020202020204" pitchFamily="34" charset="0"/>
                <a:cs typeface="Times New Roman" panose="02020603050405020304" pitchFamily="18" charset="0"/>
              </a:rPr>
              <a:t>Biological drift during the 6-month span between samples could explain s</a:t>
            </a:r>
            <a:r>
              <a:rPr lang="en-US" b="1" kern="100" dirty="0">
                <a:effectLst/>
                <a:ea typeface="Aptos" panose="020B0004020202020204" pitchFamily="34" charset="0"/>
                <a:cs typeface="Times New Roman" panose="02020603050405020304" pitchFamily="18" charset="0"/>
              </a:rPr>
              <a:t>ome of the differences between the Baseline and V06 datasets</a:t>
            </a:r>
          </a:p>
          <a:p>
            <a:pPr marL="114300" lvl="0" indent="-171450">
              <a:lnSpc>
                <a:spcPct val="107000"/>
              </a:lnSpc>
              <a:spcAft>
                <a:spcPts val="800"/>
              </a:spcAf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Even in healthy individuals, metabolite levels can naturally change over a span of months due to diet, exercise, stress, sleep patterns, disease progression, medications, and other factors.</a:t>
            </a:r>
          </a:p>
          <a:p>
            <a:pPr marL="114300" lvl="0" indent="-171450">
              <a:lnSpc>
                <a:spcPct val="107000"/>
              </a:lnSpc>
              <a:spcAft>
                <a:spcPts val="800"/>
              </a:spcAf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It should also be noted that just because a group is called the “Control” it doesn’t mean that they are static and unchanging. It is composed of individuals who are also subject to individual changes over time.</a:t>
            </a:r>
          </a:p>
          <a:p>
            <a:pPr marL="114300" marR="0" lvl="0" indent="-1714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200" kern="100" dirty="0">
                <a:effectLst/>
                <a:ea typeface="Aptos" panose="020B0004020202020204" pitchFamily="34" charset="0"/>
                <a:cs typeface="Times New Roman" panose="02020603050405020304" pitchFamily="18" charset="0"/>
              </a:rPr>
              <a:t>“Ignoring drift can lead to inaccurate conclusions about the relationship between metabolites and various factors.” (</a:t>
            </a:r>
            <a:r>
              <a:rPr lang="en-US" sz="1400" dirty="0">
                <a:effectLst/>
              </a:rPr>
              <a:t>Bararpour, et al., 2020).</a:t>
            </a: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endParaRPr lang="en-US" kern="100" dirty="0">
              <a:effectLst/>
              <a:ea typeface="Aptos" panose="020B0004020202020204" pitchFamily="34" charset="0"/>
              <a:cs typeface="Times New Roman" panose="02020603050405020304" pitchFamily="18" charset="0"/>
            </a:endParaRPr>
          </a:p>
          <a:p>
            <a:pPr marL="0" marR="0">
              <a:lnSpc>
                <a:spcPct val="107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Another concern is that there are no shared client identifiers between the two datasets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114300" marR="0" lvl="0" indent="-1714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dirty="0">
                <a:effectLst/>
                <a:latin typeface="Aptos" panose="020B0004020202020204" pitchFamily="34" charset="0"/>
                <a:ea typeface="Aptos" panose="020B0004020202020204" pitchFamily="34" charset="0"/>
                <a:cs typeface="Times New Roman" panose="02020603050405020304" pitchFamily="18" charset="0"/>
              </a:rPr>
              <a:t>This makes it virtually impossible to track changes in individuals, as the samples cannot be matched between the datasets.</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p>
          <a:p>
            <a:pPr marL="114300" marR="0" lvl="0" indent="-1714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kern="100" dirty="0">
                <a:effectLst/>
                <a:latin typeface="Aptos" panose="020B0004020202020204" pitchFamily="34" charset="0"/>
                <a:ea typeface="Aptos" panose="020B0004020202020204" pitchFamily="34" charset="0"/>
                <a:cs typeface="Times New Roman" panose="02020603050405020304" pitchFamily="18" charset="0"/>
              </a:rPr>
              <a:t>This could also indicate that the samples were collected from </a:t>
            </a:r>
            <a:r>
              <a:rPr kumimoji="0" lang="en-US" b="0" i="0" u="none" strike="noStrike" kern="1200" cap="none" spc="0" normalizeH="0" baseline="0" noProof="0" dirty="0">
                <a:ln>
                  <a:noFill/>
                </a:ln>
                <a:solidFill>
                  <a:prstClr val="black">
                    <a:lumMod val="75000"/>
                    <a:lumOff val="25000"/>
                  </a:prstClr>
                </a:solidFill>
                <a:effectLst/>
                <a:uLnTx/>
                <a:uFillTx/>
                <a:latin typeface="Aptos" panose="020B0004020202020204" pitchFamily="34" charset="0"/>
                <a:ea typeface="Aptos" panose="020B0004020202020204" pitchFamily="34" charset="0"/>
                <a:cs typeface="Times New Roman" panose="02020603050405020304" pitchFamily="18" charset="0"/>
              </a:rPr>
              <a:t>different individuals between the two datasets</a:t>
            </a:r>
            <a:r>
              <a:rPr lang="en-US" kern="100" dirty="0">
                <a:effectLst/>
                <a:latin typeface="Aptos" panose="020B0004020202020204" pitchFamily="34" charset="0"/>
                <a:ea typeface="Aptos" panose="020B0004020202020204" pitchFamily="34" charset="0"/>
                <a:cs typeface="Times New Roman" panose="02020603050405020304" pitchFamily="18" charset="0"/>
              </a:rPr>
              <a:t>.</a:t>
            </a:r>
            <a:endParaRPr lang="en-US" b="0" kern="100" dirty="0">
              <a:effectLst/>
              <a:latin typeface="Aptos" panose="020B0004020202020204" pitchFamily="34" charset="0"/>
              <a:ea typeface="Aptos" panose="020B0004020202020204" pitchFamily="34" charset="0"/>
              <a:cs typeface="Times New Roman" panose="02020603050405020304" pitchFamily="18" charset="0"/>
            </a:endParaRPr>
          </a:p>
          <a:p>
            <a:pPr marL="114300" marR="0" lvl="0" indent="-1714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b="0" dirty="0">
                <a:effectLst/>
                <a:latin typeface="Aptos" panose="020B0004020202020204" pitchFamily="34" charset="0"/>
                <a:ea typeface="Aptos" panose="020B0004020202020204" pitchFamily="34" charset="0"/>
                <a:cs typeface="Times New Roman" panose="02020603050405020304" pitchFamily="18" charset="0"/>
              </a:rPr>
              <a:t>Despite the lack of identifiers, there’s still valid biological insight to be gained from the datasets. Still, identifiers would definitely be beneficial to the datasets along with sample sizes larger than just 70 individuals.</a:t>
            </a:r>
            <a:endParaRPr lang="en-US" b="0" dirty="0"/>
          </a:p>
          <a:p>
            <a:endParaRPr lang="en-US" dirty="0"/>
          </a:p>
        </p:txBody>
      </p:sp>
      <p:sp>
        <p:nvSpPr>
          <p:cNvPr id="4" name="Slide Number Placeholder 3"/>
          <p:cNvSpPr>
            <a:spLocks noGrp="1"/>
          </p:cNvSpPr>
          <p:nvPr>
            <p:ph type="sldNum" sz="quarter" idx="5"/>
          </p:nvPr>
        </p:nvSpPr>
        <p:spPr/>
        <p:txBody>
          <a:bodyPr/>
          <a:lstStyle/>
          <a:p>
            <a:fld id="{31EBBA4F-0757-452D-8FBC-BDD1FE3367FC}" type="slidenum">
              <a:rPr lang="en-US" smtClean="0"/>
              <a:t>9</a:t>
            </a:fld>
            <a:endParaRPr lang="en-US" dirty="0"/>
          </a:p>
        </p:txBody>
      </p:sp>
    </p:spTree>
    <p:extLst>
      <p:ext uri="{BB962C8B-B14F-4D97-AF65-F5344CB8AC3E}">
        <p14:creationId xmlns:p14="http://schemas.microsoft.com/office/powerpoint/2010/main" val="2404998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1025E2E-4029-41EF-AD53-5D40E4E90F92}" type="datetimeFigureOut">
              <a:rPr lang="en-US" smtClean="0"/>
              <a:t>4/27/2025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D180DFB-109F-4973-BB21-D1F03765F594}" type="slidenum">
              <a:rPr lang="en-US" smtClean="0"/>
              <a:t>‹#›</a:t>
            </a:fld>
            <a:endParaRPr lang="en-US" dirty="0"/>
          </a:p>
        </p:txBody>
      </p:sp>
    </p:spTree>
    <p:extLst>
      <p:ext uri="{BB962C8B-B14F-4D97-AF65-F5344CB8AC3E}">
        <p14:creationId xmlns:p14="http://schemas.microsoft.com/office/powerpoint/2010/main" val="428167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267083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4148357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1539650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3539725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219732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973230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146805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115428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267850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130942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241026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259238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177369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192831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7429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25E2E-4029-41EF-AD53-5D40E4E90F92}" type="datetimeFigureOut">
              <a:rPr lang="en-US" smtClean="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180DFB-109F-4973-BB21-D1F03765F594}" type="slidenum">
              <a:rPr lang="en-US" smtClean="0"/>
              <a:t>‹#›</a:t>
            </a:fld>
            <a:endParaRPr lang="en-US" dirty="0"/>
          </a:p>
        </p:txBody>
      </p:sp>
    </p:spTree>
    <p:extLst>
      <p:ext uri="{BB962C8B-B14F-4D97-AF65-F5344CB8AC3E}">
        <p14:creationId xmlns:p14="http://schemas.microsoft.com/office/powerpoint/2010/main" val="367527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1025E2E-4029-41EF-AD53-5D40E4E90F92}" type="datetimeFigureOut">
              <a:rPr lang="en-US" smtClean="0"/>
              <a:t>4/27/2025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ED180DFB-109F-4973-BB21-D1F03765F594}" type="slidenum">
              <a:rPr lang="en-US" smtClean="0"/>
              <a:t>‹#›</a:t>
            </a:fld>
            <a:endParaRPr lang="en-US" dirty="0"/>
          </a:p>
        </p:txBody>
      </p:sp>
    </p:spTree>
    <p:extLst>
      <p:ext uri="{BB962C8B-B14F-4D97-AF65-F5344CB8AC3E}">
        <p14:creationId xmlns:p14="http://schemas.microsoft.com/office/powerpoint/2010/main" val="151374969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C454DA-2E57-938C-0FD6-CE1861473E5A}"/>
              </a:ext>
            </a:extLst>
          </p:cNvPr>
          <p:cNvSpPr>
            <a:spLocks noGrp="1"/>
          </p:cNvSpPr>
          <p:nvPr>
            <p:ph type="title"/>
          </p:nvPr>
        </p:nvSpPr>
        <p:spPr/>
        <p:txBody>
          <a:bodyPr/>
          <a:lstStyle/>
          <a:p>
            <a:r>
              <a:rPr lang="en-US" dirty="0"/>
              <a:t>t-SNE Visualization of BL Dataset</a:t>
            </a:r>
          </a:p>
        </p:txBody>
      </p:sp>
      <p:sp>
        <p:nvSpPr>
          <p:cNvPr id="8" name="Content Placeholder 7">
            <a:extLst>
              <a:ext uri="{FF2B5EF4-FFF2-40B4-BE49-F238E27FC236}">
                <a16:creationId xmlns:a16="http://schemas.microsoft.com/office/drawing/2014/main" id="{E9E86297-4C51-5939-396C-749F259D52FF}"/>
              </a:ext>
            </a:extLst>
          </p:cNvPr>
          <p:cNvSpPr>
            <a:spLocks noGrp="1"/>
          </p:cNvSpPr>
          <p:nvPr>
            <p:ph sz="half" idx="1"/>
          </p:nvPr>
        </p:nvSpPr>
        <p:spPr>
          <a:xfrm>
            <a:off x="434715" y="2603495"/>
            <a:ext cx="5545397" cy="4005081"/>
          </a:xfrm>
        </p:spPr>
        <p:txBody>
          <a:bodyPr>
            <a:normAutofit/>
          </a:bodyPr>
          <a:lstStyle/>
          <a:p>
            <a:pPr marL="0" marR="0">
              <a:lnSpc>
                <a:spcPct val="107000"/>
              </a:lnSpc>
              <a:spcAft>
                <a:spcPts val="800"/>
              </a:spcAft>
              <a:buNone/>
            </a:pPr>
            <a:r>
              <a:rPr lang="en-US" sz="2400" b="1" kern="100" dirty="0">
                <a:effectLst/>
                <a:ea typeface="Aptos" panose="020B0004020202020204" pitchFamily="34" charset="0"/>
                <a:cs typeface="Times New Roman" panose="02020603050405020304" pitchFamily="18" charset="0"/>
              </a:rPr>
              <a:t>BL (Baseline) Dataset Observations</a:t>
            </a:r>
            <a:endParaRPr lang="en-US" sz="2400" kern="100" dirty="0">
              <a:effectLst/>
              <a:ea typeface="Aptos" panose="020B000402020202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Ø"/>
              <a:tabLst>
                <a:tab pos="457200" algn="l"/>
              </a:tabLst>
            </a:pPr>
            <a:r>
              <a:rPr lang="en-US" sz="2000" kern="100" dirty="0">
                <a:effectLst/>
                <a:ea typeface="Aptos" panose="020B0004020202020204" pitchFamily="34" charset="0"/>
                <a:cs typeface="Times New Roman" panose="02020603050405020304" pitchFamily="18" charset="0"/>
              </a:rPr>
              <a:t>The classes are mixed, especially near the center.</a:t>
            </a:r>
          </a:p>
          <a:p>
            <a:pPr marR="0" lvl="0">
              <a:lnSpc>
                <a:spcPct val="107000"/>
              </a:lnSpc>
              <a:spcAft>
                <a:spcPts val="800"/>
              </a:spcAft>
              <a:buSzPts val="1000"/>
              <a:buFont typeface="Wingdings" panose="05000000000000000000" pitchFamily="2" charset="2"/>
              <a:buChar char="Ø"/>
              <a:tabLst>
                <a:tab pos="457200" algn="l"/>
              </a:tabLst>
            </a:pPr>
            <a:r>
              <a:rPr lang="en-US" sz="2000" kern="100" dirty="0">
                <a:ea typeface="Aptos" panose="020B0004020202020204" pitchFamily="34" charset="0"/>
                <a:cs typeface="Times New Roman" panose="02020603050405020304" pitchFamily="18" charset="0"/>
              </a:rPr>
              <a:t>O</a:t>
            </a:r>
            <a:r>
              <a:rPr lang="en-US" sz="2000" kern="100" dirty="0">
                <a:effectLst/>
                <a:ea typeface="Aptos" panose="020B0004020202020204" pitchFamily="34" charset="0"/>
                <a:cs typeface="Times New Roman" panose="02020603050405020304" pitchFamily="18" charset="0"/>
              </a:rPr>
              <a:t>verlap may reflect difficulty with distinguishing between PD and Control</a:t>
            </a:r>
          </a:p>
          <a:p>
            <a:pPr marR="0" lvl="0">
              <a:lnSpc>
                <a:spcPct val="107000"/>
              </a:lnSpc>
              <a:spcAft>
                <a:spcPts val="800"/>
              </a:spcAft>
              <a:buSzPts val="1000"/>
              <a:buFont typeface="Wingdings" panose="05000000000000000000" pitchFamily="2" charset="2"/>
              <a:buChar char="Ø"/>
              <a:tabLst>
                <a:tab pos="457200" algn="l"/>
              </a:tabLst>
            </a:pPr>
            <a:r>
              <a:rPr lang="en-US" sz="2000" kern="100" dirty="0">
                <a:ea typeface="Aptos" panose="020B0004020202020204" pitchFamily="34" charset="0"/>
                <a:cs typeface="Times New Roman" panose="02020603050405020304" pitchFamily="18" charset="0"/>
              </a:rPr>
              <a:t>M</a:t>
            </a:r>
            <a:r>
              <a:rPr lang="en-US" sz="2000" kern="100" dirty="0">
                <a:effectLst/>
                <a:ea typeface="Aptos" panose="020B0004020202020204" pitchFamily="34" charset="0"/>
                <a:cs typeface="Times New Roman" panose="02020603050405020304" pitchFamily="18" charset="0"/>
              </a:rPr>
              <a:t>etabolic differences at Baseline are subtle, or not fully present yet.</a:t>
            </a:r>
          </a:p>
          <a:p>
            <a:endParaRPr lang="en-US" dirty="0"/>
          </a:p>
        </p:txBody>
      </p:sp>
      <p:pic>
        <p:nvPicPr>
          <p:cNvPr id="11" name="Content Placeholder 10" descr="A graph with green and orange dots">
            <a:extLst>
              <a:ext uri="{FF2B5EF4-FFF2-40B4-BE49-F238E27FC236}">
                <a16:creationId xmlns:a16="http://schemas.microsoft.com/office/drawing/2014/main" id="{17B59E23-8D3F-3753-0D73-0A120C92C37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7781" y="2603495"/>
            <a:ext cx="5376683" cy="4005080"/>
          </a:xfrm>
        </p:spPr>
      </p:pic>
    </p:spTree>
    <p:extLst>
      <p:ext uri="{BB962C8B-B14F-4D97-AF65-F5344CB8AC3E}">
        <p14:creationId xmlns:p14="http://schemas.microsoft.com/office/powerpoint/2010/main" val="2317485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939AB-6A71-3611-7A97-A12717630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E2366-10BE-8146-7AD7-7F7B6AD116C7}"/>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EF7FFCE0-E158-2315-21F1-5FA25E668A9B}"/>
              </a:ext>
            </a:extLst>
          </p:cNvPr>
          <p:cNvSpPr>
            <a:spLocks noGrp="1"/>
          </p:cNvSpPr>
          <p:nvPr>
            <p:ph idx="1"/>
          </p:nvPr>
        </p:nvSpPr>
        <p:spPr>
          <a:xfrm>
            <a:off x="514539" y="2335795"/>
            <a:ext cx="11162922" cy="4436198"/>
          </a:xfrm>
        </p:spPr>
        <p:txBody>
          <a:bodyPr>
            <a:normAutofit fontScale="85000" lnSpcReduction="20000"/>
          </a:bodyPr>
          <a:lstStyle/>
          <a:p>
            <a:pPr>
              <a:buFont typeface="Wingdings" panose="05000000000000000000" pitchFamily="2" charset="2"/>
              <a:buChar char="Ø"/>
            </a:pPr>
            <a:r>
              <a:rPr lang="en-US" dirty="0">
                <a:effectLst/>
              </a:rPr>
              <a:t>Bararpour, N., Gilardi, F., Carmeli, C., Sidibe, J., Ivanisevic, J., Caputo, T., Augsburger, M., Grabherr, S., Desvergne, B., Guex, N., Bochud, M., &amp; Thomas, A. (2020). </a:t>
            </a:r>
            <a:r>
              <a:rPr lang="en-US" i="1" dirty="0">
                <a:effectLst/>
              </a:rPr>
              <a:t>Visualization and Normalization of Drift Effect across Batches in Metabolome-Wide Association Studies</a:t>
            </a:r>
            <a:r>
              <a:rPr lang="en-US" dirty="0">
                <a:effectLst/>
              </a:rPr>
              <a:t>. https://doi.org/10.1101/2020.01.22.914051 </a:t>
            </a:r>
          </a:p>
          <a:p>
            <a:pPr>
              <a:buFont typeface="Wingdings" panose="05000000000000000000" pitchFamily="2" charset="2"/>
              <a:buChar char="Ø"/>
            </a:pPr>
            <a:r>
              <a:rPr lang="en-US" dirty="0">
                <a:effectLst/>
              </a:rPr>
              <a:t>Bourque, M., Morissette, M., &amp; Di Paolo, T. (2024). Neuroactive steroids and Parkinson's disease: Review of human and animal studies. </a:t>
            </a:r>
            <a:r>
              <a:rPr lang="en-US" i="1" dirty="0">
                <a:effectLst/>
              </a:rPr>
              <a:t>Neuroscience &amp;amp; Biobehavioral Reviews</a:t>
            </a:r>
            <a:r>
              <a:rPr lang="en-US" dirty="0">
                <a:effectLst/>
              </a:rPr>
              <a:t>, </a:t>
            </a:r>
            <a:r>
              <a:rPr lang="en-US" i="1" dirty="0">
                <a:effectLst/>
              </a:rPr>
              <a:t>156</a:t>
            </a:r>
            <a:r>
              <a:rPr lang="en-US" dirty="0">
                <a:effectLst/>
              </a:rPr>
              <a:t>, 105479. https://doi.org/10.1016/j.neubiorev.2023.105479 </a:t>
            </a:r>
          </a:p>
          <a:p>
            <a:pPr>
              <a:buFont typeface="Wingdings" panose="05000000000000000000" pitchFamily="2" charset="2"/>
              <a:buChar char="Ø"/>
            </a:pPr>
            <a:r>
              <a:rPr lang="en-US" dirty="0">
                <a:effectLst/>
              </a:rPr>
              <a:t>Chen, H., Qiao, J., Wang, T., Shao, Z., Huang, S., &amp; Zeng, P. (2021). Assessing causal relationship between human blood metabolites and five neurodegenerative diseases with GWAS summary statistics. </a:t>
            </a:r>
            <a:r>
              <a:rPr lang="en-US" i="1" dirty="0">
                <a:effectLst/>
              </a:rPr>
              <a:t>Frontiers in Neuroscience</a:t>
            </a:r>
            <a:r>
              <a:rPr lang="en-US" dirty="0">
                <a:effectLst/>
              </a:rPr>
              <a:t>, </a:t>
            </a:r>
            <a:r>
              <a:rPr lang="en-US" i="1" dirty="0">
                <a:effectLst/>
              </a:rPr>
              <a:t>15</a:t>
            </a:r>
            <a:r>
              <a:rPr lang="en-US" dirty="0">
                <a:effectLst/>
              </a:rPr>
              <a:t>. https://doi.org/10.3389/fnins.2021.680104 </a:t>
            </a:r>
          </a:p>
          <a:p>
            <a:pPr>
              <a:buFont typeface="Wingdings" panose="05000000000000000000" pitchFamily="2" charset="2"/>
              <a:buChar char="Ø"/>
            </a:pPr>
            <a:r>
              <a:rPr lang="en-US" dirty="0">
                <a:effectLst/>
              </a:rPr>
              <a:t>Chen, S.-J., Chen, C.-C., Liao, H.-Y., Wu, Y.-W., Liou, J.-M., Wu, M.-S., Kuo, C.-H., &amp; Lin, C.-H. (2022). Alteration of gut microbial metabolites in the systemic circulation of patients with Parkinson's disease. </a:t>
            </a:r>
            <a:r>
              <a:rPr lang="en-US" i="1" dirty="0">
                <a:effectLst/>
              </a:rPr>
              <a:t>Journal of Parkinson’s Disease</a:t>
            </a:r>
            <a:r>
              <a:rPr lang="en-US" dirty="0">
                <a:effectLst/>
              </a:rPr>
              <a:t>, </a:t>
            </a:r>
            <a:r>
              <a:rPr lang="en-US" i="1" dirty="0">
                <a:effectLst/>
              </a:rPr>
              <a:t>12</a:t>
            </a:r>
            <a:r>
              <a:rPr lang="en-US" dirty="0">
                <a:effectLst/>
              </a:rPr>
              <a:t>(4), 1219–1230. https://doi.org/10.3233/jpd-223179 </a:t>
            </a:r>
          </a:p>
          <a:p>
            <a:pPr>
              <a:buFont typeface="Wingdings" panose="05000000000000000000" pitchFamily="2" charset="2"/>
              <a:buChar char="Ø"/>
            </a:pPr>
            <a:r>
              <a:rPr lang="en-US" dirty="0">
                <a:effectLst/>
              </a:rPr>
              <a:t>Forero-Rodríguez, J., Zimmermann, J., Taubenheim, J., Arias-Rodríguez, N., Caicedo-Narvaez, J. D., Best, L., Mendieta, C. V., López-Castiblanco, J., Gómez-Muñoz, L. A., Gonzalez-Santos, J., Arboleda, H., Fernandez, W., Kaleta, C., &amp; Pinzón, A. (2024). Changes in bacterial gut composition in Parkinson's disease and their metabolic contribution to disease development: A gut community reconstruction approach. </a:t>
            </a:r>
            <a:r>
              <a:rPr lang="en-US" i="1" dirty="0">
                <a:effectLst/>
              </a:rPr>
              <a:t>Microorganisms</a:t>
            </a:r>
            <a:r>
              <a:rPr lang="en-US" dirty="0">
                <a:effectLst/>
              </a:rPr>
              <a:t>, </a:t>
            </a:r>
            <a:r>
              <a:rPr lang="en-US" i="1" dirty="0">
                <a:effectLst/>
              </a:rPr>
              <a:t>12</a:t>
            </a:r>
            <a:r>
              <a:rPr lang="en-US" dirty="0">
                <a:effectLst/>
              </a:rPr>
              <a:t>(2), 325. https://doi.org/10.3390/microorganisms12020325 </a:t>
            </a:r>
          </a:p>
          <a:p>
            <a:pPr>
              <a:buFont typeface="Wingdings" panose="05000000000000000000" pitchFamily="2" charset="2"/>
              <a:buChar char="Ø"/>
            </a:pPr>
            <a:r>
              <a:rPr lang="en-US" dirty="0">
                <a:effectLst/>
              </a:rPr>
              <a:t>Griffith, H. R., den Hollander, J. A., Okonkwo, O. C., O’Brien, T., Watts, R. L., &amp; Marson, D. C. (2008). Brain N-acetylaspartate is reduced in Parkinson disease with dementia. </a:t>
            </a:r>
            <a:r>
              <a:rPr lang="en-US" i="1" dirty="0">
                <a:effectLst/>
              </a:rPr>
              <a:t>Alzheimer Disease &amp;amp; Associated Disorders</a:t>
            </a:r>
            <a:r>
              <a:rPr lang="en-US" dirty="0">
                <a:effectLst/>
              </a:rPr>
              <a:t>, </a:t>
            </a:r>
            <a:r>
              <a:rPr lang="en-US" i="1" dirty="0">
                <a:effectLst/>
              </a:rPr>
              <a:t>22</a:t>
            </a:r>
            <a:r>
              <a:rPr lang="en-US" dirty="0">
                <a:effectLst/>
              </a:rPr>
              <a:t>(1), 54–60. https://doi.org/10.1097/wad.0b013e3181611011 </a:t>
            </a:r>
          </a:p>
          <a:p>
            <a:endParaRPr lang="en-US" dirty="0"/>
          </a:p>
        </p:txBody>
      </p:sp>
    </p:spTree>
    <p:extLst>
      <p:ext uri="{BB962C8B-B14F-4D97-AF65-F5344CB8AC3E}">
        <p14:creationId xmlns:p14="http://schemas.microsoft.com/office/powerpoint/2010/main" val="172366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56E65-89E0-951D-AC60-5D8D39C7D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469EDF-A4DF-7AC7-F05A-F92F0676B73C}"/>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0E32D995-CF56-5BD8-2C69-F2C798B14BC2}"/>
              </a:ext>
            </a:extLst>
          </p:cNvPr>
          <p:cNvSpPr>
            <a:spLocks noGrp="1"/>
          </p:cNvSpPr>
          <p:nvPr>
            <p:ph idx="1"/>
          </p:nvPr>
        </p:nvSpPr>
        <p:spPr>
          <a:xfrm>
            <a:off x="488888" y="2362954"/>
            <a:ext cx="11162922" cy="4372824"/>
          </a:xfrm>
        </p:spPr>
        <p:txBody>
          <a:bodyPr>
            <a:normAutofit fontScale="92500" lnSpcReduction="10000"/>
          </a:bodyPr>
          <a:lstStyle/>
          <a:p>
            <a:pPr>
              <a:buFont typeface="Wingdings" panose="05000000000000000000" pitchFamily="2" charset="2"/>
              <a:buChar char="Ø"/>
            </a:pPr>
            <a:r>
              <a:rPr lang="en-US" sz="1600" dirty="0">
                <a:effectLst/>
              </a:rPr>
              <a:t>Kaur, H., Swadia, D., &amp; Sinha, S. (2024). Bile acids as modulators of </a:t>
            </a:r>
            <a:r>
              <a:rPr lang="el-GR" sz="1600" dirty="0">
                <a:effectLst/>
              </a:rPr>
              <a:t>α-</a:t>
            </a:r>
            <a:r>
              <a:rPr lang="en-US" sz="1600" dirty="0">
                <a:effectLst/>
              </a:rPr>
              <a:t>synuclein aggregation: Implications for Parkinson's therapy. </a:t>
            </a:r>
            <a:r>
              <a:rPr lang="en-US" sz="1600" i="1" dirty="0">
                <a:effectLst/>
              </a:rPr>
              <a:t>ACS Chemical Neuroscience</a:t>
            </a:r>
            <a:r>
              <a:rPr lang="en-US" sz="1600" dirty="0">
                <a:effectLst/>
              </a:rPr>
              <a:t>, </a:t>
            </a:r>
            <a:r>
              <a:rPr lang="en-US" sz="1600" i="1" dirty="0">
                <a:effectLst/>
              </a:rPr>
              <a:t>15</a:t>
            </a:r>
            <a:r>
              <a:rPr lang="en-US" sz="1600" dirty="0">
                <a:effectLst/>
              </a:rPr>
              <a:t>(21), 4055–4065. https://doi.org/10.1021/acschemneuro.4c00459 </a:t>
            </a:r>
          </a:p>
          <a:p>
            <a:pPr>
              <a:buFont typeface="Wingdings" panose="05000000000000000000" pitchFamily="2" charset="2"/>
              <a:buChar char="Ø"/>
            </a:pPr>
            <a:r>
              <a:rPr lang="en-US" sz="1600" dirty="0">
                <a:effectLst/>
              </a:rPr>
              <a:t>LeWitt, P. A., Li, J., Lu, M., Guo, L., &amp; Auinger, P. (2017). Metabolomic biomarkers as strong correlates of Parkinson disease progression. </a:t>
            </a:r>
            <a:r>
              <a:rPr lang="en-US" sz="1600" i="1" dirty="0">
                <a:effectLst/>
              </a:rPr>
              <a:t>Neurology</a:t>
            </a:r>
            <a:r>
              <a:rPr lang="en-US" sz="1600" dirty="0">
                <a:effectLst/>
              </a:rPr>
              <a:t>, </a:t>
            </a:r>
            <a:r>
              <a:rPr lang="en-US" sz="1600" i="1" dirty="0">
                <a:effectLst/>
              </a:rPr>
              <a:t>88</a:t>
            </a:r>
            <a:r>
              <a:rPr lang="en-US" sz="1600" dirty="0">
                <a:effectLst/>
              </a:rPr>
              <a:t>(9), 862–869. https://doi.org/10.1212/wnl.0000000000003663 </a:t>
            </a:r>
          </a:p>
          <a:p>
            <a:pPr>
              <a:buFont typeface="Wingdings" panose="05000000000000000000" pitchFamily="2" charset="2"/>
              <a:buChar char="Ø"/>
            </a:pPr>
            <a:r>
              <a:rPr lang="en-US" sz="1600" dirty="0">
                <a:effectLst/>
              </a:rPr>
              <a:t>LeWitt, P. A., Li, J., Wu, K.-H., &amp; Lu, M. (2023). Diagnostic metabolomic profiling of Parkinson's disease biospecimens. </a:t>
            </a:r>
            <a:r>
              <a:rPr lang="en-US" sz="1600" i="1" dirty="0">
                <a:effectLst/>
              </a:rPr>
              <a:t>Neurobiology of Disease</a:t>
            </a:r>
            <a:r>
              <a:rPr lang="en-US" sz="1600" dirty="0">
                <a:effectLst/>
              </a:rPr>
              <a:t>, </a:t>
            </a:r>
            <a:r>
              <a:rPr lang="en-US" sz="1600" i="1" dirty="0">
                <a:effectLst/>
              </a:rPr>
              <a:t>177</a:t>
            </a:r>
            <a:r>
              <a:rPr lang="en-US" sz="1600" dirty="0">
                <a:effectLst/>
              </a:rPr>
              <a:t>, 105962. https://doi.org/10.1016/j.nbd.2022.105962 </a:t>
            </a:r>
          </a:p>
          <a:p>
            <a:pPr>
              <a:buFont typeface="Wingdings" panose="05000000000000000000" pitchFamily="2" charset="2"/>
              <a:buChar char="Ø"/>
            </a:pPr>
            <a:r>
              <a:rPr lang="en-US" sz="1600" dirty="0">
                <a:effectLst/>
              </a:rPr>
              <a:t>Ostrakhovitch, E. A., Ono, K., &amp; Yamasaki, T. R. (2025). Metabolomics in Parkinson's disease and correlation with disease state. </a:t>
            </a:r>
            <a:r>
              <a:rPr lang="en-US" sz="1600" i="1" dirty="0">
                <a:effectLst/>
              </a:rPr>
              <a:t>Metabolites</a:t>
            </a:r>
            <a:r>
              <a:rPr lang="en-US" sz="1600" dirty="0">
                <a:effectLst/>
              </a:rPr>
              <a:t>, </a:t>
            </a:r>
            <a:r>
              <a:rPr lang="en-US" sz="1600" i="1" dirty="0">
                <a:effectLst/>
              </a:rPr>
              <a:t>15</a:t>
            </a:r>
            <a:r>
              <a:rPr lang="en-US" sz="1600" dirty="0">
                <a:effectLst/>
              </a:rPr>
              <a:t>(3), 208. https://doi.org/10.3390/metabo15030208 </a:t>
            </a:r>
          </a:p>
          <a:p>
            <a:pPr>
              <a:buFont typeface="Wingdings" panose="05000000000000000000" pitchFamily="2" charset="2"/>
              <a:buChar char="Ø"/>
            </a:pPr>
            <a:r>
              <a:rPr lang="en-US" sz="1600" dirty="0">
                <a:effectLst/>
              </a:rPr>
              <a:t>Trezzi, J., Galozzi, S., Jaeger, C., Barkovits, K., Brockmann, K., Maetzler, W., Berg, D., Marcus, K., Betsou, F., Hiller, K., &amp; Mollenhauer, B. (2017). Distinct metabolomic signature in cerebrospinal fluid in early Parkinson's disease. </a:t>
            </a:r>
            <a:r>
              <a:rPr lang="en-US" sz="1600" i="1" dirty="0">
                <a:effectLst/>
              </a:rPr>
              <a:t>Movement Disorders</a:t>
            </a:r>
            <a:r>
              <a:rPr lang="en-US" sz="1600" dirty="0">
                <a:effectLst/>
              </a:rPr>
              <a:t>, </a:t>
            </a:r>
            <a:r>
              <a:rPr lang="en-US" sz="1600" i="1" dirty="0">
                <a:effectLst/>
              </a:rPr>
              <a:t>32</a:t>
            </a:r>
            <a:r>
              <a:rPr lang="en-US" sz="1600" dirty="0">
                <a:effectLst/>
              </a:rPr>
              <a:t>(10), 1401–1408. https://doi.org/10.1002/mds.27132 </a:t>
            </a:r>
          </a:p>
          <a:p>
            <a:pPr>
              <a:buFont typeface="Wingdings" panose="05000000000000000000" pitchFamily="2" charset="2"/>
              <a:buChar char="Ø"/>
            </a:pPr>
            <a:r>
              <a:rPr lang="en-US" sz="1600" dirty="0">
                <a:effectLst/>
              </a:rPr>
              <a:t>Zhao, Y., Lai, Y., Darweesh, S. K. L., Bloem, B. R., Forsgren, L., Hansen, J., Katzke, V. A., Masala, G., Sieri, S., Sacerdote, C., Panico, S., Zamora‐Ros, R., Sánchez, M., Huerta, J. M., Guevara, M., Vinagre‐Aragon, A., Vineis, P., Lill, C. M., Miller, G. W., … Vermeulen, R. (2024). Gut microbial metabolites and future risk of Parkinson's disease: A metabolome‐wide association study. </a:t>
            </a:r>
            <a:r>
              <a:rPr lang="en-US" sz="1600" i="1" dirty="0">
                <a:effectLst/>
              </a:rPr>
              <a:t>Movement Disorders</a:t>
            </a:r>
            <a:r>
              <a:rPr lang="en-US" sz="1600" dirty="0">
                <a:effectLst/>
              </a:rPr>
              <a:t>, </a:t>
            </a:r>
            <a:r>
              <a:rPr lang="en-US" sz="1600" i="1" dirty="0">
                <a:effectLst/>
              </a:rPr>
              <a:t>40</a:t>
            </a:r>
            <a:r>
              <a:rPr lang="en-US" sz="1600" dirty="0">
                <a:effectLst/>
              </a:rPr>
              <a:t>(3), 556–560. https://doi.org/10.1002/mds.30054 </a:t>
            </a:r>
          </a:p>
          <a:p>
            <a:endParaRPr lang="en-US" dirty="0"/>
          </a:p>
        </p:txBody>
      </p:sp>
    </p:spTree>
    <p:extLst>
      <p:ext uri="{BB962C8B-B14F-4D97-AF65-F5344CB8AC3E}">
        <p14:creationId xmlns:p14="http://schemas.microsoft.com/office/powerpoint/2010/main" val="376178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6855E-2B73-2F54-F35F-46B00D61E2A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E1D883E-5812-4FD9-69B2-49A2E47413BC}"/>
              </a:ext>
            </a:extLst>
          </p:cNvPr>
          <p:cNvSpPr>
            <a:spLocks noGrp="1"/>
          </p:cNvSpPr>
          <p:nvPr>
            <p:ph type="title"/>
          </p:nvPr>
        </p:nvSpPr>
        <p:spPr/>
        <p:txBody>
          <a:bodyPr/>
          <a:lstStyle/>
          <a:p>
            <a:r>
              <a:rPr lang="en-US" dirty="0"/>
              <a:t>t-SNE Visualization of V06 Dataset</a:t>
            </a:r>
          </a:p>
        </p:txBody>
      </p:sp>
      <p:sp>
        <p:nvSpPr>
          <p:cNvPr id="8" name="Content Placeholder 7">
            <a:extLst>
              <a:ext uri="{FF2B5EF4-FFF2-40B4-BE49-F238E27FC236}">
                <a16:creationId xmlns:a16="http://schemas.microsoft.com/office/drawing/2014/main" id="{C416F957-1460-7907-EDFD-A0013155DD4F}"/>
              </a:ext>
            </a:extLst>
          </p:cNvPr>
          <p:cNvSpPr>
            <a:spLocks noGrp="1"/>
          </p:cNvSpPr>
          <p:nvPr>
            <p:ph sz="half" idx="1"/>
          </p:nvPr>
        </p:nvSpPr>
        <p:spPr>
          <a:xfrm>
            <a:off x="434715" y="2603495"/>
            <a:ext cx="5545397" cy="4005081"/>
          </a:xfrm>
        </p:spPr>
        <p:txBody>
          <a:bodyPr>
            <a:normAutofit lnSpcReduction="10000"/>
          </a:bodyPr>
          <a:lstStyle/>
          <a:p>
            <a:pPr marL="0" marR="0">
              <a:lnSpc>
                <a:spcPct val="107000"/>
              </a:lnSpc>
              <a:spcAft>
                <a:spcPts val="800"/>
              </a:spcAft>
              <a:buNone/>
            </a:pPr>
            <a:r>
              <a:rPr lang="en-US" sz="2400" b="1" kern="100" dirty="0">
                <a:ea typeface="Aptos" panose="020B0004020202020204" pitchFamily="34" charset="0"/>
                <a:cs typeface="Times New Roman" panose="02020603050405020304" pitchFamily="18" charset="0"/>
              </a:rPr>
              <a:t>V06</a:t>
            </a:r>
            <a:r>
              <a:rPr lang="en-US" sz="2400" b="1" kern="100" dirty="0">
                <a:effectLst/>
                <a:ea typeface="Aptos" panose="020B0004020202020204" pitchFamily="34" charset="0"/>
                <a:cs typeface="Times New Roman" panose="02020603050405020304" pitchFamily="18" charset="0"/>
              </a:rPr>
              <a:t> (</a:t>
            </a:r>
            <a:r>
              <a:rPr lang="en-US" sz="2400" b="1" kern="100" dirty="0">
                <a:ea typeface="Aptos" panose="020B0004020202020204" pitchFamily="34" charset="0"/>
                <a:cs typeface="Times New Roman" panose="02020603050405020304" pitchFamily="18" charset="0"/>
              </a:rPr>
              <a:t>6-Month Follow-Up</a:t>
            </a:r>
            <a:r>
              <a:rPr lang="en-US" sz="2400" b="1" kern="100" dirty="0">
                <a:effectLst/>
                <a:ea typeface="Aptos" panose="020B0004020202020204" pitchFamily="34" charset="0"/>
                <a:cs typeface="Times New Roman" panose="02020603050405020304" pitchFamily="18" charset="0"/>
              </a:rPr>
              <a:t>) Dataset Observations</a:t>
            </a:r>
            <a:endParaRPr lang="en-US" sz="2400" kern="100" dirty="0">
              <a:effectLst/>
              <a:ea typeface="Aptos" panose="020B000402020202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Ø"/>
              <a:tabLst>
                <a:tab pos="457200" algn="l"/>
              </a:tabLst>
            </a:pPr>
            <a:r>
              <a:rPr lang="en-US" sz="2000" kern="100" dirty="0">
                <a:ea typeface="Aptos" panose="020B0004020202020204" pitchFamily="34" charset="0"/>
                <a:cs typeface="Times New Roman" panose="02020603050405020304" pitchFamily="18" charset="0"/>
              </a:rPr>
              <a:t>More distinct </a:t>
            </a:r>
            <a:r>
              <a:rPr lang="en-US" sz="2000" kern="100" dirty="0">
                <a:effectLst/>
                <a:ea typeface="Aptos" panose="020B0004020202020204" pitchFamily="34" charset="0"/>
                <a:cs typeface="Times New Roman" panose="02020603050405020304" pitchFamily="18" charset="0"/>
              </a:rPr>
              <a:t>cluster separation, with more PD group samples on the right and Controls on the left.</a:t>
            </a:r>
          </a:p>
          <a:p>
            <a:pPr marR="0" lvl="0">
              <a:lnSpc>
                <a:spcPct val="107000"/>
              </a:lnSpc>
              <a:spcAft>
                <a:spcPts val="800"/>
              </a:spcAft>
              <a:buSzPts val="1000"/>
              <a:buFont typeface="Wingdings" panose="05000000000000000000" pitchFamily="2" charset="2"/>
              <a:buChar char="Ø"/>
              <a:tabLst>
                <a:tab pos="457200" algn="l"/>
              </a:tabLst>
            </a:pPr>
            <a:r>
              <a:rPr lang="en-US" sz="2000" kern="100" dirty="0">
                <a:effectLst/>
                <a:ea typeface="Aptos" panose="020B0004020202020204" pitchFamily="34" charset="0"/>
                <a:cs typeface="Times New Roman" panose="02020603050405020304" pitchFamily="18" charset="0"/>
              </a:rPr>
              <a:t>Fewer overlaps or ambiguous zones than in the BL dataset</a:t>
            </a:r>
          </a:p>
          <a:p>
            <a:pPr marR="0" lvl="0">
              <a:lnSpc>
                <a:spcPct val="107000"/>
              </a:lnSpc>
              <a:spcAft>
                <a:spcPts val="800"/>
              </a:spcAft>
              <a:buSzPts val="1000"/>
              <a:buFont typeface="Wingdings" panose="05000000000000000000" pitchFamily="2" charset="2"/>
              <a:buChar char="Ø"/>
              <a:tabLst>
                <a:tab pos="457200" algn="l"/>
              </a:tabLst>
            </a:pPr>
            <a:r>
              <a:rPr lang="en-US" sz="2000" kern="100" dirty="0">
                <a:effectLst/>
                <a:ea typeface="Aptos" panose="020B0004020202020204" pitchFamily="34" charset="0"/>
                <a:cs typeface="Times New Roman" panose="02020603050405020304" pitchFamily="18" charset="0"/>
              </a:rPr>
              <a:t>Potential indication that disease progression enhances metabolic separability</a:t>
            </a:r>
          </a:p>
          <a:p>
            <a:endParaRPr lang="en-US" dirty="0"/>
          </a:p>
        </p:txBody>
      </p:sp>
      <p:pic>
        <p:nvPicPr>
          <p:cNvPr id="11" name="Content Placeholder 10">
            <a:extLst>
              <a:ext uri="{FF2B5EF4-FFF2-40B4-BE49-F238E27FC236}">
                <a16:creationId xmlns:a16="http://schemas.microsoft.com/office/drawing/2014/main" id="{3FC34CED-E251-0BB7-7DD7-142AD4A08BA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327781" y="2603495"/>
            <a:ext cx="5376683" cy="4005080"/>
          </a:xfrm>
        </p:spPr>
      </p:pic>
    </p:spTree>
    <p:extLst>
      <p:ext uri="{BB962C8B-B14F-4D97-AF65-F5344CB8AC3E}">
        <p14:creationId xmlns:p14="http://schemas.microsoft.com/office/powerpoint/2010/main" val="322601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82DD-AB9A-8E09-0614-691ACB7D17F1}"/>
              </a:ext>
            </a:extLst>
          </p:cNvPr>
          <p:cNvSpPr>
            <a:spLocks noGrp="1"/>
          </p:cNvSpPr>
          <p:nvPr>
            <p:ph type="title"/>
          </p:nvPr>
        </p:nvSpPr>
        <p:spPr/>
        <p:txBody>
          <a:bodyPr/>
          <a:lstStyle/>
          <a:p>
            <a:r>
              <a:rPr lang="en-US" dirty="0"/>
              <a:t>Tuned ROC Curves Tested On V06</a:t>
            </a:r>
          </a:p>
        </p:txBody>
      </p:sp>
      <p:sp>
        <p:nvSpPr>
          <p:cNvPr id="3" name="Content Placeholder 2">
            <a:extLst>
              <a:ext uri="{FF2B5EF4-FFF2-40B4-BE49-F238E27FC236}">
                <a16:creationId xmlns:a16="http://schemas.microsoft.com/office/drawing/2014/main" id="{E10452EB-4034-0F02-36DF-8CC690DC5DD2}"/>
              </a:ext>
            </a:extLst>
          </p:cNvPr>
          <p:cNvSpPr>
            <a:spLocks noGrp="1"/>
          </p:cNvSpPr>
          <p:nvPr>
            <p:ph sz="half" idx="1"/>
          </p:nvPr>
        </p:nvSpPr>
        <p:spPr>
          <a:xfrm>
            <a:off x="457200" y="2217239"/>
            <a:ext cx="6036810" cy="1656785"/>
          </a:xfrm>
        </p:spPr>
        <p:txBody>
          <a:bodyPr anchor="t"/>
          <a:lstStyle/>
          <a:p>
            <a:pPr marL="0" indent="0">
              <a:buNone/>
            </a:pPr>
            <a:r>
              <a:rPr lang="en-US" sz="2000" b="1" dirty="0"/>
              <a:t>Procedure</a:t>
            </a:r>
          </a:p>
          <a:p>
            <a:pPr>
              <a:buFont typeface="Wingdings" panose="05000000000000000000" pitchFamily="2" charset="2"/>
              <a:buChar char="Ø"/>
            </a:pPr>
            <a:r>
              <a:rPr lang="en-US" dirty="0"/>
              <a:t>SVM, Random Forest, and XGBoost trained on the Baseline dataset and tested on the V06 dataset using their top RFE-selected features</a:t>
            </a:r>
          </a:p>
        </p:txBody>
      </p:sp>
      <p:pic>
        <p:nvPicPr>
          <p:cNvPr id="6" name="Content Placeholder 5" descr="A graph of a curve">
            <a:extLst>
              <a:ext uri="{FF2B5EF4-FFF2-40B4-BE49-F238E27FC236}">
                <a16:creationId xmlns:a16="http://schemas.microsoft.com/office/drawing/2014/main" id="{0AC22F29-0AA0-9946-86CA-6EC6BB59728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61114" y="2371149"/>
            <a:ext cx="5173686" cy="4423876"/>
          </a:xfrm>
        </p:spPr>
      </p:pic>
      <p:graphicFrame>
        <p:nvGraphicFramePr>
          <p:cNvPr id="8" name="Table 7">
            <a:extLst>
              <a:ext uri="{FF2B5EF4-FFF2-40B4-BE49-F238E27FC236}">
                <a16:creationId xmlns:a16="http://schemas.microsoft.com/office/drawing/2014/main" id="{A5A22DF7-64EB-418B-E606-2F5D0E7092C0}"/>
              </a:ext>
            </a:extLst>
          </p:cNvPr>
          <p:cNvGraphicFramePr>
            <a:graphicFrameLocks noGrp="1"/>
          </p:cNvGraphicFramePr>
          <p:nvPr>
            <p:extLst>
              <p:ext uri="{D42A27DB-BD31-4B8C-83A1-F6EECF244321}">
                <p14:modId xmlns:p14="http://schemas.microsoft.com/office/powerpoint/2010/main" val="789837834"/>
              </p:ext>
            </p:extLst>
          </p:nvPr>
        </p:nvGraphicFramePr>
        <p:xfrm>
          <a:off x="457200" y="3630440"/>
          <a:ext cx="6036807" cy="2869948"/>
        </p:xfrm>
        <a:graphic>
          <a:graphicData uri="http://schemas.openxmlformats.org/drawingml/2006/table">
            <a:tbl>
              <a:tblPr firstRow="1" bandRow="1">
                <a:tableStyleId>{5C22544A-7EE6-4342-B048-85BDC9FD1C3A}</a:tableStyleId>
              </a:tblPr>
              <a:tblGrid>
                <a:gridCol w="851568">
                  <a:extLst>
                    <a:ext uri="{9D8B030D-6E8A-4147-A177-3AD203B41FA5}">
                      <a16:colId xmlns:a16="http://schemas.microsoft.com/office/drawing/2014/main" val="943074880"/>
                    </a:ext>
                  </a:extLst>
                </a:gridCol>
                <a:gridCol w="927399">
                  <a:extLst>
                    <a:ext uri="{9D8B030D-6E8A-4147-A177-3AD203B41FA5}">
                      <a16:colId xmlns:a16="http://schemas.microsoft.com/office/drawing/2014/main" val="1954966234"/>
                    </a:ext>
                  </a:extLst>
                </a:gridCol>
                <a:gridCol w="851568">
                  <a:extLst>
                    <a:ext uri="{9D8B030D-6E8A-4147-A177-3AD203B41FA5}">
                      <a16:colId xmlns:a16="http://schemas.microsoft.com/office/drawing/2014/main" val="865488759"/>
                    </a:ext>
                  </a:extLst>
                </a:gridCol>
                <a:gridCol w="851568">
                  <a:extLst>
                    <a:ext uri="{9D8B030D-6E8A-4147-A177-3AD203B41FA5}">
                      <a16:colId xmlns:a16="http://schemas.microsoft.com/office/drawing/2014/main" val="360685016"/>
                    </a:ext>
                  </a:extLst>
                </a:gridCol>
                <a:gridCol w="851568">
                  <a:extLst>
                    <a:ext uri="{9D8B030D-6E8A-4147-A177-3AD203B41FA5}">
                      <a16:colId xmlns:a16="http://schemas.microsoft.com/office/drawing/2014/main" val="2863396076"/>
                    </a:ext>
                  </a:extLst>
                </a:gridCol>
                <a:gridCol w="851568">
                  <a:extLst>
                    <a:ext uri="{9D8B030D-6E8A-4147-A177-3AD203B41FA5}">
                      <a16:colId xmlns:a16="http://schemas.microsoft.com/office/drawing/2014/main" val="616865042"/>
                    </a:ext>
                  </a:extLst>
                </a:gridCol>
                <a:gridCol w="851568">
                  <a:extLst>
                    <a:ext uri="{9D8B030D-6E8A-4147-A177-3AD203B41FA5}">
                      <a16:colId xmlns:a16="http://schemas.microsoft.com/office/drawing/2014/main" val="171061239"/>
                    </a:ext>
                  </a:extLst>
                </a:gridCol>
              </a:tblGrid>
              <a:tr h="717487">
                <a:tc>
                  <a:txBody>
                    <a:bodyPr/>
                    <a:lstStyle/>
                    <a:p>
                      <a:pPr algn="ctr" fontAlgn="b"/>
                      <a:r>
                        <a:rPr lang="en-US" sz="1600" b="1" i="0" u="none" strike="noStrike" dirty="0">
                          <a:solidFill>
                            <a:srgbClr val="000000"/>
                          </a:solidFill>
                          <a:effectLst/>
                          <a:latin typeface="Aptos Narrow" panose="020B0004020202020204" pitchFamily="34" charset="0"/>
                        </a:rPr>
                        <a:t>Model</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Accuracy</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Precision</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PD </a:t>
                      </a:r>
                    </a:p>
                    <a:p>
                      <a:pPr algn="ctr" fontAlgn="b"/>
                      <a:r>
                        <a:rPr lang="en-US" sz="1600" b="1" i="0" u="none" strike="noStrike" dirty="0">
                          <a:solidFill>
                            <a:srgbClr val="000000"/>
                          </a:solidFill>
                          <a:effectLst/>
                          <a:latin typeface="Aptos Narrow" panose="020B0004020202020204" pitchFamily="34" charset="0"/>
                        </a:rPr>
                        <a:t>Recall</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Control Recall</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F1</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AUC</a:t>
                      </a:r>
                    </a:p>
                  </a:txBody>
                  <a:tcPr marL="4763" marR="4763" marT="4763" marB="0" anchor="ctr"/>
                </a:tc>
                <a:extLst>
                  <a:ext uri="{0D108BD9-81ED-4DB2-BD59-A6C34878D82A}">
                    <a16:rowId xmlns:a16="http://schemas.microsoft.com/office/drawing/2014/main" val="1973571203"/>
                  </a:ext>
                </a:extLst>
              </a:tr>
              <a:tr h="717487">
                <a:tc>
                  <a:txBody>
                    <a:bodyPr/>
                    <a:lstStyle/>
                    <a:p>
                      <a:pPr algn="ctr" fontAlgn="b"/>
                      <a:r>
                        <a:rPr lang="en-US" sz="1600" b="1" i="0" u="none" strike="noStrike" dirty="0">
                          <a:solidFill>
                            <a:srgbClr val="000000"/>
                          </a:solidFill>
                          <a:effectLst/>
                          <a:latin typeface="Aptos Narrow" panose="020B0004020202020204" pitchFamily="34" charset="0"/>
                        </a:rPr>
                        <a:t>SVM</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0.70</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0.79</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0.59</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0.74</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0.72</a:t>
                      </a:r>
                    </a:p>
                  </a:txBody>
                  <a:tcPr marL="4763" marR="4763" marT="4763" marB="0" anchor="ctr"/>
                </a:tc>
                <a:extLst>
                  <a:ext uri="{0D108BD9-81ED-4DB2-BD59-A6C34878D82A}">
                    <a16:rowId xmlns:a16="http://schemas.microsoft.com/office/drawing/2014/main" val="3530771572"/>
                  </a:ext>
                </a:extLst>
              </a:tr>
              <a:tr h="717487">
                <a:tc>
                  <a:txBody>
                    <a:bodyPr/>
                    <a:lstStyle/>
                    <a:p>
                      <a:pPr algn="ctr" fontAlgn="b"/>
                      <a:r>
                        <a:rPr lang="en-US" sz="1600" b="1" i="0" u="none" strike="noStrike" dirty="0">
                          <a:solidFill>
                            <a:srgbClr val="000000"/>
                          </a:solidFill>
                          <a:effectLst/>
                          <a:latin typeface="Aptos Narrow" panose="020B0004020202020204" pitchFamily="34" charset="0"/>
                        </a:rPr>
                        <a:t>Random Forest</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0.73</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0.71</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0.69</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0.72</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0.8</a:t>
                      </a:r>
                    </a:p>
                  </a:txBody>
                  <a:tcPr marL="4763" marR="4763" marT="4763" marB="0" anchor="ctr"/>
                </a:tc>
                <a:extLst>
                  <a:ext uri="{0D108BD9-81ED-4DB2-BD59-A6C34878D82A}">
                    <a16:rowId xmlns:a16="http://schemas.microsoft.com/office/drawing/2014/main" val="1708728050"/>
                  </a:ext>
                </a:extLst>
              </a:tr>
              <a:tr h="717487">
                <a:tc>
                  <a:txBody>
                    <a:bodyPr/>
                    <a:lstStyle/>
                    <a:p>
                      <a:pPr algn="ctr" fontAlgn="b"/>
                      <a:r>
                        <a:rPr lang="en-US" sz="1600" b="1" i="0" u="none" strike="noStrike" dirty="0">
                          <a:solidFill>
                            <a:srgbClr val="000000"/>
                          </a:solidFill>
                          <a:effectLst/>
                          <a:latin typeface="Aptos Narrow" panose="020B0004020202020204" pitchFamily="34" charset="0"/>
                        </a:rPr>
                        <a:t>XGBoost</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0.70</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0.79</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0.59</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0.74</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0.69</a:t>
                      </a:r>
                    </a:p>
                  </a:txBody>
                  <a:tcPr marL="4763" marR="4763" marT="4763" marB="0" anchor="ctr"/>
                </a:tc>
                <a:extLst>
                  <a:ext uri="{0D108BD9-81ED-4DB2-BD59-A6C34878D82A}">
                    <a16:rowId xmlns:a16="http://schemas.microsoft.com/office/drawing/2014/main" val="3843668119"/>
                  </a:ext>
                </a:extLst>
              </a:tr>
            </a:tbl>
          </a:graphicData>
        </a:graphic>
      </p:graphicFrame>
    </p:spTree>
    <p:extLst>
      <p:ext uri="{BB962C8B-B14F-4D97-AF65-F5344CB8AC3E}">
        <p14:creationId xmlns:p14="http://schemas.microsoft.com/office/powerpoint/2010/main" val="52214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44C08D-C95A-3E4F-6816-7F2782394994}"/>
              </a:ext>
            </a:extLst>
          </p:cNvPr>
          <p:cNvSpPr>
            <a:spLocks noGrp="1"/>
          </p:cNvSpPr>
          <p:nvPr>
            <p:ph type="title"/>
          </p:nvPr>
        </p:nvSpPr>
        <p:spPr/>
        <p:txBody>
          <a:bodyPr/>
          <a:lstStyle/>
          <a:p>
            <a:r>
              <a:rPr lang="en-US" dirty="0"/>
              <a:t>Confusion Matrices Tested On V06</a:t>
            </a:r>
          </a:p>
        </p:txBody>
      </p:sp>
      <p:pic>
        <p:nvPicPr>
          <p:cNvPr id="8" name="Content Placeholder 7" descr="A blue squares with white text">
            <a:extLst>
              <a:ext uri="{FF2B5EF4-FFF2-40B4-BE49-F238E27FC236}">
                <a16:creationId xmlns:a16="http://schemas.microsoft.com/office/drawing/2014/main" id="{2264FE47-F066-4E0B-A27A-7C38A2375B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2233" y="2389533"/>
            <a:ext cx="9827534" cy="2674625"/>
          </a:xfrm>
        </p:spPr>
      </p:pic>
      <p:graphicFrame>
        <p:nvGraphicFramePr>
          <p:cNvPr id="9" name="Table 8">
            <a:extLst>
              <a:ext uri="{FF2B5EF4-FFF2-40B4-BE49-F238E27FC236}">
                <a16:creationId xmlns:a16="http://schemas.microsoft.com/office/drawing/2014/main" id="{771A3A55-DC0E-7E9A-C2C1-3C042ACBDA91}"/>
              </a:ext>
            </a:extLst>
          </p:cNvPr>
          <p:cNvGraphicFramePr>
            <a:graphicFrameLocks noGrp="1"/>
          </p:cNvGraphicFramePr>
          <p:nvPr>
            <p:extLst>
              <p:ext uri="{D42A27DB-BD31-4B8C-83A1-F6EECF244321}">
                <p14:modId xmlns:p14="http://schemas.microsoft.com/office/powerpoint/2010/main" val="3910405286"/>
              </p:ext>
            </p:extLst>
          </p:nvPr>
        </p:nvGraphicFramePr>
        <p:xfrm>
          <a:off x="2032000" y="5239415"/>
          <a:ext cx="8128000" cy="1437373"/>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51044792"/>
                    </a:ext>
                  </a:extLst>
                </a:gridCol>
                <a:gridCol w="1625600">
                  <a:extLst>
                    <a:ext uri="{9D8B030D-6E8A-4147-A177-3AD203B41FA5}">
                      <a16:colId xmlns:a16="http://schemas.microsoft.com/office/drawing/2014/main" val="2768586107"/>
                    </a:ext>
                  </a:extLst>
                </a:gridCol>
                <a:gridCol w="1625600">
                  <a:extLst>
                    <a:ext uri="{9D8B030D-6E8A-4147-A177-3AD203B41FA5}">
                      <a16:colId xmlns:a16="http://schemas.microsoft.com/office/drawing/2014/main" val="3902833285"/>
                    </a:ext>
                  </a:extLst>
                </a:gridCol>
                <a:gridCol w="1625600">
                  <a:extLst>
                    <a:ext uri="{9D8B030D-6E8A-4147-A177-3AD203B41FA5}">
                      <a16:colId xmlns:a16="http://schemas.microsoft.com/office/drawing/2014/main" val="2544700739"/>
                    </a:ext>
                  </a:extLst>
                </a:gridCol>
                <a:gridCol w="1625600">
                  <a:extLst>
                    <a:ext uri="{9D8B030D-6E8A-4147-A177-3AD203B41FA5}">
                      <a16:colId xmlns:a16="http://schemas.microsoft.com/office/drawing/2014/main" val="3730554795"/>
                    </a:ext>
                  </a:extLst>
                </a:gridCol>
              </a:tblGrid>
              <a:tr h="154246">
                <a:tc>
                  <a:txBody>
                    <a:bodyPr/>
                    <a:lstStyle/>
                    <a:p>
                      <a:pPr algn="ctr" fontAlgn="b"/>
                      <a:r>
                        <a:rPr lang="en-US" sz="1600" b="1" i="0" u="none" strike="noStrike" dirty="0">
                          <a:solidFill>
                            <a:srgbClr val="000000"/>
                          </a:solidFill>
                          <a:effectLst/>
                          <a:latin typeface="Aptos Narrow" panose="020B0004020202020204" pitchFamily="34" charset="0"/>
                        </a:rPr>
                        <a:t>Model</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Accuracy</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Precision</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Recall</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F1 Score</a:t>
                      </a:r>
                    </a:p>
                  </a:txBody>
                  <a:tcPr marL="4763" marR="4763" marT="4763" marB="0" anchor="ctr"/>
                </a:tc>
                <a:extLst>
                  <a:ext uri="{0D108BD9-81ED-4DB2-BD59-A6C34878D82A}">
                    <a16:rowId xmlns:a16="http://schemas.microsoft.com/office/drawing/2014/main" val="3603180335"/>
                  </a:ext>
                </a:extLst>
              </a:tr>
              <a:tr h="447090">
                <a:tc>
                  <a:txBody>
                    <a:bodyPr/>
                    <a:lstStyle/>
                    <a:p>
                      <a:pPr algn="ctr" fontAlgn="b"/>
                      <a:r>
                        <a:rPr lang="en-US" sz="1600" b="1" i="0" u="none" strike="noStrike" dirty="0">
                          <a:solidFill>
                            <a:srgbClr val="000000"/>
                          </a:solidFill>
                          <a:effectLst/>
                          <a:latin typeface="Aptos Narrow" panose="020B0004020202020204" pitchFamily="34" charset="0"/>
                        </a:rPr>
                        <a:t>SVM</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0.70</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0.79</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0.74</a:t>
                      </a:r>
                    </a:p>
                  </a:txBody>
                  <a:tcPr marL="4763" marR="4763" marT="4763" marB="0" anchor="ctr"/>
                </a:tc>
                <a:extLst>
                  <a:ext uri="{0D108BD9-81ED-4DB2-BD59-A6C34878D82A}">
                    <a16:rowId xmlns:a16="http://schemas.microsoft.com/office/drawing/2014/main" val="2991519480"/>
                  </a:ext>
                </a:extLst>
              </a:tr>
              <a:tr h="370840">
                <a:tc>
                  <a:txBody>
                    <a:bodyPr/>
                    <a:lstStyle/>
                    <a:p>
                      <a:pPr algn="ctr" fontAlgn="b"/>
                      <a:r>
                        <a:rPr lang="en-US" sz="1600" b="1" i="0" u="none" strike="noStrike" dirty="0">
                          <a:solidFill>
                            <a:srgbClr val="000000"/>
                          </a:solidFill>
                          <a:effectLst/>
                          <a:latin typeface="Aptos Narrow" panose="020B0004020202020204" pitchFamily="34" charset="0"/>
                        </a:rPr>
                        <a:t>Random Forest</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0.73</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0.71</a:t>
                      </a:r>
                    </a:p>
                  </a:txBody>
                  <a:tcPr marL="4763" marR="4763" marT="4763"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Aptos Narrow" panose="020B0004020202020204" pitchFamily="34" charset="0"/>
                        </a:rPr>
                        <a:t>0.72</a:t>
                      </a:r>
                    </a:p>
                  </a:txBody>
                  <a:tcPr marL="4763" marR="4763" marT="4763" marB="0" anchor="ctr"/>
                </a:tc>
                <a:extLst>
                  <a:ext uri="{0D108BD9-81ED-4DB2-BD59-A6C34878D82A}">
                    <a16:rowId xmlns:a16="http://schemas.microsoft.com/office/drawing/2014/main" val="1078709203"/>
                  </a:ext>
                </a:extLst>
              </a:tr>
              <a:tr h="370840">
                <a:tc>
                  <a:txBody>
                    <a:bodyPr/>
                    <a:lstStyle/>
                    <a:p>
                      <a:pPr algn="ctr" fontAlgn="b"/>
                      <a:r>
                        <a:rPr lang="en-US" sz="1600" b="1" i="0" u="none" strike="noStrike" dirty="0">
                          <a:solidFill>
                            <a:srgbClr val="000000"/>
                          </a:solidFill>
                          <a:effectLst/>
                          <a:latin typeface="Aptos Narrow" panose="020B0004020202020204" pitchFamily="34" charset="0"/>
                        </a:rPr>
                        <a:t>XGBoost</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0.70</a:t>
                      </a:r>
                    </a:p>
                  </a:txBody>
                  <a:tcPr marL="4763" marR="4763" marT="4763" marB="0" anchor="ctr"/>
                </a:tc>
                <a:tc>
                  <a:txBody>
                    <a:bodyPr/>
                    <a:lstStyle/>
                    <a:p>
                      <a:pPr algn="ctr" fontAlgn="b"/>
                      <a:r>
                        <a:rPr lang="en-US" sz="1600" b="1" i="0" u="none" strike="noStrike" dirty="0">
                          <a:solidFill>
                            <a:srgbClr val="000000"/>
                          </a:solidFill>
                          <a:effectLst/>
                          <a:latin typeface="Aptos Narrow" panose="020B0004020202020204" pitchFamily="34" charset="0"/>
                        </a:rPr>
                        <a:t>0.79</a:t>
                      </a:r>
                    </a:p>
                  </a:txBody>
                  <a:tcPr marL="4763" marR="4763" marT="4763"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Aptos Narrow" panose="020B0004020202020204" pitchFamily="34" charset="0"/>
                        </a:rPr>
                        <a:t>0.74</a:t>
                      </a:r>
                    </a:p>
                  </a:txBody>
                  <a:tcPr marL="4763" marR="4763" marT="4763" marB="0" anchor="ctr"/>
                </a:tc>
                <a:extLst>
                  <a:ext uri="{0D108BD9-81ED-4DB2-BD59-A6C34878D82A}">
                    <a16:rowId xmlns:a16="http://schemas.microsoft.com/office/drawing/2014/main" val="1379409388"/>
                  </a:ext>
                </a:extLst>
              </a:tr>
            </a:tbl>
          </a:graphicData>
        </a:graphic>
      </p:graphicFrame>
    </p:spTree>
    <p:extLst>
      <p:ext uri="{BB962C8B-B14F-4D97-AF65-F5344CB8AC3E}">
        <p14:creationId xmlns:p14="http://schemas.microsoft.com/office/powerpoint/2010/main" val="146262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8CFF9F-C2AB-8F37-A109-1128FE3C4378}"/>
              </a:ext>
            </a:extLst>
          </p:cNvPr>
          <p:cNvSpPr>
            <a:spLocks noGrp="1"/>
          </p:cNvSpPr>
          <p:nvPr>
            <p:ph type="title"/>
          </p:nvPr>
        </p:nvSpPr>
        <p:spPr/>
        <p:txBody>
          <a:bodyPr anchor="t"/>
          <a:lstStyle/>
          <a:p>
            <a:r>
              <a:rPr lang="en-US" sz="3600" dirty="0"/>
              <a:t>Shared Baseline Metabolites</a:t>
            </a:r>
            <a:br>
              <a:rPr lang="en-US" sz="3600" dirty="0"/>
            </a:br>
            <a:endParaRPr lang="en-US" dirty="0"/>
          </a:p>
        </p:txBody>
      </p:sp>
      <p:sp>
        <p:nvSpPr>
          <p:cNvPr id="5" name="Content Placeholder 4">
            <a:extLst>
              <a:ext uri="{FF2B5EF4-FFF2-40B4-BE49-F238E27FC236}">
                <a16:creationId xmlns:a16="http://schemas.microsoft.com/office/drawing/2014/main" id="{DF9232EF-968A-2C7E-7DB5-D5E6333168AF}"/>
              </a:ext>
            </a:extLst>
          </p:cNvPr>
          <p:cNvSpPr>
            <a:spLocks noGrp="1"/>
          </p:cNvSpPr>
          <p:nvPr>
            <p:ph sz="half" idx="1"/>
          </p:nvPr>
        </p:nvSpPr>
        <p:spPr>
          <a:xfrm>
            <a:off x="472901" y="2603500"/>
            <a:ext cx="4421388" cy="3879746"/>
          </a:xfrm>
        </p:spPr>
        <p:txBody>
          <a:bodyPr>
            <a:normAutofit lnSpcReduction="10000"/>
          </a:bodyPr>
          <a:lstStyle/>
          <a:p>
            <a:pPr marL="0" indent="0">
              <a:buNone/>
            </a:pPr>
            <a:r>
              <a:rPr lang="en-US" sz="2000" b="1" dirty="0"/>
              <a:t>Procedure</a:t>
            </a:r>
          </a:p>
          <a:p>
            <a:pPr>
              <a:buFont typeface="Wingdings" panose="05000000000000000000" pitchFamily="2" charset="2"/>
              <a:buChar char="Ø"/>
            </a:pPr>
            <a:r>
              <a:rPr lang="en-US" dirty="0"/>
              <a:t>Applied RFE using three different supervised models: SVM, Random Forest, and XGBoost</a:t>
            </a:r>
          </a:p>
          <a:p>
            <a:pPr marL="0" indent="0">
              <a:buNone/>
            </a:pPr>
            <a:r>
              <a:rPr lang="en-US" sz="2000" b="1" dirty="0"/>
              <a:t>Results</a:t>
            </a:r>
          </a:p>
          <a:p>
            <a:pPr>
              <a:buFont typeface="Wingdings" panose="05000000000000000000" pitchFamily="2" charset="2"/>
              <a:buChar char="Ø"/>
            </a:pPr>
            <a:r>
              <a:rPr lang="en-US" dirty="0"/>
              <a:t>Three biomarkers found in the top 20 metabolites of each model</a:t>
            </a:r>
          </a:p>
          <a:p>
            <a:pPr>
              <a:buFont typeface="Wingdings" panose="05000000000000000000" pitchFamily="2" charset="2"/>
              <a:buChar char="Ø"/>
            </a:pPr>
            <a:r>
              <a:rPr lang="en-US" dirty="0"/>
              <a:t>Recent studies suggest links between these metabolite and Parkinson’s disease. (Bourque, et al., 2024). </a:t>
            </a:r>
            <a:r>
              <a:rPr lang="en-US" kern="100" dirty="0">
                <a:effectLst/>
                <a:latin typeface="Aptos" panose="020B0004020202020204" pitchFamily="34" charset="0"/>
                <a:ea typeface="Aptos" panose="020B0004020202020204" pitchFamily="34" charset="0"/>
                <a:cs typeface="Times New Roman" panose="02020603050405020304" pitchFamily="18" charset="0"/>
              </a:rPr>
              <a:t>(Chen, et al., 2021). (Kaur, et al., 2024).</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sz="1400" dirty="0"/>
          </a:p>
        </p:txBody>
      </p:sp>
      <p:graphicFrame>
        <p:nvGraphicFramePr>
          <p:cNvPr id="9" name="Content Placeholder 8">
            <a:extLst>
              <a:ext uri="{FF2B5EF4-FFF2-40B4-BE49-F238E27FC236}">
                <a16:creationId xmlns:a16="http://schemas.microsoft.com/office/drawing/2014/main" id="{EEA5D982-4855-5472-8A2D-199FFF34803F}"/>
              </a:ext>
            </a:extLst>
          </p:cNvPr>
          <p:cNvGraphicFramePr>
            <a:graphicFrameLocks noGrp="1" noChangeAspect="1"/>
          </p:cNvGraphicFramePr>
          <p:nvPr>
            <p:ph sz="half" idx="2"/>
            <p:extLst>
              <p:ext uri="{D42A27DB-BD31-4B8C-83A1-F6EECF244321}">
                <p14:modId xmlns:p14="http://schemas.microsoft.com/office/powerpoint/2010/main" val="1227892911"/>
              </p:ext>
            </p:extLst>
          </p:nvPr>
        </p:nvGraphicFramePr>
        <p:xfrm>
          <a:off x="4894289" y="2603500"/>
          <a:ext cx="6730588" cy="3416302"/>
        </p:xfrm>
        <a:graphic>
          <a:graphicData uri="http://schemas.openxmlformats.org/drawingml/2006/table">
            <a:tbl>
              <a:tblPr firstRow="1" bandRow="1">
                <a:tableStyleId>{5C22544A-7EE6-4342-B048-85BDC9FD1C3A}</a:tableStyleId>
              </a:tblPr>
              <a:tblGrid>
                <a:gridCol w="1206708">
                  <a:extLst>
                    <a:ext uri="{9D8B030D-6E8A-4147-A177-3AD203B41FA5}">
                      <a16:colId xmlns:a16="http://schemas.microsoft.com/office/drawing/2014/main" val="2146181624"/>
                    </a:ext>
                  </a:extLst>
                </a:gridCol>
                <a:gridCol w="2158586">
                  <a:extLst>
                    <a:ext uri="{9D8B030D-6E8A-4147-A177-3AD203B41FA5}">
                      <a16:colId xmlns:a16="http://schemas.microsoft.com/office/drawing/2014/main" val="3299587524"/>
                    </a:ext>
                  </a:extLst>
                </a:gridCol>
                <a:gridCol w="1682647">
                  <a:extLst>
                    <a:ext uri="{9D8B030D-6E8A-4147-A177-3AD203B41FA5}">
                      <a16:colId xmlns:a16="http://schemas.microsoft.com/office/drawing/2014/main" val="87343986"/>
                    </a:ext>
                  </a:extLst>
                </a:gridCol>
                <a:gridCol w="1682647">
                  <a:extLst>
                    <a:ext uri="{9D8B030D-6E8A-4147-A177-3AD203B41FA5}">
                      <a16:colId xmlns:a16="http://schemas.microsoft.com/office/drawing/2014/main" val="2287254843"/>
                    </a:ext>
                  </a:extLst>
                </a:gridCol>
              </a:tblGrid>
              <a:tr h="822205">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CHEM_ID</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CHEMICAL_NAME</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SUPER_PATHWAY</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SUB_PATHWAY</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589098"/>
                  </a:ext>
                </a:extLst>
              </a:tr>
              <a:tr h="864699">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100003470</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Pregnanediol-3-glucuronide</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Lipid</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Progestin Steroids</a:t>
                      </a:r>
                    </a:p>
                  </a:txBody>
                  <a:tcPr marL="68580" marR="68580" marT="0" marB="0" anchor="ctr"/>
                </a:tc>
                <a:extLst>
                  <a:ext uri="{0D108BD9-81ED-4DB2-BD59-A6C34878D82A}">
                    <a16:rowId xmlns:a16="http://schemas.microsoft.com/office/drawing/2014/main" val="3060035835"/>
                  </a:ext>
                </a:extLst>
              </a:tr>
              <a:tr h="864699">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100001613</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Tetradecanedioate (C14-DC)</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Lipid</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Fatty Acid, Dicarboxylate</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4591806"/>
                  </a:ext>
                </a:extLst>
              </a:tr>
              <a:tr h="864699">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100020823</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Lithocholate sulfate (1)</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Lipid</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Secondary Bile Acid Metabolism</a:t>
                      </a:r>
                    </a:p>
                  </a:txBody>
                  <a:tcPr marL="68580" marR="68580" marT="0" marB="0" anchor="ctr"/>
                </a:tc>
                <a:extLst>
                  <a:ext uri="{0D108BD9-81ED-4DB2-BD59-A6C34878D82A}">
                    <a16:rowId xmlns:a16="http://schemas.microsoft.com/office/drawing/2014/main" val="4133711713"/>
                  </a:ext>
                </a:extLst>
              </a:tr>
            </a:tbl>
          </a:graphicData>
        </a:graphic>
      </p:graphicFrame>
    </p:spTree>
    <p:extLst>
      <p:ext uri="{BB962C8B-B14F-4D97-AF65-F5344CB8AC3E}">
        <p14:creationId xmlns:p14="http://schemas.microsoft.com/office/powerpoint/2010/main" val="8878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8E3BC-42D2-4936-66F0-481EADF6B2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697129-2E5B-E6AF-CF21-E3AA805F1180}"/>
              </a:ext>
            </a:extLst>
          </p:cNvPr>
          <p:cNvSpPr>
            <a:spLocks noGrp="1"/>
          </p:cNvSpPr>
          <p:nvPr>
            <p:ph type="title"/>
          </p:nvPr>
        </p:nvSpPr>
        <p:spPr/>
        <p:txBody>
          <a:bodyPr anchor="t"/>
          <a:lstStyle/>
          <a:p>
            <a:r>
              <a:rPr lang="en-US" sz="3600" dirty="0"/>
              <a:t>Shared V06 Metabolites</a:t>
            </a:r>
            <a:br>
              <a:rPr lang="en-US" sz="3600" dirty="0"/>
            </a:br>
            <a:endParaRPr lang="en-US" dirty="0"/>
          </a:p>
        </p:txBody>
      </p:sp>
      <p:sp>
        <p:nvSpPr>
          <p:cNvPr id="5" name="Content Placeholder 4">
            <a:extLst>
              <a:ext uri="{FF2B5EF4-FFF2-40B4-BE49-F238E27FC236}">
                <a16:creationId xmlns:a16="http://schemas.microsoft.com/office/drawing/2014/main" id="{F5244511-5416-AFBF-AADC-86CDBA3AA346}"/>
              </a:ext>
            </a:extLst>
          </p:cNvPr>
          <p:cNvSpPr>
            <a:spLocks noGrp="1"/>
          </p:cNvSpPr>
          <p:nvPr>
            <p:ph sz="half" idx="1"/>
          </p:nvPr>
        </p:nvSpPr>
        <p:spPr>
          <a:xfrm>
            <a:off x="472901" y="2603500"/>
            <a:ext cx="4421388" cy="3587438"/>
          </a:xfrm>
        </p:spPr>
        <p:txBody>
          <a:bodyPr anchor="t">
            <a:normAutofit lnSpcReduction="10000"/>
          </a:bodyPr>
          <a:lstStyle/>
          <a:p>
            <a:pPr marL="0" indent="0">
              <a:buNone/>
            </a:pPr>
            <a:r>
              <a:rPr lang="en-US" sz="2000" b="1" dirty="0"/>
              <a:t>Procedure</a:t>
            </a:r>
          </a:p>
          <a:p>
            <a:pPr>
              <a:buFont typeface="Wingdings" panose="05000000000000000000" pitchFamily="2" charset="2"/>
              <a:buChar char="Ø"/>
            </a:pPr>
            <a:r>
              <a:rPr lang="en-US" dirty="0"/>
              <a:t>Applied RFE using three different supervised models: SVM, Random Forest, and XGBoost</a:t>
            </a:r>
          </a:p>
          <a:p>
            <a:pPr marL="0" indent="0">
              <a:buNone/>
            </a:pPr>
            <a:r>
              <a:rPr lang="en-US" sz="2000" b="1" dirty="0"/>
              <a:t>Results</a:t>
            </a:r>
          </a:p>
          <a:p>
            <a:pPr>
              <a:buFont typeface="Wingdings" panose="05000000000000000000" pitchFamily="2" charset="2"/>
              <a:buChar char="Ø"/>
            </a:pPr>
            <a:r>
              <a:rPr lang="en-US" dirty="0"/>
              <a:t>Two biomarkers found in the top 20 metabolites of each model</a:t>
            </a:r>
          </a:p>
          <a:p>
            <a:pPr>
              <a:buFont typeface="Wingdings" panose="05000000000000000000" pitchFamily="2" charset="2"/>
              <a:buChar char="Ø"/>
            </a:pPr>
            <a:r>
              <a:rPr lang="en-US" dirty="0"/>
              <a:t>Unidentified metabolites but they may have significance in distinguishing between Control and PD groups.</a:t>
            </a:r>
          </a:p>
          <a:p>
            <a:pPr>
              <a:buFont typeface="Wingdings" panose="05000000000000000000" pitchFamily="2" charset="2"/>
              <a:buChar char="Ø"/>
            </a:pPr>
            <a:endParaRPr lang="en-US" sz="1400" dirty="0"/>
          </a:p>
        </p:txBody>
      </p:sp>
      <p:graphicFrame>
        <p:nvGraphicFramePr>
          <p:cNvPr id="9" name="Content Placeholder 8">
            <a:extLst>
              <a:ext uri="{FF2B5EF4-FFF2-40B4-BE49-F238E27FC236}">
                <a16:creationId xmlns:a16="http://schemas.microsoft.com/office/drawing/2014/main" id="{FBC7EBAF-3BBF-C37E-BF18-5FE9C047A42C}"/>
              </a:ext>
            </a:extLst>
          </p:cNvPr>
          <p:cNvGraphicFramePr>
            <a:graphicFrameLocks noGrp="1" noChangeAspect="1"/>
          </p:cNvGraphicFramePr>
          <p:nvPr>
            <p:ph sz="half" idx="2"/>
            <p:extLst>
              <p:ext uri="{D42A27DB-BD31-4B8C-83A1-F6EECF244321}">
                <p14:modId xmlns:p14="http://schemas.microsoft.com/office/powerpoint/2010/main" val="1410870614"/>
              </p:ext>
            </p:extLst>
          </p:nvPr>
        </p:nvGraphicFramePr>
        <p:xfrm>
          <a:off x="4894289" y="2603500"/>
          <a:ext cx="6730588" cy="2551603"/>
        </p:xfrm>
        <a:graphic>
          <a:graphicData uri="http://schemas.openxmlformats.org/drawingml/2006/table">
            <a:tbl>
              <a:tblPr firstRow="1" bandRow="1">
                <a:tableStyleId>{5C22544A-7EE6-4342-B048-85BDC9FD1C3A}</a:tableStyleId>
              </a:tblPr>
              <a:tblGrid>
                <a:gridCol w="1682647">
                  <a:extLst>
                    <a:ext uri="{9D8B030D-6E8A-4147-A177-3AD203B41FA5}">
                      <a16:colId xmlns:a16="http://schemas.microsoft.com/office/drawing/2014/main" val="2146181624"/>
                    </a:ext>
                  </a:extLst>
                </a:gridCol>
                <a:gridCol w="1682647">
                  <a:extLst>
                    <a:ext uri="{9D8B030D-6E8A-4147-A177-3AD203B41FA5}">
                      <a16:colId xmlns:a16="http://schemas.microsoft.com/office/drawing/2014/main" val="3299587524"/>
                    </a:ext>
                  </a:extLst>
                </a:gridCol>
                <a:gridCol w="1682647">
                  <a:extLst>
                    <a:ext uri="{9D8B030D-6E8A-4147-A177-3AD203B41FA5}">
                      <a16:colId xmlns:a16="http://schemas.microsoft.com/office/drawing/2014/main" val="87343986"/>
                    </a:ext>
                  </a:extLst>
                </a:gridCol>
                <a:gridCol w="1682647">
                  <a:extLst>
                    <a:ext uri="{9D8B030D-6E8A-4147-A177-3AD203B41FA5}">
                      <a16:colId xmlns:a16="http://schemas.microsoft.com/office/drawing/2014/main" val="2287254843"/>
                    </a:ext>
                  </a:extLst>
                </a:gridCol>
              </a:tblGrid>
              <a:tr h="822205">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CHEM_ID</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CHEMICAL_NAME</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SUPER_PATHWAY</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SUB_PATHWAY</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589098"/>
                  </a:ext>
                </a:extLst>
              </a:tr>
              <a:tr h="864699">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999912830</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X-12830</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Unknown</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Unknown</a:t>
                      </a:r>
                    </a:p>
                  </a:txBody>
                  <a:tcPr marL="68580" marR="68580" marT="0" marB="0" anchor="ctr"/>
                </a:tc>
                <a:extLst>
                  <a:ext uri="{0D108BD9-81ED-4DB2-BD59-A6C34878D82A}">
                    <a16:rowId xmlns:a16="http://schemas.microsoft.com/office/drawing/2014/main" val="3060035835"/>
                  </a:ext>
                </a:extLst>
              </a:tr>
              <a:tr h="864699">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999916087</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X-16087</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Unknown</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Unknown</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4591806"/>
                  </a:ext>
                </a:extLst>
              </a:tr>
            </a:tbl>
          </a:graphicData>
        </a:graphic>
      </p:graphicFrame>
    </p:spTree>
    <p:extLst>
      <p:ext uri="{BB962C8B-B14F-4D97-AF65-F5344CB8AC3E}">
        <p14:creationId xmlns:p14="http://schemas.microsoft.com/office/powerpoint/2010/main" val="118608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4C3B7-CB87-8C90-9702-BBCA6FD683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9D1754-EB65-89EA-1D02-A5DC2B293F6C}"/>
              </a:ext>
            </a:extLst>
          </p:cNvPr>
          <p:cNvSpPr>
            <a:spLocks noGrp="1"/>
          </p:cNvSpPr>
          <p:nvPr>
            <p:ph type="title"/>
          </p:nvPr>
        </p:nvSpPr>
        <p:spPr/>
        <p:txBody>
          <a:bodyPr anchor="t"/>
          <a:lstStyle/>
          <a:p>
            <a:r>
              <a:rPr lang="en-US" sz="3600" dirty="0"/>
              <a:t>Shared Baseline and V06 Metabolites</a:t>
            </a:r>
            <a:br>
              <a:rPr lang="en-US" sz="3600" dirty="0"/>
            </a:br>
            <a:endParaRPr lang="en-US" dirty="0"/>
          </a:p>
        </p:txBody>
      </p:sp>
      <p:sp>
        <p:nvSpPr>
          <p:cNvPr id="5" name="Content Placeholder 4">
            <a:extLst>
              <a:ext uri="{FF2B5EF4-FFF2-40B4-BE49-F238E27FC236}">
                <a16:creationId xmlns:a16="http://schemas.microsoft.com/office/drawing/2014/main" id="{A693C05D-CD6B-DA1A-8EB6-E9DC57FFE73B}"/>
              </a:ext>
            </a:extLst>
          </p:cNvPr>
          <p:cNvSpPr>
            <a:spLocks noGrp="1"/>
          </p:cNvSpPr>
          <p:nvPr>
            <p:ph sz="half" idx="1"/>
          </p:nvPr>
        </p:nvSpPr>
        <p:spPr>
          <a:xfrm>
            <a:off x="472901" y="2603500"/>
            <a:ext cx="4421388" cy="3692369"/>
          </a:xfrm>
        </p:spPr>
        <p:txBody>
          <a:bodyPr>
            <a:normAutofit/>
          </a:bodyPr>
          <a:lstStyle/>
          <a:p>
            <a:pPr marL="0" indent="0">
              <a:buNone/>
            </a:pPr>
            <a:r>
              <a:rPr lang="en-US" sz="2000" b="1" dirty="0"/>
              <a:t>Procedure</a:t>
            </a:r>
          </a:p>
          <a:p>
            <a:pPr>
              <a:buFont typeface="Wingdings" panose="05000000000000000000" pitchFamily="2" charset="2"/>
              <a:buChar char="Ø"/>
            </a:pPr>
            <a:r>
              <a:rPr lang="en-US" dirty="0"/>
              <a:t>Applied RFE using three different supervised models: SVM, Random Forest, and XGBoost</a:t>
            </a:r>
          </a:p>
          <a:p>
            <a:pPr marL="0" indent="0">
              <a:buNone/>
            </a:pPr>
            <a:r>
              <a:rPr lang="en-US" sz="2000" b="1" dirty="0"/>
              <a:t>Results</a:t>
            </a:r>
          </a:p>
          <a:p>
            <a:pPr>
              <a:buFont typeface="Wingdings" panose="05000000000000000000" pitchFamily="2" charset="2"/>
              <a:buChar char="Ø"/>
            </a:pPr>
            <a:r>
              <a:rPr lang="en-US" dirty="0"/>
              <a:t>Two biomarkers found in the top 20 metabolites of each model</a:t>
            </a:r>
          </a:p>
          <a:p>
            <a:pPr>
              <a:buFont typeface="Wingdings" panose="05000000000000000000" pitchFamily="2" charset="2"/>
              <a:buChar char="Ø"/>
            </a:pPr>
            <a:r>
              <a:rPr lang="en-US" dirty="0"/>
              <a:t>Recent studies suggest links between these metabolite and Parkinson’s disease. (Chen, et al., 2022). (Griffith, et al., 2008).</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sz="1400" dirty="0"/>
          </a:p>
        </p:txBody>
      </p:sp>
      <p:graphicFrame>
        <p:nvGraphicFramePr>
          <p:cNvPr id="9" name="Content Placeholder 8">
            <a:extLst>
              <a:ext uri="{FF2B5EF4-FFF2-40B4-BE49-F238E27FC236}">
                <a16:creationId xmlns:a16="http://schemas.microsoft.com/office/drawing/2014/main" id="{2FAD6AF0-C018-F990-939F-72A32182AF1E}"/>
              </a:ext>
            </a:extLst>
          </p:cNvPr>
          <p:cNvGraphicFramePr>
            <a:graphicFrameLocks noGrp="1" noChangeAspect="1"/>
          </p:cNvGraphicFramePr>
          <p:nvPr>
            <p:ph sz="half" idx="2"/>
            <p:extLst>
              <p:ext uri="{D42A27DB-BD31-4B8C-83A1-F6EECF244321}">
                <p14:modId xmlns:p14="http://schemas.microsoft.com/office/powerpoint/2010/main" val="1334841160"/>
              </p:ext>
            </p:extLst>
          </p:nvPr>
        </p:nvGraphicFramePr>
        <p:xfrm>
          <a:off x="4894289" y="2603500"/>
          <a:ext cx="6730588" cy="2551603"/>
        </p:xfrm>
        <a:graphic>
          <a:graphicData uri="http://schemas.openxmlformats.org/drawingml/2006/table">
            <a:tbl>
              <a:tblPr firstRow="1" bandRow="1">
                <a:tableStyleId>{5C22544A-7EE6-4342-B048-85BDC9FD1C3A}</a:tableStyleId>
              </a:tblPr>
              <a:tblGrid>
                <a:gridCol w="1386590">
                  <a:extLst>
                    <a:ext uri="{9D8B030D-6E8A-4147-A177-3AD203B41FA5}">
                      <a16:colId xmlns:a16="http://schemas.microsoft.com/office/drawing/2014/main" val="2146181624"/>
                    </a:ext>
                  </a:extLst>
                </a:gridCol>
                <a:gridCol w="1978704">
                  <a:extLst>
                    <a:ext uri="{9D8B030D-6E8A-4147-A177-3AD203B41FA5}">
                      <a16:colId xmlns:a16="http://schemas.microsoft.com/office/drawing/2014/main" val="3299587524"/>
                    </a:ext>
                  </a:extLst>
                </a:gridCol>
                <a:gridCol w="1682647">
                  <a:extLst>
                    <a:ext uri="{9D8B030D-6E8A-4147-A177-3AD203B41FA5}">
                      <a16:colId xmlns:a16="http://schemas.microsoft.com/office/drawing/2014/main" val="87343986"/>
                    </a:ext>
                  </a:extLst>
                </a:gridCol>
                <a:gridCol w="1682647">
                  <a:extLst>
                    <a:ext uri="{9D8B030D-6E8A-4147-A177-3AD203B41FA5}">
                      <a16:colId xmlns:a16="http://schemas.microsoft.com/office/drawing/2014/main" val="2287254843"/>
                    </a:ext>
                  </a:extLst>
                </a:gridCol>
              </a:tblGrid>
              <a:tr h="822205">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CHEM_ID</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CHEMICAL_NAME</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SUPER_PATHWAY</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SUB_PATHWAY</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589098"/>
                  </a:ext>
                </a:extLst>
              </a:tr>
              <a:tr h="864699">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100000463</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Indolelactate</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Amino Acid</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Tryptophan Metabolism</a:t>
                      </a:r>
                    </a:p>
                  </a:txBody>
                  <a:tcPr marL="68580" marR="68580" marT="0" marB="0" anchor="ctr"/>
                </a:tc>
                <a:extLst>
                  <a:ext uri="{0D108BD9-81ED-4DB2-BD59-A6C34878D82A}">
                    <a16:rowId xmlns:a16="http://schemas.microsoft.com/office/drawing/2014/main" val="3060035835"/>
                  </a:ext>
                </a:extLst>
              </a:tr>
              <a:tr h="864699">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100001257</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N-acetyl asparagine</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Amino Acid</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rgbClr val="000000"/>
                          </a:solidFill>
                          <a:effectLst/>
                          <a:latin typeface="+mn-lt"/>
                          <a:ea typeface="Aptos" panose="020B0004020202020204" pitchFamily="34" charset="0"/>
                          <a:cs typeface="Times New Roman" panose="02020603050405020304" pitchFamily="18" charset="0"/>
                        </a:rPr>
                        <a:t>Alanine and Aspartate Metabolism</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4591806"/>
                  </a:ext>
                </a:extLst>
              </a:tr>
            </a:tbl>
          </a:graphicData>
        </a:graphic>
      </p:graphicFrame>
    </p:spTree>
    <p:extLst>
      <p:ext uri="{BB962C8B-B14F-4D97-AF65-F5344CB8AC3E}">
        <p14:creationId xmlns:p14="http://schemas.microsoft.com/office/powerpoint/2010/main" val="47882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4144-0623-A006-6054-F2D0B35F585C}"/>
              </a:ext>
            </a:extLst>
          </p:cNvPr>
          <p:cNvSpPr>
            <a:spLocks noGrp="1"/>
          </p:cNvSpPr>
          <p:nvPr>
            <p:ph type="title"/>
          </p:nvPr>
        </p:nvSpPr>
        <p:spPr>
          <a:xfrm>
            <a:off x="1162637" y="735462"/>
            <a:ext cx="8761413" cy="1124073"/>
          </a:xfrm>
        </p:spPr>
        <p:txBody>
          <a:bodyPr/>
          <a:lstStyle/>
          <a:p>
            <a:r>
              <a:rPr lang="en-US" dirty="0"/>
              <a:t>5 Metabolites Shared By SHAP and LASSO </a:t>
            </a:r>
          </a:p>
        </p:txBody>
      </p:sp>
      <p:sp>
        <p:nvSpPr>
          <p:cNvPr id="3" name="Content Placeholder 2">
            <a:extLst>
              <a:ext uri="{FF2B5EF4-FFF2-40B4-BE49-F238E27FC236}">
                <a16:creationId xmlns:a16="http://schemas.microsoft.com/office/drawing/2014/main" id="{BD89C009-DE96-FC87-4A09-33D19FEC260E}"/>
              </a:ext>
            </a:extLst>
          </p:cNvPr>
          <p:cNvSpPr>
            <a:spLocks noGrp="1"/>
          </p:cNvSpPr>
          <p:nvPr>
            <p:ph sz="half" idx="1"/>
          </p:nvPr>
        </p:nvSpPr>
        <p:spPr>
          <a:xfrm>
            <a:off x="382992" y="2603500"/>
            <a:ext cx="4162800" cy="3835720"/>
          </a:xfrm>
        </p:spPr>
        <p:txBody>
          <a:bodyPr>
            <a:normAutofit lnSpcReduction="10000"/>
          </a:bodyPr>
          <a:lstStyle/>
          <a:p>
            <a:pPr marL="0" indent="0">
              <a:buNone/>
            </a:pPr>
            <a:r>
              <a:rPr lang="en-US" sz="2200" b="1" dirty="0"/>
              <a:t>Procedure</a:t>
            </a:r>
          </a:p>
          <a:p>
            <a:pPr>
              <a:buFont typeface="Wingdings" panose="05000000000000000000" pitchFamily="2" charset="2"/>
              <a:buChar char="Ø"/>
            </a:pPr>
            <a:r>
              <a:rPr lang="en-US" dirty="0"/>
              <a:t>Selected the top 20 metabolites based on both SHAP values and LASSO coefficients from the Baseline dataset. Stability confirmed through cross-validation, model performance evaluation, and generalization testing from BL to V06 datasets.</a:t>
            </a:r>
          </a:p>
          <a:p>
            <a:pPr marL="0" indent="0">
              <a:buNone/>
            </a:pPr>
            <a:r>
              <a:rPr lang="en-US" dirty="0"/>
              <a:t> </a:t>
            </a:r>
            <a:r>
              <a:rPr lang="en-US" sz="2200" b="1" dirty="0"/>
              <a:t>Results</a:t>
            </a:r>
          </a:p>
          <a:p>
            <a:pPr>
              <a:buFont typeface="Wingdings" panose="05000000000000000000" pitchFamily="2" charset="2"/>
              <a:buChar char="Ø"/>
            </a:pPr>
            <a:r>
              <a:rPr lang="en-US" dirty="0"/>
              <a:t>Five biomarkers found in the top 20 metabolites of each model.</a:t>
            </a:r>
          </a:p>
        </p:txBody>
      </p:sp>
      <p:graphicFrame>
        <p:nvGraphicFramePr>
          <p:cNvPr id="5" name="Content Placeholder 4">
            <a:extLst>
              <a:ext uri="{FF2B5EF4-FFF2-40B4-BE49-F238E27FC236}">
                <a16:creationId xmlns:a16="http://schemas.microsoft.com/office/drawing/2014/main" id="{170CD3C5-831F-5C4D-9ADD-CBFFA2ED9C6A}"/>
              </a:ext>
            </a:extLst>
          </p:cNvPr>
          <p:cNvGraphicFramePr>
            <a:graphicFrameLocks noGrp="1"/>
          </p:cNvGraphicFramePr>
          <p:nvPr>
            <p:ph sz="half" idx="2"/>
            <p:extLst>
              <p:ext uri="{D42A27DB-BD31-4B8C-83A1-F6EECF244321}">
                <p14:modId xmlns:p14="http://schemas.microsoft.com/office/powerpoint/2010/main" val="2233831474"/>
              </p:ext>
            </p:extLst>
          </p:nvPr>
        </p:nvGraphicFramePr>
        <p:xfrm>
          <a:off x="4584911" y="2603500"/>
          <a:ext cx="7224097" cy="3835718"/>
        </p:xfrm>
        <a:graphic>
          <a:graphicData uri="http://schemas.openxmlformats.org/drawingml/2006/table">
            <a:tbl>
              <a:tblPr firstRow="1" bandRow="1">
                <a:tableStyleId>{5C22544A-7EE6-4342-B048-85BDC9FD1C3A}</a:tableStyleId>
              </a:tblPr>
              <a:tblGrid>
                <a:gridCol w="1086485">
                  <a:extLst>
                    <a:ext uri="{9D8B030D-6E8A-4147-A177-3AD203B41FA5}">
                      <a16:colId xmlns:a16="http://schemas.microsoft.com/office/drawing/2014/main" val="1600845954"/>
                    </a:ext>
                  </a:extLst>
                </a:gridCol>
                <a:gridCol w="2872423">
                  <a:extLst>
                    <a:ext uri="{9D8B030D-6E8A-4147-A177-3AD203B41FA5}">
                      <a16:colId xmlns:a16="http://schemas.microsoft.com/office/drawing/2014/main" val="1610637631"/>
                    </a:ext>
                  </a:extLst>
                </a:gridCol>
                <a:gridCol w="1605597">
                  <a:extLst>
                    <a:ext uri="{9D8B030D-6E8A-4147-A177-3AD203B41FA5}">
                      <a16:colId xmlns:a16="http://schemas.microsoft.com/office/drawing/2014/main" val="231310116"/>
                    </a:ext>
                  </a:extLst>
                </a:gridCol>
                <a:gridCol w="1659592">
                  <a:extLst>
                    <a:ext uri="{9D8B030D-6E8A-4147-A177-3AD203B41FA5}">
                      <a16:colId xmlns:a16="http://schemas.microsoft.com/office/drawing/2014/main" val="1034746849"/>
                    </a:ext>
                  </a:extLst>
                </a:gridCol>
              </a:tblGrid>
              <a:tr h="543546">
                <a:tc>
                  <a:txBody>
                    <a:bodyPr/>
                    <a:lstStyle/>
                    <a:p>
                      <a:pPr marL="0" marR="0" algn="ctr">
                        <a:lnSpc>
                          <a:spcPct val="107000"/>
                        </a:lnSpc>
                        <a:spcAft>
                          <a:spcPts val="800"/>
                        </a:spcAft>
                        <a:buNone/>
                      </a:pPr>
                      <a:r>
                        <a:rPr lang="en-US" sz="1400" b="1" kern="100" dirty="0">
                          <a:solidFill>
                            <a:schemeClr val="tx1"/>
                          </a:solidFill>
                          <a:effectLst/>
                          <a:latin typeface="+mn-lt"/>
                          <a:ea typeface="Aptos" panose="020B0004020202020204" pitchFamily="34" charset="0"/>
                          <a:cs typeface="Times New Roman" panose="02020603050405020304" pitchFamily="18" charset="0"/>
                        </a:rPr>
                        <a:t>CHEM_ID</a:t>
                      </a:r>
                      <a:endParaRPr lang="en-US" sz="1400" kern="100" dirty="0">
                        <a:solidFill>
                          <a:schemeClr val="tx1"/>
                        </a:solidFill>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chemeClr val="tx1"/>
                          </a:solidFill>
                          <a:effectLst/>
                          <a:latin typeface="+mn-lt"/>
                          <a:ea typeface="Aptos" panose="020B0004020202020204" pitchFamily="34" charset="0"/>
                          <a:cs typeface="Times New Roman" panose="02020603050405020304" pitchFamily="18" charset="0"/>
                        </a:rPr>
                        <a:t>CHEMICAL_NAME</a:t>
                      </a:r>
                      <a:endParaRPr lang="en-US" sz="1400" kern="100" dirty="0">
                        <a:solidFill>
                          <a:schemeClr val="tx1"/>
                        </a:solidFill>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chemeClr val="tx1"/>
                          </a:solidFill>
                          <a:effectLst/>
                          <a:latin typeface="+mn-lt"/>
                          <a:ea typeface="Aptos" panose="020B0004020202020204" pitchFamily="34" charset="0"/>
                          <a:cs typeface="Times New Roman" panose="02020603050405020304" pitchFamily="18" charset="0"/>
                        </a:rPr>
                        <a:t>SUPER_PATHWAY</a:t>
                      </a:r>
                      <a:endParaRPr lang="en-US" sz="1400" kern="100" dirty="0">
                        <a:solidFill>
                          <a:schemeClr val="tx1"/>
                        </a:solidFill>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solidFill>
                            <a:schemeClr val="tx1"/>
                          </a:solidFill>
                          <a:effectLst/>
                          <a:latin typeface="+mn-lt"/>
                          <a:ea typeface="Aptos" panose="020B0004020202020204" pitchFamily="34" charset="0"/>
                          <a:cs typeface="Times New Roman" panose="02020603050405020304" pitchFamily="18" charset="0"/>
                        </a:rPr>
                        <a:t>SUB_PATHWAY</a:t>
                      </a:r>
                      <a:endParaRPr lang="en-US" sz="1400" kern="100" dirty="0">
                        <a:solidFill>
                          <a:schemeClr val="tx1"/>
                        </a:solidFill>
                        <a:effectLst/>
                        <a:latin typeface="+mn-lt"/>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4845256"/>
                  </a:ext>
                </a:extLst>
              </a:tr>
              <a:tr h="561696">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100004326</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3-Acetylphenol Sulfate</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Xenobiotics</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Chemical</a:t>
                      </a:r>
                    </a:p>
                  </a:txBody>
                  <a:tcPr marL="68580" marR="68580" marT="0" marB="0" anchor="ctr"/>
                </a:tc>
                <a:extLst>
                  <a:ext uri="{0D108BD9-81ED-4DB2-BD59-A6C34878D82A}">
                    <a16:rowId xmlns:a16="http://schemas.microsoft.com/office/drawing/2014/main" val="3708715976"/>
                  </a:ext>
                </a:extLst>
              </a:tr>
              <a:tr h="557611">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100000463</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Indolelactate</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Amino Acid</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Tryptophan Metabolism</a:t>
                      </a:r>
                    </a:p>
                  </a:txBody>
                  <a:tcPr marL="68580" marR="68580" marT="0" marB="0" anchor="ctr"/>
                </a:tc>
                <a:extLst>
                  <a:ext uri="{0D108BD9-81ED-4DB2-BD59-A6C34878D82A}">
                    <a16:rowId xmlns:a16="http://schemas.microsoft.com/office/drawing/2014/main" val="4143858719"/>
                  </a:ext>
                </a:extLst>
              </a:tr>
              <a:tr h="561696">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100001613</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Tetradecanedioate (C14-DC)</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Lipid</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Fatty Acid, Dicarboxylate</a:t>
                      </a:r>
                    </a:p>
                  </a:txBody>
                  <a:tcPr marL="68580" marR="68580" marT="0" marB="0" anchor="ctr"/>
                </a:tc>
                <a:extLst>
                  <a:ext uri="{0D108BD9-81ED-4DB2-BD59-A6C34878D82A}">
                    <a16:rowId xmlns:a16="http://schemas.microsoft.com/office/drawing/2014/main" val="2983232999"/>
                  </a:ext>
                </a:extLst>
              </a:tr>
              <a:tr h="561696">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100020823</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Lithocholate Sulfate (1)</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Lipid</a:t>
                      </a:r>
                    </a:p>
                  </a:txBody>
                  <a:tcPr marL="68580" marR="68580" marT="0" marB="0" anchor="ctr"/>
                </a:tc>
                <a:tc>
                  <a:txBody>
                    <a:bodyPr/>
                    <a:lstStyle/>
                    <a:p>
                      <a:pPr marL="0" marR="0" algn="ctr">
                        <a:lnSpc>
                          <a:spcPct val="107000"/>
                        </a:lnSpc>
                        <a:spcAft>
                          <a:spcPts val="800"/>
                        </a:spcAft>
                        <a:buNone/>
                      </a:pPr>
                      <a:r>
                        <a:rPr lang="en-US" sz="1400" b="1" kern="100" dirty="0">
                          <a:effectLst/>
                          <a:latin typeface="+mn-lt"/>
                          <a:ea typeface="Aptos" panose="020B0004020202020204" pitchFamily="34" charset="0"/>
                          <a:cs typeface="Times New Roman" panose="02020603050405020304" pitchFamily="18" charset="0"/>
                        </a:rPr>
                        <a:t>Secondary Bile Acid Metabolism</a:t>
                      </a:r>
                    </a:p>
                  </a:txBody>
                  <a:tcPr marL="68580" marR="68580" marT="0" marB="0" anchor="ctr"/>
                </a:tc>
                <a:extLst>
                  <a:ext uri="{0D108BD9-81ED-4DB2-BD59-A6C34878D82A}">
                    <a16:rowId xmlns:a16="http://schemas.microsoft.com/office/drawing/2014/main" val="4069135145"/>
                  </a:ext>
                </a:extLst>
              </a:tr>
              <a:tr h="1049473">
                <a:tc>
                  <a:txBody>
                    <a:bodyPr/>
                    <a:lstStyle/>
                    <a:p>
                      <a:pPr marL="0" marR="0" algn="ctr">
                        <a:lnSpc>
                          <a:spcPct val="107000"/>
                        </a:lnSpc>
                        <a:spcAft>
                          <a:spcPts val="800"/>
                        </a:spcAft>
                        <a:buNone/>
                      </a:pPr>
                      <a:r>
                        <a:rPr lang="en-US" sz="1400" b="1" kern="0" dirty="0">
                          <a:effectLst/>
                          <a:latin typeface="+mn-lt"/>
                          <a:ea typeface="Times New Roman" panose="02020603050405020304" pitchFamily="18" charset="0"/>
                          <a:cs typeface="Times New Roman" panose="02020603050405020304" pitchFamily="18" charset="0"/>
                        </a:rPr>
                        <a:t>100019978</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0" dirty="0">
                          <a:effectLst/>
                          <a:latin typeface="+mn-lt"/>
                          <a:ea typeface="Times New Roman" panose="02020603050405020304" pitchFamily="18" charset="0"/>
                          <a:cs typeface="Times New Roman" panose="02020603050405020304" pitchFamily="18" charset="0"/>
                        </a:rPr>
                        <a:t>Octadecenedioate (C18:1-DC)</a:t>
                      </a:r>
                      <a:endParaRPr lang="en-US" sz="1400" b="1" kern="100" dirty="0">
                        <a:effectLst/>
                        <a:latin typeface="+mn-lt"/>
                        <a:ea typeface="Aptos" panose="020B0004020202020204" pitchFamily="34" charset="0"/>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00" dirty="0">
                          <a:effectLst/>
                          <a:latin typeface="+mn-lt"/>
                          <a:ea typeface="Aptos" panose="020B0004020202020204" pitchFamily="34" charset="0"/>
                          <a:cs typeface="Times New Roman" panose="02020603050405020304" pitchFamily="18" charset="0"/>
                        </a:rPr>
                        <a:t>Lipid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00" dirty="0">
                          <a:solidFill>
                            <a:srgbClr val="000000"/>
                          </a:solidFill>
                          <a:effectLst/>
                          <a:latin typeface="+mn-lt"/>
                          <a:ea typeface="Aptos" panose="020B0004020202020204" pitchFamily="34" charset="0"/>
                          <a:cs typeface="Times New Roman" panose="02020603050405020304" pitchFamily="18" charset="0"/>
                        </a:rPr>
                        <a:t>Fatty Acid, Dicarboxylate</a:t>
                      </a:r>
                      <a:endParaRPr lang="en-US" sz="1400" b="1" kern="100" dirty="0">
                        <a:effectLst/>
                        <a:latin typeface="+mn-lt"/>
                        <a:ea typeface="Aptos" panose="020B0004020202020204" pitchFamily="34" charset="0"/>
                        <a:cs typeface="Times New Roman" panose="02020603050405020304" pitchFamily="18" charset="0"/>
                      </a:endParaRPr>
                    </a:p>
                  </a:txBody>
                  <a:tcPr anchor="ctr"/>
                </a:tc>
                <a:extLst>
                  <a:ext uri="{0D108BD9-81ED-4DB2-BD59-A6C34878D82A}">
                    <a16:rowId xmlns:a16="http://schemas.microsoft.com/office/drawing/2014/main" val="698109461"/>
                  </a:ext>
                </a:extLst>
              </a:tr>
            </a:tbl>
          </a:graphicData>
        </a:graphic>
      </p:graphicFrame>
    </p:spTree>
    <p:extLst>
      <p:ext uri="{BB962C8B-B14F-4D97-AF65-F5344CB8AC3E}">
        <p14:creationId xmlns:p14="http://schemas.microsoft.com/office/powerpoint/2010/main" val="104735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9A4F-A7C8-E31B-D4CD-C0311EC80DDD}"/>
              </a:ext>
            </a:extLst>
          </p:cNvPr>
          <p:cNvSpPr>
            <a:spLocks noGrp="1"/>
          </p:cNvSpPr>
          <p:nvPr>
            <p:ph type="title"/>
          </p:nvPr>
        </p:nvSpPr>
        <p:spPr/>
        <p:txBody>
          <a:bodyPr/>
          <a:lstStyle/>
          <a:p>
            <a:r>
              <a:rPr lang="en-US" dirty="0"/>
              <a:t>Considerations Regarding Differences Between the BL and V06 Datasets</a:t>
            </a:r>
          </a:p>
        </p:txBody>
      </p:sp>
      <p:sp>
        <p:nvSpPr>
          <p:cNvPr id="3" name="Content Placeholder 2">
            <a:extLst>
              <a:ext uri="{FF2B5EF4-FFF2-40B4-BE49-F238E27FC236}">
                <a16:creationId xmlns:a16="http://schemas.microsoft.com/office/drawing/2014/main" id="{AC93D0EC-C090-9D52-FA75-12B7AFC15354}"/>
              </a:ext>
            </a:extLst>
          </p:cNvPr>
          <p:cNvSpPr>
            <a:spLocks noGrp="1"/>
          </p:cNvSpPr>
          <p:nvPr>
            <p:ph idx="1"/>
          </p:nvPr>
        </p:nvSpPr>
        <p:spPr>
          <a:xfrm>
            <a:off x="472190" y="2375941"/>
            <a:ext cx="11205147" cy="4294682"/>
          </a:xfrm>
        </p:spPr>
        <p:txBody>
          <a:bodyPr>
            <a:normAutofit lnSpcReduction="10000"/>
          </a:bodyPr>
          <a:lstStyle/>
          <a:p>
            <a:pPr marL="0" marR="0">
              <a:lnSpc>
                <a:spcPct val="107000"/>
              </a:lnSpc>
              <a:spcAft>
                <a:spcPts val="800"/>
              </a:spcAft>
              <a:buNone/>
            </a:pPr>
            <a:r>
              <a:rPr lang="en-US" sz="2000" b="1" kern="100" dirty="0">
                <a:ea typeface="Aptos" panose="020B0004020202020204" pitchFamily="34" charset="0"/>
                <a:cs typeface="Times New Roman" panose="02020603050405020304" pitchFamily="18" charset="0"/>
              </a:rPr>
              <a:t>Biological drift </a:t>
            </a:r>
            <a:r>
              <a:rPr lang="en-US" sz="2000" b="1" kern="100" dirty="0">
                <a:effectLst/>
                <a:ea typeface="Aptos" panose="020B0004020202020204" pitchFamily="34" charset="0"/>
                <a:cs typeface="Times New Roman" panose="02020603050405020304" pitchFamily="18" charset="0"/>
              </a:rPr>
              <a:t>during the time between Baseline and V06</a:t>
            </a:r>
          </a:p>
          <a:p>
            <a:pPr marL="400050" lvl="1">
              <a:lnSpc>
                <a:spcPct val="107000"/>
              </a:lnSpc>
              <a:spcAft>
                <a:spcPts val="800"/>
              </a:spcAft>
              <a:buFont typeface="Wingdings" panose="05000000000000000000" pitchFamily="2" charset="2"/>
              <a:buChar char="Ø"/>
            </a:pPr>
            <a:r>
              <a:rPr lang="en-US" sz="1800" kern="100" dirty="0">
                <a:effectLst/>
                <a:ea typeface="Aptos" panose="020B0004020202020204" pitchFamily="34" charset="0"/>
                <a:cs typeface="Times New Roman" panose="02020603050405020304" pitchFamily="18" charset="0"/>
              </a:rPr>
              <a:t>Metabolite levels can change over a span of months due to several factors</a:t>
            </a:r>
          </a:p>
          <a:p>
            <a:pPr marL="400050" lvl="1">
              <a:lnSpc>
                <a:spcPct val="107000"/>
              </a:lnSpc>
              <a:spcAft>
                <a:spcPts val="800"/>
              </a:spcAft>
              <a:buFont typeface="Wingdings" panose="05000000000000000000" pitchFamily="2" charset="2"/>
              <a:buChar char="Ø"/>
            </a:pPr>
            <a:r>
              <a:rPr lang="en-US" sz="1800" kern="100" dirty="0">
                <a:effectLst/>
                <a:ea typeface="Aptos" panose="020B0004020202020204" pitchFamily="34" charset="0"/>
                <a:cs typeface="Times New Roman" panose="02020603050405020304" pitchFamily="18" charset="0"/>
              </a:rPr>
              <a:t>Control ≠ unchanging</a:t>
            </a:r>
          </a:p>
          <a:p>
            <a:pPr marL="400050" lvl="1">
              <a:lnSpc>
                <a:spcPct val="107000"/>
              </a:lnSpc>
              <a:spcAft>
                <a:spcPts val="800"/>
              </a:spcAft>
              <a:buFont typeface="Wingdings" panose="05000000000000000000" pitchFamily="2" charset="2"/>
              <a:buChar char="Ø"/>
            </a:pPr>
            <a:r>
              <a:rPr lang="en-US" sz="1800" kern="100" dirty="0">
                <a:effectLst/>
                <a:ea typeface="Aptos" panose="020B0004020202020204" pitchFamily="34" charset="0"/>
                <a:cs typeface="Times New Roman" panose="02020603050405020304" pitchFamily="18" charset="0"/>
              </a:rPr>
              <a:t>“Ignoring drift can lead to inaccurate conclusions about the relationship between metabolites and various factors.” (</a:t>
            </a:r>
            <a:r>
              <a:rPr lang="en-US" sz="2000" dirty="0">
                <a:effectLst/>
              </a:rPr>
              <a:t>Bararpour, et al., 2020)</a:t>
            </a:r>
            <a:endParaRPr lang="en-US" sz="1800" kern="100" dirty="0">
              <a:effectLst/>
              <a:ea typeface="Aptos" panose="020B0004020202020204" pitchFamily="34" charset="0"/>
              <a:cs typeface="Times New Roman" panose="02020603050405020304" pitchFamily="18" charset="0"/>
            </a:endParaRPr>
          </a:p>
          <a:p>
            <a:pPr marL="0" marR="0" indent="0">
              <a:lnSpc>
                <a:spcPct val="107000"/>
              </a:lnSpc>
              <a:spcAft>
                <a:spcPts val="800"/>
              </a:spcAft>
              <a:buNone/>
            </a:pPr>
            <a:r>
              <a:rPr lang="en-US" sz="2000" b="1" kern="100" dirty="0">
                <a:effectLst/>
                <a:ea typeface="Aptos" panose="020B0004020202020204" pitchFamily="34" charset="0"/>
                <a:cs typeface="Times New Roman" panose="02020603050405020304" pitchFamily="18" charset="0"/>
              </a:rPr>
              <a:t>No shared client identifiers between the datasets</a:t>
            </a:r>
            <a:endParaRPr lang="en-US" sz="2000" kern="100" dirty="0">
              <a:effectLst/>
              <a:ea typeface="Aptos" panose="020B0004020202020204" pitchFamily="34" charset="0"/>
              <a:cs typeface="Times New Roman" panose="02020603050405020304" pitchFamily="18" charset="0"/>
            </a:endParaRPr>
          </a:p>
          <a:p>
            <a:pPr marL="400050" lvl="1">
              <a:lnSpc>
                <a:spcPct val="107000"/>
              </a:lnSpc>
              <a:spcAft>
                <a:spcPts val="800"/>
              </a:spcAft>
              <a:buFont typeface="Wingdings" panose="05000000000000000000" pitchFamily="2" charset="2"/>
              <a:buChar char="Ø"/>
            </a:pPr>
            <a:r>
              <a:rPr lang="en-US" sz="1800" dirty="0">
                <a:ea typeface="Aptos" panose="020B0004020202020204" pitchFamily="34" charset="0"/>
                <a:cs typeface="Times New Roman" panose="02020603050405020304" pitchFamily="18" charset="0"/>
              </a:rPr>
              <a:t>Cannot compare changes in individuals over time if you cannot identify them</a:t>
            </a:r>
          </a:p>
          <a:p>
            <a:pPr marL="400050" lvl="1">
              <a:lnSpc>
                <a:spcPct val="107000"/>
              </a:lnSpc>
              <a:spcAft>
                <a:spcPts val="800"/>
              </a:spcAft>
              <a:buFont typeface="Wingdings" panose="05000000000000000000" pitchFamily="2" charset="2"/>
              <a:buChar char="Ø"/>
            </a:pPr>
            <a:r>
              <a:rPr lang="en-US" sz="1800" kern="100" dirty="0">
                <a:ea typeface="Aptos" panose="020B0004020202020204" pitchFamily="34" charset="0"/>
                <a:cs typeface="Times New Roman" panose="02020603050405020304" pitchFamily="18" charset="0"/>
              </a:rPr>
              <a:t>Collected s</a:t>
            </a:r>
            <a:r>
              <a:rPr lang="en-US" sz="1800" kern="100" dirty="0">
                <a:effectLst/>
                <a:ea typeface="Aptos" panose="020B0004020202020204" pitchFamily="34" charset="0"/>
                <a:cs typeface="Times New Roman" panose="02020603050405020304" pitchFamily="18" charset="0"/>
              </a:rPr>
              <a:t>amples could be from </a:t>
            </a:r>
            <a:r>
              <a:rPr kumimoji="0" lang="en-US" sz="1800" b="0" i="0" u="none" strike="noStrike" kern="1200" cap="none" spc="0" normalizeH="0" baseline="0" noProof="0" dirty="0">
                <a:ln>
                  <a:noFill/>
                </a:ln>
                <a:solidFill>
                  <a:prstClr val="black">
                    <a:lumMod val="75000"/>
                    <a:lumOff val="25000"/>
                  </a:prstClr>
                </a:solidFill>
                <a:effectLst/>
                <a:uLnTx/>
                <a:uFillTx/>
                <a:ea typeface="Aptos" panose="020B0004020202020204" pitchFamily="34" charset="0"/>
                <a:cs typeface="Times New Roman" panose="02020603050405020304" pitchFamily="18" charset="0"/>
              </a:rPr>
              <a:t>different individuals between the two datasets</a:t>
            </a:r>
          </a:p>
          <a:p>
            <a:pPr marL="400050" lvl="1">
              <a:lnSpc>
                <a:spcPct val="107000"/>
              </a:lnSpc>
              <a:spcAft>
                <a:spcPts val="800"/>
              </a:spcAft>
              <a:buFont typeface="Wingdings" panose="05000000000000000000" pitchFamily="2" charset="2"/>
              <a:buChar char="Ø"/>
            </a:pPr>
            <a:r>
              <a:rPr lang="en-US" sz="1800" dirty="0">
                <a:solidFill>
                  <a:prstClr val="black">
                    <a:lumMod val="75000"/>
                    <a:lumOff val="25000"/>
                  </a:prstClr>
                </a:solidFill>
                <a:ea typeface="Aptos" panose="020B0004020202020204" pitchFamily="34" charset="0"/>
                <a:cs typeface="Times New Roman" panose="02020603050405020304" pitchFamily="18" charset="0"/>
              </a:rPr>
              <a:t>T</a:t>
            </a:r>
            <a:r>
              <a:rPr kumimoji="0" lang="en-US" sz="1800" b="0" i="0" u="none" strike="noStrike" kern="1200" cap="none" spc="0" normalizeH="0" baseline="0" noProof="0" dirty="0">
                <a:ln>
                  <a:noFill/>
                </a:ln>
                <a:solidFill>
                  <a:prstClr val="black">
                    <a:lumMod val="75000"/>
                    <a:lumOff val="25000"/>
                  </a:prstClr>
                </a:solidFill>
                <a:effectLst/>
                <a:uLnTx/>
                <a:uFillTx/>
                <a:ea typeface="Aptos" panose="020B0004020202020204" pitchFamily="34" charset="0"/>
                <a:cs typeface="Times New Roman" panose="02020603050405020304" pitchFamily="18" charset="0"/>
              </a:rPr>
              <a:t>here’s still valid biological insight to be gained from the datasets</a:t>
            </a:r>
          </a:p>
          <a:p>
            <a:pPr marL="400050" lvl="1">
              <a:lnSpc>
                <a:spcPct val="107000"/>
              </a:lnSpc>
              <a:spcAft>
                <a:spcPts val="800"/>
              </a:spcAft>
              <a:buFont typeface="Wingdings" panose="05000000000000000000" pitchFamily="2" charset="2"/>
              <a:buChar char="Ø"/>
            </a:pPr>
            <a:endParaRPr kumimoji="0" lang="en-US" sz="1800" b="0" i="0" u="none" strike="noStrike" kern="1200" cap="none" spc="0" normalizeH="0" baseline="0" noProof="0" dirty="0">
              <a:ln>
                <a:noFill/>
              </a:ln>
              <a:solidFill>
                <a:prstClr val="black">
                  <a:lumMod val="75000"/>
                  <a:lumOff val="25000"/>
                </a:prstClr>
              </a:solidFill>
              <a:effectLst/>
              <a:uLnTx/>
              <a:uFillTx/>
              <a:ea typeface="Aptos" panose="020B0004020202020204" pitchFamily="34" charset="0"/>
              <a:cs typeface="Times New Roman" panose="02020603050405020304" pitchFamily="18" charset="0"/>
            </a:endParaRPr>
          </a:p>
          <a:p>
            <a:pPr marL="400050" lvl="1">
              <a:lnSpc>
                <a:spcPct val="107000"/>
              </a:lnSpc>
              <a:spcAft>
                <a:spcPts val="800"/>
              </a:spcAft>
              <a:buFont typeface="Wingdings" panose="05000000000000000000" pitchFamily="2" charset="2"/>
              <a:buChar char="Ø"/>
            </a:pPr>
            <a:endParaRPr lang="en-US" sz="18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34565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2189</TotalTime>
  <Words>2964</Words>
  <Application>Microsoft Office PowerPoint</Application>
  <PresentationFormat>Widescreen</PresentationFormat>
  <Paragraphs>286</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Narrow</vt:lpstr>
      <vt:lpstr>Arial</vt:lpstr>
      <vt:lpstr>Century Gothic</vt:lpstr>
      <vt:lpstr>Google Sans</vt:lpstr>
      <vt:lpstr>Wingdings</vt:lpstr>
      <vt:lpstr>Wingdings 3</vt:lpstr>
      <vt:lpstr>Ion Boardroom</vt:lpstr>
      <vt:lpstr>t-SNE Visualization of BL Dataset</vt:lpstr>
      <vt:lpstr>t-SNE Visualization of V06 Dataset</vt:lpstr>
      <vt:lpstr>Tuned ROC Curves Tested On V06</vt:lpstr>
      <vt:lpstr>Confusion Matrices Tested On V06</vt:lpstr>
      <vt:lpstr>Shared Baseline Metabolites </vt:lpstr>
      <vt:lpstr>Shared V06 Metabolites </vt:lpstr>
      <vt:lpstr>Shared Baseline and V06 Metabolites </vt:lpstr>
      <vt:lpstr>5 Metabolites Shared By SHAP and LASSO </vt:lpstr>
      <vt:lpstr>Considerations Regarding Differences Between the BL and V06 Datasets</vt:lpstr>
      <vt:lpstr>References</vt:lpstr>
      <vt:lpstr>References</vt:lpstr>
    </vt:vector>
  </TitlesOfParts>
  <Company>University of Michigan - Flint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Schuler, Carmen</dc:creator>
  <cp:lastModifiedBy>Chris Johnson</cp:lastModifiedBy>
  <cp:revision>111</cp:revision>
  <dcterms:created xsi:type="dcterms:W3CDTF">2025-03-16T00:07:18Z</dcterms:created>
  <dcterms:modified xsi:type="dcterms:W3CDTF">2025-04-27T17:50:07Z</dcterms:modified>
</cp:coreProperties>
</file>