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2" r:id="rId2"/>
    <p:sldId id="354" r:id="rId3"/>
    <p:sldId id="438" r:id="rId4"/>
    <p:sldId id="385" r:id="rId5"/>
    <p:sldId id="386" r:id="rId6"/>
    <p:sldId id="387" r:id="rId7"/>
    <p:sldId id="452" r:id="rId8"/>
    <p:sldId id="447" r:id="rId9"/>
    <p:sldId id="445" r:id="rId10"/>
    <p:sldId id="448" r:id="rId11"/>
    <p:sldId id="439" r:id="rId12"/>
    <p:sldId id="441" r:id="rId13"/>
    <p:sldId id="454" r:id="rId14"/>
    <p:sldId id="449" r:id="rId15"/>
    <p:sldId id="450" r:id="rId16"/>
    <p:sldId id="451" r:id="rId17"/>
    <p:sldId id="440" r:id="rId18"/>
    <p:sldId id="442" r:id="rId19"/>
    <p:sldId id="443" r:id="rId20"/>
    <p:sldId id="444" r:id="rId21"/>
    <p:sldId id="425" r:id="rId22"/>
    <p:sldId id="415" r:id="rId23"/>
    <p:sldId id="416" r:id="rId24"/>
    <p:sldId id="417" r:id="rId25"/>
    <p:sldId id="418" r:id="rId26"/>
    <p:sldId id="420" r:id="rId27"/>
    <p:sldId id="419" r:id="rId28"/>
    <p:sldId id="421" r:id="rId29"/>
    <p:sldId id="388" r:id="rId30"/>
    <p:sldId id="389" r:id="rId31"/>
    <p:sldId id="422" r:id="rId32"/>
    <p:sldId id="453" r:id="rId33"/>
    <p:sldId id="423" r:id="rId34"/>
    <p:sldId id="424" r:id="rId35"/>
    <p:sldId id="432" r:id="rId36"/>
    <p:sldId id="433" r:id="rId3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FCBDF05D-5D40-40E4-B64C-2B94F449EB12}">
          <p14:sldIdLst>
            <p14:sldId id="362"/>
            <p14:sldId id="354"/>
            <p14:sldId id="438"/>
            <p14:sldId id="385"/>
            <p14:sldId id="386"/>
            <p14:sldId id="387"/>
          </p14:sldIdLst>
        </p14:section>
        <p14:section name="R&amp;D 사업 등록/관리" id="{0C3C025D-A985-47B1-9BE7-D874559A2AD7}">
          <p14:sldIdLst/>
        </p14:section>
        <p14:section name="정부 R&amp;D 사업 등록/관리" id="{D7D8567C-D9E0-4798-BA7B-210F03C1E6FB}">
          <p14:sldIdLst>
            <p14:sldId id="452"/>
            <p14:sldId id="447"/>
            <p14:sldId id="445"/>
            <p14:sldId id="448"/>
            <p14:sldId id="439"/>
            <p14:sldId id="441"/>
            <p14:sldId id="454"/>
          </p14:sldIdLst>
        </p14:section>
        <p14:section name="전남 R&amp;D 사업 등록/관리" id="{94AD5685-C1EB-48A4-9CD7-F15DD5A831D1}">
          <p14:sldIdLst>
            <p14:sldId id="449"/>
            <p14:sldId id="450"/>
            <p14:sldId id="451"/>
            <p14:sldId id="440"/>
            <p14:sldId id="442"/>
            <p14:sldId id="443"/>
            <p14:sldId id="444"/>
          </p14:sldIdLst>
        </p14:section>
        <p14:section name="지원계획" id="{A30ECBA3-F35D-4A01-8681-1FD82EAF9B5F}">
          <p14:sldIdLst>
            <p14:sldId id="425"/>
          </p14:sldIdLst>
        </p14:section>
        <p14:section name="전문가 등록" id="{1C554106-671C-4E75-A3A1-75E19843DCE0}">
          <p14:sldIdLst>
            <p14:sldId id="415"/>
            <p14:sldId id="416"/>
            <p14:sldId id="417"/>
            <p14:sldId id="418"/>
            <p14:sldId id="420"/>
            <p14:sldId id="419"/>
            <p14:sldId id="421"/>
            <p14:sldId id="388"/>
            <p14:sldId id="389"/>
            <p14:sldId id="422"/>
            <p14:sldId id="453"/>
            <p14:sldId id="423"/>
            <p14:sldId id="424"/>
            <p14:sldId id="432"/>
            <p14:sldId id="4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FCFCF"/>
    <a:srgbClr val="1E90FF"/>
    <a:srgbClr val="FF5050"/>
    <a:srgbClr val="416BA4"/>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9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기계·제조</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100</c:v>
                </c:pt>
              </c:numCache>
            </c:numRef>
          </c:val>
          <c:extLst>
            <c:ext xmlns:c16="http://schemas.microsoft.com/office/drawing/2014/chart" uri="{C3380CC4-5D6E-409C-BE32-E72D297353CC}">
              <c16:uniqueId val="{00000000-ABA8-4472-994B-EDEE8EBDB0D7}"/>
            </c:ext>
          </c:extLst>
        </c:ser>
        <c:ser>
          <c:idx val="1"/>
          <c:order val="1"/>
          <c:tx>
            <c:strRef>
              <c:f>Sheet1!$C$1</c:f>
              <c:strCache>
                <c:ptCount val="1"/>
                <c:pt idx="0">
                  <c:v>우주·항공·해양</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45</c:v>
                </c:pt>
              </c:numCache>
            </c:numRef>
          </c:val>
          <c:extLst>
            <c:ext xmlns:c16="http://schemas.microsoft.com/office/drawing/2014/chart" uri="{C3380CC4-5D6E-409C-BE32-E72D297353CC}">
              <c16:uniqueId val="{00000001-ABA8-4472-994B-EDEE8EBDB0D7}"/>
            </c:ext>
          </c:extLst>
        </c:ser>
        <c:ser>
          <c:idx val="2"/>
          <c:order val="2"/>
          <c:tx>
            <c:strRef>
              <c:f>Sheet1!$D$1</c:f>
              <c:strCache>
                <c:ptCount val="1"/>
                <c:pt idx="0">
                  <c:v>소재·나노</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General</c:formatCode>
                <c:ptCount val="1"/>
                <c:pt idx="0">
                  <c:v>30</c:v>
                </c:pt>
              </c:numCache>
            </c:numRef>
          </c:val>
          <c:extLst>
            <c:ext xmlns:c16="http://schemas.microsoft.com/office/drawing/2014/chart" uri="{C3380CC4-5D6E-409C-BE32-E72D297353CC}">
              <c16:uniqueId val="{00000002-ABA8-4472-994B-EDEE8EBDB0D7}"/>
            </c:ext>
          </c:extLst>
        </c:ser>
        <c:ser>
          <c:idx val="3"/>
          <c:order val="3"/>
          <c:tx>
            <c:strRef>
              <c:f>Sheet1!$E$1</c:f>
              <c:strCache>
                <c:ptCount val="1"/>
                <c:pt idx="0">
                  <c:v>농림·수산·식품</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General</c:formatCode>
                <c:ptCount val="1"/>
                <c:pt idx="0">
                  <c:v>25</c:v>
                </c:pt>
              </c:numCache>
            </c:numRef>
          </c:val>
          <c:extLst>
            <c:ext xmlns:c16="http://schemas.microsoft.com/office/drawing/2014/chart" uri="{C3380CC4-5D6E-409C-BE32-E72D297353CC}">
              <c16:uniqueId val="{00000004-ABA8-4472-994B-EDEE8EBDB0D7}"/>
            </c:ext>
          </c:extLst>
        </c:ser>
        <c:ser>
          <c:idx val="4"/>
          <c:order val="4"/>
          <c:tx>
            <c:strRef>
              <c:f>Sheet1!$F$1</c:f>
              <c:strCache>
                <c:ptCount val="1"/>
                <c:pt idx="0">
                  <c:v>건설·교통</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General</c:formatCode>
                <c:ptCount val="1"/>
                <c:pt idx="0">
                  <c:v>20</c:v>
                </c:pt>
              </c:numCache>
            </c:numRef>
          </c:val>
          <c:extLst>
            <c:ext xmlns:c16="http://schemas.microsoft.com/office/drawing/2014/chart" uri="{C3380CC4-5D6E-409C-BE32-E72D297353CC}">
              <c16:uniqueId val="{00000005-ABA8-4472-994B-EDEE8EBDB0D7}"/>
            </c:ext>
          </c:extLst>
        </c:ser>
        <c:ser>
          <c:idx val="5"/>
          <c:order val="5"/>
          <c:tx>
            <c:strRef>
              <c:f>Sheet1!$G$1</c:f>
              <c:strCache>
                <c:ptCount val="1"/>
                <c:pt idx="0">
                  <c:v>기타</c:v>
                </c:pt>
              </c:strCache>
            </c:strRef>
          </c:tx>
          <c:spPr>
            <a:solidFill>
              <a:schemeClr val="accent6"/>
            </a:solidFill>
            <a:ln>
              <a:noFill/>
            </a:ln>
            <a:effectLst/>
          </c:spPr>
          <c:invertIfNegative val="0"/>
          <c:cat>
            <c:numRef>
              <c:f>Sheet1!$A$2</c:f>
              <c:numCache>
                <c:formatCode>General</c:formatCode>
                <c:ptCount val="1"/>
              </c:numCache>
            </c:numRef>
          </c:cat>
          <c:val>
            <c:numRef>
              <c:f>Sheet1!$G$2</c:f>
              <c:numCache>
                <c:formatCode>General</c:formatCode>
                <c:ptCount val="1"/>
                <c:pt idx="0">
                  <c:v>16</c:v>
                </c:pt>
              </c:numCache>
            </c:numRef>
          </c:val>
          <c:extLst>
            <c:ext xmlns:c16="http://schemas.microsoft.com/office/drawing/2014/chart" uri="{C3380CC4-5D6E-409C-BE32-E72D297353CC}">
              <c16:uniqueId val="{00000006-ABA8-4472-994B-EDEE8EBDB0D7}"/>
            </c:ext>
          </c:extLst>
        </c:ser>
        <c:dLbls>
          <c:showLegendKey val="0"/>
          <c:showVal val="0"/>
          <c:showCatName val="0"/>
          <c:showSerName val="0"/>
          <c:showPercent val="0"/>
          <c:showBubbleSize val="0"/>
        </c:dLbls>
        <c:gapWidth val="219"/>
        <c:overlap val="-27"/>
        <c:axId val="787651087"/>
        <c:axId val="787653999"/>
      </c:barChart>
      <c:catAx>
        <c:axId val="78765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787653999"/>
        <c:crosses val="autoZero"/>
        <c:auto val="1"/>
        <c:lblAlgn val="ctr"/>
        <c:lblOffset val="100"/>
        <c:noMultiLvlLbl val="0"/>
      </c:catAx>
      <c:valAx>
        <c:axId val="78765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78765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 2</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783-43AE-BC37-7DF9997C099C}"/>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783-43AE-BC37-7DF9997C099C}"/>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6783-43AE-BC37-7DF9997C099C}"/>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6783-43AE-BC37-7DF9997C099C}"/>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6783-43AE-BC37-7DF9997C099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ko-K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소재</c:v>
                </c:pt>
                <c:pt idx="1">
                  <c:v>섬유</c:v>
                </c:pt>
                <c:pt idx="2">
                  <c:v>화학</c:v>
                </c:pt>
                <c:pt idx="3">
                  <c:v>건설</c:v>
                </c:pt>
                <c:pt idx="4">
                  <c:v>기타</c:v>
                </c:pt>
              </c:strCache>
            </c:strRef>
          </c:cat>
          <c:val>
            <c:numRef>
              <c:f>Sheet1!$B$2:$B$6</c:f>
              <c:numCache>
                <c:formatCode>General</c:formatCode>
                <c:ptCount val="5"/>
                <c:pt idx="0">
                  <c:v>30</c:v>
                </c:pt>
                <c:pt idx="1">
                  <c:v>20</c:v>
                </c:pt>
                <c:pt idx="2">
                  <c:v>17</c:v>
                </c:pt>
                <c:pt idx="3">
                  <c:v>15</c:v>
                </c:pt>
                <c:pt idx="4">
                  <c:v>8</c:v>
                </c:pt>
              </c:numCache>
            </c:numRef>
          </c:val>
          <c:extLst>
            <c:ext xmlns:c16="http://schemas.microsoft.com/office/drawing/2014/chart" uri="{C3380CC4-5D6E-409C-BE32-E72D297353CC}">
              <c16:uniqueId val="{00000000-DB1D-45AF-B620-ACF5D1AA240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1CFCA-21E1-4FBA-A2DA-C2B9F6A5A544}" type="datetimeFigureOut">
              <a:rPr lang="ko-KR" altLang="en-US" smtClean="0"/>
              <a:t>2021-03-29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D283D-ADFF-43F5-957E-54FC1D9E20F0}" type="slidenum">
              <a:rPr lang="ko-KR" altLang="en-US" smtClean="0"/>
              <a:t>‹#›</a:t>
            </a:fld>
            <a:endParaRPr lang="ko-KR" altLang="en-US"/>
          </a:p>
        </p:txBody>
      </p:sp>
    </p:spTree>
    <p:extLst>
      <p:ext uri="{BB962C8B-B14F-4D97-AF65-F5344CB8AC3E}">
        <p14:creationId xmlns:p14="http://schemas.microsoft.com/office/powerpoint/2010/main" val="36939383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B55FC6C-CF9B-400A-B7B2-D752D6F85B9D}" type="slidenum">
              <a:rPr lang="ko-KR" altLang="en-US" smtClean="0"/>
              <a:pPr/>
              <a:t>21</a:t>
            </a:fld>
            <a:endParaRPr lang="ko-KR" altLang="en-US"/>
          </a:p>
        </p:txBody>
      </p:sp>
    </p:spTree>
    <p:extLst>
      <p:ext uri="{BB962C8B-B14F-4D97-AF65-F5344CB8AC3E}">
        <p14:creationId xmlns:p14="http://schemas.microsoft.com/office/powerpoint/2010/main" val="311410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176ED6-C2ED-4B1E-9029-3842D231D03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F9B60CD-2002-4CF4-AD48-6BF1400EE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7A8A1E4-C715-45CA-B579-3E7B00DCEA85}"/>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5" name="바닥글 개체 틀 4">
            <a:extLst>
              <a:ext uri="{FF2B5EF4-FFF2-40B4-BE49-F238E27FC236}">
                <a16:creationId xmlns:a16="http://schemas.microsoft.com/office/drawing/2014/main" id="{E77B965A-4BA6-4A6D-8655-F066A71FAB9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89B900-2FA9-452E-95E5-34EE62A180D6}"/>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272191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123E99-FEE8-4ADE-A22B-98EDAD8437F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F14F38A-303F-4F53-B8EE-E7DAD46339F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E896E52-1E97-4EC3-90C3-8DFA53CC8257}"/>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5" name="바닥글 개체 틀 4">
            <a:extLst>
              <a:ext uri="{FF2B5EF4-FFF2-40B4-BE49-F238E27FC236}">
                <a16:creationId xmlns:a16="http://schemas.microsoft.com/office/drawing/2014/main" id="{49F12C94-636A-4580-9FCC-0E613FB256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11EABAF-04C0-4299-A7E6-BA0BA643FFFF}"/>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286650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32E6686-1242-49FD-90AD-337F4F56A69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22589F1-9101-4D03-BF01-80290295E38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5AE533-47E9-4935-AD73-C5E149EBA92F}"/>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5" name="바닥글 개체 틀 4">
            <a:extLst>
              <a:ext uri="{FF2B5EF4-FFF2-40B4-BE49-F238E27FC236}">
                <a16:creationId xmlns:a16="http://schemas.microsoft.com/office/drawing/2014/main" id="{D906CE93-0F98-4032-9F13-B51542B0605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D696CC6-1CA6-491B-A933-9D3C9613182F}"/>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2215896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50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12" name="Rectangle 34"/>
          <p:cNvSpPr>
            <a:spLocks noChangeArrowheads="1"/>
          </p:cNvSpPr>
          <p:nvPr userDrawn="1"/>
        </p:nvSpPr>
        <p:spPr bwMode="auto">
          <a:xfrm>
            <a:off x="9168341" y="356660"/>
            <a:ext cx="3023659" cy="258233"/>
          </a:xfrm>
          <a:prstGeom prst="rect">
            <a:avLst/>
          </a:prstGeom>
          <a:solidFill>
            <a:schemeClr val="bg1">
              <a:lumMod val="50000"/>
            </a:schemeClr>
          </a:solidFill>
          <a:ln w="9525">
            <a:noFill/>
            <a:miter lim="800000"/>
            <a:headEnd/>
            <a:tailEnd/>
          </a:ln>
          <a:effectLst/>
        </p:spPr>
        <p:txBody>
          <a:bodyPr wrap="none" lIns="105107" tIns="52553" rIns="105107" bIns="52553" anchor="ctr"/>
          <a:lstStyle/>
          <a:p>
            <a:pPr algn="ctr">
              <a:spcBef>
                <a:spcPct val="50000"/>
              </a:spcBef>
              <a:defRPr/>
            </a:pPr>
            <a:r>
              <a:rPr lang="en-US" altLang="ko-KR" sz="1067" dirty="0">
                <a:solidFill>
                  <a:prstClr val="white"/>
                </a:solidFill>
                <a:latin typeface="+mn-ea"/>
                <a:ea typeface="+mn-ea"/>
              </a:rPr>
              <a:t>Description (</a:t>
            </a:r>
            <a:r>
              <a:rPr lang="ko-KR" altLang="en-US" sz="1067" dirty="0">
                <a:solidFill>
                  <a:prstClr val="white"/>
                </a:solidFill>
                <a:latin typeface="+mn-ea"/>
                <a:ea typeface="+mn-ea"/>
              </a:rPr>
              <a:t>화면설명</a:t>
            </a:r>
            <a:r>
              <a:rPr lang="en-US" altLang="ko-KR" sz="1067" dirty="0">
                <a:solidFill>
                  <a:prstClr val="white"/>
                </a:solidFill>
                <a:latin typeface="+mn-ea"/>
                <a:ea typeface="+mn-ea"/>
              </a:rPr>
              <a:t>)</a:t>
            </a:r>
            <a:endParaRPr lang="en-US" sz="1067" dirty="0">
              <a:solidFill>
                <a:prstClr val="white"/>
              </a:solidFill>
              <a:latin typeface="+mn-ea"/>
              <a:ea typeface="+mn-ea"/>
            </a:endParaRPr>
          </a:p>
        </p:txBody>
      </p:sp>
      <p:sp>
        <p:nvSpPr>
          <p:cNvPr id="18" name="TextBox 17"/>
          <p:cNvSpPr txBox="1"/>
          <p:nvPr userDrawn="1"/>
        </p:nvSpPr>
        <p:spPr>
          <a:xfrm>
            <a:off x="9221375" y="914008"/>
            <a:ext cx="2841124" cy="297454"/>
          </a:xfrm>
          <a:prstGeom prst="rect">
            <a:avLst/>
          </a:prstGeom>
          <a:noFill/>
        </p:spPr>
        <p:txBody>
          <a:bodyPr wrap="square" rtlCol="0">
            <a:spAutoFit/>
          </a:bodyPr>
          <a:lstStyle/>
          <a:p>
            <a:pPr marL="457189" indent="-457189">
              <a:buFont typeface="+mj-ea"/>
              <a:buAutoNum type="circleNumDbPlain"/>
            </a:pPr>
            <a:endParaRPr lang="ko-KR" altLang="en-US" sz="1333" dirty="0">
              <a:latin typeface="+mn-ea"/>
              <a:ea typeface="+mn-ea"/>
            </a:endParaRPr>
          </a:p>
        </p:txBody>
      </p:sp>
      <p:sp>
        <p:nvSpPr>
          <p:cNvPr id="20" name="Rectangle 7"/>
          <p:cNvSpPr>
            <a:spLocks noChangeArrowheads="1"/>
          </p:cNvSpPr>
          <p:nvPr userDrawn="1"/>
        </p:nvSpPr>
        <p:spPr bwMode="auto">
          <a:xfrm>
            <a:off x="9168341" y="356659"/>
            <a:ext cx="3023659" cy="6222404"/>
          </a:xfrm>
          <a:prstGeom prst="rect">
            <a:avLst/>
          </a:prstGeom>
          <a:noFill/>
          <a:ln w="9525">
            <a:solidFill>
              <a:schemeClr val="bg1">
                <a:lumMod val="50000"/>
              </a:schemeClr>
            </a:solidFill>
            <a:miter lim="800000"/>
            <a:headEnd/>
            <a:tailEnd/>
          </a:ln>
          <a:effectLst/>
        </p:spPr>
        <p:txBody>
          <a:bodyPr wrap="none" lIns="105107" tIns="52553" rIns="105107" bIns="52553" anchor="ctr"/>
          <a:lstStyle/>
          <a:p>
            <a:pPr algn="ctr">
              <a:spcBef>
                <a:spcPct val="10000"/>
              </a:spcBef>
              <a:defRPr/>
            </a:pPr>
            <a:endParaRPr lang="ko-KR" altLang="en-US" sz="2400" dirty="0">
              <a:solidFill>
                <a:prstClr val="black"/>
              </a:solidFill>
              <a:latin typeface="+mn-ea"/>
              <a:ea typeface="+mn-ea"/>
            </a:endParaRPr>
          </a:p>
        </p:txBody>
      </p:sp>
      <p:sp>
        <p:nvSpPr>
          <p:cNvPr id="13" name="텍스트 개체 틀 12"/>
          <p:cNvSpPr>
            <a:spLocks noGrp="1"/>
          </p:cNvSpPr>
          <p:nvPr>
            <p:ph type="body" sz="quarter" idx="10" hasCustomPrompt="1"/>
          </p:nvPr>
        </p:nvSpPr>
        <p:spPr>
          <a:xfrm>
            <a:off x="9168341" y="614893"/>
            <a:ext cx="3023660" cy="5982459"/>
          </a:xfrm>
          <a:prstGeom prst="rect">
            <a:avLst/>
          </a:prstGeom>
        </p:spPr>
        <p:txBody>
          <a:bodyPr lIns="36000" rIns="0" anchor="ctr"/>
          <a:lstStyle>
            <a:lvl1pPr algn="l">
              <a:buFont typeface="+mj-ea"/>
              <a:buAutoNum type="circleNumDbPlain"/>
              <a:defRPr lang="ko-KR" altLang="en-US" sz="1067" smtClean="0"/>
            </a:lvl1pPr>
            <a:lvl2pPr>
              <a:defRPr lang="ko-KR" altLang="en-US" sz="933" smtClean="0"/>
            </a:lvl2pPr>
            <a:lvl3pPr>
              <a:defRPr lang="ko-KR" altLang="en-US" sz="1400" smtClean="0"/>
            </a:lvl3pPr>
            <a:lvl4pPr>
              <a:defRPr lang="ko-KR" altLang="en-US" sz="1333" smtClean="0"/>
            </a:lvl4pPr>
            <a:lvl5pPr>
              <a:defRPr lang="ko-KR" altLang="en-US" sz="1333"/>
            </a:lvl5pPr>
          </a:lstStyle>
          <a:p>
            <a:pPr lvl="0"/>
            <a:r>
              <a:rPr lang="ko-KR" altLang="en-US" dirty="0"/>
              <a:t>마스터 텍스트 스타일을 편집합니다</a:t>
            </a:r>
          </a:p>
          <a:p>
            <a:pPr lvl="1"/>
            <a:r>
              <a:rPr lang="ko-KR" altLang="en-US" dirty="0"/>
              <a:t>둘째 수준</a:t>
            </a:r>
          </a:p>
        </p:txBody>
      </p:sp>
      <p:sp>
        <p:nvSpPr>
          <p:cNvPr id="19" name="제목 1"/>
          <p:cNvSpPr>
            <a:spLocks noGrp="1"/>
          </p:cNvSpPr>
          <p:nvPr>
            <p:ph type="title"/>
          </p:nvPr>
        </p:nvSpPr>
        <p:spPr>
          <a:xfrm>
            <a:off x="1871531" y="2"/>
            <a:ext cx="7200800" cy="356657"/>
          </a:xfrm>
          <a:prstGeom prst="rect">
            <a:avLst/>
          </a:prstGeom>
        </p:spPr>
        <p:txBody>
          <a:bodyPr/>
          <a:lstStyle/>
          <a:p>
            <a:r>
              <a:rPr lang="ko-KR" altLang="en-US" dirty="0"/>
              <a:t>마스터 제목 스타일 편집</a:t>
            </a:r>
          </a:p>
        </p:txBody>
      </p:sp>
    </p:spTree>
    <p:extLst>
      <p:ext uri="{BB962C8B-B14F-4D97-AF65-F5344CB8AC3E}">
        <p14:creationId xmlns:p14="http://schemas.microsoft.com/office/powerpoint/2010/main" val="417201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E6B13E-96FB-430C-A7A1-F632DDBDD18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609AB09-AA62-4186-8F5F-A1F61F9E8C1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8F67A3-27EE-4EFB-8C3D-160B5B8AA672}"/>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5" name="바닥글 개체 틀 4">
            <a:extLst>
              <a:ext uri="{FF2B5EF4-FFF2-40B4-BE49-F238E27FC236}">
                <a16:creationId xmlns:a16="http://schemas.microsoft.com/office/drawing/2014/main" id="{BBB935DA-DFD3-46B5-90DE-B69AEE438B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34E8F25-807A-4A61-9C28-A0ECFDB2D049}"/>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105193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5D4E53-67DD-48B7-942E-D2704CD6924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7314B73-D7B2-4C19-9691-EA34D3268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E1D9992-5EE1-4A4D-BE00-59A2C1C8CCAC}"/>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5" name="바닥글 개체 틀 4">
            <a:extLst>
              <a:ext uri="{FF2B5EF4-FFF2-40B4-BE49-F238E27FC236}">
                <a16:creationId xmlns:a16="http://schemas.microsoft.com/office/drawing/2014/main" id="{2BC98ED6-AB70-4507-8E82-6FD063B552D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809A04-B0C5-4DE3-B11A-A6410F7F4CC2}"/>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8280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6525B7-AC6B-4785-8382-1EBF13FBE66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3008982-C955-4495-820E-0DDAD066E50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9DE0ED0-8E51-44D6-B624-3C416EA3A2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F6CAD6A-B65A-4AC6-B8AA-50900387CA90}"/>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6" name="바닥글 개체 틀 5">
            <a:extLst>
              <a:ext uri="{FF2B5EF4-FFF2-40B4-BE49-F238E27FC236}">
                <a16:creationId xmlns:a16="http://schemas.microsoft.com/office/drawing/2014/main" id="{45A0058B-1ECD-4C22-9BCF-8AA68D77EF4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12248C2-1DEA-4DBE-9C06-334E508A3BC9}"/>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147424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07EDE9-4C12-4418-8A4C-76A02164A18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CE06D6E-450D-4227-99D7-31626087F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0037C35-D2E9-4CDE-8390-D073FA16265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711A1C4-D4C2-491D-BDB0-33C98097C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5EA3D7A-36B1-4D6E-B158-45BA304AD6D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72FDF75-E10E-4B9A-AC71-7DDD714DA32C}"/>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8" name="바닥글 개체 틀 7">
            <a:extLst>
              <a:ext uri="{FF2B5EF4-FFF2-40B4-BE49-F238E27FC236}">
                <a16:creationId xmlns:a16="http://schemas.microsoft.com/office/drawing/2014/main" id="{2271AF31-0E7C-4339-9B5E-073C1AC6ED4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34D2DA5-0D6C-4D8A-AA63-9C8F1A5D9DC3}"/>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3802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03AA97-AD59-4392-8E54-553012E89D3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565B594-0C82-4E8B-A26C-9A168228660F}"/>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4" name="바닥글 개체 틀 3">
            <a:extLst>
              <a:ext uri="{FF2B5EF4-FFF2-40B4-BE49-F238E27FC236}">
                <a16:creationId xmlns:a16="http://schemas.microsoft.com/office/drawing/2014/main" id="{BBF1EC28-340D-4E41-91AA-23CFA1A489C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E40A226-1D87-490B-ADC5-A1C161F4D21D}"/>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250223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A94F4E3-B707-4DF7-B27F-D397551A37E6}"/>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3" name="바닥글 개체 틀 2">
            <a:extLst>
              <a:ext uri="{FF2B5EF4-FFF2-40B4-BE49-F238E27FC236}">
                <a16:creationId xmlns:a16="http://schemas.microsoft.com/office/drawing/2014/main" id="{348FE548-DE3A-4A02-8584-82914CEC798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FB87228-8ADB-4060-94F7-EB091829EFFD}"/>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233117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20DA49-E796-42E5-8D72-2EAD81D4D0B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AE6463F-A99A-44DE-AD32-1944BAB1C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0A10AC3-EC19-441A-9B64-7621B2CE4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33E2264-986E-4F37-8EFF-EB2D2ADDD3AA}"/>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6" name="바닥글 개체 틀 5">
            <a:extLst>
              <a:ext uri="{FF2B5EF4-FFF2-40B4-BE49-F238E27FC236}">
                <a16:creationId xmlns:a16="http://schemas.microsoft.com/office/drawing/2014/main" id="{80A973B1-2602-4E35-B881-AC226E1FD8F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8FC00EE-BB19-4FD9-A8C1-E38750DC436E}"/>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10676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7B12E3-BFC9-410B-AE2C-E8AFAA82491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3BFEBD-D8DA-4CD5-99AD-74A835B4B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FE3949B-A64B-4DC9-B434-B4600E2A6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45A5766-35BD-4805-873E-86344905BE52}"/>
              </a:ext>
            </a:extLst>
          </p:cNvPr>
          <p:cNvSpPr>
            <a:spLocks noGrp="1"/>
          </p:cNvSpPr>
          <p:nvPr>
            <p:ph type="dt" sz="half" idx="10"/>
          </p:nvPr>
        </p:nvSpPr>
        <p:spPr/>
        <p:txBody>
          <a:bodyPr/>
          <a:lstStyle/>
          <a:p>
            <a:fld id="{7E232E6A-8B92-46B5-8748-DFA422BF4378}" type="datetimeFigureOut">
              <a:rPr lang="ko-KR" altLang="en-US" smtClean="0"/>
              <a:t>2021-03-29</a:t>
            </a:fld>
            <a:endParaRPr lang="ko-KR" altLang="en-US"/>
          </a:p>
        </p:txBody>
      </p:sp>
      <p:sp>
        <p:nvSpPr>
          <p:cNvPr id="6" name="바닥글 개체 틀 5">
            <a:extLst>
              <a:ext uri="{FF2B5EF4-FFF2-40B4-BE49-F238E27FC236}">
                <a16:creationId xmlns:a16="http://schemas.microsoft.com/office/drawing/2014/main" id="{3091999B-5B88-423A-859B-716BD8F1C48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4885E65-8053-4569-9809-E5B787AA9122}"/>
              </a:ext>
            </a:extLst>
          </p:cNvPr>
          <p:cNvSpPr>
            <a:spLocks noGrp="1"/>
          </p:cNvSpPr>
          <p:nvPr>
            <p:ph type="sldNum" sz="quarter" idx="12"/>
          </p:nvPr>
        </p:nvSpPr>
        <p:spPr/>
        <p:txBody>
          <a:body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261282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D3E9433-D7F8-4109-A7BA-E0E138291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9D3809E-6681-410D-A808-8765FBC2C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A2B2B28-D79E-4D95-841A-B87CE86BF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32E6A-8B92-46B5-8748-DFA422BF4378}" type="datetimeFigureOut">
              <a:rPr lang="ko-KR" altLang="en-US" smtClean="0"/>
              <a:t>2021-03-29</a:t>
            </a:fld>
            <a:endParaRPr lang="ko-KR" altLang="en-US"/>
          </a:p>
        </p:txBody>
      </p:sp>
      <p:sp>
        <p:nvSpPr>
          <p:cNvPr id="5" name="바닥글 개체 틀 4">
            <a:extLst>
              <a:ext uri="{FF2B5EF4-FFF2-40B4-BE49-F238E27FC236}">
                <a16:creationId xmlns:a16="http://schemas.microsoft.com/office/drawing/2014/main" id="{9C3C1318-4BCD-4A29-A686-6A0D39547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D40C692-BEF4-4E4B-9793-58341F37A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50163-49D6-476E-B365-364FFFB4F9F7}" type="slidenum">
              <a:rPr lang="ko-KR" altLang="en-US" smtClean="0"/>
              <a:t>‹#›</a:t>
            </a:fld>
            <a:endParaRPr lang="ko-KR" altLang="en-US"/>
          </a:p>
        </p:txBody>
      </p:sp>
    </p:spTree>
    <p:extLst>
      <p:ext uri="{BB962C8B-B14F-4D97-AF65-F5344CB8AC3E}">
        <p14:creationId xmlns:p14="http://schemas.microsoft.com/office/powerpoint/2010/main" val="272987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Layout" Target="../slideLayouts/slideLayout1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Layout" Target="../slideLayouts/slideLayout13.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tags" Target="../tags/tag59.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32" Type="http://schemas.openxmlformats.org/officeDocument/2006/relationships/image" Target="../media/image2.png"/><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slideLayout" Target="../slideLayouts/slideLayout13.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tags" Target="../tags/tag60.xml"/></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63.xml"/><Relationship Id="rId7"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tags" Target="../tags/tag69.xml"/><Relationship Id="rId7" Type="http://schemas.openxmlformats.org/officeDocument/2006/relationships/slideLayout" Target="../slideLayouts/slideLayout13.xml"/><Relationship Id="rId12" Type="http://schemas.openxmlformats.org/officeDocument/2006/relationships/image" Target="../media/image45.svg"/><Relationship Id="rId2" Type="http://schemas.openxmlformats.org/officeDocument/2006/relationships/tags" Target="../tags/tag68.xml"/><Relationship Id="rId16" Type="http://schemas.openxmlformats.org/officeDocument/2006/relationships/image" Target="../media/image49.svg"/><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media/image44.png"/><Relationship Id="rId5" Type="http://schemas.openxmlformats.org/officeDocument/2006/relationships/tags" Target="../tags/tag71.xml"/><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tags" Target="../tags/tag70.xml"/><Relationship Id="rId9" Type="http://schemas.openxmlformats.org/officeDocument/2006/relationships/image" Target="../media/image42.png"/><Relationship Id="rId14" Type="http://schemas.openxmlformats.org/officeDocument/2006/relationships/image" Target="../media/image47.svg"/></Relationships>
</file>

<file path=ppt/slides/_rels/slide25.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slideLayout" Target="../slideLayouts/slideLayout13.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chart" Target="../charts/chart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chart" Target="../charts/chart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40.png"/><Relationship Id="rId5" Type="http://schemas.openxmlformats.org/officeDocument/2006/relationships/slideLayout" Target="../slideLayouts/slideLayout13.xml"/><Relationship Id="rId4" Type="http://schemas.openxmlformats.org/officeDocument/2006/relationships/tags" Target="../tags/tag88.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9"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tags" Target="../tags/tag122.xml"/><Relationship Id="rId3" Type="http://schemas.openxmlformats.org/officeDocument/2006/relationships/tags" Target="../tags/tag99.xml"/><Relationship Id="rId21" Type="http://schemas.openxmlformats.org/officeDocument/2006/relationships/tags" Target="../tags/tag117.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tags" Target="../tags/tag121.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29" Type="http://schemas.openxmlformats.org/officeDocument/2006/relationships/slideLayout" Target="../slideLayouts/slideLayout13.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tags" Target="../tags/tag120.xml"/><Relationship Id="rId5" Type="http://schemas.openxmlformats.org/officeDocument/2006/relationships/tags" Target="../tags/tag101.xml"/><Relationship Id="rId15" Type="http://schemas.openxmlformats.org/officeDocument/2006/relationships/tags" Target="../tags/tag111.xml"/><Relationship Id="rId23" Type="http://schemas.openxmlformats.org/officeDocument/2006/relationships/tags" Target="../tags/tag119.xml"/><Relationship Id="rId28" Type="http://schemas.openxmlformats.org/officeDocument/2006/relationships/tags" Target="../tags/tag124.xml"/><Relationship Id="rId10" Type="http://schemas.openxmlformats.org/officeDocument/2006/relationships/tags" Target="../tags/tag106.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 Id="rId27" Type="http://schemas.openxmlformats.org/officeDocument/2006/relationships/tags" Target="../tags/tag12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3D0569-9091-4E22-BF6C-216C25A8CB29}"/>
              </a:ext>
            </a:extLst>
          </p:cNvPr>
          <p:cNvSpPr txBox="1"/>
          <p:nvPr/>
        </p:nvSpPr>
        <p:spPr>
          <a:xfrm>
            <a:off x="3337873" y="2382561"/>
            <a:ext cx="5516254" cy="2062103"/>
          </a:xfrm>
          <a:prstGeom prst="rect">
            <a:avLst/>
          </a:prstGeom>
          <a:noFill/>
        </p:spPr>
        <p:txBody>
          <a:bodyPr wrap="none" rtlCol="0">
            <a:spAutoFit/>
          </a:bodyPr>
          <a:lstStyle/>
          <a:p>
            <a:pPr algn="ctr"/>
            <a:r>
              <a:rPr lang="ko-KR" altLang="en-US" sz="6400" dirty="0"/>
              <a:t>중소기업 </a:t>
            </a:r>
            <a:r>
              <a:rPr lang="en-US" altLang="ko-KR" sz="6400" dirty="0"/>
              <a:t>R&amp;D</a:t>
            </a:r>
          </a:p>
          <a:p>
            <a:pPr algn="ctr"/>
            <a:r>
              <a:rPr lang="ko-KR" altLang="en-US" sz="6400" dirty="0"/>
              <a:t>플랫폼 구축</a:t>
            </a:r>
          </a:p>
        </p:txBody>
      </p:sp>
    </p:spTree>
    <p:extLst>
      <p:ext uri="{BB962C8B-B14F-4D97-AF65-F5344CB8AC3E}">
        <p14:creationId xmlns:p14="http://schemas.microsoft.com/office/powerpoint/2010/main" val="312264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92D8A1C-0EA7-4D19-873E-11B21ABBED3E}"/>
              </a:ext>
            </a:extLst>
          </p:cNvPr>
          <p:cNvSpPr>
            <a:spLocks noGrp="1"/>
          </p:cNvSpPr>
          <p:nvPr>
            <p:ph type="body" sz="quarter" idx="10"/>
          </p:nvPr>
        </p:nvSpPr>
        <p:spPr/>
        <p:txBody>
          <a:bodyPr/>
          <a:lstStyle/>
          <a:p>
            <a:r>
              <a:rPr lang="ko-KR" altLang="en-US" dirty="0"/>
              <a:t>입력항목</a:t>
            </a:r>
          </a:p>
          <a:p>
            <a:endParaRPr lang="ko-KR" altLang="en-US" dirty="0"/>
          </a:p>
        </p:txBody>
      </p:sp>
      <p:sp>
        <p:nvSpPr>
          <p:cNvPr id="3" name="제목 2">
            <a:extLst>
              <a:ext uri="{FF2B5EF4-FFF2-40B4-BE49-F238E27FC236}">
                <a16:creationId xmlns:a16="http://schemas.microsoft.com/office/drawing/2014/main" id="{3DDA275E-EAB5-4791-9F43-650D632ACF28}"/>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사업 등록 </a:t>
            </a:r>
            <a:r>
              <a:rPr lang="en-US" altLang="ko-KR" sz="1300" dirty="0"/>
              <a:t>&gt; </a:t>
            </a:r>
            <a:r>
              <a:rPr lang="ko-KR" altLang="en-US" sz="1300" dirty="0"/>
              <a:t>입력항목</a:t>
            </a:r>
          </a:p>
        </p:txBody>
      </p:sp>
      <p:graphicFrame>
        <p:nvGraphicFramePr>
          <p:cNvPr id="4" name="표 5">
            <a:extLst>
              <a:ext uri="{FF2B5EF4-FFF2-40B4-BE49-F238E27FC236}">
                <a16:creationId xmlns:a16="http://schemas.microsoft.com/office/drawing/2014/main" id="{B61820F2-E495-4C01-8E62-3DDD3E84902A}"/>
              </a:ext>
            </a:extLst>
          </p:cNvPr>
          <p:cNvGraphicFramePr>
            <a:graphicFrameLocks noGrp="1"/>
          </p:cNvGraphicFramePr>
          <p:nvPr/>
        </p:nvGraphicFramePr>
        <p:xfrm>
          <a:off x="577344" y="2633203"/>
          <a:ext cx="8126881" cy="2043935"/>
        </p:xfrm>
        <a:graphic>
          <a:graphicData uri="http://schemas.openxmlformats.org/drawingml/2006/table">
            <a:tbl>
              <a:tblPr firstRow="1" bandRow="1">
                <a:tableStyleId>{5940675A-B579-460E-94D1-54222C63F5DA}</a:tableStyleId>
              </a:tblPr>
              <a:tblGrid>
                <a:gridCol w="2650489">
                  <a:extLst>
                    <a:ext uri="{9D8B030D-6E8A-4147-A177-3AD203B41FA5}">
                      <a16:colId xmlns:a16="http://schemas.microsoft.com/office/drawing/2014/main" val="1906442320"/>
                    </a:ext>
                  </a:extLst>
                </a:gridCol>
                <a:gridCol w="5476392">
                  <a:extLst>
                    <a:ext uri="{9D8B030D-6E8A-4147-A177-3AD203B41FA5}">
                      <a16:colId xmlns:a16="http://schemas.microsoft.com/office/drawing/2014/main" val="2038630312"/>
                    </a:ext>
                  </a:extLst>
                </a:gridCol>
              </a:tblGrid>
              <a:tr h="743709">
                <a:tc>
                  <a:txBody>
                    <a:bodyPr/>
                    <a:lstStyle/>
                    <a:p>
                      <a:pPr algn="ctr" latinLnBrk="1"/>
                      <a:r>
                        <a:rPr lang="ko-KR" altLang="en-US" sz="1500" dirty="0"/>
                        <a:t>지원대상 기업 입력</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650113">
                <a:tc>
                  <a:txBody>
                    <a:bodyPr/>
                    <a:lstStyle/>
                    <a:p>
                      <a:pPr algn="ctr" latinLnBrk="1"/>
                      <a:r>
                        <a:rPr lang="ko-KR" altLang="en-US" sz="1500" dirty="0">
                          <a:solidFill>
                            <a:schemeClr val="tx1"/>
                          </a:solidFill>
                        </a:rPr>
                        <a:t>지원대상 기업 규모</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650113">
                <a:tc>
                  <a:txBody>
                    <a:bodyPr/>
                    <a:lstStyle/>
                    <a:p>
                      <a:pPr algn="ctr" latinLnBrk="1"/>
                      <a:r>
                        <a:rPr lang="ko-KR" altLang="en-US" sz="1500" dirty="0"/>
                        <a:t>첨부파일 등록</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bl>
          </a:graphicData>
        </a:graphic>
      </p:graphicFrame>
      <p:graphicFrame>
        <p:nvGraphicFramePr>
          <p:cNvPr id="5" name="표 5">
            <a:extLst>
              <a:ext uri="{FF2B5EF4-FFF2-40B4-BE49-F238E27FC236}">
                <a16:creationId xmlns:a16="http://schemas.microsoft.com/office/drawing/2014/main" id="{3AA87938-135C-44A9-BEF9-EBC0983AD4D6}"/>
              </a:ext>
            </a:extLst>
          </p:cNvPr>
          <p:cNvGraphicFramePr>
            <a:graphicFrameLocks noGrp="1"/>
          </p:cNvGraphicFramePr>
          <p:nvPr/>
        </p:nvGraphicFramePr>
        <p:xfrm>
          <a:off x="576226" y="867329"/>
          <a:ext cx="8127999" cy="98890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4965864"/>
                    </a:ext>
                  </a:extLst>
                </a:gridCol>
                <a:gridCol w="2709333">
                  <a:extLst>
                    <a:ext uri="{9D8B030D-6E8A-4147-A177-3AD203B41FA5}">
                      <a16:colId xmlns:a16="http://schemas.microsoft.com/office/drawing/2014/main" val="1783651754"/>
                    </a:ext>
                  </a:extLst>
                </a:gridCol>
                <a:gridCol w="2709333">
                  <a:extLst>
                    <a:ext uri="{9D8B030D-6E8A-4147-A177-3AD203B41FA5}">
                      <a16:colId xmlns:a16="http://schemas.microsoft.com/office/drawing/2014/main" val="2475087637"/>
                    </a:ext>
                  </a:extLst>
                </a:gridCol>
              </a:tblGrid>
              <a:tr h="494453">
                <a:tc>
                  <a:txBody>
                    <a:bodyPr/>
                    <a:lstStyle/>
                    <a:p>
                      <a:pPr algn="ctr" latinLnBrk="1"/>
                      <a:r>
                        <a:rPr lang="ko-KR" altLang="en-US" sz="1600" b="0" dirty="0">
                          <a:solidFill>
                            <a:schemeClr val="tx1"/>
                          </a:solidFill>
                        </a:rPr>
                        <a:t>지원유형</a:t>
                      </a:r>
                    </a:p>
                  </a:txBody>
                  <a:tcPr marL="121920" marR="121920" marT="60960" marB="60960" anchor="ct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rgbClr val="F2F2F2"/>
                    </a:solidFill>
                  </a:tcPr>
                </a:tc>
                <a:tc>
                  <a:txBody>
                    <a:bodyPr/>
                    <a:lstStyle/>
                    <a:p>
                      <a:pPr algn="ctr" latinLnBrk="1"/>
                      <a:r>
                        <a:rPr lang="ko-KR" altLang="en-US" sz="1600" b="0" dirty="0">
                          <a:solidFill>
                            <a:schemeClr val="tx1"/>
                          </a:solidFill>
                        </a:rPr>
                        <a:t>지원대상</a:t>
                      </a:r>
                    </a:p>
                  </a:txBody>
                  <a:tcPr marL="121920" marR="121920" marT="60960" marB="6096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rgbClr val="F2F2F2"/>
                    </a:solidFill>
                  </a:tcPr>
                </a:tc>
                <a:tc>
                  <a:txBody>
                    <a:bodyPr/>
                    <a:lstStyle/>
                    <a:p>
                      <a:pPr algn="ctr" latinLnBrk="1"/>
                      <a:r>
                        <a:rPr lang="ko-KR" altLang="en-US" sz="1600" b="0" dirty="0">
                          <a:solidFill>
                            <a:schemeClr val="tx1"/>
                          </a:solidFill>
                        </a:rPr>
                        <a:t>지원예산</a:t>
                      </a:r>
                    </a:p>
                  </a:txBody>
                  <a:tcPr marL="121920" marR="121920" marT="60960" marB="60960" anchor="ctr">
                    <a:lnL w="12700" cap="flat" cmpd="sng" algn="ctr">
                      <a:solidFill>
                        <a:schemeClr val="bg1">
                          <a:lumMod val="85000"/>
                        </a:schemeClr>
                      </a:solidFill>
                      <a:prstDash val="solid"/>
                      <a:round/>
                      <a:headEnd type="none" w="med" len="med"/>
                      <a:tailEnd type="none" w="med" len="med"/>
                    </a:lnL>
                    <a:lnB w="12700" cap="flat" cmpd="sng" algn="ctr">
                      <a:solidFill>
                        <a:schemeClr val="bg1">
                          <a:lumMod val="8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2298509684"/>
                  </a:ext>
                </a:extLst>
              </a:tr>
              <a:tr h="494453">
                <a:tc>
                  <a:txBody>
                    <a:bodyPr/>
                    <a:lstStyle/>
                    <a:p>
                      <a:pPr algn="ctr" latinLnBrk="1"/>
                      <a:endParaRPr lang="ko-KR" altLang="en-US" sz="2400" dirty="0"/>
                    </a:p>
                  </a:txBody>
                  <a:tcPr marL="121920" marR="121920"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pPr algn="ctr" latinLnBrk="1"/>
                      <a:endParaRPr lang="ko-KR" altLang="en-US" sz="2400" dirty="0"/>
                    </a:p>
                  </a:txBody>
                  <a:tcPr marL="121920" marR="121920"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pPr algn="ctr" latinLnBrk="1"/>
                      <a:endParaRPr lang="ko-KR" altLang="en-US" sz="2400" dirty="0"/>
                    </a:p>
                  </a:txBody>
                  <a:tcPr marL="121920" marR="121920"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88093238"/>
                  </a:ext>
                </a:extLst>
              </a:tr>
            </a:tbl>
          </a:graphicData>
        </a:graphic>
      </p:graphicFrame>
      <p:sp>
        <p:nvSpPr>
          <p:cNvPr id="6" name="Text Box">
            <a:extLst>
              <a:ext uri="{FF2B5EF4-FFF2-40B4-BE49-F238E27FC236}">
                <a16:creationId xmlns:a16="http://schemas.microsoft.com/office/drawing/2014/main" id="{C6AA3FD7-5570-4377-9DB6-466D83E18678}"/>
              </a:ext>
            </a:extLst>
          </p:cNvPr>
          <p:cNvSpPr/>
          <p:nvPr/>
        </p:nvSpPr>
        <p:spPr>
          <a:xfrm>
            <a:off x="3375689" y="4210325"/>
            <a:ext cx="2766628"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PDF,</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HWP,</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JPGE,</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PPT,</a:t>
            </a:r>
            <a:r>
              <a:rPr lang="ko-KR" altLang="en-US" sz="1200" dirty="0">
                <a:solidFill>
                  <a:srgbClr val="5F5F5F"/>
                </a:solidFill>
                <a:latin typeface="Segoe UI" panose="020B0502040204020203" pitchFamily="34" charset="0"/>
                <a:cs typeface="Segoe UI" panose="020B0502040204020203" pitchFamily="34" charset="0"/>
              </a:rPr>
              <a:t> 문서</a:t>
            </a:r>
            <a:r>
              <a:rPr lang="en-US" altLang="ko-KR" sz="1200" dirty="0">
                <a:solidFill>
                  <a:srgbClr val="5F5F5F"/>
                </a:solidFill>
                <a:latin typeface="Segoe UI" panose="020B0502040204020203" pitchFamily="34" charset="0"/>
                <a:cs typeface="Segoe UI" panose="020B0502040204020203" pitchFamily="34" charset="0"/>
              </a:rPr>
              <a:t>, ZIP </a:t>
            </a:r>
            <a:r>
              <a:rPr lang="ko-KR" altLang="en-US" sz="1200" dirty="0">
                <a:solidFill>
                  <a:srgbClr val="5F5F5F"/>
                </a:solidFill>
                <a:latin typeface="Segoe UI" panose="020B0502040204020203" pitchFamily="34" charset="0"/>
                <a:cs typeface="Segoe UI" panose="020B0502040204020203" pitchFamily="34" charset="0"/>
              </a:rPr>
              <a:t>파일</a:t>
            </a:r>
            <a:endParaRPr lang="en-US" sz="1200" dirty="0">
              <a:solidFill>
                <a:srgbClr val="5F5F5F"/>
              </a:solidFill>
              <a:latin typeface="Segoe UI" panose="020B0502040204020203" pitchFamily="34" charset="0"/>
              <a:cs typeface="Segoe UI" panose="020B0502040204020203" pitchFamily="34" charset="0"/>
            </a:endParaRPr>
          </a:p>
        </p:txBody>
      </p:sp>
      <p:sp>
        <p:nvSpPr>
          <p:cNvPr id="7" name="직사각형 6">
            <a:extLst>
              <a:ext uri="{FF2B5EF4-FFF2-40B4-BE49-F238E27FC236}">
                <a16:creationId xmlns:a16="http://schemas.microsoft.com/office/drawing/2014/main" id="{1A1B668C-D995-4ADF-95ED-14873402EACB}"/>
              </a:ext>
            </a:extLst>
          </p:cNvPr>
          <p:cNvSpPr/>
          <p:nvPr/>
        </p:nvSpPr>
        <p:spPr>
          <a:xfrm>
            <a:off x="6142317" y="4210325"/>
            <a:ext cx="1056119"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a:solidFill>
                  <a:schemeClr val="tx1"/>
                </a:solidFill>
              </a:rPr>
              <a:t>첨부파일선택</a:t>
            </a:r>
            <a:endParaRPr lang="ko-KR" altLang="en-US" sz="933" dirty="0">
              <a:solidFill>
                <a:schemeClr val="tx1"/>
              </a:solidFill>
            </a:endParaRPr>
          </a:p>
        </p:txBody>
      </p:sp>
      <p:sp>
        <p:nvSpPr>
          <p:cNvPr id="8" name="직사각형 7">
            <a:extLst>
              <a:ext uri="{FF2B5EF4-FFF2-40B4-BE49-F238E27FC236}">
                <a16:creationId xmlns:a16="http://schemas.microsoft.com/office/drawing/2014/main" id="{B2C52FFB-25B3-40C4-B18C-4EF3383B905F}"/>
              </a:ext>
            </a:extLst>
          </p:cNvPr>
          <p:cNvSpPr/>
          <p:nvPr/>
        </p:nvSpPr>
        <p:spPr>
          <a:xfrm>
            <a:off x="7356054" y="4210325"/>
            <a:ext cx="516984"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a:solidFill>
                  <a:schemeClr val="tx1"/>
                </a:solidFill>
              </a:rPr>
              <a:t>추가</a:t>
            </a:r>
            <a:endParaRPr lang="ko-KR" altLang="en-US" sz="933" dirty="0">
              <a:solidFill>
                <a:schemeClr val="tx1"/>
              </a:solidFill>
            </a:endParaRPr>
          </a:p>
        </p:txBody>
      </p:sp>
      <p:sp>
        <p:nvSpPr>
          <p:cNvPr id="9" name="직사각형 8">
            <a:extLst>
              <a:ext uri="{FF2B5EF4-FFF2-40B4-BE49-F238E27FC236}">
                <a16:creationId xmlns:a16="http://schemas.microsoft.com/office/drawing/2014/main" id="{157FCE31-F04D-47B1-BDB2-7CBDE432C37F}"/>
              </a:ext>
            </a:extLst>
          </p:cNvPr>
          <p:cNvSpPr/>
          <p:nvPr/>
        </p:nvSpPr>
        <p:spPr>
          <a:xfrm>
            <a:off x="7965023" y="4210325"/>
            <a:ext cx="516984"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dirty="0">
                <a:solidFill>
                  <a:schemeClr val="tx1"/>
                </a:solidFill>
              </a:rPr>
              <a:t>삭제</a:t>
            </a:r>
          </a:p>
        </p:txBody>
      </p:sp>
      <p:sp>
        <p:nvSpPr>
          <p:cNvPr id="10" name="Text Box">
            <a:extLst>
              <a:ext uri="{FF2B5EF4-FFF2-40B4-BE49-F238E27FC236}">
                <a16:creationId xmlns:a16="http://schemas.microsoft.com/office/drawing/2014/main" id="{320BA8BF-CF99-4EFA-8B5D-7943E9F6F6B4}"/>
              </a:ext>
            </a:extLst>
          </p:cNvPr>
          <p:cNvSpPr/>
          <p:nvPr/>
        </p:nvSpPr>
        <p:spPr>
          <a:xfrm>
            <a:off x="830391" y="146965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1" name="Text Box">
            <a:extLst>
              <a:ext uri="{FF2B5EF4-FFF2-40B4-BE49-F238E27FC236}">
                <a16:creationId xmlns:a16="http://schemas.microsoft.com/office/drawing/2014/main" id="{DE5D3699-A0F8-43B6-8FCE-AE3801564329}"/>
              </a:ext>
            </a:extLst>
          </p:cNvPr>
          <p:cNvSpPr/>
          <p:nvPr/>
        </p:nvSpPr>
        <p:spPr>
          <a:xfrm>
            <a:off x="3515068" y="146965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2" name="Text Box">
            <a:extLst>
              <a:ext uri="{FF2B5EF4-FFF2-40B4-BE49-F238E27FC236}">
                <a16:creationId xmlns:a16="http://schemas.microsoft.com/office/drawing/2014/main" id="{59497A90-1391-4D27-999C-F5B1659C0944}"/>
              </a:ext>
            </a:extLst>
          </p:cNvPr>
          <p:cNvSpPr/>
          <p:nvPr/>
        </p:nvSpPr>
        <p:spPr>
          <a:xfrm>
            <a:off x="6141344" y="146965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3" name="Text Box">
            <a:extLst>
              <a:ext uri="{FF2B5EF4-FFF2-40B4-BE49-F238E27FC236}">
                <a16:creationId xmlns:a16="http://schemas.microsoft.com/office/drawing/2014/main" id="{814B6B03-4932-46C4-9FF2-1C9B740D7BB3}"/>
              </a:ext>
            </a:extLst>
          </p:cNvPr>
          <p:cNvSpPr/>
          <p:nvPr/>
        </p:nvSpPr>
        <p:spPr>
          <a:xfrm>
            <a:off x="3744578" y="2852937"/>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4" name="Text Box">
            <a:extLst>
              <a:ext uri="{FF2B5EF4-FFF2-40B4-BE49-F238E27FC236}">
                <a16:creationId xmlns:a16="http://schemas.microsoft.com/office/drawing/2014/main" id="{091BB38B-7145-424E-8AB8-ED76E04F7B32}"/>
              </a:ext>
            </a:extLst>
          </p:cNvPr>
          <p:cNvSpPr/>
          <p:nvPr/>
        </p:nvSpPr>
        <p:spPr>
          <a:xfrm>
            <a:off x="3744578" y="353163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pic>
        <p:nvPicPr>
          <p:cNvPr id="16" name="그림 15">
            <a:extLst>
              <a:ext uri="{FF2B5EF4-FFF2-40B4-BE49-F238E27FC236}">
                <a16:creationId xmlns:a16="http://schemas.microsoft.com/office/drawing/2014/main" id="{DE77BC38-10A2-489F-BDAF-D92995E09DF6}"/>
              </a:ext>
            </a:extLst>
          </p:cNvPr>
          <p:cNvPicPr>
            <a:picLocks noChangeAspect="1"/>
          </p:cNvPicPr>
          <p:nvPr/>
        </p:nvPicPr>
        <p:blipFill>
          <a:blip r:embed="rId2"/>
          <a:stretch>
            <a:fillRect/>
          </a:stretch>
        </p:blipFill>
        <p:spPr>
          <a:xfrm>
            <a:off x="7198436" y="4857900"/>
            <a:ext cx="1629303" cy="416514"/>
          </a:xfrm>
          <a:prstGeom prst="rect">
            <a:avLst/>
          </a:prstGeom>
        </p:spPr>
      </p:pic>
    </p:spTree>
    <p:extLst>
      <p:ext uri="{BB962C8B-B14F-4D97-AF65-F5344CB8AC3E}">
        <p14:creationId xmlns:p14="http://schemas.microsoft.com/office/powerpoint/2010/main" val="209340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FA97A00-2117-49E6-8E2C-5A6D565E7B47}"/>
              </a:ext>
            </a:extLst>
          </p:cNvPr>
          <p:cNvSpPr>
            <a:spLocks noGrp="1"/>
          </p:cNvSpPr>
          <p:nvPr>
            <p:ph type="body" sz="quarter" idx="10"/>
          </p:nvPr>
        </p:nvSpPr>
        <p:spPr/>
        <p:txBody>
          <a:bodyPr/>
          <a:lstStyle/>
          <a:p>
            <a:r>
              <a:rPr lang="ko-KR" altLang="en-US" dirty="0"/>
              <a:t>사업현황 조회페이지로 </a:t>
            </a:r>
            <a:r>
              <a:rPr lang="en-US" altLang="ko-KR" dirty="0"/>
              <a:t>PMS</a:t>
            </a:r>
            <a:r>
              <a:rPr lang="ko-KR" altLang="en-US" dirty="0"/>
              <a:t>에서 입력하며 입력하는 내용은 파워포인트 </a:t>
            </a:r>
            <a:r>
              <a:rPr lang="en-US" altLang="ko-KR" dirty="0"/>
              <a:t>23p ~ 25p</a:t>
            </a:r>
          </a:p>
          <a:p>
            <a:r>
              <a:rPr lang="ko-KR" altLang="en-US" dirty="0">
                <a:solidFill>
                  <a:srgbClr val="FF0000"/>
                </a:solidFill>
              </a:rPr>
              <a:t>중앙행정기관 사업</a:t>
            </a:r>
            <a:r>
              <a:rPr lang="ko-KR" altLang="en-US" dirty="0"/>
              <a:t>의 경우에는 입력 항목 중 맨 위 </a:t>
            </a:r>
            <a:r>
              <a:rPr lang="ko-KR" altLang="en-US" dirty="0">
                <a:solidFill>
                  <a:srgbClr val="FF0000"/>
                </a:solidFill>
              </a:rPr>
              <a:t>정부</a:t>
            </a:r>
            <a:r>
              <a:rPr lang="en-US" altLang="ko-KR" dirty="0">
                <a:solidFill>
                  <a:srgbClr val="FF0000"/>
                </a:solidFill>
              </a:rPr>
              <a:t>R&amp;D</a:t>
            </a:r>
            <a:r>
              <a:rPr lang="ko-KR" altLang="en-US" dirty="0"/>
              <a:t>를 선택한 사업만 표출</a:t>
            </a:r>
            <a:r>
              <a:rPr lang="en-US" altLang="ko-KR" dirty="0"/>
              <a:t>,</a:t>
            </a:r>
            <a:br>
              <a:rPr lang="en-US" altLang="ko-KR" dirty="0"/>
            </a:br>
            <a:r>
              <a:rPr lang="ko-KR" altLang="en-US" dirty="0">
                <a:solidFill>
                  <a:srgbClr val="FF0000"/>
                </a:solidFill>
              </a:rPr>
              <a:t>지자체 사업</a:t>
            </a:r>
            <a:r>
              <a:rPr lang="ko-KR" altLang="en-US" dirty="0"/>
              <a:t>의 경우에는 </a:t>
            </a:r>
            <a:r>
              <a:rPr lang="ko-KR" altLang="en-US" dirty="0">
                <a:solidFill>
                  <a:srgbClr val="FF0000"/>
                </a:solidFill>
              </a:rPr>
              <a:t>전남</a:t>
            </a:r>
            <a:r>
              <a:rPr lang="en-US" altLang="ko-KR" dirty="0">
                <a:solidFill>
                  <a:srgbClr val="FF0000"/>
                </a:solidFill>
              </a:rPr>
              <a:t>R&amp;D</a:t>
            </a:r>
            <a:r>
              <a:rPr lang="ko-KR" altLang="en-US" dirty="0"/>
              <a:t>를 선택한 사업을 표출</a:t>
            </a:r>
            <a:endParaRPr lang="en-US" altLang="ko-KR" dirty="0"/>
          </a:p>
          <a:p>
            <a:r>
              <a:rPr lang="ko-KR" altLang="en-US" dirty="0"/>
              <a:t>부처명의 경우 해당 부처에서 주관하는 </a:t>
            </a:r>
            <a:r>
              <a:rPr lang="ko-KR" altLang="en-US" dirty="0">
                <a:solidFill>
                  <a:srgbClr val="FF0000"/>
                </a:solidFill>
              </a:rPr>
              <a:t>사업의 수를 체크박스 부처 옆에 표시</a:t>
            </a:r>
            <a:endParaRPr lang="en-US" altLang="ko-KR" dirty="0">
              <a:solidFill>
                <a:srgbClr val="FF0000"/>
              </a:solidFill>
            </a:endParaRPr>
          </a:p>
          <a:p>
            <a:r>
              <a:rPr lang="en-US" altLang="ko-KR" dirty="0"/>
              <a:t>DB</a:t>
            </a:r>
            <a:r>
              <a:rPr lang="ko-KR" altLang="en-US" dirty="0"/>
              <a:t>설계 예정</a:t>
            </a:r>
          </a:p>
        </p:txBody>
      </p:sp>
      <p:sp>
        <p:nvSpPr>
          <p:cNvPr id="4" name="직사각형 3">
            <a:extLst>
              <a:ext uri="{FF2B5EF4-FFF2-40B4-BE49-F238E27FC236}">
                <a16:creationId xmlns:a16="http://schemas.microsoft.com/office/drawing/2014/main" id="{438737F6-69F4-48E5-ABF0-3FE6743AFB1B}"/>
              </a:ext>
            </a:extLst>
          </p:cNvPr>
          <p:cNvSpPr/>
          <p:nvPr/>
        </p:nvSpPr>
        <p:spPr>
          <a:xfrm>
            <a:off x="345107" y="3032240"/>
            <a:ext cx="1664484" cy="381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67">
                <a:solidFill>
                  <a:schemeClr val="tx1"/>
                </a:solidFill>
              </a:rPr>
              <a:t>지원계획</a:t>
            </a:r>
            <a:endParaRPr lang="ko-KR" altLang="en-US" sz="1067" dirty="0">
              <a:solidFill>
                <a:schemeClr val="tx1"/>
              </a:solidFill>
            </a:endParaRPr>
          </a:p>
        </p:txBody>
      </p:sp>
      <p:sp>
        <p:nvSpPr>
          <p:cNvPr id="5" name="직사각형 4">
            <a:extLst>
              <a:ext uri="{FF2B5EF4-FFF2-40B4-BE49-F238E27FC236}">
                <a16:creationId xmlns:a16="http://schemas.microsoft.com/office/drawing/2014/main" id="{0744A931-537F-4D68-8D9C-BD86A26446C0}"/>
              </a:ext>
            </a:extLst>
          </p:cNvPr>
          <p:cNvSpPr/>
          <p:nvPr/>
        </p:nvSpPr>
        <p:spPr>
          <a:xfrm>
            <a:off x="345107" y="2660915"/>
            <a:ext cx="1589315" cy="381000"/>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67" dirty="0">
                <a:solidFill>
                  <a:schemeClr val="bg1"/>
                </a:solidFill>
              </a:rPr>
              <a:t>사업현황</a:t>
            </a:r>
          </a:p>
        </p:txBody>
      </p:sp>
      <p:graphicFrame>
        <p:nvGraphicFramePr>
          <p:cNvPr id="6" name="표 6">
            <a:extLst>
              <a:ext uri="{FF2B5EF4-FFF2-40B4-BE49-F238E27FC236}">
                <a16:creationId xmlns:a16="http://schemas.microsoft.com/office/drawing/2014/main" id="{4A2B710A-8590-44B5-BAAA-538348A9039F}"/>
              </a:ext>
            </a:extLst>
          </p:cNvPr>
          <p:cNvGraphicFramePr>
            <a:graphicFrameLocks noGrp="1"/>
          </p:cNvGraphicFramePr>
          <p:nvPr>
            <p:extLst>
              <p:ext uri="{D42A27DB-BD31-4B8C-83A1-F6EECF244321}">
                <p14:modId xmlns:p14="http://schemas.microsoft.com/office/powerpoint/2010/main" val="18979988"/>
              </p:ext>
            </p:extLst>
          </p:nvPr>
        </p:nvGraphicFramePr>
        <p:xfrm>
          <a:off x="2202217" y="3092187"/>
          <a:ext cx="6406252" cy="370840"/>
        </p:xfrm>
        <a:graphic>
          <a:graphicData uri="http://schemas.openxmlformats.org/drawingml/2006/table">
            <a:tbl>
              <a:tblPr firstRow="1" bandRow="1">
                <a:tableStyleId>{2D5ABB26-0587-4C30-8999-92F81FD0307C}</a:tableStyleId>
              </a:tblPr>
              <a:tblGrid>
                <a:gridCol w="3203126">
                  <a:extLst>
                    <a:ext uri="{9D8B030D-6E8A-4147-A177-3AD203B41FA5}">
                      <a16:colId xmlns:a16="http://schemas.microsoft.com/office/drawing/2014/main" val="3840834624"/>
                    </a:ext>
                  </a:extLst>
                </a:gridCol>
                <a:gridCol w="3203126">
                  <a:extLst>
                    <a:ext uri="{9D8B030D-6E8A-4147-A177-3AD203B41FA5}">
                      <a16:colId xmlns:a16="http://schemas.microsoft.com/office/drawing/2014/main" val="3732740265"/>
                    </a:ext>
                  </a:extLst>
                </a:gridCol>
              </a:tblGrid>
              <a:tr h="370840">
                <a:tc>
                  <a:txBody>
                    <a:bodyPr/>
                    <a:lstStyle/>
                    <a:p>
                      <a:pPr algn="ctr" latinLnBrk="1"/>
                      <a:r>
                        <a:rPr lang="ko-KR" altLang="en-US" sz="1200" dirty="0"/>
                        <a:t>정부 </a:t>
                      </a:r>
                      <a:r>
                        <a:rPr lang="en-US" altLang="ko-KR" sz="1200" dirty="0"/>
                        <a:t>R&amp;D </a:t>
                      </a:r>
                      <a:r>
                        <a:rPr lang="ko-KR" altLang="en-US" sz="1200" dirty="0"/>
                        <a:t>사업</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tcPr>
                </a:tc>
                <a:tc>
                  <a:txBody>
                    <a:bodyPr/>
                    <a:lstStyle/>
                    <a:p>
                      <a:pPr algn="ctr" latinLnBrk="1"/>
                      <a:r>
                        <a:rPr lang="ko-KR" altLang="en-US" sz="1200" dirty="0"/>
                        <a:t>전라남도 </a:t>
                      </a:r>
                      <a:r>
                        <a:rPr lang="en-US" altLang="ko-KR" sz="1200" dirty="0"/>
                        <a:t>R&amp;D </a:t>
                      </a:r>
                      <a:r>
                        <a:rPr lang="ko-KR" altLang="en-US" sz="1200" dirty="0"/>
                        <a:t>사업</a:t>
                      </a:r>
                    </a:p>
                  </a:txBody>
                  <a:tcPr anchor="ctr">
                    <a:lnL w="12700" cap="flat" cmpd="sng" algn="ctr">
                      <a:solidFill>
                        <a:srgbClr val="00B0F0"/>
                      </a:solidFill>
                      <a:prstDash val="solid"/>
                      <a:round/>
                      <a:headEnd type="none" w="med" len="med"/>
                      <a:tailEnd type="none" w="med" len="med"/>
                    </a:lnL>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788351840"/>
                  </a:ext>
                </a:extLst>
              </a:tr>
            </a:tbl>
          </a:graphicData>
        </a:graphic>
      </p:graphicFrame>
      <p:pic>
        <p:nvPicPr>
          <p:cNvPr id="7" name="그림 6">
            <a:extLst>
              <a:ext uri="{FF2B5EF4-FFF2-40B4-BE49-F238E27FC236}">
                <a16:creationId xmlns:a16="http://schemas.microsoft.com/office/drawing/2014/main" id="{FE47B656-7925-41EA-A943-1F6F50C0AF4B}"/>
              </a:ext>
            </a:extLst>
          </p:cNvPr>
          <p:cNvPicPr>
            <a:picLocks noChangeAspect="1"/>
          </p:cNvPicPr>
          <p:nvPr/>
        </p:nvPicPr>
        <p:blipFill>
          <a:blip r:embed="rId14"/>
          <a:stretch>
            <a:fillRect/>
          </a:stretch>
        </p:blipFill>
        <p:spPr>
          <a:xfrm>
            <a:off x="251284" y="705281"/>
            <a:ext cx="8569443" cy="707496"/>
          </a:xfrm>
          <a:prstGeom prst="rect">
            <a:avLst/>
          </a:prstGeom>
        </p:spPr>
      </p:pic>
      <p:sp>
        <p:nvSpPr>
          <p:cNvPr id="8" name="직사각형 7">
            <a:extLst>
              <a:ext uri="{FF2B5EF4-FFF2-40B4-BE49-F238E27FC236}">
                <a16:creationId xmlns:a16="http://schemas.microsoft.com/office/drawing/2014/main" id="{7D9D8D75-751D-44A0-B892-5D357C967A6B}"/>
              </a:ext>
            </a:extLst>
          </p:cNvPr>
          <p:cNvSpPr/>
          <p:nvPr/>
        </p:nvSpPr>
        <p:spPr>
          <a:xfrm>
            <a:off x="251285" y="1412778"/>
            <a:ext cx="8629025" cy="384041"/>
          </a:xfrm>
          <a:prstGeom prst="rect">
            <a:avLst/>
          </a:prstGeom>
          <a:solidFill>
            <a:srgbClr val="416BA4"/>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9" name="TextBox 8">
            <a:extLst>
              <a:ext uri="{FF2B5EF4-FFF2-40B4-BE49-F238E27FC236}">
                <a16:creationId xmlns:a16="http://schemas.microsoft.com/office/drawing/2014/main" id="{DE2E4434-C6CF-4ACE-8550-D1AC7135E2D0}"/>
              </a:ext>
            </a:extLst>
          </p:cNvPr>
          <p:cNvSpPr txBox="1"/>
          <p:nvPr/>
        </p:nvSpPr>
        <p:spPr>
          <a:xfrm>
            <a:off x="1487489" y="1448006"/>
            <a:ext cx="1144865" cy="307777"/>
          </a:xfrm>
          <a:prstGeom prst="rect">
            <a:avLst/>
          </a:prstGeom>
          <a:noFill/>
        </p:spPr>
        <p:txBody>
          <a:bodyPr wrap="none" rtlCol="0">
            <a:spAutoFit/>
          </a:bodyPr>
          <a:lstStyle/>
          <a:p>
            <a:r>
              <a:rPr lang="ko-KR" altLang="en-US" sz="1400" dirty="0">
                <a:solidFill>
                  <a:schemeClr val="bg1"/>
                </a:solidFill>
              </a:rPr>
              <a:t>시스템 소개</a:t>
            </a:r>
          </a:p>
        </p:txBody>
      </p:sp>
      <p:sp>
        <p:nvSpPr>
          <p:cNvPr id="10" name="TextBox 9">
            <a:extLst>
              <a:ext uri="{FF2B5EF4-FFF2-40B4-BE49-F238E27FC236}">
                <a16:creationId xmlns:a16="http://schemas.microsoft.com/office/drawing/2014/main" id="{6512B9D4-6516-4273-9B9E-B40D712229D3}"/>
              </a:ext>
            </a:extLst>
          </p:cNvPr>
          <p:cNvSpPr txBox="1"/>
          <p:nvPr/>
        </p:nvSpPr>
        <p:spPr>
          <a:xfrm>
            <a:off x="3549477" y="1448006"/>
            <a:ext cx="902811" cy="307777"/>
          </a:xfrm>
          <a:prstGeom prst="rect">
            <a:avLst/>
          </a:prstGeom>
          <a:noFill/>
        </p:spPr>
        <p:txBody>
          <a:bodyPr wrap="none" rtlCol="0">
            <a:spAutoFit/>
          </a:bodyPr>
          <a:lstStyle/>
          <a:p>
            <a:r>
              <a:rPr lang="ko-KR" altLang="en-US" sz="1400" dirty="0">
                <a:solidFill>
                  <a:schemeClr val="bg1"/>
                </a:solidFill>
              </a:rPr>
              <a:t>사업공고</a:t>
            </a:r>
          </a:p>
        </p:txBody>
      </p:sp>
      <p:sp>
        <p:nvSpPr>
          <p:cNvPr id="11" name="직사각형 10">
            <a:extLst>
              <a:ext uri="{FF2B5EF4-FFF2-40B4-BE49-F238E27FC236}">
                <a16:creationId xmlns:a16="http://schemas.microsoft.com/office/drawing/2014/main" id="{F6E78CFA-37A5-4463-B782-D32AABD41446}"/>
              </a:ext>
            </a:extLst>
          </p:cNvPr>
          <p:cNvSpPr/>
          <p:nvPr/>
        </p:nvSpPr>
        <p:spPr>
          <a:xfrm>
            <a:off x="239351" y="1796820"/>
            <a:ext cx="8640959" cy="3840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5" name="TextBox 14">
            <a:extLst>
              <a:ext uri="{FF2B5EF4-FFF2-40B4-BE49-F238E27FC236}">
                <a16:creationId xmlns:a16="http://schemas.microsoft.com/office/drawing/2014/main" id="{F1FAC5D1-22AC-404F-93EF-BA4E9CEDA1E8}"/>
              </a:ext>
            </a:extLst>
          </p:cNvPr>
          <p:cNvSpPr txBox="1"/>
          <p:nvPr/>
        </p:nvSpPr>
        <p:spPr>
          <a:xfrm>
            <a:off x="5730063" y="1448006"/>
            <a:ext cx="864096" cy="307777"/>
          </a:xfrm>
          <a:prstGeom prst="rect">
            <a:avLst/>
          </a:prstGeom>
          <a:noFill/>
        </p:spPr>
        <p:txBody>
          <a:bodyPr wrap="square" rtlCol="0">
            <a:spAutoFit/>
          </a:bodyPr>
          <a:lstStyle/>
          <a:p>
            <a:r>
              <a:rPr lang="ko-KR" altLang="en-US" sz="1400">
                <a:solidFill>
                  <a:schemeClr val="bg1"/>
                </a:solidFill>
              </a:rPr>
              <a:t>정보</a:t>
            </a:r>
            <a:endParaRPr lang="ko-KR" altLang="en-US" sz="1400" dirty="0">
              <a:solidFill>
                <a:schemeClr val="bg1"/>
              </a:solidFill>
            </a:endParaRPr>
          </a:p>
        </p:txBody>
      </p:sp>
      <p:sp>
        <p:nvSpPr>
          <p:cNvPr id="17" name="TextBox 16">
            <a:extLst>
              <a:ext uri="{FF2B5EF4-FFF2-40B4-BE49-F238E27FC236}">
                <a16:creationId xmlns:a16="http://schemas.microsoft.com/office/drawing/2014/main" id="{1DEF5E98-6AF5-4551-9582-71F9387ED94A}"/>
              </a:ext>
            </a:extLst>
          </p:cNvPr>
          <p:cNvSpPr txBox="1"/>
          <p:nvPr/>
        </p:nvSpPr>
        <p:spPr>
          <a:xfrm>
            <a:off x="6825132" y="1458264"/>
            <a:ext cx="1515541" cy="307777"/>
          </a:xfrm>
          <a:prstGeom prst="rect">
            <a:avLst/>
          </a:prstGeom>
          <a:noFill/>
        </p:spPr>
        <p:txBody>
          <a:bodyPr wrap="square" rtlCol="0">
            <a:spAutoFit/>
          </a:bodyPr>
          <a:lstStyle/>
          <a:p>
            <a:r>
              <a:rPr lang="ko-KR" altLang="en-US" sz="1400" dirty="0">
                <a:solidFill>
                  <a:schemeClr val="bg1"/>
                </a:solidFill>
              </a:rPr>
              <a:t>중소기업 통계</a:t>
            </a:r>
          </a:p>
        </p:txBody>
      </p:sp>
      <p:sp>
        <p:nvSpPr>
          <p:cNvPr id="18" name="직사각형 17">
            <a:extLst>
              <a:ext uri="{FF2B5EF4-FFF2-40B4-BE49-F238E27FC236}">
                <a16:creationId xmlns:a16="http://schemas.microsoft.com/office/drawing/2014/main" id="{2B3C1F99-DCEC-4347-BA8D-FCC571DADBAC}"/>
              </a:ext>
            </a:extLst>
          </p:cNvPr>
          <p:cNvSpPr/>
          <p:nvPr/>
        </p:nvSpPr>
        <p:spPr>
          <a:xfrm>
            <a:off x="4049570" y="867008"/>
            <a:ext cx="1287439"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867" b="1" dirty="0">
                <a:solidFill>
                  <a:srgbClr val="416BA4"/>
                </a:solidFill>
              </a:rPr>
              <a:t>SMBRND</a:t>
            </a:r>
          </a:p>
          <a:p>
            <a:pPr algn="ctr"/>
            <a:r>
              <a:rPr lang="ko-KR" altLang="en-US" sz="667" dirty="0">
                <a:solidFill>
                  <a:srgbClr val="416BA4"/>
                </a:solidFill>
              </a:rPr>
              <a:t>전남중소기업 </a:t>
            </a:r>
            <a:r>
              <a:rPr lang="en-US" altLang="ko-KR" sz="667" dirty="0">
                <a:solidFill>
                  <a:srgbClr val="416BA4"/>
                </a:solidFill>
              </a:rPr>
              <a:t>R&amp;D</a:t>
            </a:r>
            <a:r>
              <a:rPr lang="ko-KR" altLang="en-US" sz="667" dirty="0">
                <a:solidFill>
                  <a:srgbClr val="416BA4"/>
                </a:solidFill>
              </a:rPr>
              <a:t>시스템</a:t>
            </a:r>
            <a:endParaRPr lang="ko-KR" altLang="en-US" sz="533" dirty="0">
              <a:solidFill>
                <a:srgbClr val="416BA4"/>
              </a:solidFill>
            </a:endParaRPr>
          </a:p>
        </p:txBody>
      </p:sp>
      <p:sp>
        <p:nvSpPr>
          <p:cNvPr id="20" name="TextBox 19">
            <a:extLst>
              <a:ext uri="{FF2B5EF4-FFF2-40B4-BE49-F238E27FC236}">
                <a16:creationId xmlns:a16="http://schemas.microsoft.com/office/drawing/2014/main" id="{1B63FE75-0B9C-47FC-9574-A7167DEFC63E}"/>
              </a:ext>
            </a:extLst>
          </p:cNvPr>
          <p:cNvSpPr txBox="1"/>
          <p:nvPr/>
        </p:nvSpPr>
        <p:spPr>
          <a:xfrm>
            <a:off x="2386307" y="3970070"/>
            <a:ext cx="800219" cy="276999"/>
          </a:xfrm>
          <a:prstGeom prst="rect">
            <a:avLst/>
          </a:prstGeom>
          <a:noFill/>
        </p:spPr>
        <p:txBody>
          <a:bodyPr wrap="none" rtlCol="0">
            <a:spAutoFit/>
          </a:bodyPr>
          <a:lstStyle/>
          <a:p>
            <a:r>
              <a:rPr lang="ko-KR" altLang="en-US" sz="1200" dirty="0"/>
              <a:t>사업연도</a:t>
            </a:r>
          </a:p>
        </p:txBody>
      </p:sp>
      <p:grpSp>
        <p:nvGrpSpPr>
          <p:cNvPr id="22" name="Drop-Down Box">
            <a:extLst>
              <a:ext uri="{FF2B5EF4-FFF2-40B4-BE49-F238E27FC236}">
                <a16:creationId xmlns:a16="http://schemas.microsoft.com/office/drawing/2014/main" id="{28A6FEFF-08CA-45A7-8E6A-BB15C3FEBBEB}"/>
              </a:ext>
            </a:extLst>
          </p:cNvPr>
          <p:cNvGrpSpPr/>
          <p:nvPr/>
        </p:nvGrpSpPr>
        <p:grpSpPr>
          <a:xfrm>
            <a:off x="3324774" y="3970070"/>
            <a:ext cx="1368150" cy="241092"/>
            <a:chOff x="595686" y="1261242"/>
            <a:chExt cx="1368150" cy="241092"/>
          </a:xfrm>
        </p:grpSpPr>
        <p:sp>
          <p:nvSpPr>
            <p:cNvPr id="26" name="Text Box" descr="&lt;Tags&gt;&lt;SMARTRESIZEANCHORS&gt;Absolute,None,Absolute,Absolute&lt;/SMARTRESIZEANCHORS&gt;&lt;/Tags&gt;">
              <a:extLst>
                <a:ext uri="{FF2B5EF4-FFF2-40B4-BE49-F238E27FC236}">
                  <a16:creationId xmlns:a16="http://schemas.microsoft.com/office/drawing/2014/main" id="{F7408070-BCD2-46E9-9CCA-EF08E4FDD323}"/>
                </a:ext>
              </a:extLst>
            </p:cNvPr>
            <p:cNvSpPr/>
            <p:nvPr/>
          </p:nvSpPr>
          <p:spPr>
            <a:xfrm>
              <a:off x="595686" y="1261242"/>
              <a:ext cx="1368150" cy="24109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0800" rIns="256032" bIns="508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2021</a:t>
              </a:r>
            </a:p>
          </p:txBody>
        </p:sp>
        <p:sp>
          <p:nvSpPr>
            <p:cNvPr id="27" name="Arrow Down" descr="&lt;Tags&gt;&lt;SMARTRESIZEANCHORS&gt;Absolute,None,None,Absolute&lt;/SMARTRESIZEANCHORS&gt;&lt;/Tags&gt;">
              <a:extLst>
                <a:ext uri="{FF2B5EF4-FFF2-40B4-BE49-F238E27FC236}">
                  <a16:creationId xmlns:a16="http://schemas.microsoft.com/office/drawing/2014/main" id="{D0CB8D65-05FD-48CF-97D3-0A098EAF7F0D}"/>
                </a:ext>
              </a:extLst>
            </p:cNvPr>
            <p:cNvSpPr>
              <a:spLocks noChangeAspect="1"/>
            </p:cNvSpPr>
            <p:nvPr/>
          </p:nvSpPr>
          <p:spPr bwMode="auto">
            <a:xfrm rot="10800000" flipH="1">
              <a:off x="1848835" y="1363700"/>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8" name="TextBox 27">
            <a:extLst>
              <a:ext uri="{FF2B5EF4-FFF2-40B4-BE49-F238E27FC236}">
                <a16:creationId xmlns:a16="http://schemas.microsoft.com/office/drawing/2014/main" id="{8FB182DD-83B4-4CEA-941C-03909BB95E52}"/>
              </a:ext>
            </a:extLst>
          </p:cNvPr>
          <p:cNvSpPr txBox="1"/>
          <p:nvPr/>
        </p:nvSpPr>
        <p:spPr>
          <a:xfrm>
            <a:off x="2386307" y="4355080"/>
            <a:ext cx="646331" cy="276999"/>
          </a:xfrm>
          <a:prstGeom prst="rect">
            <a:avLst/>
          </a:prstGeom>
          <a:noFill/>
        </p:spPr>
        <p:txBody>
          <a:bodyPr wrap="none" rtlCol="0">
            <a:spAutoFit/>
          </a:bodyPr>
          <a:lstStyle/>
          <a:p>
            <a:r>
              <a:rPr lang="ko-KR" altLang="en-US" sz="1200" dirty="0" err="1"/>
              <a:t>부처명</a:t>
            </a:r>
            <a:endParaRPr lang="ko-KR" altLang="en-US" sz="1200" dirty="0"/>
          </a:p>
        </p:txBody>
      </p:sp>
      <p:sp>
        <p:nvSpPr>
          <p:cNvPr id="81" name="TextBox 80">
            <a:extLst>
              <a:ext uri="{FF2B5EF4-FFF2-40B4-BE49-F238E27FC236}">
                <a16:creationId xmlns:a16="http://schemas.microsoft.com/office/drawing/2014/main" id="{482CEEE5-2435-43EC-B0A5-C06932E2A948}"/>
              </a:ext>
            </a:extLst>
          </p:cNvPr>
          <p:cNvSpPr txBox="1"/>
          <p:nvPr/>
        </p:nvSpPr>
        <p:spPr>
          <a:xfrm>
            <a:off x="2386307" y="6231820"/>
            <a:ext cx="646331" cy="276999"/>
          </a:xfrm>
          <a:prstGeom prst="rect">
            <a:avLst/>
          </a:prstGeom>
          <a:noFill/>
        </p:spPr>
        <p:txBody>
          <a:bodyPr wrap="none" rtlCol="0">
            <a:spAutoFit/>
          </a:bodyPr>
          <a:lstStyle/>
          <a:p>
            <a:r>
              <a:rPr lang="ko-KR" altLang="en-US" sz="1200" dirty="0"/>
              <a:t>검색어</a:t>
            </a:r>
          </a:p>
        </p:txBody>
      </p:sp>
      <p:sp>
        <p:nvSpPr>
          <p:cNvPr id="83" name="Text Box">
            <a:extLst>
              <a:ext uri="{FF2B5EF4-FFF2-40B4-BE49-F238E27FC236}">
                <a16:creationId xmlns:a16="http://schemas.microsoft.com/office/drawing/2014/main" id="{A8AA71D5-00B5-42BF-87B3-058C879AE590}"/>
              </a:ext>
            </a:extLst>
          </p:cNvPr>
          <p:cNvSpPr/>
          <p:nvPr/>
        </p:nvSpPr>
        <p:spPr>
          <a:xfrm>
            <a:off x="3320668" y="6254524"/>
            <a:ext cx="2406368" cy="2425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0800" rIns="91440" bIns="508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a:solidFill>
                  <a:srgbClr val="5F5F5F"/>
                </a:solidFill>
                <a:latin typeface="Segoe UI" panose="020B0502040204020203" pitchFamily="34" charset="0"/>
                <a:cs typeface="Segoe UI" panose="020B0502040204020203" pitchFamily="34" charset="0"/>
              </a:rPr>
              <a:t>직접입력</a:t>
            </a:r>
            <a:endParaRPr lang="en-US" sz="900" dirty="0">
              <a:solidFill>
                <a:srgbClr val="5F5F5F"/>
              </a:solidFill>
              <a:latin typeface="Segoe UI" panose="020B0502040204020203" pitchFamily="34" charset="0"/>
              <a:cs typeface="Segoe UI" panose="020B0502040204020203" pitchFamily="34" charset="0"/>
            </a:endParaRPr>
          </a:p>
        </p:txBody>
      </p:sp>
      <p:sp>
        <p:nvSpPr>
          <p:cNvPr id="84" name="사각형: 둥근 모서리 83">
            <a:extLst>
              <a:ext uri="{FF2B5EF4-FFF2-40B4-BE49-F238E27FC236}">
                <a16:creationId xmlns:a16="http://schemas.microsoft.com/office/drawing/2014/main" id="{4011E544-2204-41AB-93FD-E109C44F6F4A}"/>
              </a:ext>
            </a:extLst>
          </p:cNvPr>
          <p:cNvSpPr/>
          <p:nvPr/>
        </p:nvSpPr>
        <p:spPr>
          <a:xfrm>
            <a:off x="7838137" y="6189790"/>
            <a:ext cx="1113619" cy="384041"/>
          </a:xfrm>
          <a:prstGeom prst="roundRect">
            <a:avLst/>
          </a:prstGeom>
          <a:solidFill>
            <a:srgbClr val="416BA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a:solidFill>
                  <a:schemeClr val="bg1"/>
                </a:solidFill>
              </a:rPr>
              <a:t>검색</a:t>
            </a:r>
            <a:endParaRPr lang="ko-KR" altLang="en-US" sz="2133" dirty="0">
              <a:solidFill>
                <a:schemeClr val="bg1"/>
              </a:solidFill>
            </a:endParaRPr>
          </a:p>
        </p:txBody>
      </p:sp>
      <p:sp>
        <p:nvSpPr>
          <p:cNvPr id="85" name="사각형: 둥근 모서리 84">
            <a:extLst>
              <a:ext uri="{FF2B5EF4-FFF2-40B4-BE49-F238E27FC236}">
                <a16:creationId xmlns:a16="http://schemas.microsoft.com/office/drawing/2014/main" id="{A88DD988-9837-42F9-A836-A0607457EB88}"/>
              </a:ext>
            </a:extLst>
          </p:cNvPr>
          <p:cNvSpPr/>
          <p:nvPr/>
        </p:nvSpPr>
        <p:spPr>
          <a:xfrm>
            <a:off x="6645857" y="6189790"/>
            <a:ext cx="1113619" cy="384041"/>
          </a:xfrm>
          <a:prstGeom prst="roundRect">
            <a:avLst/>
          </a:prstGeom>
          <a:solidFill>
            <a:schemeClr val="bg2">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dirty="0">
                <a:solidFill>
                  <a:schemeClr val="bg1"/>
                </a:solidFill>
              </a:rPr>
              <a:t>초기화</a:t>
            </a:r>
          </a:p>
        </p:txBody>
      </p:sp>
      <p:sp>
        <p:nvSpPr>
          <p:cNvPr id="86" name="직사각형 85">
            <a:extLst>
              <a:ext uri="{FF2B5EF4-FFF2-40B4-BE49-F238E27FC236}">
                <a16:creationId xmlns:a16="http://schemas.microsoft.com/office/drawing/2014/main" id="{2BADF01A-8262-4897-A614-9B8A0643B36A}"/>
              </a:ext>
            </a:extLst>
          </p:cNvPr>
          <p:cNvSpPr/>
          <p:nvPr/>
        </p:nvSpPr>
        <p:spPr>
          <a:xfrm>
            <a:off x="2151007" y="2646117"/>
            <a:ext cx="2301281" cy="2461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a:solidFill>
                  <a:schemeClr val="tx1"/>
                </a:solidFill>
                <a:latin typeface="나눔스퀘어_ac" panose="020B0600000101010101" pitchFamily="50" charset="-127"/>
                <a:ea typeface="나눔스퀘어_ac" panose="020B0600000101010101" pitchFamily="50" charset="-127"/>
              </a:rPr>
              <a:t>중소기업 </a:t>
            </a:r>
            <a:r>
              <a:rPr lang="en-US" altLang="ko-KR" sz="1600" dirty="0">
                <a:solidFill>
                  <a:schemeClr val="tx1"/>
                </a:solidFill>
                <a:latin typeface="나눔스퀘어_ac" panose="020B0600000101010101" pitchFamily="50" charset="-127"/>
                <a:ea typeface="나눔스퀘어_ac" panose="020B0600000101010101" pitchFamily="50" charset="-127"/>
              </a:rPr>
              <a:t>R&amp;D </a:t>
            </a:r>
            <a:r>
              <a:rPr lang="ko-KR" altLang="en-US" sz="1600" dirty="0">
                <a:solidFill>
                  <a:schemeClr val="tx1"/>
                </a:solidFill>
                <a:latin typeface="나눔스퀘어_ac" panose="020B0600000101010101" pitchFamily="50" charset="-127"/>
                <a:ea typeface="나눔스퀘어_ac" panose="020B0600000101010101" pitchFamily="50" charset="-127"/>
              </a:rPr>
              <a:t>사업 정보</a:t>
            </a:r>
          </a:p>
        </p:txBody>
      </p:sp>
      <p:sp>
        <p:nvSpPr>
          <p:cNvPr id="82" name="직사각형 81">
            <a:extLst>
              <a:ext uri="{FF2B5EF4-FFF2-40B4-BE49-F238E27FC236}">
                <a16:creationId xmlns:a16="http://schemas.microsoft.com/office/drawing/2014/main" id="{56CEA311-89DC-40A3-8343-6F7EF0A3BEF7}"/>
              </a:ext>
            </a:extLst>
          </p:cNvPr>
          <p:cNvSpPr/>
          <p:nvPr/>
        </p:nvSpPr>
        <p:spPr>
          <a:xfrm>
            <a:off x="3427646" y="1800886"/>
            <a:ext cx="617375" cy="348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87" name="TextBox 86">
            <a:extLst>
              <a:ext uri="{FF2B5EF4-FFF2-40B4-BE49-F238E27FC236}">
                <a16:creationId xmlns:a16="http://schemas.microsoft.com/office/drawing/2014/main" id="{37655E55-40E5-4CF3-BE05-0519415BAB9A}"/>
              </a:ext>
            </a:extLst>
          </p:cNvPr>
          <p:cNvSpPr txBox="1"/>
          <p:nvPr/>
        </p:nvSpPr>
        <p:spPr>
          <a:xfrm>
            <a:off x="3442839" y="1842925"/>
            <a:ext cx="1181734" cy="215444"/>
          </a:xfrm>
          <a:prstGeom prst="rect">
            <a:avLst/>
          </a:prstGeom>
          <a:noFill/>
        </p:spPr>
        <p:txBody>
          <a:bodyPr wrap="none" rtlCol="0">
            <a:spAutoFit/>
          </a:bodyPr>
          <a:lstStyle/>
          <a:p>
            <a:r>
              <a:rPr lang="ko-KR" altLang="en-US" sz="800" dirty="0"/>
              <a:t>사업현황 ｜ 지원계획</a:t>
            </a:r>
          </a:p>
        </p:txBody>
      </p:sp>
      <p:sp>
        <p:nvSpPr>
          <p:cNvPr id="88" name="TextBox 87">
            <a:extLst>
              <a:ext uri="{FF2B5EF4-FFF2-40B4-BE49-F238E27FC236}">
                <a16:creationId xmlns:a16="http://schemas.microsoft.com/office/drawing/2014/main" id="{F86B167C-6369-4BFD-BAC7-E1AF2A1A7295}"/>
              </a:ext>
            </a:extLst>
          </p:cNvPr>
          <p:cNvSpPr txBox="1"/>
          <p:nvPr/>
        </p:nvSpPr>
        <p:spPr>
          <a:xfrm>
            <a:off x="5595388" y="1848631"/>
            <a:ext cx="734496" cy="215444"/>
          </a:xfrm>
          <a:prstGeom prst="rect">
            <a:avLst/>
          </a:prstGeom>
          <a:noFill/>
        </p:spPr>
        <p:txBody>
          <a:bodyPr wrap="none" rtlCol="0">
            <a:spAutoFit/>
          </a:bodyPr>
          <a:lstStyle/>
          <a:p>
            <a:r>
              <a:rPr lang="ko-KR" altLang="en-US" sz="800" dirty="0"/>
              <a:t>전문가 정보</a:t>
            </a:r>
          </a:p>
        </p:txBody>
      </p:sp>
      <p:sp>
        <p:nvSpPr>
          <p:cNvPr id="89" name="TextBox 88">
            <a:extLst>
              <a:ext uri="{FF2B5EF4-FFF2-40B4-BE49-F238E27FC236}">
                <a16:creationId xmlns:a16="http://schemas.microsoft.com/office/drawing/2014/main" id="{62AB5805-091A-45E8-A16E-EFAEEF980A07}"/>
              </a:ext>
            </a:extLst>
          </p:cNvPr>
          <p:cNvSpPr txBox="1"/>
          <p:nvPr/>
        </p:nvSpPr>
        <p:spPr>
          <a:xfrm>
            <a:off x="1129237" y="1838694"/>
            <a:ext cx="1797287" cy="215444"/>
          </a:xfrm>
          <a:prstGeom prst="rect">
            <a:avLst/>
          </a:prstGeom>
          <a:noFill/>
        </p:spPr>
        <p:txBody>
          <a:bodyPr wrap="none" rtlCol="0">
            <a:spAutoFit/>
          </a:bodyPr>
          <a:lstStyle/>
          <a:p>
            <a:r>
              <a:rPr lang="en-US" altLang="ko-KR" sz="800" dirty="0"/>
              <a:t>SMBRND </a:t>
            </a:r>
            <a:r>
              <a:rPr lang="ko-KR" altLang="en-US" sz="800" dirty="0"/>
              <a:t>소개 ｜ </a:t>
            </a:r>
            <a:r>
              <a:rPr lang="en-US" altLang="ko-KR" sz="800" dirty="0"/>
              <a:t>SMBRND </a:t>
            </a:r>
            <a:r>
              <a:rPr lang="ko-KR" altLang="en-US" sz="800" dirty="0"/>
              <a:t>인사말</a:t>
            </a:r>
          </a:p>
        </p:txBody>
      </p:sp>
      <p:sp>
        <p:nvSpPr>
          <p:cNvPr id="90" name="TextBox 89">
            <a:extLst>
              <a:ext uri="{FF2B5EF4-FFF2-40B4-BE49-F238E27FC236}">
                <a16:creationId xmlns:a16="http://schemas.microsoft.com/office/drawing/2014/main" id="{8464517B-C5F3-4C9C-8827-EA3130967AE0}"/>
              </a:ext>
            </a:extLst>
          </p:cNvPr>
          <p:cNvSpPr txBox="1"/>
          <p:nvPr/>
        </p:nvSpPr>
        <p:spPr>
          <a:xfrm>
            <a:off x="6902073" y="1860306"/>
            <a:ext cx="1233030" cy="215444"/>
          </a:xfrm>
          <a:prstGeom prst="rect">
            <a:avLst/>
          </a:prstGeom>
          <a:noFill/>
        </p:spPr>
        <p:txBody>
          <a:bodyPr wrap="none" rtlCol="0">
            <a:spAutoFit/>
          </a:bodyPr>
          <a:lstStyle/>
          <a:p>
            <a:r>
              <a:rPr lang="en-US" altLang="ko-KR" sz="800" dirty="0"/>
              <a:t>R&amp;D</a:t>
            </a:r>
            <a:r>
              <a:rPr lang="ko-KR" altLang="en-US" sz="800" dirty="0"/>
              <a:t>과제 ｜ 연구조직</a:t>
            </a:r>
          </a:p>
        </p:txBody>
      </p:sp>
      <p:grpSp>
        <p:nvGrpSpPr>
          <p:cNvPr id="95"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B896B86B-AD4B-4120-A9DD-DA8C1376A3C5}"/>
              </a:ext>
            </a:extLst>
          </p:cNvPr>
          <p:cNvGrpSpPr/>
          <p:nvPr>
            <p:custDataLst>
              <p:tags r:id="rId1"/>
            </p:custDataLst>
          </p:nvPr>
        </p:nvGrpSpPr>
        <p:grpSpPr>
          <a:xfrm>
            <a:off x="3301647" y="4375950"/>
            <a:ext cx="1736609" cy="212366"/>
            <a:chOff x="593892" y="1585163"/>
            <a:chExt cx="1736609" cy="212366"/>
          </a:xfrm>
        </p:grpSpPr>
        <p:sp>
          <p:nvSpPr>
            <p:cNvPr id="96" name="Circle">
              <a:extLst>
                <a:ext uri="{FF2B5EF4-FFF2-40B4-BE49-F238E27FC236}">
                  <a16:creationId xmlns:a16="http://schemas.microsoft.com/office/drawing/2014/main" id="{987317C3-E55C-49B8-8CD1-A682255F72BF}"/>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97" name="Check" hidden="1">
              <a:extLst>
                <a:ext uri="{FF2B5EF4-FFF2-40B4-BE49-F238E27FC236}">
                  <a16:creationId xmlns:a16="http://schemas.microsoft.com/office/drawing/2014/main" id="{8A21D325-8E5D-4F60-9949-3244DCDFCC52}"/>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98" name="Label">
              <a:extLst>
                <a:ext uri="{FF2B5EF4-FFF2-40B4-BE49-F238E27FC236}">
                  <a16:creationId xmlns:a16="http://schemas.microsoft.com/office/drawing/2014/main" id="{08DD6AE6-A9CB-4B89-AED8-6C4A3152E32B}"/>
                </a:ext>
              </a:extLst>
            </p:cNvPr>
            <p:cNvSpPr txBox="1"/>
            <p:nvPr/>
          </p:nvSpPr>
          <p:spPr>
            <a:xfrm>
              <a:off x="727242" y="1585163"/>
              <a:ext cx="1603259"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중소기업벤처기업부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99"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95E646B8-E7E3-445C-8222-93D2D38C75BA}"/>
              </a:ext>
            </a:extLst>
          </p:cNvPr>
          <p:cNvGrpSpPr/>
          <p:nvPr>
            <p:custDataLst>
              <p:tags r:id="rId2"/>
            </p:custDataLst>
          </p:nvPr>
        </p:nvGrpSpPr>
        <p:grpSpPr>
          <a:xfrm>
            <a:off x="3301647" y="4706095"/>
            <a:ext cx="1736609" cy="212366"/>
            <a:chOff x="593892" y="1585163"/>
            <a:chExt cx="1736609" cy="212366"/>
          </a:xfrm>
        </p:grpSpPr>
        <p:sp>
          <p:nvSpPr>
            <p:cNvPr id="100" name="Circle">
              <a:extLst>
                <a:ext uri="{FF2B5EF4-FFF2-40B4-BE49-F238E27FC236}">
                  <a16:creationId xmlns:a16="http://schemas.microsoft.com/office/drawing/2014/main" id="{359C56BF-E7C7-4958-8CAB-E7A1C80F340D}"/>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1" name="Check" hidden="1">
              <a:extLst>
                <a:ext uri="{FF2B5EF4-FFF2-40B4-BE49-F238E27FC236}">
                  <a16:creationId xmlns:a16="http://schemas.microsoft.com/office/drawing/2014/main" id="{2C437D69-5E17-4E00-9BC9-3A24C647383A}"/>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2" name="Label">
              <a:extLst>
                <a:ext uri="{FF2B5EF4-FFF2-40B4-BE49-F238E27FC236}">
                  <a16:creationId xmlns:a16="http://schemas.microsoft.com/office/drawing/2014/main" id="{619E5A30-3113-4EEA-9A9F-1ACC26312355}"/>
                </a:ext>
              </a:extLst>
            </p:cNvPr>
            <p:cNvSpPr txBox="1"/>
            <p:nvPr/>
          </p:nvSpPr>
          <p:spPr>
            <a:xfrm>
              <a:off x="727242" y="1585163"/>
              <a:ext cx="1603259"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과학기술정보통신부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03"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8818F7DE-4647-4DE6-B610-3DC6523ADBDE}"/>
              </a:ext>
            </a:extLst>
          </p:cNvPr>
          <p:cNvGrpSpPr/>
          <p:nvPr>
            <p:custDataLst>
              <p:tags r:id="rId3"/>
            </p:custDataLst>
          </p:nvPr>
        </p:nvGrpSpPr>
        <p:grpSpPr>
          <a:xfrm>
            <a:off x="3301647" y="5017665"/>
            <a:ext cx="1505777" cy="212366"/>
            <a:chOff x="593892" y="1585163"/>
            <a:chExt cx="1505777" cy="212366"/>
          </a:xfrm>
        </p:grpSpPr>
        <p:sp>
          <p:nvSpPr>
            <p:cNvPr id="104" name="Circle">
              <a:extLst>
                <a:ext uri="{FF2B5EF4-FFF2-40B4-BE49-F238E27FC236}">
                  <a16:creationId xmlns:a16="http://schemas.microsoft.com/office/drawing/2014/main" id="{14B1AD3E-24A3-44C3-97AA-C2C0446B9055}"/>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5" name="Check" hidden="1">
              <a:extLst>
                <a:ext uri="{FF2B5EF4-FFF2-40B4-BE49-F238E27FC236}">
                  <a16:creationId xmlns:a16="http://schemas.microsoft.com/office/drawing/2014/main" id="{7DA4D265-586C-4532-B949-FFFB46A3EFC9}"/>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6" name="Label">
              <a:extLst>
                <a:ext uri="{FF2B5EF4-FFF2-40B4-BE49-F238E27FC236}">
                  <a16:creationId xmlns:a16="http://schemas.microsoft.com/office/drawing/2014/main" id="{B0F51672-4822-43A1-A7D0-D104D379EEF6}"/>
                </a:ext>
              </a:extLst>
            </p:cNvPr>
            <p:cNvSpPr txBox="1"/>
            <p:nvPr/>
          </p:nvSpPr>
          <p:spPr>
            <a:xfrm>
              <a:off x="727242" y="1585163"/>
              <a:ext cx="1372427"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문화체육관광부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07"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5701080B-BA78-4634-A15C-B9CF374E6F59}"/>
              </a:ext>
            </a:extLst>
          </p:cNvPr>
          <p:cNvGrpSpPr/>
          <p:nvPr>
            <p:custDataLst>
              <p:tags r:id="rId4"/>
            </p:custDataLst>
          </p:nvPr>
        </p:nvGrpSpPr>
        <p:grpSpPr>
          <a:xfrm>
            <a:off x="3301647" y="5338586"/>
            <a:ext cx="1274945" cy="212366"/>
            <a:chOff x="593892" y="1585163"/>
            <a:chExt cx="1274945" cy="212366"/>
          </a:xfrm>
        </p:grpSpPr>
        <p:sp>
          <p:nvSpPr>
            <p:cNvPr id="108" name="Circle">
              <a:extLst>
                <a:ext uri="{FF2B5EF4-FFF2-40B4-BE49-F238E27FC236}">
                  <a16:creationId xmlns:a16="http://schemas.microsoft.com/office/drawing/2014/main" id="{8EE23FB2-C95C-4952-85FE-75BF230428F7}"/>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09" name="Check" hidden="1">
              <a:extLst>
                <a:ext uri="{FF2B5EF4-FFF2-40B4-BE49-F238E27FC236}">
                  <a16:creationId xmlns:a16="http://schemas.microsoft.com/office/drawing/2014/main" id="{46A2FC49-95CC-4321-B5E9-D0A00E1408D5}"/>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10" name="Label">
              <a:extLst>
                <a:ext uri="{FF2B5EF4-FFF2-40B4-BE49-F238E27FC236}">
                  <a16:creationId xmlns:a16="http://schemas.microsoft.com/office/drawing/2014/main" id="{931D2C92-E0A4-415E-B7AC-8D9F9563F796}"/>
                </a:ext>
              </a:extLst>
            </p:cNvPr>
            <p:cNvSpPr txBox="1"/>
            <p:nvPr/>
          </p:nvSpPr>
          <p:spPr>
            <a:xfrm>
              <a:off x="727242" y="1585163"/>
              <a:ext cx="1141595"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농촌진흥원</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11"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2721F79C-6AFE-4F31-8D2C-AB3838B1983B}"/>
              </a:ext>
            </a:extLst>
          </p:cNvPr>
          <p:cNvGrpSpPr/>
          <p:nvPr>
            <p:custDataLst>
              <p:tags r:id="rId5"/>
            </p:custDataLst>
          </p:nvPr>
        </p:nvGrpSpPr>
        <p:grpSpPr>
          <a:xfrm>
            <a:off x="5088523" y="4375950"/>
            <a:ext cx="1274945" cy="212366"/>
            <a:chOff x="593892" y="1585163"/>
            <a:chExt cx="1274945" cy="212366"/>
          </a:xfrm>
        </p:grpSpPr>
        <p:sp>
          <p:nvSpPr>
            <p:cNvPr id="112" name="Circle">
              <a:extLst>
                <a:ext uri="{FF2B5EF4-FFF2-40B4-BE49-F238E27FC236}">
                  <a16:creationId xmlns:a16="http://schemas.microsoft.com/office/drawing/2014/main" id="{134575D4-06BB-4112-8EDA-DB02D2CF1CA2}"/>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13" name="Check" hidden="1">
              <a:extLst>
                <a:ext uri="{FF2B5EF4-FFF2-40B4-BE49-F238E27FC236}">
                  <a16:creationId xmlns:a16="http://schemas.microsoft.com/office/drawing/2014/main" id="{4BB531EE-9F0F-478B-8ECB-B13A2FC5CC6E}"/>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14" name="Label">
              <a:extLst>
                <a:ext uri="{FF2B5EF4-FFF2-40B4-BE49-F238E27FC236}">
                  <a16:creationId xmlns:a16="http://schemas.microsoft.com/office/drawing/2014/main" id="{A531AD17-857C-4794-9092-99C83B66E1BB}"/>
                </a:ext>
              </a:extLst>
            </p:cNvPr>
            <p:cNvSpPr txBox="1"/>
            <p:nvPr/>
          </p:nvSpPr>
          <p:spPr>
            <a:xfrm>
              <a:off x="727242" y="1585163"/>
              <a:ext cx="1141595"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해양수산부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15"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703DB220-A498-4B02-AD3C-A76D89CB774A}"/>
              </a:ext>
            </a:extLst>
          </p:cNvPr>
          <p:cNvGrpSpPr/>
          <p:nvPr>
            <p:custDataLst>
              <p:tags r:id="rId6"/>
            </p:custDataLst>
          </p:nvPr>
        </p:nvGrpSpPr>
        <p:grpSpPr>
          <a:xfrm>
            <a:off x="5088523" y="4705066"/>
            <a:ext cx="1505777" cy="212366"/>
            <a:chOff x="593892" y="1585163"/>
            <a:chExt cx="1505777" cy="212366"/>
          </a:xfrm>
        </p:grpSpPr>
        <p:sp>
          <p:nvSpPr>
            <p:cNvPr id="116" name="Circle">
              <a:extLst>
                <a:ext uri="{FF2B5EF4-FFF2-40B4-BE49-F238E27FC236}">
                  <a16:creationId xmlns:a16="http://schemas.microsoft.com/office/drawing/2014/main" id="{C0DEAD7C-FA95-41B1-9E3D-BE1BEB37611B}"/>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17" name="Check" hidden="1">
              <a:extLst>
                <a:ext uri="{FF2B5EF4-FFF2-40B4-BE49-F238E27FC236}">
                  <a16:creationId xmlns:a16="http://schemas.microsoft.com/office/drawing/2014/main" id="{EB02D8A0-85EF-44BD-ACF6-AB70732CE815}"/>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18" name="Label">
              <a:extLst>
                <a:ext uri="{FF2B5EF4-FFF2-40B4-BE49-F238E27FC236}">
                  <a16:creationId xmlns:a16="http://schemas.microsoft.com/office/drawing/2014/main" id="{6999707F-B65F-45E1-9060-C1C5150DF2A9}"/>
                </a:ext>
              </a:extLst>
            </p:cNvPr>
            <p:cNvSpPr txBox="1"/>
            <p:nvPr/>
          </p:nvSpPr>
          <p:spPr>
            <a:xfrm>
              <a:off x="727242" y="1585163"/>
              <a:ext cx="1372427"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농림축산식품부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19"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FEDFE40F-E690-458B-AFD8-C19281C0AE0D}"/>
              </a:ext>
            </a:extLst>
          </p:cNvPr>
          <p:cNvGrpSpPr/>
          <p:nvPr>
            <p:custDataLst>
              <p:tags r:id="rId7"/>
            </p:custDataLst>
          </p:nvPr>
        </p:nvGrpSpPr>
        <p:grpSpPr>
          <a:xfrm>
            <a:off x="5088523" y="5017665"/>
            <a:ext cx="1274945" cy="212366"/>
            <a:chOff x="593892" y="1585163"/>
            <a:chExt cx="1274945" cy="212366"/>
          </a:xfrm>
        </p:grpSpPr>
        <p:sp>
          <p:nvSpPr>
            <p:cNvPr id="120" name="Circle">
              <a:extLst>
                <a:ext uri="{FF2B5EF4-FFF2-40B4-BE49-F238E27FC236}">
                  <a16:creationId xmlns:a16="http://schemas.microsoft.com/office/drawing/2014/main" id="{3CD6E8CB-EDC4-4A3A-91AC-E44541417C00}"/>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21" name="Check" hidden="1">
              <a:extLst>
                <a:ext uri="{FF2B5EF4-FFF2-40B4-BE49-F238E27FC236}">
                  <a16:creationId xmlns:a16="http://schemas.microsoft.com/office/drawing/2014/main" id="{F4D96818-C4FB-40D7-8284-6D65CEBDA144}"/>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22" name="Label">
              <a:extLst>
                <a:ext uri="{FF2B5EF4-FFF2-40B4-BE49-F238E27FC236}">
                  <a16:creationId xmlns:a16="http://schemas.microsoft.com/office/drawing/2014/main" id="{01394D62-CB7E-461C-B5EA-45293133878E}"/>
                </a:ext>
              </a:extLst>
            </p:cNvPr>
            <p:cNvSpPr txBox="1"/>
            <p:nvPr/>
          </p:nvSpPr>
          <p:spPr>
            <a:xfrm>
              <a:off x="727242" y="1585163"/>
              <a:ext cx="1141595"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보건복지부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23"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F62B3C53-DEF4-40DE-9506-0BB64DCFE443}"/>
              </a:ext>
            </a:extLst>
          </p:cNvPr>
          <p:cNvGrpSpPr/>
          <p:nvPr>
            <p:custDataLst>
              <p:tags r:id="rId8"/>
            </p:custDataLst>
          </p:nvPr>
        </p:nvGrpSpPr>
        <p:grpSpPr>
          <a:xfrm>
            <a:off x="5088523" y="5296494"/>
            <a:ext cx="1274945" cy="212366"/>
            <a:chOff x="593892" y="1585163"/>
            <a:chExt cx="1274945" cy="212366"/>
          </a:xfrm>
        </p:grpSpPr>
        <p:sp>
          <p:nvSpPr>
            <p:cNvPr id="124" name="Circle">
              <a:extLst>
                <a:ext uri="{FF2B5EF4-FFF2-40B4-BE49-F238E27FC236}">
                  <a16:creationId xmlns:a16="http://schemas.microsoft.com/office/drawing/2014/main" id="{AC2A88FC-0EB4-4BC5-8DA5-1FF538F656EC}"/>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25" name="Check" hidden="1">
              <a:extLst>
                <a:ext uri="{FF2B5EF4-FFF2-40B4-BE49-F238E27FC236}">
                  <a16:creationId xmlns:a16="http://schemas.microsoft.com/office/drawing/2014/main" id="{88DA66B3-9CE6-4883-AEDC-06135FCF1FE9}"/>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26" name="Label">
              <a:extLst>
                <a:ext uri="{FF2B5EF4-FFF2-40B4-BE49-F238E27FC236}">
                  <a16:creationId xmlns:a16="http://schemas.microsoft.com/office/drawing/2014/main" id="{B965213D-1426-4D2C-AB4A-2F0235309D72}"/>
                </a:ext>
              </a:extLst>
            </p:cNvPr>
            <p:cNvSpPr txBox="1"/>
            <p:nvPr/>
          </p:nvSpPr>
          <p:spPr>
            <a:xfrm>
              <a:off x="727242" y="1585163"/>
              <a:ext cx="1141595"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국토교통부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27"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7039F563-EFC3-40E8-AAC1-F91A7D4824D9}"/>
              </a:ext>
            </a:extLst>
          </p:cNvPr>
          <p:cNvGrpSpPr/>
          <p:nvPr>
            <p:custDataLst>
              <p:tags r:id="rId9"/>
            </p:custDataLst>
          </p:nvPr>
        </p:nvGrpSpPr>
        <p:grpSpPr>
          <a:xfrm>
            <a:off x="6682875" y="4375950"/>
            <a:ext cx="1505777" cy="212366"/>
            <a:chOff x="593892" y="1585163"/>
            <a:chExt cx="1505777" cy="212366"/>
          </a:xfrm>
        </p:grpSpPr>
        <p:sp>
          <p:nvSpPr>
            <p:cNvPr id="128" name="Circle">
              <a:extLst>
                <a:ext uri="{FF2B5EF4-FFF2-40B4-BE49-F238E27FC236}">
                  <a16:creationId xmlns:a16="http://schemas.microsoft.com/office/drawing/2014/main" id="{0DE42D0E-C5AA-4C78-A74E-B18F6A7ED6E6}"/>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29" name="Check" hidden="1">
              <a:extLst>
                <a:ext uri="{FF2B5EF4-FFF2-40B4-BE49-F238E27FC236}">
                  <a16:creationId xmlns:a16="http://schemas.microsoft.com/office/drawing/2014/main" id="{952AEC1A-AD47-4984-A661-19616C220BF8}"/>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30" name="Label">
              <a:extLst>
                <a:ext uri="{FF2B5EF4-FFF2-40B4-BE49-F238E27FC236}">
                  <a16:creationId xmlns:a16="http://schemas.microsoft.com/office/drawing/2014/main" id="{174123DF-0915-43E6-8E6F-2791F4960E12}"/>
                </a:ext>
              </a:extLst>
            </p:cNvPr>
            <p:cNvSpPr txBox="1"/>
            <p:nvPr/>
          </p:nvSpPr>
          <p:spPr>
            <a:xfrm>
              <a:off x="727242" y="1585163"/>
              <a:ext cx="1372427"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산업통상자원부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31"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0278D2CE-4F47-4C5C-8548-C63DE29751CC}"/>
              </a:ext>
            </a:extLst>
          </p:cNvPr>
          <p:cNvGrpSpPr/>
          <p:nvPr>
            <p:custDataLst>
              <p:tags r:id="rId10"/>
            </p:custDataLst>
          </p:nvPr>
        </p:nvGrpSpPr>
        <p:grpSpPr>
          <a:xfrm>
            <a:off x="6682875" y="4720225"/>
            <a:ext cx="1044112" cy="212366"/>
            <a:chOff x="593892" y="1585163"/>
            <a:chExt cx="1044112" cy="212366"/>
          </a:xfrm>
        </p:grpSpPr>
        <p:sp>
          <p:nvSpPr>
            <p:cNvPr id="132" name="Circle">
              <a:extLst>
                <a:ext uri="{FF2B5EF4-FFF2-40B4-BE49-F238E27FC236}">
                  <a16:creationId xmlns:a16="http://schemas.microsoft.com/office/drawing/2014/main" id="{F41518A0-3732-497B-8890-B3775FFDE296}"/>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33" name="Check" hidden="1">
              <a:extLst>
                <a:ext uri="{FF2B5EF4-FFF2-40B4-BE49-F238E27FC236}">
                  <a16:creationId xmlns:a16="http://schemas.microsoft.com/office/drawing/2014/main" id="{D781F227-B71E-414A-AA8D-87E1D12691DB}"/>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34" name="Label">
              <a:extLst>
                <a:ext uri="{FF2B5EF4-FFF2-40B4-BE49-F238E27FC236}">
                  <a16:creationId xmlns:a16="http://schemas.microsoft.com/office/drawing/2014/main" id="{8E6992CC-6C14-4BD3-9695-F9DD4CC7045B}"/>
                </a:ext>
              </a:extLst>
            </p:cNvPr>
            <p:cNvSpPr txBox="1"/>
            <p:nvPr/>
          </p:nvSpPr>
          <p:spPr>
            <a:xfrm>
              <a:off x="727242" y="1585163"/>
              <a:ext cx="910762"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환경부</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35"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E0481AC0-1AAC-419E-BE52-6289DAE657B8}"/>
              </a:ext>
            </a:extLst>
          </p:cNvPr>
          <p:cNvGrpSpPr/>
          <p:nvPr>
            <p:custDataLst>
              <p:tags r:id="rId11"/>
            </p:custDataLst>
          </p:nvPr>
        </p:nvGrpSpPr>
        <p:grpSpPr>
          <a:xfrm>
            <a:off x="6682875" y="5008023"/>
            <a:ext cx="1044112" cy="212366"/>
            <a:chOff x="593892" y="1585163"/>
            <a:chExt cx="1044112" cy="212366"/>
          </a:xfrm>
        </p:grpSpPr>
        <p:sp>
          <p:nvSpPr>
            <p:cNvPr id="136" name="Circle">
              <a:extLst>
                <a:ext uri="{FF2B5EF4-FFF2-40B4-BE49-F238E27FC236}">
                  <a16:creationId xmlns:a16="http://schemas.microsoft.com/office/drawing/2014/main" id="{F56E37AA-CD87-489C-9B4A-1F0F4BB0BAE7}"/>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37" name="Check" hidden="1">
              <a:extLst>
                <a:ext uri="{FF2B5EF4-FFF2-40B4-BE49-F238E27FC236}">
                  <a16:creationId xmlns:a16="http://schemas.microsoft.com/office/drawing/2014/main" id="{9F65206E-0E67-4EA8-BFA3-C2308324CA38}"/>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38" name="Label">
              <a:extLst>
                <a:ext uri="{FF2B5EF4-FFF2-40B4-BE49-F238E27FC236}">
                  <a16:creationId xmlns:a16="http://schemas.microsoft.com/office/drawing/2014/main" id="{6EAC2BA7-45F0-4933-954C-2FCA3A5F5F57}"/>
                </a:ext>
              </a:extLst>
            </p:cNvPr>
            <p:cNvSpPr txBox="1"/>
            <p:nvPr/>
          </p:nvSpPr>
          <p:spPr>
            <a:xfrm>
              <a:off x="727242" y="1585163"/>
              <a:ext cx="910762"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특허청</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39" name="Radio Button"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V9msqJ6s27Zavp5nq7xJ694nNJz8Ku213CK449c5eDCfyUfSl4dlBFM8xXm61etnfNZ4fXSADADCc/cuE7LIyuIHygZmis9p/PGXzk4wfU+qdzKP+OWzHuHHx7OZabf10YlM+EegZQykATTWhgQwNkb9tjch5qHhHLdtNp2nOXgqnQtTbehzkAlp1iKcu2WG9PsrKvr2bcelzdNPPtvQ/dj/Y3Csdd6u62Xa1us80vkvCT/6JV0o+vZ5Vjb+60E7I8GXVTFLBwa+VU1+mpg4bfLlLK9HQrPj+qJJ82GBizMQQ0izxn3dGzt4377yu4qquFli2vr61gLBrPYKQyOEfPEkDPsyOzDr0Q7xDHSKh1j3q9UM5G7n1DfADzf+BhRQOLqo8vGfDZjj2SCsqbK6JwWDPG0eIsYX2Vsiw7o280B6JS1ogHnTVjVBzc7JohGdqisixd15MQNFmGzNZtjhwHVCt3ouxQn1Mv6iqd7UxeuWpmW8wO/rfEjS8XSE7oaPz4tlVpbvzylfZDWNsxy/IszJcp1Uiy9ZBjtTOoRoBJvIR9OsJS26dfpumrNOT/N3t7cqEJTn1cUFVFldV/XWR8+yoqRJa6t0LUzODJkKx8i0jT8aoZNb6TLvV/fHXeKax816QYbo+ij82PgdZNNEvJRSyjDjDpC7fShGF4ov1Be8R+nZ06JZVU02KT3B7RDIQDE+ifN2Yq0YtAiP/Brxjbi9+Ed9GfeVmf016hHhiWnOedGMBU/6Nyq2cB+e1dXC9bXl+urOZs8MDcyZ+erzvG3Sq3lOc6YTJ9TOpu0aspNO8rIiuSe+yoRQ5By+86bT9hGZUjxKOvEofRfqRtJc5G36i40Z9eZIrdLhjRb4NkOvzolVOySww4Q6VCfia49YFfJtRntr6VeaBORMf+EvjDfG46g3/smiKUiA0s8+6wd5Qxr5Zo2Bp3mPEcDNuMmhxrNBScfGlF5m5TpPf4/ht/Dcetzpo28A0LOOA+g/N1uKHlMrd7HHKPow37pZzZyQIau3PlRZuECmYUG5MkqftBN/cFGQc5q6HEFf+9tehoTH94gjmi+qcN9n/P3vwIsOFgQj4vSaR0QvCud9nOCwz/Gb69VmieRhoxU46vO6Wq9I3j0KUENKpgDELr5gPxpfftUWJfIv7QvKRPhmA00/8l2Ej95fAhkPtc4X+P2M0jXwhz28Prefb/DqQA0PQDzs8J8bfOXB6MA8N7yPB47MFli4oAHtHtKPx595oxSC08effLIBT/Pcoj88Yt+Yeqnf2feK72+gnv+w0ZlmS/VcjVMzEMLGnhtpZ55bjgmP5fb3ZPTjdSsfbDRusUd6s+/f2G3QEl3zH1+SObnF7JrnPSiCx4baOkvC9VauxxBZFlN2IYbkc+h5T2TwBH4w43BLnvGfPvN1MyC3eQYCuthzy6a3bLYxZOw+70FjnuyQNO85ocNBKQO7JYFvQYYbmtzw9a0IeAvCDQ7XqcWbxrwB09vnEYYj95Mvv/jmg/fC5Yp/8c4voT+bNlvS+gG7WN2gmuP5EQIZqK2tO6wy4k4OnrgTiOcDI6lXOcdQ8AAfNzkFUHV+/tlHvWj5o7tHdkBf1yXUMYQtInTuKNdhl2JgjgbZzwHdmJE2yi+SfMCzMeGiP37J/wO4/5sEixsAAA==&lt;/Code&gt;&lt;CodeSignature&gt;PkA0BeKbb6k61bj3t4f1QSFayBUYgLPJscplsSWXSWETP9K+Qt+F64ckorPLd8+B5pUuOYUZt8sQCDzu9gBcKz39fQgV91hIt0oqFteS++UWEeHO1gycpKFFsJxcozm1FW5bSWpVeWg5EUj1A5nN8+y/N933tD4tJfkwKnd/wZ0pZ+OtKJ/hckodGR615t61VVRT4Y5s1n0MIa+55nxOosCBp6NOzORIp/azJKDPnIhk7JaEEhrmq1HM9ZcaH9udWluVSnR/A465IQeaosM5OvWqArccy/R8wGhgPdegn2Wx1JQV83Cjcp448iN6gnzRNlTFmBKLTBUHfR1hZGDSDw==&lt;/CodeSignature&gt;&lt;/SmartOptions&gt;&lt;SmartResize enabled=&quot;True&quot; minWidth=&quot;10&quot; minHeight=&quot;10&quot; /&gt;&lt;/SmartSettings&gt;">
            <a:extLst>
              <a:ext uri="{FF2B5EF4-FFF2-40B4-BE49-F238E27FC236}">
                <a16:creationId xmlns:a16="http://schemas.microsoft.com/office/drawing/2014/main" id="{E0E4374F-E8B1-4A87-B701-CBFFF74D8D3F}"/>
              </a:ext>
            </a:extLst>
          </p:cNvPr>
          <p:cNvGrpSpPr/>
          <p:nvPr>
            <p:custDataLst>
              <p:tags r:id="rId12"/>
            </p:custDataLst>
          </p:nvPr>
        </p:nvGrpSpPr>
        <p:grpSpPr>
          <a:xfrm>
            <a:off x="6682875" y="5296494"/>
            <a:ext cx="1274945" cy="212366"/>
            <a:chOff x="593892" y="1585163"/>
            <a:chExt cx="1274945" cy="212366"/>
          </a:xfrm>
        </p:grpSpPr>
        <p:sp>
          <p:nvSpPr>
            <p:cNvPr id="140" name="Circle">
              <a:extLst>
                <a:ext uri="{FF2B5EF4-FFF2-40B4-BE49-F238E27FC236}">
                  <a16:creationId xmlns:a16="http://schemas.microsoft.com/office/drawing/2014/main" id="{A45D405E-1E9F-45C8-8D96-8E05CDDF1914}"/>
                </a:ext>
              </a:extLst>
            </p:cNvPr>
            <p:cNvSpPr/>
            <p:nvPr/>
          </p:nvSpPr>
          <p:spPr>
            <a:xfrm>
              <a:off x="593892" y="1624671"/>
              <a:ext cx="133350" cy="13335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41" name="Check" hidden="1">
              <a:extLst>
                <a:ext uri="{FF2B5EF4-FFF2-40B4-BE49-F238E27FC236}">
                  <a16:creationId xmlns:a16="http://schemas.microsoft.com/office/drawing/2014/main" id="{C97BD2FB-DCBD-42EC-8C85-3476D9435D99}"/>
                </a:ext>
              </a:extLst>
            </p:cNvPr>
            <p:cNvSpPr/>
            <p:nvPr/>
          </p:nvSpPr>
          <p:spPr>
            <a:xfrm>
              <a:off x="631198" y="1661977"/>
              <a:ext cx="58738" cy="58738"/>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42" name="Label">
              <a:extLst>
                <a:ext uri="{FF2B5EF4-FFF2-40B4-BE49-F238E27FC236}">
                  <a16:creationId xmlns:a16="http://schemas.microsoft.com/office/drawing/2014/main" id="{63A49CB7-714B-4ED7-A29D-718E0CB39153}"/>
                </a:ext>
              </a:extLst>
            </p:cNvPr>
            <p:cNvSpPr txBox="1"/>
            <p:nvPr/>
          </p:nvSpPr>
          <p:spPr>
            <a:xfrm>
              <a:off x="727242" y="1585163"/>
              <a:ext cx="1141595"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방위사업청</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912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DD97C6-1035-4C0D-AECE-0CB4B46782F7}"/>
              </a:ext>
            </a:extLst>
          </p:cNvPr>
          <p:cNvSpPr>
            <a:spLocks noGrp="1"/>
          </p:cNvSpPr>
          <p:nvPr>
            <p:ph type="body" sz="quarter" idx="10"/>
          </p:nvPr>
        </p:nvSpPr>
        <p:spPr/>
        <p:txBody>
          <a:bodyPr/>
          <a:lstStyle/>
          <a:p>
            <a:pPr>
              <a:lnSpc>
                <a:spcPct val="150000"/>
              </a:lnSpc>
            </a:pPr>
            <a:r>
              <a:rPr lang="ko-KR" altLang="en-US" dirty="0"/>
              <a:t>사업현황을 보여주는 검색 창 하단으로 검색필터를 설정하지 않은 경우에는 최신순으로 사업이 나열되며 왼쪽 상단 조회 결과의 사업 수의 경우에는 필터링이 걸려있지 않은 경우 전체 사업의 수를 보여주며 필터링을 걸어서 검색한 경우에는 해당 필터링에 걸린 사업의 수를 표출</a:t>
            </a:r>
            <a:endParaRPr lang="en-US" altLang="ko-KR" dirty="0"/>
          </a:p>
        </p:txBody>
      </p:sp>
      <p:sp>
        <p:nvSpPr>
          <p:cNvPr id="20" name="직사각형 19">
            <a:extLst>
              <a:ext uri="{FF2B5EF4-FFF2-40B4-BE49-F238E27FC236}">
                <a16:creationId xmlns:a16="http://schemas.microsoft.com/office/drawing/2014/main" id="{2FEA9C56-E118-4773-8086-71F5E9109624}"/>
              </a:ext>
            </a:extLst>
          </p:cNvPr>
          <p:cNvSpPr/>
          <p:nvPr/>
        </p:nvSpPr>
        <p:spPr>
          <a:xfrm>
            <a:off x="93444" y="3392905"/>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E805C553-5761-48B8-AE83-29B42C76E40B}"/>
              </a:ext>
            </a:extLst>
          </p:cNvPr>
          <p:cNvSpPr txBox="1"/>
          <p:nvPr/>
        </p:nvSpPr>
        <p:spPr>
          <a:xfrm>
            <a:off x="93444" y="2975654"/>
            <a:ext cx="1645002" cy="276999"/>
          </a:xfrm>
          <a:prstGeom prst="rect">
            <a:avLst/>
          </a:prstGeom>
          <a:noFill/>
        </p:spPr>
        <p:txBody>
          <a:bodyPr wrap="none" rtlCol="0">
            <a:spAutoFit/>
          </a:bodyPr>
          <a:lstStyle/>
          <a:p>
            <a:r>
              <a:rPr lang="en-US" altLang="ko-KR" sz="1200" dirty="0">
                <a:solidFill>
                  <a:schemeClr val="tx1">
                    <a:lumMod val="65000"/>
                    <a:lumOff val="35000"/>
                  </a:schemeClr>
                </a:solidFill>
              </a:rPr>
              <a:t>[</a:t>
            </a:r>
            <a:r>
              <a:rPr lang="ko-KR" altLang="en-US" sz="1200" dirty="0">
                <a:solidFill>
                  <a:schemeClr val="tx1">
                    <a:lumMod val="65000"/>
                    <a:lumOff val="35000"/>
                  </a:schemeClr>
                </a:solidFill>
              </a:rPr>
              <a:t>조회 결과</a:t>
            </a:r>
            <a:r>
              <a:rPr lang="en-US" altLang="ko-KR" sz="1200" dirty="0">
                <a:solidFill>
                  <a:schemeClr val="tx1">
                    <a:lumMod val="65000"/>
                    <a:lumOff val="35000"/>
                  </a:schemeClr>
                </a:solidFill>
              </a:rPr>
              <a:t>: (</a:t>
            </a:r>
            <a:r>
              <a:rPr lang="ko-KR" altLang="en-US" sz="1200" dirty="0">
                <a:solidFill>
                  <a:schemeClr val="tx1">
                    <a:lumMod val="65000"/>
                    <a:lumOff val="35000"/>
                  </a:schemeClr>
                </a:solidFill>
              </a:rPr>
              <a:t>결과 수</a:t>
            </a:r>
            <a:r>
              <a:rPr lang="en-US" altLang="ko-KR" sz="1200" dirty="0">
                <a:solidFill>
                  <a:schemeClr val="tx1">
                    <a:lumMod val="65000"/>
                    <a:lumOff val="35000"/>
                  </a:schemeClr>
                </a:solidFill>
              </a:rPr>
              <a:t>)]</a:t>
            </a:r>
            <a:endParaRPr lang="ko-KR" altLang="en-US" sz="1200" dirty="0">
              <a:solidFill>
                <a:schemeClr val="tx1">
                  <a:lumMod val="65000"/>
                  <a:lumOff val="35000"/>
                </a:schemeClr>
              </a:solidFill>
            </a:endParaRPr>
          </a:p>
        </p:txBody>
      </p:sp>
      <p:sp>
        <p:nvSpPr>
          <p:cNvPr id="24" name="TextBox 23">
            <a:extLst>
              <a:ext uri="{FF2B5EF4-FFF2-40B4-BE49-F238E27FC236}">
                <a16:creationId xmlns:a16="http://schemas.microsoft.com/office/drawing/2014/main" id="{6AC0C7EC-C423-43E8-8BE9-CDB763C4CC84}"/>
              </a:ext>
            </a:extLst>
          </p:cNvPr>
          <p:cNvSpPr txBox="1"/>
          <p:nvPr/>
        </p:nvSpPr>
        <p:spPr>
          <a:xfrm>
            <a:off x="311995" y="3593418"/>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26" name="그래픽 25" descr="스피커폰 윤곽선">
            <a:extLst>
              <a:ext uri="{FF2B5EF4-FFF2-40B4-BE49-F238E27FC236}">
                <a16:creationId xmlns:a16="http://schemas.microsoft.com/office/drawing/2014/main" id="{2F24A23F-E136-41FC-A506-8C72759E4D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255" y="5319705"/>
            <a:ext cx="375893" cy="375893"/>
          </a:xfrm>
          <a:prstGeom prst="rect">
            <a:avLst/>
          </a:prstGeom>
        </p:spPr>
      </p:pic>
      <p:pic>
        <p:nvPicPr>
          <p:cNvPr id="28" name="그래픽 27" descr="건물 윤곽선">
            <a:extLst>
              <a:ext uri="{FF2B5EF4-FFF2-40B4-BE49-F238E27FC236}">
                <a16:creationId xmlns:a16="http://schemas.microsoft.com/office/drawing/2014/main" id="{939E833A-9540-4A95-901F-1BFE735C6A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732" y="4876250"/>
            <a:ext cx="375893" cy="375893"/>
          </a:xfrm>
          <a:prstGeom prst="rect">
            <a:avLst/>
          </a:prstGeom>
        </p:spPr>
      </p:pic>
      <p:pic>
        <p:nvPicPr>
          <p:cNvPr id="30" name="그래픽 29" descr="플래그 윤곽선">
            <a:extLst>
              <a:ext uri="{FF2B5EF4-FFF2-40B4-BE49-F238E27FC236}">
                <a16:creationId xmlns:a16="http://schemas.microsoft.com/office/drawing/2014/main" id="{D3A2C0D1-3FAA-4CAF-96E1-0101F4164C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4732" y="4432796"/>
            <a:ext cx="375893" cy="375893"/>
          </a:xfrm>
          <a:prstGeom prst="rect">
            <a:avLst/>
          </a:prstGeom>
        </p:spPr>
      </p:pic>
      <p:pic>
        <p:nvPicPr>
          <p:cNvPr id="32" name="그래픽 31" descr="일일 일정표 윤곽선">
            <a:extLst>
              <a:ext uri="{FF2B5EF4-FFF2-40B4-BE49-F238E27FC236}">
                <a16:creationId xmlns:a16="http://schemas.microsoft.com/office/drawing/2014/main" id="{F97FF8BA-52CB-4722-B9BE-ABF5FAD3D8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4732" y="3989342"/>
            <a:ext cx="375893" cy="375893"/>
          </a:xfrm>
          <a:prstGeom prst="rect">
            <a:avLst/>
          </a:prstGeom>
        </p:spPr>
      </p:pic>
      <p:sp>
        <p:nvSpPr>
          <p:cNvPr id="33" name="TextBox 32">
            <a:extLst>
              <a:ext uri="{FF2B5EF4-FFF2-40B4-BE49-F238E27FC236}">
                <a16:creationId xmlns:a16="http://schemas.microsoft.com/office/drawing/2014/main" id="{DDD95BEF-2452-41FA-BD7A-5684C9C0F8C2}"/>
              </a:ext>
            </a:extLst>
          </p:cNvPr>
          <p:cNvSpPr txBox="1"/>
          <p:nvPr/>
        </p:nvSpPr>
        <p:spPr>
          <a:xfrm>
            <a:off x="610625" y="4064530"/>
            <a:ext cx="895666" cy="261610"/>
          </a:xfrm>
          <a:prstGeom prst="rect">
            <a:avLst/>
          </a:prstGeom>
          <a:noFill/>
        </p:spPr>
        <p:txBody>
          <a:bodyPr wrap="square" rtlCol="0">
            <a:spAutoFit/>
          </a:bodyPr>
          <a:lstStyle/>
          <a:p>
            <a:r>
              <a:rPr lang="ko-KR" altLang="en-US" sz="1100" dirty="0"/>
              <a:t>접수일정</a:t>
            </a:r>
          </a:p>
        </p:txBody>
      </p:sp>
      <p:sp>
        <p:nvSpPr>
          <p:cNvPr id="34" name="TextBox 33">
            <a:extLst>
              <a:ext uri="{FF2B5EF4-FFF2-40B4-BE49-F238E27FC236}">
                <a16:creationId xmlns:a16="http://schemas.microsoft.com/office/drawing/2014/main" id="{0F2F9A02-D5C4-42A0-8B0B-B16BC5257B41}"/>
              </a:ext>
            </a:extLst>
          </p:cNvPr>
          <p:cNvSpPr txBox="1"/>
          <p:nvPr/>
        </p:nvSpPr>
        <p:spPr>
          <a:xfrm>
            <a:off x="593234" y="4497585"/>
            <a:ext cx="895666" cy="261610"/>
          </a:xfrm>
          <a:prstGeom prst="rect">
            <a:avLst/>
          </a:prstGeom>
          <a:noFill/>
        </p:spPr>
        <p:txBody>
          <a:bodyPr wrap="square" rtlCol="0">
            <a:spAutoFit/>
          </a:bodyPr>
          <a:lstStyle/>
          <a:p>
            <a:r>
              <a:rPr lang="ko-KR" altLang="en-US" sz="1100" dirty="0"/>
              <a:t>시행부처</a:t>
            </a:r>
          </a:p>
        </p:txBody>
      </p:sp>
      <p:sp>
        <p:nvSpPr>
          <p:cNvPr id="35" name="TextBox 34">
            <a:extLst>
              <a:ext uri="{FF2B5EF4-FFF2-40B4-BE49-F238E27FC236}">
                <a16:creationId xmlns:a16="http://schemas.microsoft.com/office/drawing/2014/main" id="{899BEC8F-E1BD-4E0B-82CE-D35D2CCFDC88}"/>
              </a:ext>
            </a:extLst>
          </p:cNvPr>
          <p:cNvSpPr txBox="1"/>
          <p:nvPr/>
        </p:nvSpPr>
        <p:spPr>
          <a:xfrm>
            <a:off x="593234" y="4933391"/>
            <a:ext cx="895666" cy="261610"/>
          </a:xfrm>
          <a:prstGeom prst="rect">
            <a:avLst/>
          </a:prstGeom>
          <a:noFill/>
        </p:spPr>
        <p:txBody>
          <a:bodyPr wrap="square" rtlCol="0">
            <a:spAutoFit/>
          </a:bodyPr>
          <a:lstStyle/>
          <a:p>
            <a:r>
              <a:rPr lang="ko-KR" altLang="en-US" sz="1100" dirty="0"/>
              <a:t>지원기관</a:t>
            </a:r>
          </a:p>
        </p:txBody>
      </p:sp>
      <p:sp>
        <p:nvSpPr>
          <p:cNvPr id="36" name="TextBox 35">
            <a:extLst>
              <a:ext uri="{FF2B5EF4-FFF2-40B4-BE49-F238E27FC236}">
                <a16:creationId xmlns:a16="http://schemas.microsoft.com/office/drawing/2014/main" id="{A1C007AB-A2E8-44BA-8B6A-18838EA891DA}"/>
              </a:ext>
            </a:extLst>
          </p:cNvPr>
          <p:cNvSpPr txBox="1"/>
          <p:nvPr/>
        </p:nvSpPr>
        <p:spPr>
          <a:xfrm>
            <a:off x="593233" y="5348982"/>
            <a:ext cx="840371" cy="261610"/>
          </a:xfrm>
          <a:prstGeom prst="rect">
            <a:avLst/>
          </a:prstGeom>
          <a:noFill/>
        </p:spPr>
        <p:txBody>
          <a:bodyPr wrap="square" rtlCol="0">
            <a:spAutoFit/>
          </a:bodyPr>
          <a:lstStyle/>
          <a:p>
            <a:r>
              <a:rPr lang="ko-KR" altLang="en-US" sz="1100"/>
              <a:t>문의번호</a:t>
            </a:r>
            <a:endParaRPr lang="ko-KR" altLang="en-US" sz="1100" dirty="0"/>
          </a:p>
        </p:txBody>
      </p:sp>
      <p:sp>
        <p:nvSpPr>
          <p:cNvPr id="37" name="TextBox 36">
            <a:extLst>
              <a:ext uri="{FF2B5EF4-FFF2-40B4-BE49-F238E27FC236}">
                <a16:creationId xmlns:a16="http://schemas.microsoft.com/office/drawing/2014/main" id="{C79DF893-F58F-447D-9A48-4FA67AA276D9}"/>
              </a:ext>
            </a:extLst>
          </p:cNvPr>
          <p:cNvSpPr txBox="1"/>
          <p:nvPr/>
        </p:nvSpPr>
        <p:spPr>
          <a:xfrm>
            <a:off x="1433605" y="4072224"/>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38" name="TextBox 37">
            <a:extLst>
              <a:ext uri="{FF2B5EF4-FFF2-40B4-BE49-F238E27FC236}">
                <a16:creationId xmlns:a16="http://schemas.microsoft.com/office/drawing/2014/main" id="{00C1BC33-8075-46E7-999A-A179B4CBF843}"/>
              </a:ext>
            </a:extLst>
          </p:cNvPr>
          <p:cNvSpPr txBox="1"/>
          <p:nvPr/>
        </p:nvSpPr>
        <p:spPr>
          <a:xfrm>
            <a:off x="1433605" y="4481014"/>
            <a:ext cx="1518194" cy="246221"/>
          </a:xfrm>
          <a:prstGeom prst="rect">
            <a:avLst/>
          </a:prstGeom>
          <a:noFill/>
        </p:spPr>
        <p:txBody>
          <a:bodyPr wrap="square" rtlCol="0">
            <a:spAutoFit/>
          </a:bodyPr>
          <a:lstStyle/>
          <a:p>
            <a:r>
              <a:rPr lang="ko-KR" altLang="en-US" sz="1000" dirty="0"/>
              <a:t>시행부처명</a:t>
            </a:r>
          </a:p>
        </p:txBody>
      </p:sp>
      <p:sp>
        <p:nvSpPr>
          <p:cNvPr id="39" name="TextBox 38">
            <a:extLst>
              <a:ext uri="{FF2B5EF4-FFF2-40B4-BE49-F238E27FC236}">
                <a16:creationId xmlns:a16="http://schemas.microsoft.com/office/drawing/2014/main" id="{E9EDD26E-0D28-4667-BA2B-47E748077D94}"/>
              </a:ext>
            </a:extLst>
          </p:cNvPr>
          <p:cNvSpPr txBox="1"/>
          <p:nvPr/>
        </p:nvSpPr>
        <p:spPr>
          <a:xfrm>
            <a:off x="1433605" y="4941085"/>
            <a:ext cx="1518194" cy="246221"/>
          </a:xfrm>
          <a:prstGeom prst="rect">
            <a:avLst/>
          </a:prstGeom>
          <a:noFill/>
        </p:spPr>
        <p:txBody>
          <a:bodyPr wrap="square" rtlCol="0">
            <a:spAutoFit/>
          </a:bodyPr>
          <a:lstStyle/>
          <a:p>
            <a:r>
              <a:rPr lang="ko-KR" altLang="en-US" sz="1000" dirty="0"/>
              <a:t>지원기관명</a:t>
            </a:r>
          </a:p>
        </p:txBody>
      </p:sp>
      <p:sp>
        <p:nvSpPr>
          <p:cNvPr id="40" name="TextBox 39">
            <a:extLst>
              <a:ext uri="{FF2B5EF4-FFF2-40B4-BE49-F238E27FC236}">
                <a16:creationId xmlns:a16="http://schemas.microsoft.com/office/drawing/2014/main" id="{51E35A9B-5C46-4BF7-98E2-345B12AE241B}"/>
              </a:ext>
            </a:extLst>
          </p:cNvPr>
          <p:cNvSpPr txBox="1"/>
          <p:nvPr/>
        </p:nvSpPr>
        <p:spPr>
          <a:xfrm>
            <a:off x="1433605" y="5321399"/>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41" name="직사각형 40">
            <a:extLst>
              <a:ext uri="{FF2B5EF4-FFF2-40B4-BE49-F238E27FC236}">
                <a16:creationId xmlns:a16="http://schemas.microsoft.com/office/drawing/2014/main" id="{93714BC5-A88C-46FA-889C-3820DA179908}"/>
              </a:ext>
            </a:extLst>
          </p:cNvPr>
          <p:cNvSpPr/>
          <p:nvPr/>
        </p:nvSpPr>
        <p:spPr>
          <a:xfrm>
            <a:off x="3155184" y="3392905"/>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749DE3A1-7898-4D6F-8361-1A20248109D3}"/>
              </a:ext>
            </a:extLst>
          </p:cNvPr>
          <p:cNvSpPr txBox="1"/>
          <p:nvPr/>
        </p:nvSpPr>
        <p:spPr>
          <a:xfrm>
            <a:off x="3373735" y="3593418"/>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43" name="그래픽 42" descr="스피커폰 윤곽선">
            <a:extLst>
              <a:ext uri="{FF2B5EF4-FFF2-40B4-BE49-F238E27FC236}">
                <a16:creationId xmlns:a16="http://schemas.microsoft.com/office/drawing/2014/main" id="{9C242498-5BB3-4DD5-8E87-064A193A9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9995" y="5319705"/>
            <a:ext cx="375893" cy="375893"/>
          </a:xfrm>
          <a:prstGeom prst="rect">
            <a:avLst/>
          </a:prstGeom>
        </p:spPr>
      </p:pic>
      <p:pic>
        <p:nvPicPr>
          <p:cNvPr id="44" name="그래픽 43" descr="건물 윤곽선">
            <a:extLst>
              <a:ext uri="{FF2B5EF4-FFF2-40B4-BE49-F238E27FC236}">
                <a16:creationId xmlns:a16="http://schemas.microsoft.com/office/drawing/2014/main" id="{0D42CD94-A18E-4C7F-8D6A-F940405022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96472" y="4876250"/>
            <a:ext cx="375893" cy="375893"/>
          </a:xfrm>
          <a:prstGeom prst="rect">
            <a:avLst/>
          </a:prstGeom>
        </p:spPr>
      </p:pic>
      <p:pic>
        <p:nvPicPr>
          <p:cNvPr id="45" name="그래픽 44" descr="플래그 윤곽선">
            <a:extLst>
              <a:ext uri="{FF2B5EF4-FFF2-40B4-BE49-F238E27FC236}">
                <a16:creationId xmlns:a16="http://schemas.microsoft.com/office/drawing/2014/main" id="{10F12DD8-107B-438B-8817-B38EC3F2C5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96472" y="4432796"/>
            <a:ext cx="375893" cy="375893"/>
          </a:xfrm>
          <a:prstGeom prst="rect">
            <a:avLst/>
          </a:prstGeom>
        </p:spPr>
      </p:pic>
      <p:pic>
        <p:nvPicPr>
          <p:cNvPr id="46" name="그래픽 45" descr="일일 일정표 윤곽선">
            <a:extLst>
              <a:ext uri="{FF2B5EF4-FFF2-40B4-BE49-F238E27FC236}">
                <a16:creationId xmlns:a16="http://schemas.microsoft.com/office/drawing/2014/main" id="{91E9295E-0F88-4117-8752-EFFE617465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6472" y="3989342"/>
            <a:ext cx="375893" cy="375893"/>
          </a:xfrm>
          <a:prstGeom prst="rect">
            <a:avLst/>
          </a:prstGeom>
        </p:spPr>
      </p:pic>
      <p:sp>
        <p:nvSpPr>
          <p:cNvPr id="47" name="TextBox 46">
            <a:extLst>
              <a:ext uri="{FF2B5EF4-FFF2-40B4-BE49-F238E27FC236}">
                <a16:creationId xmlns:a16="http://schemas.microsoft.com/office/drawing/2014/main" id="{07999614-0C58-486E-AF81-2DA3C3CDCAD5}"/>
              </a:ext>
            </a:extLst>
          </p:cNvPr>
          <p:cNvSpPr txBox="1"/>
          <p:nvPr/>
        </p:nvSpPr>
        <p:spPr>
          <a:xfrm>
            <a:off x="3672365" y="4064530"/>
            <a:ext cx="895666" cy="261610"/>
          </a:xfrm>
          <a:prstGeom prst="rect">
            <a:avLst/>
          </a:prstGeom>
          <a:noFill/>
        </p:spPr>
        <p:txBody>
          <a:bodyPr wrap="square" rtlCol="0">
            <a:spAutoFit/>
          </a:bodyPr>
          <a:lstStyle/>
          <a:p>
            <a:r>
              <a:rPr lang="ko-KR" altLang="en-US" sz="1100" dirty="0"/>
              <a:t>접수일정</a:t>
            </a:r>
          </a:p>
        </p:txBody>
      </p:sp>
      <p:sp>
        <p:nvSpPr>
          <p:cNvPr id="48" name="TextBox 47">
            <a:extLst>
              <a:ext uri="{FF2B5EF4-FFF2-40B4-BE49-F238E27FC236}">
                <a16:creationId xmlns:a16="http://schemas.microsoft.com/office/drawing/2014/main" id="{AE5655AE-FC06-486B-B8FC-C141D5281D5E}"/>
              </a:ext>
            </a:extLst>
          </p:cNvPr>
          <p:cNvSpPr txBox="1"/>
          <p:nvPr/>
        </p:nvSpPr>
        <p:spPr>
          <a:xfrm>
            <a:off x="3654974" y="4497585"/>
            <a:ext cx="895666" cy="261610"/>
          </a:xfrm>
          <a:prstGeom prst="rect">
            <a:avLst/>
          </a:prstGeom>
          <a:noFill/>
        </p:spPr>
        <p:txBody>
          <a:bodyPr wrap="square" rtlCol="0">
            <a:spAutoFit/>
          </a:bodyPr>
          <a:lstStyle/>
          <a:p>
            <a:r>
              <a:rPr lang="ko-KR" altLang="en-US" sz="1100" dirty="0"/>
              <a:t>시행부처</a:t>
            </a:r>
          </a:p>
        </p:txBody>
      </p:sp>
      <p:sp>
        <p:nvSpPr>
          <p:cNvPr id="49" name="TextBox 48">
            <a:extLst>
              <a:ext uri="{FF2B5EF4-FFF2-40B4-BE49-F238E27FC236}">
                <a16:creationId xmlns:a16="http://schemas.microsoft.com/office/drawing/2014/main" id="{D6F6647E-5286-4CAD-BE98-B66E2502B8B1}"/>
              </a:ext>
            </a:extLst>
          </p:cNvPr>
          <p:cNvSpPr txBox="1"/>
          <p:nvPr/>
        </p:nvSpPr>
        <p:spPr>
          <a:xfrm>
            <a:off x="3654974" y="4933391"/>
            <a:ext cx="895666" cy="261610"/>
          </a:xfrm>
          <a:prstGeom prst="rect">
            <a:avLst/>
          </a:prstGeom>
          <a:noFill/>
        </p:spPr>
        <p:txBody>
          <a:bodyPr wrap="square" rtlCol="0">
            <a:spAutoFit/>
          </a:bodyPr>
          <a:lstStyle/>
          <a:p>
            <a:r>
              <a:rPr lang="ko-KR" altLang="en-US" sz="1100" dirty="0"/>
              <a:t>지원기관</a:t>
            </a:r>
          </a:p>
        </p:txBody>
      </p:sp>
      <p:sp>
        <p:nvSpPr>
          <p:cNvPr id="51" name="TextBox 50">
            <a:extLst>
              <a:ext uri="{FF2B5EF4-FFF2-40B4-BE49-F238E27FC236}">
                <a16:creationId xmlns:a16="http://schemas.microsoft.com/office/drawing/2014/main" id="{77F53143-0112-491F-AEB7-36FD1A72BF27}"/>
              </a:ext>
            </a:extLst>
          </p:cNvPr>
          <p:cNvSpPr txBox="1"/>
          <p:nvPr/>
        </p:nvSpPr>
        <p:spPr>
          <a:xfrm>
            <a:off x="4495345" y="4072224"/>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52" name="TextBox 51">
            <a:extLst>
              <a:ext uri="{FF2B5EF4-FFF2-40B4-BE49-F238E27FC236}">
                <a16:creationId xmlns:a16="http://schemas.microsoft.com/office/drawing/2014/main" id="{CE27F3AE-DBBC-4F7D-9430-151C44451D1E}"/>
              </a:ext>
            </a:extLst>
          </p:cNvPr>
          <p:cNvSpPr txBox="1"/>
          <p:nvPr/>
        </p:nvSpPr>
        <p:spPr>
          <a:xfrm>
            <a:off x="4495345" y="4481014"/>
            <a:ext cx="1518194" cy="246221"/>
          </a:xfrm>
          <a:prstGeom prst="rect">
            <a:avLst/>
          </a:prstGeom>
          <a:noFill/>
        </p:spPr>
        <p:txBody>
          <a:bodyPr wrap="square" rtlCol="0">
            <a:spAutoFit/>
          </a:bodyPr>
          <a:lstStyle/>
          <a:p>
            <a:r>
              <a:rPr lang="ko-KR" altLang="en-US" sz="1000" dirty="0"/>
              <a:t>시행부처명</a:t>
            </a:r>
          </a:p>
        </p:txBody>
      </p:sp>
      <p:sp>
        <p:nvSpPr>
          <p:cNvPr id="53" name="TextBox 52">
            <a:extLst>
              <a:ext uri="{FF2B5EF4-FFF2-40B4-BE49-F238E27FC236}">
                <a16:creationId xmlns:a16="http://schemas.microsoft.com/office/drawing/2014/main" id="{B8476F67-6F87-4991-A2A5-2D4E2A1E5CE2}"/>
              </a:ext>
            </a:extLst>
          </p:cNvPr>
          <p:cNvSpPr txBox="1"/>
          <p:nvPr/>
        </p:nvSpPr>
        <p:spPr>
          <a:xfrm>
            <a:off x="4495345" y="4941085"/>
            <a:ext cx="1518194" cy="246221"/>
          </a:xfrm>
          <a:prstGeom prst="rect">
            <a:avLst/>
          </a:prstGeom>
          <a:noFill/>
        </p:spPr>
        <p:txBody>
          <a:bodyPr wrap="square" rtlCol="0">
            <a:spAutoFit/>
          </a:bodyPr>
          <a:lstStyle/>
          <a:p>
            <a:r>
              <a:rPr lang="ko-KR" altLang="en-US" sz="1000" dirty="0"/>
              <a:t>지원기관명</a:t>
            </a:r>
          </a:p>
        </p:txBody>
      </p:sp>
      <p:sp>
        <p:nvSpPr>
          <p:cNvPr id="54" name="TextBox 53">
            <a:extLst>
              <a:ext uri="{FF2B5EF4-FFF2-40B4-BE49-F238E27FC236}">
                <a16:creationId xmlns:a16="http://schemas.microsoft.com/office/drawing/2014/main" id="{7022DC05-E433-4A15-B6C1-AD921BDA42B9}"/>
              </a:ext>
            </a:extLst>
          </p:cNvPr>
          <p:cNvSpPr txBox="1"/>
          <p:nvPr/>
        </p:nvSpPr>
        <p:spPr>
          <a:xfrm>
            <a:off x="4495345" y="5321399"/>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55" name="직사각형 54">
            <a:extLst>
              <a:ext uri="{FF2B5EF4-FFF2-40B4-BE49-F238E27FC236}">
                <a16:creationId xmlns:a16="http://schemas.microsoft.com/office/drawing/2014/main" id="{D42CF3B7-212C-4DBE-AEF5-F4448816CFA9}"/>
              </a:ext>
            </a:extLst>
          </p:cNvPr>
          <p:cNvSpPr/>
          <p:nvPr/>
        </p:nvSpPr>
        <p:spPr>
          <a:xfrm>
            <a:off x="6211669" y="3392905"/>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D258AEF6-D5DC-445C-BE55-989C4110D25F}"/>
              </a:ext>
            </a:extLst>
          </p:cNvPr>
          <p:cNvSpPr txBox="1"/>
          <p:nvPr/>
        </p:nvSpPr>
        <p:spPr>
          <a:xfrm>
            <a:off x="6430220" y="3593418"/>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57" name="그래픽 56" descr="스피커폰 윤곽선">
            <a:extLst>
              <a:ext uri="{FF2B5EF4-FFF2-40B4-BE49-F238E27FC236}">
                <a16:creationId xmlns:a16="http://schemas.microsoft.com/office/drawing/2014/main" id="{C0C47F56-9218-4C46-B9D7-E66A3457EB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6480" y="5319705"/>
            <a:ext cx="375893" cy="375893"/>
          </a:xfrm>
          <a:prstGeom prst="rect">
            <a:avLst/>
          </a:prstGeom>
        </p:spPr>
      </p:pic>
      <p:pic>
        <p:nvPicPr>
          <p:cNvPr id="58" name="그래픽 57" descr="건물 윤곽선">
            <a:extLst>
              <a:ext uri="{FF2B5EF4-FFF2-40B4-BE49-F238E27FC236}">
                <a16:creationId xmlns:a16="http://schemas.microsoft.com/office/drawing/2014/main" id="{802251DC-D195-4460-97A4-2A369F6D6F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2957" y="4876250"/>
            <a:ext cx="375893" cy="375893"/>
          </a:xfrm>
          <a:prstGeom prst="rect">
            <a:avLst/>
          </a:prstGeom>
        </p:spPr>
      </p:pic>
      <p:pic>
        <p:nvPicPr>
          <p:cNvPr id="59" name="그래픽 58" descr="플래그 윤곽선">
            <a:extLst>
              <a:ext uri="{FF2B5EF4-FFF2-40B4-BE49-F238E27FC236}">
                <a16:creationId xmlns:a16="http://schemas.microsoft.com/office/drawing/2014/main" id="{189A25EF-667C-40E2-8861-061F4E3171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2957" y="4432796"/>
            <a:ext cx="375893" cy="375893"/>
          </a:xfrm>
          <a:prstGeom prst="rect">
            <a:avLst/>
          </a:prstGeom>
        </p:spPr>
      </p:pic>
      <p:pic>
        <p:nvPicPr>
          <p:cNvPr id="60" name="그래픽 59" descr="일일 일정표 윤곽선">
            <a:extLst>
              <a:ext uri="{FF2B5EF4-FFF2-40B4-BE49-F238E27FC236}">
                <a16:creationId xmlns:a16="http://schemas.microsoft.com/office/drawing/2014/main" id="{235DAC53-8F03-4A6E-BAED-D2ED57B8A1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2957" y="3989342"/>
            <a:ext cx="375893" cy="375893"/>
          </a:xfrm>
          <a:prstGeom prst="rect">
            <a:avLst/>
          </a:prstGeom>
        </p:spPr>
      </p:pic>
      <p:sp>
        <p:nvSpPr>
          <p:cNvPr id="61" name="TextBox 60">
            <a:extLst>
              <a:ext uri="{FF2B5EF4-FFF2-40B4-BE49-F238E27FC236}">
                <a16:creationId xmlns:a16="http://schemas.microsoft.com/office/drawing/2014/main" id="{9CB47A70-DC0D-40CD-84E6-E516A0C6B711}"/>
              </a:ext>
            </a:extLst>
          </p:cNvPr>
          <p:cNvSpPr txBox="1"/>
          <p:nvPr/>
        </p:nvSpPr>
        <p:spPr>
          <a:xfrm>
            <a:off x="6728850" y="4064530"/>
            <a:ext cx="895666" cy="261610"/>
          </a:xfrm>
          <a:prstGeom prst="rect">
            <a:avLst/>
          </a:prstGeom>
          <a:noFill/>
        </p:spPr>
        <p:txBody>
          <a:bodyPr wrap="square" rtlCol="0">
            <a:spAutoFit/>
          </a:bodyPr>
          <a:lstStyle/>
          <a:p>
            <a:r>
              <a:rPr lang="ko-KR" altLang="en-US" sz="1100" dirty="0"/>
              <a:t>접수일정</a:t>
            </a:r>
          </a:p>
        </p:txBody>
      </p:sp>
      <p:sp>
        <p:nvSpPr>
          <p:cNvPr id="62" name="TextBox 61">
            <a:extLst>
              <a:ext uri="{FF2B5EF4-FFF2-40B4-BE49-F238E27FC236}">
                <a16:creationId xmlns:a16="http://schemas.microsoft.com/office/drawing/2014/main" id="{ED0D731A-52D6-40FF-B05E-EF2E83B1C97A}"/>
              </a:ext>
            </a:extLst>
          </p:cNvPr>
          <p:cNvSpPr txBox="1"/>
          <p:nvPr/>
        </p:nvSpPr>
        <p:spPr>
          <a:xfrm>
            <a:off x="6711459" y="4497585"/>
            <a:ext cx="895666" cy="261610"/>
          </a:xfrm>
          <a:prstGeom prst="rect">
            <a:avLst/>
          </a:prstGeom>
          <a:noFill/>
        </p:spPr>
        <p:txBody>
          <a:bodyPr wrap="square" rtlCol="0">
            <a:spAutoFit/>
          </a:bodyPr>
          <a:lstStyle/>
          <a:p>
            <a:r>
              <a:rPr lang="ko-KR" altLang="en-US" sz="1100" dirty="0"/>
              <a:t>시행부처</a:t>
            </a:r>
          </a:p>
        </p:txBody>
      </p:sp>
      <p:sp>
        <p:nvSpPr>
          <p:cNvPr id="63" name="TextBox 62">
            <a:extLst>
              <a:ext uri="{FF2B5EF4-FFF2-40B4-BE49-F238E27FC236}">
                <a16:creationId xmlns:a16="http://schemas.microsoft.com/office/drawing/2014/main" id="{474F3BAB-BFD5-40EF-97D1-173949E061DA}"/>
              </a:ext>
            </a:extLst>
          </p:cNvPr>
          <p:cNvSpPr txBox="1"/>
          <p:nvPr/>
        </p:nvSpPr>
        <p:spPr>
          <a:xfrm>
            <a:off x="6711459" y="4933391"/>
            <a:ext cx="895666" cy="261610"/>
          </a:xfrm>
          <a:prstGeom prst="rect">
            <a:avLst/>
          </a:prstGeom>
          <a:noFill/>
        </p:spPr>
        <p:txBody>
          <a:bodyPr wrap="square" rtlCol="0">
            <a:spAutoFit/>
          </a:bodyPr>
          <a:lstStyle/>
          <a:p>
            <a:r>
              <a:rPr lang="ko-KR" altLang="en-US" sz="1100" dirty="0"/>
              <a:t>지원기관</a:t>
            </a:r>
          </a:p>
        </p:txBody>
      </p:sp>
      <p:sp>
        <p:nvSpPr>
          <p:cNvPr id="65" name="TextBox 64">
            <a:extLst>
              <a:ext uri="{FF2B5EF4-FFF2-40B4-BE49-F238E27FC236}">
                <a16:creationId xmlns:a16="http://schemas.microsoft.com/office/drawing/2014/main" id="{3AF78E70-7A3C-49D8-9B18-C540AD3597C9}"/>
              </a:ext>
            </a:extLst>
          </p:cNvPr>
          <p:cNvSpPr txBox="1"/>
          <p:nvPr/>
        </p:nvSpPr>
        <p:spPr>
          <a:xfrm>
            <a:off x="7551830" y="4072224"/>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66" name="TextBox 65">
            <a:extLst>
              <a:ext uri="{FF2B5EF4-FFF2-40B4-BE49-F238E27FC236}">
                <a16:creationId xmlns:a16="http://schemas.microsoft.com/office/drawing/2014/main" id="{345D3E07-7BFF-49F7-93F2-36AB334E98F4}"/>
              </a:ext>
            </a:extLst>
          </p:cNvPr>
          <p:cNvSpPr txBox="1"/>
          <p:nvPr/>
        </p:nvSpPr>
        <p:spPr>
          <a:xfrm>
            <a:off x="7551830" y="4481014"/>
            <a:ext cx="1518194" cy="246221"/>
          </a:xfrm>
          <a:prstGeom prst="rect">
            <a:avLst/>
          </a:prstGeom>
          <a:noFill/>
        </p:spPr>
        <p:txBody>
          <a:bodyPr wrap="square" rtlCol="0">
            <a:spAutoFit/>
          </a:bodyPr>
          <a:lstStyle/>
          <a:p>
            <a:r>
              <a:rPr lang="ko-KR" altLang="en-US" sz="1000" dirty="0"/>
              <a:t>시행부처명</a:t>
            </a:r>
          </a:p>
        </p:txBody>
      </p:sp>
      <p:sp>
        <p:nvSpPr>
          <p:cNvPr id="67" name="TextBox 66">
            <a:extLst>
              <a:ext uri="{FF2B5EF4-FFF2-40B4-BE49-F238E27FC236}">
                <a16:creationId xmlns:a16="http://schemas.microsoft.com/office/drawing/2014/main" id="{B043EF07-62C4-4ACF-9B4A-2969B12718FD}"/>
              </a:ext>
            </a:extLst>
          </p:cNvPr>
          <p:cNvSpPr txBox="1"/>
          <p:nvPr/>
        </p:nvSpPr>
        <p:spPr>
          <a:xfrm>
            <a:off x="7551830" y="4941085"/>
            <a:ext cx="1518194" cy="246221"/>
          </a:xfrm>
          <a:prstGeom prst="rect">
            <a:avLst/>
          </a:prstGeom>
          <a:noFill/>
        </p:spPr>
        <p:txBody>
          <a:bodyPr wrap="square" rtlCol="0">
            <a:spAutoFit/>
          </a:bodyPr>
          <a:lstStyle/>
          <a:p>
            <a:r>
              <a:rPr lang="ko-KR" altLang="en-US" sz="1000" dirty="0"/>
              <a:t>지원기관명</a:t>
            </a:r>
          </a:p>
        </p:txBody>
      </p:sp>
      <p:sp>
        <p:nvSpPr>
          <p:cNvPr id="68" name="TextBox 67">
            <a:extLst>
              <a:ext uri="{FF2B5EF4-FFF2-40B4-BE49-F238E27FC236}">
                <a16:creationId xmlns:a16="http://schemas.microsoft.com/office/drawing/2014/main" id="{A4ED91A1-A2DE-4F40-9E75-ED58DEC37C09}"/>
              </a:ext>
            </a:extLst>
          </p:cNvPr>
          <p:cNvSpPr txBox="1"/>
          <p:nvPr/>
        </p:nvSpPr>
        <p:spPr>
          <a:xfrm>
            <a:off x="7551830" y="5321399"/>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69" name="TextBox 68">
            <a:extLst>
              <a:ext uri="{FF2B5EF4-FFF2-40B4-BE49-F238E27FC236}">
                <a16:creationId xmlns:a16="http://schemas.microsoft.com/office/drawing/2014/main" id="{0D321A1B-EF16-4D1A-BA15-5D5899FFAA62}"/>
              </a:ext>
            </a:extLst>
          </p:cNvPr>
          <p:cNvSpPr txBox="1"/>
          <p:nvPr/>
        </p:nvSpPr>
        <p:spPr>
          <a:xfrm>
            <a:off x="3670431" y="5348982"/>
            <a:ext cx="840371" cy="261610"/>
          </a:xfrm>
          <a:prstGeom prst="rect">
            <a:avLst/>
          </a:prstGeom>
          <a:noFill/>
        </p:spPr>
        <p:txBody>
          <a:bodyPr wrap="square" rtlCol="0">
            <a:spAutoFit/>
          </a:bodyPr>
          <a:lstStyle/>
          <a:p>
            <a:r>
              <a:rPr lang="ko-KR" altLang="en-US" sz="1100"/>
              <a:t>문의번호</a:t>
            </a:r>
            <a:endParaRPr lang="ko-KR" altLang="en-US" sz="1100" dirty="0"/>
          </a:p>
        </p:txBody>
      </p:sp>
      <p:sp>
        <p:nvSpPr>
          <p:cNvPr id="70" name="TextBox 69">
            <a:extLst>
              <a:ext uri="{FF2B5EF4-FFF2-40B4-BE49-F238E27FC236}">
                <a16:creationId xmlns:a16="http://schemas.microsoft.com/office/drawing/2014/main" id="{CCC0B9ED-DAF4-4113-9F9E-3EB2713616CF}"/>
              </a:ext>
            </a:extLst>
          </p:cNvPr>
          <p:cNvSpPr txBox="1"/>
          <p:nvPr/>
        </p:nvSpPr>
        <p:spPr>
          <a:xfrm>
            <a:off x="6733933" y="5348982"/>
            <a:ext cx="840371" cy="261610"/>
          </a:xfrm>
          <a:prstGeom prst="rect">
            <a:avLst/>
          </a:prstGeom>
          <a:noFill/>
        </p:spPr>
        <p:txBody>
          <a:bodyPr wrap="square" rtlCol="0">
            <a:spAutoFit/>
          </a:bodyPr>
          <a:lstStyle/>
          <a:p>
            <a:r>
              <a:rPr lang="ko-KR" altLang="en-US" sz="1100"/>
              <a:t>문의번호</a:t>
            </a:r>
            <a:endParaRPr lang="ko-KR" altLang="en-US" sz="1100" dirty="0"/>
          </a:p>
        </p:txBody>
      </p:sp>
      <p:sp>
        <p:nvSpPr>
          <p:cNvPr id="71" name="직사각형 70">
            <a:extLst>
              <a:ext uri="{FF2B5EF4-FFF2-40B4-BE49-F238E27FC236}">
                <a16:creationId xmlns:a16="http://schemas.microsoft.com/office/drawing/2014/main" id="{384C7965-9980-4C70-B703-B54AA11224A4}"/>
              </a:ext>
            </a:extLst>
          </p:cNvPr>
          <p:cNvSpPr/>
          <p:nvPr/>
        </p:nvSpPr>
        <p:spPr>
          <a:xfrm>
            <a:off x="3050115" y="3280236"/>
            <a:ext cx="3095265" cy="25885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pic>
        <p:nvPicPr>
          <p:cNvPr id="4" name="그림 3">
            <a:extLst>
              <a:ext uri="{FF2B5EF4-FFF2-40B4-BE49-F238E27FC236}">
                <a16:creationId xmlns:a16="http://schemas.microsoft.com/office/drawing/2014/main" id="{CAB0CF53-6A0C-45D5-8FDA-D13EA6959682}"/>
              </a:ext>
            </a:extLst>
          </p:cNvPr>
          <p:cNvPicPr>
            <a:picLocks noChangeAspect="1"/>
          </p:cNvPicPr>
          <p:nvPr/>
        </p:nvPicPr>
        <p:blipFill>
          <a:blip r:embed="rId10"/>
          <a:stretch>
            <a:fillRect/>
          </a:stretch>
        </p:blipFill>
        <p:spPr>
          <a:xfrm>
            <a:off x="614026" y="995947"/>
            <a:ext cx="7986713" cy="1660364"/>
          </a:xfrm>
          <a:prstGeom prst="rect">
            <a:avLst/>
          </a:prstGeom>
        </p:spPr>
      </p:pic>
    </p:spTree>
    <p:extLst>
      <p:ext uri="{BB962C8B-B14F-4D97-AF65-F5344CB8AC3E}">
        <p14:creationId xmlns:p14="http://schemas.microsoft.com/office/powerpoint/2010/main" val="151362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E76DB6F-98BC-4B8F-9E15-94B9B3C51020}"/>
              </a:ext>
            </a:extLst>
          </p:cNvPr>
          <p:cNvSpPr>
            <a:spLocks noGrp="1"/>
          </p:cNvSpPr>
          <p:nvPr>
            <p:ph type="body" sz="quarter" idx="10"/>
          </p:nvPr>
        </p:nvSpPr>
        <p:spPr/>
        <p:txBody>
          <a:bodyPr/>
          <a:lstStyle/>
          <a:p>
            <a:endParaRPr lang="ko-KR" altLang="en-US"/>
          </a:p>
        </p:txBody>
      </p:sp>
      <p:pic>
        <p:nvPicPr>
          <p:cNvPr id="4" name="그림 3">
            <a:extLst>
              <a:ext uri="{FF2B5EF4-FFF2-40B4-BE49-F238E27FC236}">
                <a16:creationId xmlns:a16="http://schemas.microsoft.com/office/drawing/2014/main" id="{794F98F6-2C91-498D-B57F-17F54A6080C1}"/>
              </a:ext>
            </a:extLst>
          </p:cNvPr>
          <p:cNvPicPr>
            <a:picLocks noChangeAspect="1"/>
          </p:cNvPicPr>
          <p:nvPr/>
        </p:nvPicPr>
        <p:blipFill>
          <a:blip r:embed="rId2"/>
          <a:stretch>
            <a:fillRect/>
          </a:stretch>
        </p:blipFill>
        <p:spPr>
          <a:xfrm>
            <a:off x="342486" y="1469873"/>
            <a:ext cx="8175872" cy="1120770"/>
          </a:xfrm>
          <a:prstGeom prst="rect">
            <a:avLst/>
          </a:prstGeom>
        </p:spPr>
      </p:pic>
      <p:sp>
        <p:nvSpPr>
          <p:cNvPr id="5" name="직사각형 4">
            <a:extLst>
              <a:ext uri="{FF2B5EF4-FFF2-40B4-BE49-F238E27FC236}">
                <a16:creationId xmlns:a16="http://schemas.microsoft.com/office/drawing/2014/main" id="{7C5C9817-2AD8-44C1-A5F5-CFECE74FB41C}"/>
              </a:ext>
            </a:extLst>
          </p:cNvPr>
          <p:cNvSpPr/>
          <p:nvPr/>
        </p:nvSpPr>
        <p:spPr>
          <a:xfrm>
            <a:off x="9344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FDB8AF51-2D5E-4631-96BD-533A205B3369}"/>
              </a:ext>
            </a:extLst>
          </p:cNvPr>
          <p:cNvSpPr txBox="1"/>
          <p:nvPr/>
        </p:nvSpPr>
        <p:spPr>
          <a:xfrm>
            <a:off x="93444" y="2590643"/>
            <a:ext cx="1645002" cy="276999"/>
          </a:xfrm>
          <a:prstGeom prst="rect">
            <a:avLst/>
          </a:prstGeom>
          <a:noFill/>
        </p:spPr>
        <p:txBody>
          <a:bodyPr wrap="none" rtlCol="0">
            <a:spAutoFit/>
          </a:bodyPr>
          <a:lstStyle/>
          <a:p>
            <a:r>
              <a:rPr lang="en-US" altLang="ko-KR" sz="1200" dirty="0">
                <a:solidFill>
                  <a:schemeClr val="tx1">
                    <a:lumMod val="65000"/>
                    <a:lumOff val="35000"/>
                  </a:schemeClr>
                </a:solidFill>
              </a:rPr>
              <a:t>[</a:t>
            </a:r>
            <a:r>
              <a:rPr lang="ko-KR" altLang="en-US" sz="1200" dirty="0">
                <a:solidFill>
                  <a:schemeClr val="tx1">
                    <a:lumMod val="65000"/>
                    <a:lumOff val="35000"/>
                  </a:schemeClr>
                </a:solidFill>
              </a:rPr>
              <a:t>조회 결과</a:t>
            </a:r>
            <a:r>
              <a:rPr lang="en-US" altLang="ko-KR" sz="1200" dirty="0">
                <a:solidFill>
                  <a:schemeClr val="tx1">
                    <a:lumMod val="65000"/>
                    <a:lumOff val="35000"/>
                  </a:schemeClr>
                </a:solidFill>
              </a:rPr>
              <a:t>: (</a:t>
            </a:r>
            <a:r>
              <a:rPr lang="ko-KR" altLang="en-US" sz="1200" dirty="0">
                <a:solidFill>
                  <a:schemeClr val="tx1">
                    <a:lumMod val="65000"/>
                    <a:lumOff val="35000"/>
                  </a:schemeClr>
                </a:solidFill>
              </a:rPr>
              <a:t>결과 수</a:t>
            </a:r>
            <a:r>
              <a:rPr lang="en-US" altLang="ko-KR" sz="1200" dirty="0">
                <a:solidFill>
                  <a:schemeClr val="tx1">
                    <a:lumMod val="65000"/>
                    <a:lumOff val="35000"/>
                  </a:schemeClr>
                </a:solidFill>
              </a:rPr>
              <a:t>)]</a:t>
            </a:r>
            <a:endParaRPr lang="ko-KR" altLang="en-US" sz="1200" dirty="0">
              <a:solidFill>
                <a:schemeClr val="tx1">
                  <a:lumMod val="65000"/>
                  <a:lumOff val="35000"/>
                </a:schemeClr>
              </a:solidFill>
            </a:endParaRPr>
          </a:p>
        </p:txBody>
      </p:sp>
      <p:sp>
        <p:nvSpPr>
          <p:cNvPr id="7" name="TextBox 6">
            <a:extLst>
              <a:ext uri="{FF2B5EF4-FFF2-40B4-BE49-F238E27FC236}">
                <a16:creationId xmlns:a16="http://schemas.microsoft.com/office/drawing/2014/main" id="{31BDE72B-0BA0-46F5-91BB-41972687EBB1}"/>
              </a:ext>
            </a:extLst>
          </p:cNvPr>
          <p:cNvSpPr txBox="1"/>
          <p:nvPr/>
        </p:nvSpPr>
        <p:spPr>
          <a:xfrm>
            <a:off x="31199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8" name="그래픽 7" descr="스피커폰 윤곽선">
            <a:extLst>
              <a:ext uri="{FF2B5EF4-FFF2-40B4-BE49-F238E27FC236}">
                <a16:creationId xmlns:a16="http://schemas.microsoft.com/office/drawing/2014/main" id="{C7A4AA08-A578-48A2-9371-8F35BC872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8255" y="4934694"/>
            <a:ext cx="375893" cy="375893"/>
          </a:xfrm>
          <a:prstGeom prst="rect">
            <a:avLst/>
          </a:prstGeom>
        </p:spPr>
      </p:pic>
      <p:pic>
        <p:nvPicPr>
          <p:cNvPr id="9" name="그래픽 8" descr="건물 윤곽선">
            <a:extLst>
              <a:ext uri="{FF2B5EF4-FFF2-40B4-BE49-F238E27FC236}">
                <a16:creationId xmlns:a16="http://schemas.microsoft.com/office/drawing/2014/main" id="{80F17C43-D025-4BE3-BCD5-6E241B7DC7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732" y="4491239"/>
            <a:ext cx="375893" cy="375893"/>
          </a:xfrm>
          <a:prstGeom prst="rect">
            <a:avLst/>
          </a:prstGeom>
        </p:spPr>
      </p:pic>
      <p:pic>
        <p:nvPicPr>
          <p:cNvPr id="10" name="그래픽 9" descr="플래그 윤곽선">
            <a:extLst>
              <a:ext uri="{FF2B5EF4-FFF2-40B4-BE49-F238E27FC236}">
                <a16:creationId xmlns:a16="http://schemas.microsoft.com/office/drawing/2014/main" id="{C158A844-262F-4A56-B0F9-D3BE7FA69F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4732" y="4047785"/>
            <a:ext cx="375893" cy="375893"/>
          </a:xfrm>
          <a:prstGeom prst="rect">
            <a:avLst/>
          </a:prstGeom>
        </p:spPr>
      </p:pic>
      <p:pic>
        <p:nvPicPr>
          <p:cNvPr id="11" name="그래픽 10" descr="일일 일정표 윤곽선">
            <a:extLst>
              <a:ext uri="{FF2B5EF4-FFF2-40B4-BE49-F238E27FC236}">
                <a16:creationId xmlns:a16="http://schemas.microsoft.com/office/drawing/2014/main" id="{AE004262-282B-43BF-A259-95903841B9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4732" y="3604331"/>
            <a:ext cx="375893" cy="375893"/>
          </a:xfrm>
          <a:prstGeom prst="rect">
            <a:avLst/>
          </a:prstGeom>
        </p:spPr>
      </p:pic>
      <p:sp>
        <p:nvSpPr>
          <p:cNvPr id="12" name="TextBox 11">
            <a:extLst>
              <a:ext uri="{FF2B5EF4-FFF2-40B4-BE49-F238E27FC236}">
                <a16:creationId xmlns:a16="http://schemas.microsoft.com/office/drawing/2014/main" id="{5FDFE055-917D-4CE4-9B51-404C292CEA67}"/>
              </a:ext>
            </a:extLst>
          </p:cNvPr>
          <p:cNvSpPr txBox="1"/>
          <p:nvPr/>
        </p:nvSpPr>
        <p:spPr>
          <a:xfrm>
            <a:off x="610625" y="3679519"/>
            <a:ext cx="895666" cy="261610"/>
          </a:xfrm>
          <a:prstGeom prst="rect">
            <a:avLst/>
          </a:prstGeom>
          <a:noFill/>
        </p:spPr>
        <p:txBody>
          <a:bodyPr wrap="square" rtlCol="0">
            <a:spAutoFit/>
          </a:bodyPr>
          <a:lstStyle/>
          <a:p>
            <a:r>
              <a:rPr lang="ko-KR" altLang="en-US" sz="1100" dirty="0"/>
              <a:t>접수일정</a:t>
            </a:r>
          </a:p>
        </p:txBody>
      </p:sp>
      <p:sp>
        <p:nvSpPr>
          <p:cNvPr id="13" name="TextBox 12">
            <a:extLst>
              <a:ext uri="{FF2B5EF4-FFF2-40B4-BE49-F238E27FC236}">
                <a16:creationId xmlns:a16="http://schemas.microsoft.com/office/drawing/2014/main" id="{4EC7DA85-AFC9-4D31-9DB7-608FFFD1137E}"/>
              </a:ext>
            </a:extLst>
          </p:cNvPr>
          <p:cNvSpPr txBox="1"/>
          <p:nvPr/>
        </p:nvSpPr>
        <p:spPr>
          <a:xfrm>
            <a:off x="593234" y="4112574"/>
            <a:ext cx="895666" cy="261610"/>
          </a:xfrm>
          <a:prstGeom prst="rect">
            <a:avLst/>
          </a:prstGeom>
          <a:noFill/>
        </p:spPr>
        <p:txBody>
          <a:bodyPr wrap="square" rtlCol="0">
            <a:spAutoFit/>
          </a:bodyPr>
          <a:lstStyle/>
          <a:p>
            <a:r>
              <a:rPr lang="ko-KR" altLang="en-US" sz="1100" dirty="0"/>
              <a:t>시행부처</a:t>
            </a:r>
          </a:p>
        </p:txBody>
      </p:sp>
      <p:sp>
        <p:nvSpPr>
          <p:cNvPr id="14" name="TextBox 13">
            <a:extLst>
              <a:ext uri="{FF2B5EF4-FFF2-40B4-BE49-F238E27FC236}">
                <a16:creationId xmlns:a16="http://schemas.microsoft.com/office/drawing/2014/main" id="{8BA44827-4C74-44F9-8356-3D2DAB19BBDD}"/>
              </a:ext>
            </a:extLst>
          </p:cNvPr>
          <p:cNvSpPr txBox="1"/>
          <p:nvPr/>
        </p:nvSpPr>
        <p:spPr>
          <a:xfrm>
            <a:off x="593234" y="4548380"/>
            <a:ext cx="895666" cy="261610"/>
          </a:xfrm>
          <a:prstGeom prst="rect">
            <a:avLst/>
          </a:prstGeom>
          <a:noFill/>
        </p:spPr>
        <p:txBody>
          <a:bodyPr wrap="square" rtlCol="0">
            <a:spAutoFit/>
          </a:bodyPr>
          <a:lstStyle/>
          <a:p>
            <a:r>
              <a:rPr lang="ko-KR" altLang="en-US" sz="1100" dirty="0"/>
              <a:t>지원기관</a:t>
            </a:r>
          </a:p>
        </p:txBody>
      </p:sp>
      <p:sp>
        <p:nvSpPr>
          <p:cNvPr id="15" name="TextBox 14">
            <a:extLst>
              <a:ext uri="{FF2B5EF4-FFF2-40B4-BE49-F238E27FC236}">
                <a16:creationId xmlns:a16="http://schemas.microsoft.com/office/drawing/2014/main" id="{9562B0C6-CECC-41C1-83DA-0C77BFE01EC5}"/>
              </a:ext>
            </a:extLst>
          </p:cNvPr>
          <p:cNvSpPr txBox="1"/>
          <p:nvPr/>
        </p:nvSpPr>
        <p:spPr>
          <a:xfrm>
            <a:off x="593234"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16" name="TextBox 15">
            <a:extLst>
              <a:ext uri="{FF2B5EF4-FFF2-40B4-BE49-F238E27FC236}">
                <a16:creationId xmlns:a16="http://schemas.microsoft.com/office/drawing/2014/main" id="{811F0246-F86C-4E4C-A812-202F26FE56B2}"/>
              </a:ext>
            </a:extLst>
          </p:cNvPr>
          <p:cNvSpPr txBox="1"/>
          <p:nvPr/>
        </p:nvSpPr>
        <p:spPr>
          <a:xfrm>
            <a:off x="143360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17" name="TextBox 16">
            <a:extLst>
              <a:ext uri="{FF2B5EF4-FFF2-40B4-BE49-F238E27FC236}">
                <a16:creationId xmlns:a16="http://schemas.microsoft.com/office/drawing/2014/main" id="{16E7FC7C-7D9D-4705-BC0B-56400F197BEF}"/>
              </a:ext>
            </a:extLst>
          </p:cNvPr>
          <p:cNvSpPr txBox="1"/>
          <p:nvPr/>
        </p:nvSpPr>
        <p:spPr>
          <a:xfrm>
            <a:off x="1433605" y="4096003"/>
            <a:ext cx="1518194" cy="246221"/>
          </a:xfrm>
          <a:prstGeom prst="rect">
            <a:avLst/>
          </a:prstGeom>
          <a:noFill/>
        </p:spPr>
        <p:txBody>
          <a:bodyPr wrap="square" rtlCol="0">
            <a:spAutoFit/>
          </a:bodyPr>
          <a:lstStyle/>
          <a:p>
            <a:r>
              <a:rPr lang="ko-KR" altLang="en-US" sz="1000" dirty="0"/>
              <a:t>시행부처명</a:t>
            </a:r>
          </a:p>
        </p:txBody>
      </p:sp>
      <p:sp>
        <p:nvSpPr>
          <p:cNvPr id="18" name="TextBox 17">
            <a:extLst>
              <a:ext uri="{FF2B5EF4-FFF2-40B4-BE49-F238E27FC236}">
                <a16:creationId xmlns:a16="http://schemas.microsoft.com/office/drawing/2014/main" id="{7D142476-56C4-4C59-859F-2F89B43CD561}"/>
              </a:ext>
            </a:extLst>
          </p:cNvPr>
          <p:cNvSpPr txBox="1"/>
          <p:nvPr/>
        </p:nvSpPr>
        <p:spPr>
          <a:xfrm>
            <a:off x="1433605" y="4556074"/>
            <a:ext cx="1518194" cy="246221"/>
          </a:xfrm>
          <a:prstGeom prst="rect">
            <a:avLst/>
          </a:prstGeom>
          <a:noFill/>
        </p:spPr>
        <p:txBody>
          <a:bodyPr wrap="square" rtlCol="0">
            <a:spAutoFit/>
          </a:bodyPr>
          <a:lstStyle/>
          <a:p>
            <a:r>
              <a:rPr lang="ko-KR" altLang="en-US" sz="1000" dirty="0"/>
              <a:t>지원기관명</a:t>
            </a:r>
          </a:p>
        </p:txBody>
      </p:sp>
      <p:sp>
        <p:nvSpPr>
          <p:cNvPr id="19" name="TextBox 18">
            <a:extLst>
              <a:ext uri="{FF2B5EF4-FFF2-40B4-BE49-F238E27FC236}">
                <a16:creationId xmlns:a16="http://schemas.microsoft.com/office/drawing/2014/main" id="{7F34E361-47A0-41D0-91DB-AFE51A961488}"/>
              </a:ext>
            </a:extLst>
          </p:cNvPr>
          <p:cNvSpPr txBox="1"/>
          <p:nvPr/>
        </p:nvSpPr>
        <p:spPr>
          <a:xfrm>
            <a:off x="143360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20" name="직사각형 19">
            <a:extLst>
              <a:ext uri="{FF2B5EF4-FFF2-40B4-BE49-F238E27FC236}">
                <a16:creationId xmlns:a16="http://schemas.microsoft.com/office/drawing/2014/main" id="{7568FDA1-EE4E-499B-99E1-A041CE562FFC}"/>
              </a:ext>
            </a:extLst>
          </p:cNvPr>
          <p:cNvSpPr/>
          <p:nvPr/>
        </p:nvSpPr>
        <p:spPr>
          <a:xfrm>
            <a:off x="315518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3271ABE4-A19B-422B-9284-181473D930DF}"/>
              </a:ext>
            </a:extLst>
          </p:cNvPr>
          <p:cNvSpPr txBox="1"/>
          <p:nvPr/>
        </p:nvSpPr>
        <p:spPr>
          <a:xfrm>
            <a:off x="337373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22" name="그래픽 21" descr="스피커폰 윤곽선">
            <a:extLst>
              <a:ext uri="{FF2B5EF4-FFF2-40B4-BE49-F238E27FC236}">
                <a16:creationId xmlns:a16="http://schemas.microsoft.com/office/drawing/2014/main" id="{F5D8CDC6-1077-49DC-A649-7D73448F4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9995" y="4934694"/>
            <a:ext cx="375893" cy="375893"/>
          </a:xfrm>
          <a:prstGeom prst="rect">
            <a:avLst/>
          </a:prstGeom>
        </p:spPr>
      </p:pic>
      <p:pic>
        <p:nvPicPr>
          <p:cNvPr id="23" name="그래픽 22" descr="건물 윤곽선">
            <a:extLst>
              <a:ext uri="{FF2B5EF4-FFF2-40B4-BE49-F238E27FC236}">
                <a16:creationId xmlns:a16="http://schemas.microsoft.com/office/drawing/2014/main" id="{D6F698E6-B4B1-4A25-B9B8-5AFE0D4946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6472" y="4491239"/>
            <a:ext cx="375893" cy="375893"/>
          </a:xfrm>
          <a:prstGeom prst="rect">
            <a:avLst/>
          </a:prstGeom>
        </p:spPr>
      </p:pic>
      <p:pic>
        <p:nvPicPr>
          <p:cNvPr id="24" name="그래픽 23" descr="플래그 윤곽선">
            <a:extLst>
              <a:ext uri="{FF2B5EF4-FFF2-40B4-BE49-F238E27FC236}">
                <a16:creationId xmlns:a16="http://schemas.microsoft.com/office/drawing/2014/main" id="{84204E97-D7C6-42CA-80AD-5CAF64B0E9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6472" y="4047785"/>
            <a:ext cx="375893" cy="375893"/>
          </a:xfrm>
          <a:prstGeom prst="rect">
            <a:avLst/>
          </a:prstGeom>
        </p:spPr>
      </p:pic>
      <p:pic>
        <p:nvPicPr>
          <p:cNvPr id="25" name="그래픽 24" descr="일일 일정표 윤곽선">
            <a:extLst>
              <a:ext uri="{FF2B5EF4-FFF2-40B4-BE49-F238E27FC236}">
                <a16:creationId xmlns:a16="http://schemas.microsoft.com/office/drawing/2014/main" id="{F522804A-B7FB-47A7-BDA7-B7B8E8DD727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6472" y="3604331"/>
            <a:ext cx="375893" cy="375893"/>
          </a:xfrm>
          <a:prstGeom prst="rect">
            <a:avLst/>
          </a:prstGeom>
        </p:spPr>
      </p:pic>
      <p:sp>
        <p:nvSpPr>
          <p:cNvPr id="26" name="TextBox 25">
            <a:extLst>
              <a:ext uri="{FF2B5EF4-FFF2-40B4-BE49-F238E27FC236}">
                <a16:creationId xmlns:a16="http://schemas.microsoft.com/office/drawing/2014/main" id="{37BDF3D9-A624-42BB-A3DF-B470C539248E}"/>
              </a:ext>
            </a:extLst>
          </p:cNvPr>
          <p:cNvSpPr txBox="1"/>
          <p:nvPr/>
        </p:nvSpPr>
        <p:spPr>
          <a:xfrm>
            <a:off x="3672365" y="3679519"/>
            <a:ext cx="895666" cy="261610"/>
          </a:xfrm>
          <a:prstGeom prst="rect">
            <a:avLst/>
          </a:prstGeom>
          <a:noFill/>
        </p:spPr>
        <p:txBody>
          <a:bodyPr wrap="square" rtlCol="0">
            <a:spAutoFit/>
          </a:bodyPr>
          <a:lstStyle/>
          <a:p>
            <a:r>
              <a:rPr lang="ko-KR" altLang="en-US" sz="1100" dirty="0"/>
              <a:t>접수일정</a:t>
            </a:r>
          </a:p>
        </p:txBody>
      </p:sp>
      <p:sp>
        <p:nvSpPr>
          <p:cNvPr id="27" name="TextBox 26">
            <a:extLst>
              <a:ext uri="{FF2B5EF4-FFF2-40B4-BE49-F238E27FC236}">
                <a16:creationId xmlns:a16="http://schemas.microsoft.com/office/drawing/2014/main" id="{B57161C0-B578-4D24-AC75-45D22FB6FF85}"/>
              </a:ext>
            </a:extLst>
          </p:cNvPr>
          <p:cNvSpPr txBox="1"/>
          <p:nvPr/>
        </p:nvSpPr>
        <p:spPr>
          <a:xfrm>
            <a:off x="3654974" y="4112574"/>
            <a:ext cx="895666" cy="261610"/>
          </a:xfrm>
          <a:prstGeom prst="rect">
            <a:avLst/>
          </a:prstGeom>
          <a:noFill/>
        </p:spPr>
        <p:txBody>
          <a:bodyPr wrap="square" rtlCol="0">
            <a:spAutoFit/>
          </a:bodyPr>
          <a:lstStyle/>
          <a:p>
            <a:r>
              <a:rPr lang="ko-KR" altLang="en-US" sz="1100" dirty="0"/>
              <a:t>시행부처</a:t>
            </a:r>
          </a:p>
        </p:txBody>
      </p:sp>
      <p:sp>
        <p:nvSpPr>
          <p:cNvPr id="28" name="TextBox 27">
            <a:extLst>
              <a:ext uri="{FF2B5EF4-FFF2-40B4-BE49-F238E27FC236}">
                <a16:creationId xmlns:a16="http://schemas.microsoft.com/office/drawing/2014/main" id="{36EB0BF4-A313-4E53-B5F6-35644EBF095B}"/>
              </a:ext>
            </a:extLst>
          </p:cNvPr>
          <p:cNvSpPr txBox="1"/>
          <p:nvPr/>
        </p:nvSpPr>
        <p:spPr>
          <a:xfrm>
            <a:off x="3654974" y="4548380"/>
            <a:ext cx="895666" cy="261610"/>
          </a:xfrm>
          <a:prstGeom prst="rect">
            <a:avLst/>
          </a:prstGeom>
          <a:noFill/>
        </p:spPr>
        <p:txBody>
          <a:bodyPr wrap="square" rtlCol="0">
            <a:spAutoFit/>
          </a:bodyPr>
          <a:lstStyle/>
          <a:p>
            <a:r>
              <a:rPr lang="ko-KR" altLang="en-US" sz="1100" dirty="0"/>
              <a:t>지원기관</a:t>
            </a:r>
          </a:p>
        </p:txBody>
      </p:sp>
      <p:sp>
        <p:nvSpPr>
          <p:cNvPr id="29" name="TextBox 28">
            <a:extLst>
              <a:ext uri="{FF2B5EF4-FFF2-40B4-BE49-F238E27FC236}">
                <a16:creationId xmlns:a16="http://schemas.microsoft.com/office/drawing/2014/main" id="{E8C11C1E-B268-4BED-A388-EF6DABA1D9D2}"/>
              </a:ext>
            </a:extLst>
          </p:cNvPr>
          <p:cNvSpPr txBox="1"/>
          <p:nvPr/>
        </p:nvSpPr>
        <p:spPr>
          <a:xfrm>
            <a:off x="3654974"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30" name="TextBox 29">
            <a:extLst>
              <a:ext uri="{FF2B5EF4-FFF2-40B4-BE49-F238E27FC236}">
                <a16:creationId xmlns:a16="http://schemas.microsoft.com/office/drawing/2014/main" id="{4D9D3E7C-0D01-46AB-9D24-A59FC76A09BA}"/>
              </a:ext>
            </a:extLst>
          </p:cNvPr>
          <p:cNvSpPr txBox="1"/>
          <p:nvPr/>
        </p:nvSpPr>
        <p:spPr>
          <a:xfrm>
            <a:off x="449534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31" name="TextBox 30">
            <a:extLst>
              <a:ext uri="{FF2B5EF4-FFF2-40B4-BE49-F238E27FC236}">
                <a16:creationId xmlns:a16="http://schemas.microsoft.com/office/drawing/2014/main" id="{C908D23A-33A3-4ED5-85A0-1FF910B65C97}"/>
              </a:ext>
            </a:extLst>
          </p:cNvPr>
          <p:cNvSpPr txBox="1"/>
          <p:nvPr/>
        </p:nvSpPr>
        <p:spPr>
          <a:xfrm>
            <a:off x="4495345" y="4096003"/>
            <a:ext cx="1518194" cy="246221"/>
          </a:xfrm>
          <a:prstGeom prst="rect">
            <a:avLst/>
          </a:prstGeom>
          <a:noFill/>
        </p:spPr>
        <p:txBody>
          <a:bodyPr wrap="square" rtlCol="0">
            <a:spAutoFit/>
          </a:bodyPr>
          <a:lstStyle/>
          <a:p>
            <a:r>
              <a:rPr lang="ko-KR" altLang="en-US" sz="1000" dirty="0"/>
              <a:t>시행부처명</a:t>
            </a:r>
          </a:p>
        </p:txBody>
      </p:sp>
      <p:sp>
        <p:nvSpPr>
          <p:cNvPr id="32" name="TextBox 31">
            <a:extLst>
              <a:ext uri="{FF2B5EF4-FFF2-40B4-BE49-F238E27FC236}">
                <a16:creationId xmlns:a16="http://schemas.microsoft.com/office/drawing/2014/main" id="{D2D16B9A-F5EB-424F-BF4A-84961C84B57A}"/>
              </a:ext>
            </a:extLst>
          </p:cNvPr>
          <p:cNvSpPr txBox="1"/>
          <p:nvPr/>
        </p:nvSpPr>
        <p:spPr>
          <a:xfrm>
            <a:off x="4495345" y="4556074"/>
            <a:ext cx="1518194" cy="246221"/>
          </a:xfrm>
          <a:prstGeom prst="rect">
            <a:avLst/>
          </a:prstGeom>
          <a:noFill/>
        </p:spPr>
        <p:txBody>
          <a:bodyPr wrap="square" rtlCol="0">
            <a:spAutoFit/>
          </a:bodyPr>
          <a:lstStyle/>
          <a:p>
            <a:r>
              <a:rPr lang="ko-KR" altLang="en-US" sz="1000" dirty="0"/>
              <a:t>지원기관명</a:t>
            </a:r>
          </a:p>
        </p:txBody>
      </p:sp>
      <p:sp>
        <p:nvSpPr>
          <p:cNvPr id="33" name="TextBox 32">
            <a:extLst>
              <a:ext uri="{FF2B5EF4-FFF2-40B4-BE49-F238E27FC236}">
                <a16:creationId xmlns:a16="http://schemas.microsoft.com/office/drawing/2014/main" id="{E8ADB541-444B-4459-9C1A-64F25BF566F1}"/>
              </a:ext>
            </a:extLst>
          </p:cNvPr>
          <p:cNvSpPr txBox="1"/>
          <p:nvPr/>
        </p:nvSpPr>
        <p:spPr>
          <a:xfrm>
            <a:off x="449534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34" name="직사각형 33">
            <a:extLst>
              <a:ext uri="{FF2B5EF4-FFF2-40B4-BE49-F238E27FC236}">
                <a16:creationId xmlns:a16="http://schemas.microsoft.com/office/drawing/2014/main" id="{7305EAAB-20D1-467C-9E30-5E2468FF1B49}"/>
              </a:ext>
            </a:extLst>
          </p:cNvPr>
          <p:cNvSpPr/>
          <p:nvPr/>
        </p:nvSpPr>
        <p:spPr>
          <a:xfrm>
            <a:off x="6211669"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F8D6CFCF-71F5-4254-920B-335A9788D844}"/>
              </a:ext>
            </a:extLst>
          </p:cNvPr>
          <p:cNvSpPr txBox="1"/>
          <p:nvPr/>
        </p:nvSpPr>
        <p:spPr>
          <a:xfrm>
            <a:off x="6430220"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36" name="그래픽 35" descr="스피커폰 윤곽선">
            <a:extLst>
              <a:ext uri="{FF2B5EF4-FFF2-40B4-BE49-F238E27FC236}">
                <a16:creationId xmlns:a16="http://schemas.microsoft.com/office/drawing/2014/main" id="{41FB275F-1866-4F04-9FEB-3CA48C9EF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6480" y="4934694"/>
            <a:ext cx="375893" cy="375893"/>
          </a:xfrm>
          <a:prstGeom prst="rect">
            <a:avLst/>
          </a:prstGeom>
        </p:spPr>
      </p:pic>
      <p:pic>
        <p:nvPicPr>
          <p:cNvPr id="37" name="그래픽 36" descr="건물 윤곽선">
            <a:extLst>
              <a:ext uri="{FF2B5EF4-FFF2-40B4-BE49-F238E27FC236}">
                <a16:creationId xmlns:a16="http://schemas.microsoft.com/office/drawing/2014/main" id="{BD0F8C7A-9E75-4152-BC86-5ACEB2C283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2957" y="4491239"/>
            <a:ext cx="375893" cy="375893"/>
          </a:xfrm>
          <a:prstGeom prst="rect">
            <a:avLst/>
          </a:prstGeom>
        </p:spPr>
      </p:pic>
      <p:pic>
        <p:nvPicPr>
          <p:cNvPr id="38" name="그래픽 37" descr="플래그 윤곽선">
            <a:extLst>
              <a:ext uri="{FF2B5EF4-FFF2-40B4-BE49-F238E27FC236}">
                <a16:creationId xmlns:a16="http://schemas.microsoft.com/office/drawing/2014/main" id="{9ADD3D02-B130-4A45-BD2B-C694BB9FF2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52957" y="4047785"/>
            <a:ext cx="375893" cy="375893"/>
          </a:xfrm>
          <a:prstGeom prst="rect">
            <a:avLst/>
          </a:prstGeom>
        </p:spPr>
      </p:pic>
      <p:pic>
        <p:nvPicPr>
          <p:cNvPr id="39" name="그래픽 38" descr="일일 일정표 윤곽선">
            <a:extLst>
              <a:ext uri="{FF2B5EF4-FFF2-40B4-BE49-F238E27FC236}">
                <a16:creationId xmlns:a16="http://schemas.microsoft.com/office/drawing/2014/main" id="{68F8B505-7999-43BB-B1C5-08327E577A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52957" y="3604331"/>
            <a:ext cx="375893" cy="375893"/>
          </a:xfrm>
          <a:prstGeom prst="rect">
            <a:avLst/>
          </a:prstGeom>
        </p:spPr>
      </p:pic>
      <p:sp>
        <p:nvSpPr>
          <p:cNvPr id="40" name="TextBox 39">
            <a:extLst>
              <a:ext uri="{FF2B5EF4-FFF2-40B4-BE49-F238E27FC236}">
                <a16:creationId xmlns:a16="http://schemas.microsoft.com/office/drawing/2014/main" id="{D2D732D3-DD93-472B-8160-81B4AB82556B}"/>
              </a:ext>
            </a:extLst>
          </p:cNvPr>
          <p:cNvSpPr txBox="1"/>
          <p:nvPr/>
        </p:nvSpPr>
        <p:spPr>
          <a:xfrm>
            <a:off x="6728850" y="3679519"/>
            <a:ext cx="895666" cy="261610"/>
          </a:xfrm>
          <a:prstGeom prst="rect">
            <a:avLst/>
          </a:prstGeom>
          <a:noFill/>
        </p:spPr>
        <p:txBody>
          <a:bodyPr wrap="square" rtlCol="0">
            <a:spAutoFit/>
          </a:bodyPr>
          <a:lstStyle/>
          <a:p>
            <a:r>
              <a:rPr lang="ko-KR" altLang="en-US" sz="1100" dirty="0"/>
              <a:t>접수일정</a:t>
            </a:r>
          </a:p>
        </p:txBody>
      </p:sp>
      <p:sp>
        <p:nvSpPr>
          <p:cNvPr id="41" name="TextBox 40">
            <a:extLst>
              <a:ext uri="{FF2B5EF4-FFF2-40B4-BE49-F238E27FC236}">
                <a16:creationId xmlns:a16="http://schemas.microsoft.com/office/drawing/2014/main" id="{05A3849C-0480-460D-ACCA-CDEE58DCC35B}"/>
              </a:ext>
            </a:extLst>
          </p:cNvPr>
          <p:cNvSpPr txBox="1"/>
          <p:nvPr/>
        </p:nvSpPr>
        <p:spPr>
          <a:xfrm>
            <a:off x="6711459" y="4112574"/>
            <a:ext cx="895666" cy="261610"/>
          </a:xfrm>
          <a:prstGeom prst="rect">
            <a:avLst/>
          </a:prstGeom>
          <a:noFill/>
        </p:spPr>
        <p:txBody>
          <a:bodyPr wrap="square" rtlCol="0">
            <a:spAutoFit/>
          </a:bodyPr>
          <a:lstStyle/>
          <a:p>
            <a:r>
              <a:rPr lang="ko-KR" altLang="en-US" sz="1100" dirty="0"/>
              <a:t>시행부처</a:t>
            </a:r>
          </a:p>
        </p:txBody>
      </p:sp>
      <p:sp>
        <p:nvSpPr>
          <p:cNvPr id="42" name="TextBox 41">
            <a:extLst>
              <a:ext uri="{FF2B5EF4-FFF2-40B4-BE49-F238E27FC236}">
                <a16:creationId xmlns:a16="http://schemas.microsoft.com/office/drawing/2014/main" id="{A85DC58F-F64F-4B7F-B3C2-AE5497596C45}"/>
              </a:ext>
            </a:extLst>
          </p:cNvPr>
          <p:cNvSpPr txBox="1"/>
          <p:nvPr/>
        </p:nvSpPr>
        <p:spPr>
          <a:xfrm>
            <a:off x="6711459" y="4548380"/>
            <a:ext cx="895666" cy="261610"/>
          </a:xfrm>
          <a:prstGeom prst="rect">
            <a:avLst/>
          </a:prstGeom>
          <a:noFill/>
        </p:spPr>
        <p:txBody>
          <a:bodyPr wrap="square" rtlCol="0">
            <a:spAutoFit/>
          </a:bodyPr>
          <a:lstStyle/>
          <a:p>
            <a:r>
              <a:rPr lang="ko-KR" altLang="en-US" sz="1100" dirty="0"/>
              <a:t>지원기관</a:t>
            </a:r>
          </a:p>
        </p:txBody>
      </p:sp>
      <p:sp>
        <p:nvSpPr>
          <p:cNvPr id="43" name="TextBox 42">
            <a:extLst>
              <a:ext uri="{FF2B5EF4-FFF2-40B4-BE49-F238E27FC236}">
                <a16:creationId xmlns:a16="http://schemas.microsoft.com/office/drawing/2014/main" id="{8AD8BE63-1B9C-455F-9161-B01843621497}"/>
              </a:ext>
            </a:extLst>
          </p:cNvPr>
          <p:cNvSpPr txBox="1"/>
          <p:nvPr/>
        </p:nvSpPr>
        <p:spPr>
          <a:xfrm>
            <a:off x="6711459"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44" name="TextBox 43">
            <a:extLst>
              <a:ext uri="{FF2B5EF4-FFF2-40B4-BE49-F238E27FC236}">
                <a16:creationId xmlns:a16="http://schemas.microsoft.com/office/drawing/2014/main" id="{5810A4F4-E128-46D0-A80C-93EB53BEFCDE}"/>
              </a:ext>
            </a:extLst>
          </p:cNvPr>
          <p:cNvSpPr txBox="1"/>
          <p:nvPr/>
        </p:nvSpPr>
        <p:spPr>
          <a:xfrm>
            <a:off x="7551830"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45" name="TextBox 44">
            <a:extLst>
              <a:ext uri="{FF2B5EF4-FFF2-40B4-BE49-F238E27FC236}">
                <a16:creationId xmlns:a16="http://schemas.microsoft.com/office/drawing/2014/main" id="{87981807-B3EE-4E6A-94E8-417A0D11E9DC}"/>
              </a:ext>
            </a:extLst>
          </p:cNvPr>
          <p:cNvSpPr txBox="1"/>
          <p:nvPr/>
        </p:nvSpPr>
        <p:spPr>
          <a:xfrm>
            <a:off x="7551830" y="4096003"/>
            <a:ext cx="1518194" cy="246221"/>
          </a:xfrm>
          <a:prstGeom prst="rect">
            <a:avLst/>
          </a:prstGeom>
          <a:noFill/>
        </p:spPr>
        <p:txBody>
          <a:bodyPr wrap="square" rtlCol="0">
            <a:spAutoFit/>
          </a:bodyPr>
          <a:lstStyle/>
          <a:p>
            <a:r>
              <a:rPr lang="ko-KR" altLang="en-US" sz="1000" dirty="0"/>
              <a:t>시행부처명</a:t>
            </a:r>
          </a:p>
        </p:txBody>
      </p:sp>
      <p:sp>
        <p:nvSpPr>
          <p:cNvPr id="46" name="TextBox 45">
            <a:extLst>
              <a:ext uri="{FF2B5EF4-FFF2-40B4-BE49-F238E27FC236}">
                <a16:creationId xmlns:a16="http://schemas.microsoft.com/office/drawing/2014/main" id="{156637D5-F297-4754-8615-B8135F1C4543}"/>
              </a:ext>
            </a:extLst>
          </p:cNvPr>
          <p:cNvSpPr txBox="1"/>
          <p:nvPr/>
        </p:nvSpPr>
        <p:spPr>
          <a:xfrm>
            <a:off x="7551830" y="4556074"/>
            <a:ext cx="1518194" cy="246221"/>
          </a:xfrm>
          <a:prstGeom prst="rect">
            <a:avLst/>
          </a:prstGeom>
          <a:noFill/>
        </p:spPr>
        <p:txBody>
          <a:bodyPr wrap="square" rtlCol="0">
            <a:spAutoFit/>
          </a:bodyPr>
          <a:lstStyle/>
          <a:p>
            <a:r>
              <a:rPr lang="ko-KR" altLang="en-US" sz="1000" dirty="0"/>
              <a:t>지원기관명</a:t>
            </a:r>
          </a:p>
        </p:txBody>
      </p:sp>
      <p:sp>
        <p:nvSpPr>
          <p:cNvPr id="47" name="TextBox 46">
            <a:extLst>
              <a:ext uri="{FF2B5EF4-FFF2-40B4-BE49-F238E27FC236}">
                <a16:creationId xmlns:a16="http://schemas.microsoft.com/office/drawing/2014/main" id="{A1CFCDAB-5C46-4C54-9DB9-0A12B2DEE913}"/>
              </a:ext>
            </a:extLst>
          </p:cNvPr>
          <p:cNvSpPr txBox="1"/>
          <p:nvPr/>
        </p:nvSpPr>
        <p:spPr>
          <a:xfrm>
            <a:off x="7551830"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49" name="직사각형 48">
            <a:extLst>
              <a:ext uri="{FF2B5EF4-FFF2-40B4-BE49-F238E27FC236}">
                <a16:creationId xmlns:a16="http://schemas.microsoft.com/office/drawing/2014/main" id="{5132ADA4-9E91-4E62-98DD-BCA4084D78BA}"/>
              </a:ext>
            </a:extLst>
          </p:cNvPr>
          <p:cNvSpPr/>
          <p:nvPr/>
        </p:nvSpPr>
        <p:spPr>
          <a:xfrm>
            <a:off x="3342329" y="614892"/>
            <a:ext cx="4524459" cy="43518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직사각형 49">
            <a:extLst>
              <a:ext uri="{FF2B5EF4-FFF2-40B4-BE49-F238E27FC236}">
                <a16:creationId xmlns:a16="http://schemas.microsoft.com/office/drawing/2014/main" id="{11A9CCCF-A3B0-499B-8644-37C28FD58F02}"/>
              </a:ext>
            </a:extLst>
          </p:cNvPr>
          <p:cNvSpPr/>
          <p:nvPr/>
        </p:nvSpPr>
        <p:spPr>
          <a:xfrm>
            <a:off x="3585411" y="1414406"/>
            <a:ext cx="4099426" cy="3314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십자형 51">
            <a:extLst>
              <a:ext uri="{FF2B5EF4-FFF2-40B4-BE49-F238E27FC236}">
                <a16:creationId xmlns:a16="http://schemas.microsoft.com/office/drawing/2014/main" id="{2AC548E1-6E8C-48EB-97FF-AA08BE5140DA}"/>
              </a:ext>
            </a:extLst>
          </p:cNvPr>
          <p:cNvSpPr/>
          <p:nvPr/>
        </p:nvSpPr>
        <p:spPr>
          <a:xfrm rot="2700000">
            <a:off x="7257351" y="808735"/>
            <a:ext cx="389497" cy="389497"/>
          </a:xfrm>
          <a:prstGeom prst="plus">
            <a:avLst>
              <a:gd name="adj" fmla="val 4375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a:extLst>
              <a:ext uri="{FF2B5EF4-FFF2-40B4-BE49-F238E27FC236}">
                <a16:creationId xmlns:a16="http://schemas.microsoft.com/office/drawing/2014/main" id="{5C50866F-81BF-4659-9626-0DEC9523D179}"/>
              </a:ext>
            </a:extLst>
          </p:cNvPr>
          <p:cNvSpPr txBox="1"/>
          <p:nvPr/>
        </p:nvSpPr>
        <p:spPr>
          <a:xfrm>
            <a:off x="3618182" y="831845"/>
            <a:ext cx="954107" cy="400110"/>
          </a:xfrm>
          <a:prstGeom prst="rect">
            <a:avLst/>
          </a:prstGeom>
          <a:noFill/>
        </p:spPr>
        <p:txBody>
          <a:bodyPr wrap="none" rtlCol="0">
            <a:spAutoFit/>
          </a:bodyPr>
          <a:lstStyle/>
          <a:p>
            <a:r>
              <a:rPr lang="ko-KR" altLang="en-US" sz="2000" b="1" dirty="0">
                <a:solidFill>
                  <a:schemeClr val="bg1"/>
                </a:solidFill>
              </a:rPr>
              <a:t>사업명</a:t>
            </a:r>
          </a:p>
        </p:txBody>
      </p:sp>
      <p:sp>
        <p:nvSpPr>
          <p:cNvPr id="3" name="TextBox 2">
            <a:extLst>
              <a:ext uri="{FF2B5EF4-FFF2-40B4-BE49-F238E27FC236}">
                <a16:creationId xmlns:a16="http://schemas.microsoft.com/office/drawing/2014/main" id="{C385B484-6057-4F1B-96FB-00A16AE8F982}"/>
              </a:ext>
            </a:extLst>
          </p:cNvPr>
          <p:cNvSpPr txBox="1"/>
          <p:nvPr/>
        </p:nvSpPr>
        <p:spPr>
          <a:xfrm>
            <a:off x="3757239" y="1728170"/>
            <a:ext cx="748923" cy="261610"/>
          </a:xfrm>
          <a:prstGeom prst="rect">
            <a:avLst/>
          </a:prstGeom>
          <a:noFill/>
        </p:spPr>
        <p:txBody>
          <a:bodyPr wrap="none" rtlCol="0">
            <a:spAutoFit/>
          </a:bodyPr>
          <a:lstStyle/>
          <a:p>
            <a:r>
              <a:rPr lang="ko-KR" altLang="en-US" sz="1100" dirty="0">
                <a:solidFill>
                  <a:schemeClr val="bg2">
                    <a:lumMod val="75000"/>
                  </a:schemeClr>
                </a:solidFill>
              </a:rPr>
              <a:t>사업개요</a:t>
            </a:r>
          </a:p>
        </p:txBody>
      </p:sp>
      <p:sp>
        <p:nvSpPr>
          <p:cNvPr id="54" name="TextBox 53">
            <a:extLst>
              <a:ext uri="{FF2B5EF4-FFF2-40B4-BE49-F238E27FC236}">
                <a16:creationId xmlns:a16="http://schemas.microsoft.com/office/drawing/2014/main" id="{C60322A1-397A-4BFD-8D65-D5B3836DECA1}"/>
              </a:ext>
            </a:extLst>
          </p:cNvPr>
          <p:cNvSpPr txBox="1"/>
          <p:nvPr/>
        </p:nvSpPr>
        <p:spPr>
          <a:xfrm>
            <a:off x="3757239" y="2415808"/>
            <a:ext cx="748923" cy="261610"/>
          </a:xfrm>
          <a:prstGeom prst="rect">
            <a:avLst/>
          </a:prstGeom>
          <a:noFill/>
        </p:spPr>
        <p:txBody>
          <a:bodyPr wrap="none" rtlCol="0">
            <a:spAutoFit/>
          </a:bodyPr>
          <a:lstStyle/>
          <a:p>
            <a:r>
              <a:rPr lang="ko-KR" altLang="en-US" sz="1100">
                <a:solidFill>
                  <a:schemeClr val="bg2">
                    <a:lumMod val="75000"/>
                  </a:schemeClr>
                </a:solidFill>
              </a:rPr>
              <a:t>지원예산</a:t>
            </a:r>
            <a:endParaRPr lang="ko-KR" altLang="en-US" sz="1100" dirty="0">
              <a:solidFill>
                <a:schemeClr val="bg2">
                  <a:lumMod val="75000"/>
                </a:schemeClr>
              </a:solidFill>
            </a:endParaRPr>
          </a:p>
        </p:txBody>
      </p:sp>
      <p:sp>
        <p:nvSpPr>
          <p:cNvPr id="55" name="TextBox 54">
            <a:extLst>
              <a:ext uri="{FF2B5EF4-FFF2-40B4-BE49-F238E27FC236}">
                <a16:creationId xmlns:a16="http://schemas.microsoft.com/office/drawing/2014/main" id="{535904D4-4D7F-4E5D-9059-1DB1AE076E50}"/>
              </a:ext>
            </a:extLst>
          </p:cNvPr>
          <p:cNvSpPr txBox="1"/>
          <p:nvPr/>
        </p:nvSpPr>
        <p:spPr>
          <a:xfrm>
            <a:off x="3757239" y="2706695"/>
            <a:ext cx="748923" cy="261610"/>
          </a:xfrm>
          <a:prstGeom prst="rect">
            <a:avLst/>
          </a:prstGeom>
          <a:noFill/>
        </p:spPr>
        <p:txBody>
          <a:bodyPr wrap="none" rtlCol="0">
            <a:spAutoFit/>
          </a:bodyPr>
          <a:lstStyle/>
          <a:p>
            <a:r>
              <a:rPr lang="ko-KR" altLang="en-US" sz="1100">
                <a:solidFill>
                  <a:schemeClr val="bg2">
                    <a:lumMod val="75000"/>
                  </a:schemeClr>
                </a:solidFill>
              </a:rPr>
              <a:t>지원대상</a:t>
            </a:r>
            <a:endParaRPr lang="ko-KR" altLang="en-US" sz="1100" dirty="0">
              <a:solidFill>
                <a:schemeClr val="bg2">
                  <a:lumMod val="75000"/>
                </a:schemeClr>
              </a:solidFill>
            </a:endParaRPr>
          </a:p>
        </p:txBody>
      </p:sp>
      <p:sp>
        <p:nvSpPr>
          <p:cNvPr id="56" name="TextBox 55">
            <a:extLst>
              <a:ext uri="{FF2B5EF4-FFF2-40B4-BE49-F238E27FC236}">
                <a16:creationId xmlns:a16="http://schemas.microsoft.com/office/drawing/2014/main" id="{EEF94890-1D16-4C98-BE55-D71DF5264361}"/>
              </a:ext>
            </a:extLst>
          </p:cNvPr>
          <p:cNvSpPr txBox="1"/>
          <p:nvPr/>
        </p:nvSpPr>
        <p:spPr>
          <a:xfrm>
            <a:off x="3757239" y="3356011"/>
            <a:ext cx="748923" cy="261610"/>
          </a:xfrm>
          <a:prstGeom prst="rect">
            <a:avLst/>
          </a:prstGeom>
          <a:noFill/>
        </p:spPr>
        <p:txBody>
          <a:bodyPr wrap="none" rtlCol="0">
            <a:spAutoFit/>
          </a:bodyPr>
          <a:lstStyle/>
          <a:p>
            <a:r>
              <a:rPr lang="ko-KR" altLang="en-US" sz="1100" dirty="0">
                <a:solidFill>
                  <a:schemeClr val="bg2">
                    <a:lumMod val="75000"/>
                  </a:schemeClr>
                </a:solidFill>
              </a:rPr>
              <a:t>접수일정</a:t>
            </a:r>
          </a:p>
        </p:txBody>
      </p:sp>
      <p:sp>
        <p:nvSpPr>
          <p:cNvPr id="58" name="TextBox 57">
            <a:extLst>
              <a:ext uri="{FF2B5EF4-FFF2-40B4-BE49-F238E27FC236}">
                <a16:creationId xmlns:a16="http://schemas.microsoft.com/office/drawing/2014/main" id="{5943EA9B-EAC1-4988-8A43-7718C701B064}"/>
              </a:ext>
            </a:extLst>
          </p:cNvPr>
          <p:cNvSpPr txBox="1"/>
          <p:nvPr/>
        </p:nvSpPr>
        <p:spPr>
          <a:xfrm>
            <a:off x="3757239" y="3606748"/>
            <a:ext cx="748923" cy="261610"/>
          </a:xfrm>
          <a:prstGeom prst="rect">
            <a:avLst/>
          </a:prstGeom>
          <a:noFill/>
        </p:spPr>
        <p:txBody>
          <a:bodyPr wrap="none" rtlCol="0">
            <a:spAutoFit/>
          </a:bodyPr>
          <a:lstStyle/>
          <a:p>
            <a:r>
              <a:rPr lang="ko-KR" altLang="en-US" sz="1100" dirty="0">
                <a:solidFill>
                  <a:schemeClr val="bg2">
                    <a:lumMod val="75000"/>
                  </a:schemeClr>
                </a:solidFill>
              </a:rPr>
              <a:t>문의번호</a:t>
            </a:r>
          </a:p>
        </p:txBody>
      </p:sp>
      <p:sp>
        <p:nvSpPr>
          <p:cNvPr id="59" name="TextBox 58">
            <a:extLst>
              <a:ext uri="{FF2B5EF4-FFF2-40B4-BE49-F238E27FC236}">
                <a16:creationId xmlns:a16="http://schemas.microsoft.com/office/drawing/2014/main" id="{F9D3D5F3-F8B2-4B45-9C8A-83D225E8F8C8}"/>
              </a:ext>
            </a:extLst>
          </p:cNvPr>
          <p:cNvSpPr txBox="1"/>
          <p:nvPr/>
        </p:nvSpPr>
        <p:spPr>
          <a:xfrm>
            <a:off x="3757239" y="4048359"/>
            <a:ext cx="748923" cy="261610"/>
          </a:xfrm>
          <a:prstGeom prst="rect">
            <a:avLst/>
          </a:prstGeom>
          <a:noFill/>
        </p:spPr>
        <p:txBody>
          <a:bodyPr wrap="none" rtlCol="0">
            <a:spAutoFit/>
          </a:bodyPr>
          <a:lstStyle/>
          <a:p>
            <a:r>
              <a:rPr lang="ko-KR" altLang="en-US" sz="1100" dirty="0">
                <a:solidFill>
                  <a:schemeClr val="bg2">
                    <a:lumMod val="75000"/>
                  </a:schemeClr>
                </a:solidFill>
              </a:rPr>
              <a:t>공고자료</a:t>
            </a:r>
          </a:p>
        </p:txBody>
      </p:sp>
      <p:sp>
        <p:nvSpPr>
          <p:cNvPr id="48" name="TextBox 47">
            <a:extLst>
              <a:ext uri="{FF2B5EF4-FFF2-40B4-BE49-F238E27FC236}">
                <a16:creationId xmlns:a16="http://schemas.microsoft.com/office/drawing/2014/main" id="{A2F9DB89-E407-4207-BC12-05AC8F85A6E5}"/>
              </a:ext>
            </a:extLst>
          </p:cNvPr>
          <p:cNvSpPr txBox="1"/>
          <p:nvPr/>
        </p:nvSpPr>
        <p:spPr>
          <a:xfrm>
            <a:off x="4864664" y="1713497"/>
            <a:ext cx="1080745" cy="261610"/>
          </a:xfrm>
          <a:prstGeom prst="rect">
            <a:avLst/>
          </a:prstGeom>
          <a:noFill/>
        </p:spPr>
        <p:txBody>
          <a:bodyPr wrap="none" rtlCol="0">
            <a:spAutoFit/>
          </a:bodyPr>
          <a:lstStyle/>
          <a:p>
            <a:r>
              <a:rPr lang="ko-KR" altLang="en-US" sz="1100">
                <a:solidFill>
                  <a:srgbClr val="2F5597"/>
                </a:solidFill>
              </a:rPr>
              <a:t>사업개요 내용</a:t>
            </a:r>
          </a:p>
        </p:txBody>
      </p:sp>
      <p:sp>
        <p:nvSpPr>
          <p:cNvPr id="60" name="TextBox 59">
            <a:extLst>
              <a:ext uri="{FF2B5EF4-FFF2-40B4-BE49-F238E27FC236}">
                <a16:creationId xmlns:a16="http://schemas.microsoft.com/office/drawing/2014/main" id="{885947CD-6588-44E3-B8DF-BBE95348F7F0}"/>
              </a:ext>
            </a:extLst>
          </p:cNvPr>
          <p:cNvSpPr txBox="1"/>
          <p:nvPr/>
        </p:nvSpPr>
        <p:spPr>
          <a:xfrm>
            <a:off x="4864664" y="2397101"/>
            <a:ext cx="1080745" cy="261610"/>
          </a:xfrm>
          <a:prstGeom prst="rect">
            <a:avLst/>
          </a:prstGeom>
          <a:noFill/>
        </p:spPr>
        <p:txBody>
          <a:bodyPr wrap="none" rtlCol="0">
            <a:spAutoFit/>
          </a:bodyPr>
          <a:lstStyle/>
          <a:p>
            <a:r>
              <a:rPr lang="ko-KR" altLang="en-US" sz="1100" dirty="0">
                <a:solidFill>
                  <a:srgbClr val="2F5597"/>
                </a:solidFill>
              </a:rPr>
              <a:t>지원예산 내용</a:t>
            </a:r>
          </a:p>
        </p:txBody>
      </p:sp>
      <p:sp>
        <p:nvSpPr>
          <p:cNvPr id="61" name="TextBox 60">
            <a:extLst>
              <a:ext uri="{FF2B5EF4-FFF2-40B4-BE49-F238E27FC236}">
                <a16:creationId xmlns:a16="http://schemas.microsoft.com/office/drawing/2014/main" id="{C2D7FCD5-3439-4BC0-942D-F03315B91B4D}"/>
              </a:ext>
            </a:extLst>
          </p:cNvPr>
          <p:cNvSpPr txBox="1"/>
          <p:nvPr/>
        </p:nvSpPr>
        <p:spPr>
          <a:xfrm>
            <a:off x="4864664" y="2738803"/>
            <a:ext cx="1080745" cy="261610"/>
          </a:xfrm>
          <a:prstGeom prst="rect">
            <a:avLst/>
          </a:prstGeom>
          <a:noFill/>
        </p:spPr>
        <p:txBody>
          <a:bodyPr wrap="none" rtlCol="0">
            <a:spAutoFit/>
          </a:bodyPr>
          <a:lstStyle/>
          <a:p>
            <a:r>
              <a:rPr lang="ko-KR" altLang="en-US" sz="1100" dirty="0">
                <a:solidFill>
                  <a:srgbClr val="2F5597"/>
                </a:solidFill>
              </a:rPr>
              <a:t>지원대상 내용</a:t>
            </a:r>
          </a:p>
        </p:txBody>
      </p:sp>
      <p:sp>
        <p:nvSpPr>
          <p:cNvPr id="62" name="TextBox 61">
            <a:extLst>
              <a:ext uri="{FF2B5EF4-FFF2-40B4-BE49-F238E27FC236}">
                <a16:creationId xmlns:a16="http://schemas.microsoft.com/office/drawing/2014/main" id="{7BFCD3E2-2A01-41E4-8DD9-D551311421D1}"/>
              </a:ext>
            </a:extLst>
          </p:cNvPr>
          <p:cNvSpPr txBox="1"/>
          <p:nvPr/>
        </p:nvSpPr>
        <p:spPr>
          <a:xfrm>
            <a:off x="4864664" y="3353094"/>
            <a:ext cx="748923" cy="261610"/>
          </a:xfrm>
          <a:prstGeom prst="rect">
            <a:avLst/>
          </a:prstGeom>
          <a:noFill/>
        </p:spPr>
        <p:txBody>
          <a:bodyPr wrap="none" rtlCol="0">
            <a:spAutoFit/>
          </a:bodyPr>
          <a:lstStyle/>
          <a:p>
            <a:r>
              <a:rPr lang="ko-KR" altLang="en-US" sz="1100" dirty="0">
                <a:solidFill>
                  <a:srgbClr val="2F5597"/>
                </a:solidFill>
              </a:rPr>
              <a:t>접수일정</a:t>
            </a:r>
          </a:p>
        </p:txBody>
      </p:sp>
      <p:sp>
        <p:nvSpPr>
          <p:cNvPr id="63" name="TextBox 62">
            <a:extLst>
              <a:ext uri="{FF2B5EF4-FFF2-40B4-BE49-F238E27FC236}">
                <a16:creationId xmlns:a16="http://schemas.microsoft.com/office/drawing/2014/main" id="{26153D0B-E3B8-427F-870B-6CDB45E5C37F}"/>
              </a:ext>
            </a:extLst>
          </p:cNvPr>
          <p:cNvSpPr txBox="1"/>
          <p:nvPr/>
        </p:nvSpPr>
        <p:spPr>
          <a:xfrm>
            <a:off x="4864664" y="3610800"/>
            <a:ext cx="1069524" cy="261610"/>
          </a:xfrm>
          <a:prstGeom prst="rect">
            <a:avLst/>
          </a:prstGeom>
          <a:noFill/>
        </p:spPr>
        <p:txBody>
          <a:bodyPr wrap="none" rtlCol="0">
            <a:spAutoFit/>
          </a:bodyPr>
          <a:lstStyle/>
          <a:p>
            <a:r>
              <a:rPr lang="en-US" altLang="ko-KR" sz="1100" dirty="0">
                <a:solidFill>
                  <a:srgbClr val="2F5597"/>
                </a:solidFill>
              </a:rPr>
              <a:t>000-000-0000</a:t>
            </a:r>
            <a:endParaRPr lang="ko-KR" altLang="en-US" sz="1100" dirty="0">
              <a:solidFill>
                <a:srgbClr val="2F5597"/>
              </a:solidFill>
            </a:endParaRPr>
          </a:p>
        </p:txBody>
      </p:sp>
      <p:sp>
        <p:nvSpPr>
          <p:cNvPr id="64" name="TextBox 63">
            <a:extLst>
              <a:ext uri="{FF2B5EF4-FFF2-40B4-BE49-F238E27FC236}">
                <a16:creationId xmlns:a16="http://schemas.microsoft.com/office/drawing/2014/main" id="{4736E097-029C-40EE-8B52-A413501BC344}"/>
              </a:ext>
            </a:extLst>
          </p:cNvPr>
          <p:cNvSpPr txBox="1"/>
          <p:nvPr/>
        </p:nvSpPr>
        <p:spPr>
          <a:xfrm>
            <a:off x="4864664" y="4057800"/>
            <a:ext cx="1476686" cy="261610"/>
          </a:xfrm>
          <a:prstGeom prst="rect">
            <a:avLst/>
          </a:prstGeom>
          <a:noFill/>
        </p:spPr>
        <p:txBody>
          <a:bodyPr wrap="none" rtlCol="0">
            <a:spAutoFit/>
          </a:bodyPr>
          <a:lstStyle/>
          <a:p>
            <a:r>
              <a:rPr lang="ko-KR" altLang="en-US" sz="1100" dirty="0">
                <a:solidFill>
                  <a:srgbClr val="2F5597"/>
                </a:solidFill>
              </a:rPr>
              <a:t>사업명</a:t>
            </a:r>
            <a:r>
              <a:rPr lang="en-US" altLang="ko-KR" sz="1100" dirty="0">
                <a:solidFill>
                  <a:srgbClr val="2F5597"/>
                </a:solidFill>
              </a:rPr>
              <a:t>_</a:t>
            </a:r>
            <a:r>
              <a:rPr lang="ko-KR" altLang="en-US" sz="1100" dirty="0">
                <a:solidFill>
                  <a:srgbClr val="2F5597"/>
                </a:solidFill>
              </a:rPr>
              <a:t>첨부파일</a:t>
            </a:r>
            <a:r>
              <a:rPr lang="en-US" altLang="ko-KR" sz="1100" dirty="0">
                <a:solidFill>
                  <a:srgbClr val="2F5597"/>
                </a:solidFill>
              </a:rPr>
              <a:t>.pdf</a:t>
            </a:r>
            <a:endParaRPr lang="ko-KR" altLang="en-US" sz="1100" dirty="0">
              <a:solidFill>
                <a:srgbClr val="2F5597"/>
              </a:solidFill>
            </a:endParaRPr>
          </a:p>
        </p:txBody>
      </p:sp>
    </p:spTree>
    <p:extLst>
      <p:ext uri="{BB962C8B-B14F-4D97-AF65-F5344CB8AC3E}">
        <p14:creationId xmlns:p14="http://schemas.microsoft.com/office/powerpoint/2010/main" val="45012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27669C-03B2-45C2-9742-01DDBDCEAB1C}"/>
              </a:ext>
            </a:extLst>
          </p:cNvPr>
          <p:cNvSpPr>
            <a:spLocks noGrp="1"/>
          </p:cNvSpPr>
          <p:nvPr>
            <p:ph type="body" sz="quarter" idx="10"/>
          </p:nvPr>
        </p:nvSpPr>
        <p:spPr/>
        <p:txBody>
          <a:bodyPr/>
          <a:lstStyle/>
          <a:p>
            <a:endParaRPr lang="ko-KR" altLang="en-US"/>
          </a:p>
        </p:txBody>
      </p:sp>
      <p:pic>
        <p:nvPicPr>
          <p:cNvPr id="5" name="그림 4">
            <a:extLst>
              <a:ext uri="{FF2B5EF4-FFF2-40B4-BE49-F238E27FC236}">
                <a16:creationId xmlns:a16="http://schemas.microsoft.com/office/drawing/2014/main" id="{73F96E65-6774-4890-89DC-3FCFE36A2286}"/>
              </a:ext>
            </a:extLst>
          </p:cNvPr>
          <p:cNvPicPr>
            <a:picLocks noChangeAspect="1"/>
          </p:cNvPicPr>
          <p:nvPr/>
        </p:nvPicPr>
        <p:blipFill>
          <a:blip r:embed="rId2"/>
          <a:stretch>
            <a:fillRect/>
          </a:stretch>
        </p:blipFill>
        <p:spPr>
          <a:xfrm>
            <a:off x="0" y="22981"/>
            <a:ext cx="12192000" cy="6812038"/>
          </a:xfrm>
          <a:prstGeom prst="rect">
            <a:avLst/>
          </a:prstGeom>
        </p:spPr>
      </p:pic>
      <p:sp>
        <p:nvSpPr>
          <p:cNvPr id="6" name="TextBox 5">
            <a:extLst>
              <a:ext uri="{FF2B5EF4-FFF2-40B4-BE49-F238E27FC236}">
                <a16:creationId xmlns:a16="http://schemas.microsoft.com/office/drawing/2014/main" id="{3C3633AB-76EC-4445-BCF4-BA5254CEAC03}"/>
              </a:ext>
            </a:extLst>
          </p:cNvPr>
          <p:cNvSpPr txBox="1"/>
          <p:nvPr/>
        </p:nvSpPr>
        <p:spPr>
          <a:xfrm>
            <a:off x="1909187" y="614893"/>
            <a:ext cx="2319866" cy="369332"/>
          </a:xfrm>
          <a:prstGeom prst="rect">
            <a:avLst/>
          </a:prstGeom>
          <a:noFill/>
        </p:spPr>
        <p:txBody>
          <a:bodyPr wrap="none" rtlCol="0">
            <a:spAutoFit/>
          </a:bodyPr>
          <a:lstStyle/>
          <a:p>
            <a:r>
              <a:rPr lang="en-US" altLang="ko-KR" dirty="0"/>
              <a:t>R&amp;D </a:t>
            </a:r>
            <a:r>
              <a:rPr lang="ko-KR" altLang="en-US" dirty="0"/>
              <a:t>사업 등록</a:t>
            </a:r>
            <a:r>
              <a:rPr lang="en-US" altLang="ko-KR" dirty="0"/>
              <a:t>/</a:t>
            </a:r>
            <a:r>
              <a:rPr lang="ko-KR" altLang="en-US" dirty="0"/>
              <a:t>관리</a:t>
            </a:r>
          </a:p>
        </p:txBody>
      </p:sp>
      <p:sp>
        <p:nvSpPr>
          <p:cNvPr id="7" name="직사각형 6">
            <a:extLst>
              <a:ext uri="{FF2B5EF4-FFF2-40B4-BE49-F238E27FC236}">
                <a16:creationId xmlns:a16="http://schemas.microsoft.com/office/drawing/2014/main" id="{8B8C38DC-9811-4AF0-81F3-1FA21A8ABAEA}"/>
              </a:ext>
            </a:extLst>
          </p:cNvPr>
          <p:cNvSpPr/>
          <p:nvPr/>
        </p:nvSpPr>
        <p:spPr>
          <a:xfrm>
            <a:off x="2160396" y="1587640"/>
            <a:ext cx="6913266" cy="308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7068A182-7890-425A-9B20-CCB9D84F8B9A}"/>
              </a:ext>
            </a:extLst>
          </p:cNvPr>
          <p:cNvPicPr>
            <a:picLocks noChangeAspect="1"/>
          </p:cNvPicPr>
          <p:nvPr/>
        </p:nvPicPr>
        <p:blipFill>
          <a:blip r:embed="rId3"/>
          <a:stretch>
            <a:fillRect/>
          </a:stretch>
        </p:blipFill>
        <p:spPr>
          <a:xfrm>
            <a:off x="1825055" y="1296212"/>
            <a:ext cx="8742857" cy="447619"/>
          </a:xfrm>
          <a:prstGeom prst="rect">
            <a:avLst/>
          </a:prstGeom>
        </p:spPr>
      </p:pic>
      <p:sp>
        <p:nvSpPr>
          <p:cNvPr id="10" name="직사각형 9">
            <a:extLst>
              <a:ext uri="{FF2B5EF4-FFF2-40B4-BE49-F238E27FC236}">
                <a16:creationId xmlns:a16="http://schemas.microsoft.com/office/drawing/2014/main" id="{770C66E1-A8C7-48EF-A60E-FB4900B54078}"/>
              </a:ext>
            </a:extLst>
          </p:cNvPr>
          <p:cNvSpPr/>
          <p:nvPr/>
        </p:nvSpPr>
        <p:spPr>
          <a:xfrm>
            <a:off x="7586505" y="713433"/>
            <a:ext cx="1296238" cy="270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2A056B6-76CC-44DC-B6FC-8DE96E846272}"/>
              </a:ext>
            </a:extLst>
          </p:cNvPr>
          <p:cNvSpPr/>
          <p:nvPr/>
        </p:nvSpPr>
        <p:spPr>
          <a:xfrm>
            <a:off x="3980822" y="1408444"/>
            <a:ext cx="2028092" cy="270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48B6A71-4A4E-4E73-8493-A62C0688321B}"/>
              </a:ext>
            </a:extLst>
          </p:cNvPr>
          <p:cNvSpPr txBox="1"/>
          <p:nvPr/>
        </p:nvSpPr>
        <p:spPr>
          <a:xfrm>
            <a:off x="2074623" y="1384263"/>
            <a:ext cx="880901" cy="312347"/>
          </a:xfrm>
          <a:prstGeom prst="rect">
            <a:avLst/>
          </a:prstGeom>
          <a:solidFill>
            <a:srgbClr val="CFCFCF"/>
          </a:solidFill>
        </p:spPr>
        <p:txBody>
          <a:bodyPr wrap="square" rtlCol="0" anchor="ctr">
            <a:noAutofit/>
          </a:bodyPr>
          <a:lstStyle/>
          <a:p>
            <a:pPr algn="ctr"/>
            <a:r>
              <a:rPr lang="ko-KR" altLang="en-US" sz="800" dirty="0"/>
              <a:t>정부 </a:t>
            </a:r>
            <a:r>
              <a:rPr lang="en-US" altLang="ko-KR" sz="800" dirty="0"/>
              <a:t>R&amp;D</a:t>
            </a:r>
            <a:r>
              <a:rPr lang="ko-KR" altLang="en-US" sz="800" dirty="0"/>
              <a:t> 사업</a:t>
            </a:r>
          </a:p>
        </p:txBody>
      </p:sp>
      <p:sp>
        <p:nvSpPr>
          <p:cNvPr id="14" name="TextBox 13">
            <a:extLst>
              <a:ext uri="{FF2B5EF4-FFF2-40B4-BE49-F238E27FC236}">
                <a16:creationId xmlns:a16="http://schemas.microsoft.com/office/drawing/2014/main" id="{4A0948B9-2E7D-4CB8-96A4-B1308D37BE00}"/>
              </a:ext>
            </a:extLst>
          </p:cNvPr>
          <p:cNvSpPr txBox="1"/>
          <p:nvPr/>
        </p:nvSpPr>
        <p:spPr>
          <a:xfrm>
            <a:off x="3146410" y="1478396"/>
            <a:ext cx="710451" cy="184666"/>
          </a:xfrm>
          <a:prstGeom prst="rect">
            <a:avLst/>
          </a:prstGeom>
          <a:solidFill>
            <a:srgbClr val="CFCFCF"/>
          </a:solidFill>
        </p:spPr>
        <p:txBody>
          <a:bodyPr wrap="none" rtlCol="0">
            <a:spAutoFit/>
          </a:bodyPr>
          <a:lstStyle/>
          <a:p>
            <a:r>
              <a:rPr lang="ko-KR" altLang="en-US" sz="600"/>
              <a:t>전남 </a:t>
            </a:r>
            <a:r>
              <a:rPr lang="en-US" altLang="ko-KR" sz="600" dirty="0"/>
              <a:t>R&amp;D</a:t>
            </a:r>
            <a:r>
              <a:rPr lang="ko-KR" altLang="en-US" sz="600" dirty="0"/>
              <a:t> 사업</a:t>
            </a:r>
          </a:p>
        </p:txBody>
      </p:sp>
      <p:pic>
        <p:nvPicPr>
          <p:cNvPr id="16" name="그림 15">
            <a:extLst>
              <a:ext uri="{FF2B5EF4-FFF2-40B4-BE49-F238E27FC236}">
                <a16:creationId xmlns:a16="http://schemas.microsoft.com/office/drawing/2014/main" id="{29B5674B-AA96-4D2F-AAFA-5B3947E612AA}"/>
              </a:ext>
            </a:extLst>
          </p:cNvPr>
          <p:cNvPicPr>
            <a:picLocks noChangeAspect="1"/>
          </p:cNvPicPr>
          <p:nvPr/>
        </p:nvPicPr>
        <p:blipFill>
          <a:blip r:embed="rId4"/>
          <a:stretch>
            <a:fillRect/>
          </a:stretch>
        </p:blipFill>
        <p:spPr>
          <a:xfrm>
            <a:off x="1853626" y="1769824"/>
            <a:ext cx="8685714" cy="476190"/>
          </a:xfrm>
          <a:prstGeom prst="rect">
            <a:avLst/>
          </a:prstGeom>
        </p:spPr>
      </p:pic>
      <p:pic>
        <p:nvPicPr>
          <p:cNvPr id="19" name="그림 18">
            <a:extLst>
              <a:ext uri="{FF2B5EF4-FFF2-40B4-BE49-F238E27FC236}">
                <a16:creationId xmlns:a16="http://schemas.microsoft.com/office/drawing/2014/main" id="{7888A8D3-7B25-4722-8DEE-05077A3F04DA}"/>
              </a:ext>
            </a:extLst>
          </p:cNvPr>
          <p:cNvPicPr>
            <a:picLocks noChangeAspect="1"/>
          </p:cNvPicPr>
          <p:nvPr/>
        </p:nvPicPr>
        <p:blipFill>
          <a:blip r:embed="rId5"/>
          <a:stretch>
            <a:fillRect/>
          </a:stretch>
        </p:blipFill>
        <p:spPr>
          <a:xfrm>
            <a:off x="5035363" y="820039"/>
            <a:ext cx="647619" cy="523810"/>
          </a:xfrm>
          <a:prstGeom prst="rect">
            <a:avLst/>
          </a:prstGeom>
        </p:spPr>
      </p:pic>
      <p:sp>
        <p:nvSpPr>
          <p:cNvPr id="20" name="TextBox 19">
            <a:extLst>
              <a:ext uri="{FF2B5EF4-FFF2-40B4-BE49-F238E27FC236}">
                <a16:creationId xmlns:a16="http://schemas.microsoft.com/office/drawing/2014/main" id="{CE2F6031-79F7-45E1-8610-180AE0F35792}"/>
              </a:ext>
            </a:extLst>
          </p:cNvPr>
          <p:cNvSpPr txBox="1"/>
          <p:nvPr/>
        </p:nvSpPr>
        <p:spPr>
          <a:xfrm>
            <a:off x="5070758" y="848829"/>
            <a:ext cx="327959" cy="123111"/>
          </a:xfrm>
          <a:prstGeom prst="rect">
            <a:avLst/>
          </a:prstGeom>
          <a:solidFill>
            <a:schemeClr val="bg1"/>
          </a:solidFill>
        </p:spPr>
        <p:txBody>
          <a:bodyPr wrap="square" lIns="0" tIns="0" rIns="0" bIns="0" rtlCol="0">
            <a:spAutoFit/>
          </a:bodyPr>
          <a:lstStyle/>
          <a:p>
            <a:r>
              <a:rPr lang="ko-KR" altLang="en-US" sz="800" dirty="0"/>
              <a:t>기관명</a:t>
            </a:r>
          </a:p>
        </p:txBody>
      </p:sp>
      <p:sp>
        <p:nvSpPr>
          <p:cNvPr id="21" name="TextBox 20">
            <a:extLst>
              <a:ext uri="{FF2B5EF4-FFF2-40B4-BE49-F238E27FC236}">
                <a16:creationId xmlns:a16="http://schemas.microsoft.com/office/drawing/2014/main" id="{D640DC32-8CBD-4E99-B665-C6FB90418FD3}"/>
              </a:ext>
            </a:extLst>
          </p:cNvPr>
          <p:cNvSpPr txBox="1"/>
          <p:nvPr/>
        </p:nvSpPr>
        <p:spPr>
          <a:xfrm>
            <a:off x="2053191" y="1942381"/>
            <a:ext cx="327959" cy="123111"/>
          </a:xfrm>
          <a:prstGeom prst="rect">
            <a:avLst/>
          </a:prstGeom>
          <a:solidFill>
            <a:schemeClr val="bg1"/>
          </a:solidFill>
        </p:spPr>
        <p:txBody>
          <a:bodyPr wrap="square" lIns="0" tIns="0" rIns="0" bIns="0" rtlCol="0">
            <a:spAutoFit/>
          </a:bodyPr>
          <a:lstStyle/>
          <a:p>
            <a:r>
              <a:rPr lang="ko-KR" altLang="en-US" sz="800" dirty="0"/>
              <a:t>기관명</a:t>
            </a:r>
          </a:p>
        </p:txBody>
      </p:sp>
      <p:sp>
        <p:nvSpPr>
          <p:cNvPr id="22" name="TextBox 21">
            <a:extLst>
              <a:ext uri="{FF2B5EF4-FFF2-40B4-BE49-F238E27FC236}">
                <a16:creationId xmlns:a16="http://schemas.microsoft.com/office/drawing/2014/main" id="{15B293A7-AD73-42EE-8ECC-303140C06261}"/>
              </a:ext>
            </a:extLst>
          </p:cNvPr>
          <p:cNvSpPr txBox="1"/>
          <p:nvPr/>
        </p:nvSpPr>
        <p:spPr>
          <a:xfrm>
            <a:off x="5070758" y="1050099"/>
            <a:ext cx="327959" cy="123111"/>
          </a:xfrm>
          <a:prstGeom prst="rect">
            <a:avLst/>
          </a:prstGeom>
          <a:solidFill>
            <a:srgbClr val="1E90FF"/>
          </a:solidFill>
        </p:spPr>
        <p:txBody>
          <a:bodyPr wrap="square" lIns="0" tIns="0" rIns="0" bIns="0" rtlCol="0">
            <a:spAutoFit/>
          </a:bodyPr>
          <a:lstStyle/>
          <a:p>
            <a:r>
              <a:rPr lang="ko-KR" altLang="en-US" sz="800" dirty="0">
                <a:solidFill>
                  <a:schemeClr val="bg1"/>
                </a:solidFill>
              </a:rPr>
              <a:t>기관명</a:t>
            </a:r>
          </a:p>
        </p:txBody>
      </p:sp>
      <p:sp>
        <p:nvSpPr>
          <p:cNvPr id="23" name="TextBox 22">
            <a:extLst>
              <a:ext uri="{FF2B5EF4-FFF2-40B4-BE49-F238E27FC236}">
                <a16:creationId xmlns:a16="http://schemas.microsoft.com/office/drawing/2014/main" id="{73CF349E-2FFF-46F2-9F45-3F9466172A48}"/>
              </a:ext>
            </a:extLst>
          </p:cNvPr>
          <p:cNvSpPr txBox="1"/>
          <p:nvPr/>
        </p:nvSpPr>
        <p:spPr>
          <a:xfrm>
            <a:off x="5070758" y="1210781"/>
            <a:ext cx="327959" cy="123111"/>
          </a:xfrm>
          <a:prstGeom prst="rect">
            <a:avLst/>
          </a:prstGeom>
          <a:solidFill>
            <a:schemeClr val="bg1"/>
          </a:solidFill>
        </p:spPr>
        <p:txBody>
          <a:bodyPr wrap="square" lIns="0" tIns="0" rIns="0" bIns="0" rtlCol="0">
            <a:spAutoFit/>
          </a:bodyPr>
          <a:lstStyle/>
          <a:p>
            <a:r>
              <a:rPr lang="ko-KR" altLang="en-US" sz="800" dirty="0"/>
              <a:t>사업명</a:t>
            </a:r>
          </a:p>
        </p:txBody>
      </p:sp>
      <p:sp>
        <p:nvSpPr>
          <p:cNvPr id="24" name="직사각형 23">
            <a:extLst>
              <a:ext uri="{FF2B5EF4-FFF2-40B4-BE49-F238E27FC236}">
                <a16:creationId xmlns:a16="http://schemas.microsoft.com/office/drawing/2014/main" id="{DCD4774F-71B7-4617-AE1D-F10C0DD63A3C}"/>
              </a:ext>
            </a:extLst>
          </p:cNvPr>
          <p:cNvSpPr/>
          <p:nvPr/>
        </p:nvSpPr>
        <p:spPr>
          <a:xfrm>
            <a:off x="1909187" y="1769824"/>
            <a:ext cx="808961" cy="447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7" name="표 27">
            <a:extLst>
              <a:ext uri="{FF2B5EF4-FFF2-40B4-BE49-F238E27FC236}">
                <a16:creationId xmlns:a16="http://schemas.microsoft.com/office/drawing/2014/main" id="{D8F4E194-0CCD-4A7F-8FCF-5976BC8C5721}"/>
              </a:ext>
            </a:extLst>
          </p:cNvPr>
          <p:cNvGraphicFramePr>
            <a:graphicFrameLocks noGrp="1"/>
          </p:cNvGraphicFramePr>
          <p:nvPr>
            <p:extLst>
              <p:ext uri="{D42A27DB-BD31-4B8C-83A1-F6EECF244321}">
                <p14:modId xmlns:p14="http://schemas.microsoft.com/office/powerpoint/2010/main" val="4256550448"/>
              </p:ext>
            </p:extLst>
          </p:nvPr>
        </p:nvGraphicFramePr>
        <p:xfrm>
          <a:off x="1944913" y="2361707"/>
          <a:ext cx="8501796" cy="2901255"/>
        </p:xfrm>
        <a:graphic>
          <a:graphicData uri="http://schemas.openxmlformats.org/drawingml/2006/table">
            <a:tbl>
              <a:tblPr firstRow="1" bandRow="1">
                <a:tableStyleId>{2D5ABB26-0587-4C30-8999-92F81FD0307C}</a:tableStyleId>
              </a:tblPr>
              <a:tblGrid>
                <a:gridCol w="770139">
                  <a:extLst>
                    <a:ext uri="{9D8B030D-6E8A-4147-A177-3AD203B41FA5}">
                      <a16:colId xmlns:a16="http://schemas.microsoft.com/office/drawing/2014/main" val="1867233235"/>
                    </a:ext>
                  </a:extLst>
                </a:gridCol>
                <a:gridCol w="1771539">
                  <a:extLst>
                    <a:ext uri="{9D8B030D-6E8A-4147-A177-3AD203B41FA5}">
                      <a16:colId xmlns:a16="http://schemas.microsoft.com/office/drawing/2014/main" val="3231888299"/>
                    </a:ext>
                  </a:extLst>
                </a:gridCol>
                <a:gridCol w="1101950">
                  <a:extLst>
                    <a:ext uri="{9D8B030D-6E8A-4147-A177-3AD203B41FA5}">
                      <a16:colId xmlns:a16="http://schemas.microsoft.com/office/drawing/2014/main" val="2458054470"/>
                    </a:ext>
                  </a:extLst>
                </a:gridCol>
                <a:gridCol w="1214542">
                  <a:extLst>
                    <a:ext uri="{9D8B030D-6E8A-4147-A177-3AD203B41FA5}">
                      <a16:colId xmlns:a16="http://schemas.microsoft.com/office/drawing/2014/main" val="1624737818"/>
                    </a:ext>
                  </a:extLst>
                </a:gridCol>
                <a:gridCol w="1214542">
                  <a:extLst>
                    <a:ext uri="{9D8B030D-6E8A-4147-A177-3AD203B41FA5}">
                      <a16:colId xmlns:a16="http://schemas.microsoft.com/office/drawing/2014/main" val="2054558199"/>
                    </a:ext>
                  </a:extLst>
                </a:gridCol>
                <a:gridCol w="1214542">
                  <a:extLst>
                    <a:ext uri="{9D8B030D-6E8A-4147-A177-3AD203B41FA5}">
                      <a16:colId xmlns:a16="http://schemas.microsoft.com/office/drawing/2014/main" val="1217713434"/>
                    </a:ext>
                  </a:extLst>
                </a:gridCol>
                <a:gridCol w="1214542">
                  <a:extLst>
                    <a:ext uri="{9D8B030D-6E8A-4147-A177-3AD203B41FA5}">
                      <a16:colId xmlns:a16="http://schemas.microsoft.com/office/drawing/2014/main" val="1937498882"/>
                    </a:ext>
                  </a:extLst>
                </a:gridCol>
              </a:tblGrid>
              <a:tr h="370840">
                <a:tc>
                  <a:txBody>
                    <a:bodyPr/>
                    <a:lstStyle/>
                    <a:p>
                      <a:pPr algn="ctr" latinLnBrk="1"/>
                      <a:r>
                        <a:rPr lang="ko-KR" altLang="en-US" sz="1100" dirty="0"/>
                        <a:t>번호</a:t>
                      </a:r>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사업명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접수일정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지원기관</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문의번호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지원예산</a:t>
                      </a:r>
                      <a:endParaRPr lang="en-US" altLang="ko-KR" sz="1100" dirty="0"/>
                    </a:p>
                    <a:p>
                      <a:pPr algn="ctr" latinLnBrk="1"/>
                      <a:r>
                        <a:rPr lang="en-US" altLang="ko-KR" sz="1100" dirty="0"/>
                        <a:t>(</a:t>
                      </a:r>
                      <a:r>
                        <a:rPr lang="ko-KR" altLang="en-US" sz="1100" dirty="0"/>
                        <a:t>단위</a:t>
                      </a:r>
                      <a:r>
                        <a:rPr lang="en-US" altLang="ko-KR" sz="1100" dirty="0"/>
                        <a:t>:</a:t>
                      </a:r>
                      <a:r>
                        <a:rPr lang="ko-KR" altLang="en-US" sz="1100" dirty="0"/>
                        <a:t>백만원</a:t>
                      </a:r>
                      <a:r>
                        <a:rPr lang="en-US" altLang="ko-KR" sz="1100" dirty="0"/>
                        <a:t>)</a:t>
                      </a:r>
                      <a:endParaRPr lang="ko-KR" altLang="en-US" sz="11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접수상태</a:t>
                      </a:r>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077534592"/>
                  </a:ext>
                </a:extLst>
              </a:tr>
              <a:tr h="824845">
                <a:tc>
                  <a:txBody>
                    <a:bodyPr/>
                    <a:lstStyle/>
                    <a:p>
                      <a:pPr algn="ctr" latinLnBrk="1"/>
                      <a:r>
                        <a:rPr lang="en-US" altLang="ko-KR" sz="900" dirty="0"/>
                        <a:t>3</a:t>
                      </a:r>
                      <a:endParaRPr lang="ko-KR" altLang="en-US" sz="900" dirty="0"/>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사업명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0000-00-00 ~</a:t>
                      </a:r>
                    </a:p>
                    <a:p>
                      <a:pPr algn="ctr" latinLnBrk="1"/>
                      <a:r>
                        <a:rPr lang="en-US" altLang="ko-KR" sz="900" dirty="0"/>
                        <a:t>0000-00-00</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지원기관명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000-000-0000</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0000</a:t>
                      </a:r>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6267"/>
                  </a:ext>
                </a:extLst>
              </a:tr>
              <a:tr h="824845">
                <a:tc>
                  <a:txBody>
                    <a:bodyPr/>
                    <a:lstStyle/>
                    <a:p>
                      <a:pPr algn="ctr" latinLnBrk="1"/>
                      <a:r>
                        <a:rPr lang="en-US" altLang="ko-KR" sz="900" dirty="0"/>
                        <a:t>2</a:t>
                      </a:r>
                      <a:endParaRPr lang="ko-KR" altLang="en-US" sz="900" dirty="0"/>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중소기업 첨단소재</a:t>
                      </a:r>
                      <a:endParaRPr lang="en-US" altLang="ko-KR" sz="900" dirty="0"/>
                    </a:p>
                    <a:p>
                      <a:pPr algn="ctr" latinLnBrk="1"/>
                      <a:r>
                        <a:rPr lang="en-US" altLang="ko-KR" sz="900" dirty="0"/>
                        <a:t>R&amp;D </a:t>
                      </a:r>
                      <a:r>
                        <a:rPr lang="ko-KR" altLang="en-US" sz="900" dirty="0"/>
                        <a:t>연구비 지원 사업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2021-01-21 ~</a:t>
                      </a:r>
                    </a:p>
                    <a:p>
                      <a:pPr algn="ctr" latinLnBrk="1"/>
                      <a:r>
                        <a:rPr lang="en-US" altLang="ko-KR" sz="900" dirty="0"/>
                        <a:t>2021-03-01</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동신대학교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061-888-9999</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100</a:t>
                      </a:r>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3037298"/>
                  </a:ext>
                </a:extLst>
              </a:tr>
              <a:tr h="824845">
                <a:tc>
                  <a:txBody>
                    <a:bodyPr/>
                    <a:lstStyle/>
                    <a:p>
                      <a:pPr algn="ctr" latinLnBrk="1"/>
                      <a:r>
                        <a:rPr lang="en-US" altLang="ko-KR" sz="900" dirty="0"/>
                        <a:t>1</a:t>
                      </a:r>
                      <a:endParaRPr lang="ko-KR" altLang="en-US" sz="900" dirty="0"/>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중소기업 첨단소재</a:t>
                      </a:r>
                      <a:endParaRPr lang="en-US" altLang="ko-KR" sz="900" dirty="0"/>
                    </a:p>
                    <a:p>
                      <a:pPr algn="ctr" latinLnBrk="1"/>
                      <a:r>
                        <a:rPr lang="en-US" altLang="ko-KR" sz="900" dirty="0"/>
                        <a:t>R&amp;D </a:t>
                      </a:r>
                      <a:r>
                        <a:rPr lang="ko-KR" altLang="en-US" sz="900" dirty="0"/>
                        <a:t>연구비 지원 사업</a:t>
                      </a:r>
                    </a:p>
                    <a:p>
                      <a:pPr algn="ctr" latinLnBrk="1"/>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2021-01-21 ~</a:t>
                      </a:r>
                    </a:p>
                    <a:p>
                      <a:pPr algn="ctr" latinLnBrk="1"/>
                      <a:r>
                        <a:rPr lang="en-US" altLang="ko-KR" sz="900" dirty="0"/>
                        <a:t>2021-05-05</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dirty="0"/>
                        <a:t>목포대학교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061-888-9999</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100</a:t>
                      </a:r>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3028672"/>
                  </a:ext>
                </a:extLst>
              </a:tr>
            </a:tbl>
          </a:graphicData>
        </a:graphic>
      </p:graphicFrame>
      <p:sp>
        <p:nvSpPr>
          <p:cNvPr id="31" name="사각형: 둥근 모서리 30">
            <a:extLst>
              <a:ext uri="{FF2B5EF4-FFF2-40B4-BE49-F238E27FC236}">
                <a16:creationId xmlns:a16="http://schemas.microsoft.com/office/drawing/2014/main" id="{BF58F44A-C8E2-4365-B350-8906A7F74E67}"/>
              </a:ext>
            </a:extLst>
          </p:cNvPr>
          <p:cNvSpPr/>
          <p:nvPr/>
        </p:nvSpPr>
        <p:spPr>
          <a:xfrm>
            <a:off x="9544833" y="3813435"/>
            <a:ext cx="663879" cy="325677"/>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a:solidFill>
                  <a:schemeClr val="tx1"/>
                </a:solidFill>
              </a:rPr>
              <a:t>접수마감</a:t>
            </a:r>
          </a:p>
        </p:txBody>
      </p:sp>
      <p:sp>
        <p:nvSpPr>
          <p:cNvPr id="33" name="사각형: 둥근 모서리 32">
            <a:extLst>
              <a:ext uri="{FF2B5EF4-FFF2-40B4-BE49-F238E27FC236}">
                <a16:creationId xmlns:a16="http://schemas.microsoft.com/office/drawing/2014/main" id="{4641E2EB-0398-40AF-9FB5-DAA0BFE15785}"/>
              </a:ext>
            </a:extLst>
          </p:cNvPr>
          <p:cNvSpPr/>
          <p:nvPr/>
        </p:nvSpPr>
        <p:spPr>
          <a:xfrm>
            <a:off x="9544833" y="2967223"/>
            <a:ext cx="663879" cy="32567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err="1">
                <a:solidFill>
                  <a:schemeClr val="tx1"/>
                </a:solidFill>
              </a:rPr>
              <a:t>접수중</a:t>
            </a:r>
            <a:endParaRPr lang="ko-KR" altLang="en-US" sz="1000" dirty="0">
              <a:solidFill>
                <a:schemeClr val="tx1"/>
              </a:solidFill>
            </a:endParaRPr>
          </a:p>
        </p:txBody>
      </p:sp>
      <p:sp>
        <p:nvSpPr>
          <p:cNvPr id="34" name="사각형: 둥근 모서리 33">
            <a:extLst>
              <a:ext uri="{FF2B5EF4-FFF2-40B4-BE49-F238E27FC236}">
                <a16:creationId xmlns:a16="http://schemas.microsoft.com/office/drawing/2014/main" id="{00F2BA6E-287D-4CDD-BF7B-B902C132A683}"/>
              </a:ext>
            </a:extLst>
          </p:cNvPr>
          <p:cNvSpPr/>
          <p:nvPr/>
        </p:nvSpPr>
        <p:spPr>
          <a:xfrm>
            <a:off x="9544833" y="4659647"/>
            <a:ext cx="663879" cy="32567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err="1">
                <a:solidFill>
                  <a:schemeClr val="tx1"/>
                </a:solidFill>
              </a:rPr>
              <a:t>접수중</a:t>
            </a:r>
            <a:endParaRPr lang="ko-KR" altLang="en-US" sz="1000" dirty="0">
              <a:solidFill>
                <a:schemeClr val="tx1"/>
              </a:solidFill>
            </a:endParaRPr>
          </a:p>
        </p:txBody>
      </p:sp>
      <p:sp>
        <p:nvSpPr>
          <p:cNvPr id="36" name="사각형: 둥근 모서리 35">
            <a:extLst>
              <a:ext uri="{FF2B5EF4-FFF2-40B4-BE49-F238E27FC236}">
                <a16:creationId xmlns:a16="http://schemas.microsoft.com/office/drawing/2014/main" id="{B33A7337-3660-4B9D-8BF3-F73887AEAE72}"/>
              </a:ext>
            </a:extLst>
          </p:cNvPr>
          <p:cNvSpPr/>
          <p:nvPr/>
        </p:nvSpPr>
        <p:spPr>
          <a:xfrm>
            <a:off x="9544833" y="5468390"/>
            <a:ext cx="663879" cy="325677"/>
          </a:xfrm>
          <a:prstGeom prst="round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a:solidFill>
                  <a:schemeClr val="bg1"/>
                </a:solidFill>
              </a:rPr>
              <a:t>사업등록</a:t>
            </a:r>
            <a:endParaRPr lang="ko-KR" altLang="en-US" sz="1000" dirty="0">
              <a:solidFill>
                <a:schemeClr val="bg1"/>
              </a:solidFill>
            </a:endParaRPr>
          </a:p>
        </p:txBody>
      </p:sp>
      <p:sp>
        <p:nvSpPr>
          <p:cNvPr id="28" name="TextBox 27">
            <a:extLst>
              <a:ext uri="{FF2B5EF4-FFF2-40B4-BE49-F238E27FC236}">
                <a16:creationId xmlns:a16="http://schemas.microsoft.com/office/drawing/2014/main" id="{61F315CB-A470-43A7-A724-53B98E146112}"/>
              </a:ext>
            </a:extLst>
          </p:cNvPr>
          <p:cNvSpPr txBox="1"/>
          <p:nvPr/>
        </p:nvSpPr>
        <p:spPr>
          <a:xfrm>
            <a:off x="3050203" y="1384263"/>
            <a:ext cx="880901" cy="312347"/>
          </a:xfrm>
          <a:prstGeom prst="rect">
            <a:avLst/>
          </a:prstGeom>
          <a:solidFill>
            <a:schemeClr val="bg1"/>
          </a:solidFill>
        </p:spPr>
        <p:txBody>
          <a:bodyPr wrap="square" rtlCol="0" anchor="ctr">
            <a:noAutofit/>
          </a:bodyPr>
          <a:lstStyle/>
          <a:p>
            <a:pPr algn="ctr"/>
            <a:r>
              <a:rPr lang="ko-KR" altLang="en-US" sz="800"/>
              <a:t>전남 </a:t>
            </a:r>
            <a:r>
              <a:rPr lang="en-US" altLang="ko-KR" sz="800" dirty="0"/>
              <a:t>R&amp;D</a:t>
            </a:r>
            <a:r>
              <a:rPr lang="ko-KR" altLang="en-US" sz="800" dirty="0"/>
              <a:t> 사업</a:t>
            </a:r>
          </a:p>
        </p:txBody>
      </p:sp>
      <p:cxnSp>
        <p:nvCxnSpPr>
          <p:cNvPr id="26" name="직선 화살표 연결선 25">
            <a:extLst>
              <a:ext uri="{FF2B5EF4-FFF2-40B4-BE49-F238E27FC236}">
                <a16:creationId xmlns:a16="http://schemas.microsoft.com/office/drawing/2014/main" id="{144E8C64-9121-4E47-AC33-9BC3735B812B}"/>
              </a:ext>
            </a:extLst>
          </p:cNvPr>
          <p:cNvCxnSpPr>
            <a:stCxn id="24" idx="3"/>
            <a:endCxn id="19" idx="1"/>
          </p:cNvCxnSpPr>
          <p:nvPr/>
        </p:nvCxnSpPr>
        <p:spPr>
          <a:xfrm flipV="1">
            <a:off x="2718148" y="1081944"/>
            <a:ext cx="2317215" cy="911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8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41B7786-DDCB-456B-943E-67CE6DBF0CEB}"/>
              </a:ext>
            </a:extLst>
          </p:cNvPr>
          <p:cNvSpPr>
            <a:spLocks noGrp="1"/>
          </p:cNvSpPr>
          <p:nvPr>
            <p:ph type="body" sz="quarter" idx="10"/>
          </p:nvPr>
        </p:nvSpPr>
        <p:spPr/>
        <p:txBody>
          <a:bodyPr/>
          <a:lstStyle/>
          <a:p>
            <a:r>
              <a:rPr lang="ko-KR" altLang="en-US" dirty="0"/>
              <a:t>입력항목</a:t>
            </a:r>
          </a:p>
        </p:txBody>
      </p:sp>
      <p:sp>
        <p:nvSpPr>
          <p:cNvPr id="3" name="제목 2">
            <a:extLst>
              <a:ext uri="{FF2B5EF4-FFF2-40B4-BE49-F238E27FC236}">
                <a16:creationId xmlns:a16="http://schemas.microsoft.com/office/drawing/2014/main" id="{5F9F4EEA-642B-4D31-8555-8DC87771822A}"/>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사업 등록 </a:t>
            </a:r>
            <a:r>
              <a:rPr lang="en-US" altLang="ko-KR" sz="1300" dirty="0"/>
              <a:t>&gt; </a:t>
            </a:r>
            <a:r>
              <a:rPr lang="ko-KR" altLang="en-US" sz="1300" dirty="0"/>
              <a:t>입력항목</a:t>
            </a:r>
          </a:p>
        </p:txBody>
      </p:sp>
      <p:graphicFrame>
        <p:nvGraphicFramePr>
          <p:cNvPr id="4" name="표 5">
            <a:extLst>
              <a:ext uri="{FF2B5EF4-FFF2-40B4-BE49-F238E27FC236}">
                <a16:creationId xmlns:a16="http://schemas.microsoft.com/office/drawing/2014/main" id="{F25346DC-F43E-4296-801C-554CE1FA4777}"/>
              </a:ext>
            </a:extLst>
          </p:cNvPr>
          <p:cNvGraphicFramePr>
            <a:graphicFrameLocks noGrp="1"/>
          </p:cNvGraphicFramePr>
          <p:nvPr>
            <p:extLst>
              <p:ext uri="{D42A27DB-BD31-4B8C-83A1-F6EECF244321}">
                <p14:modId xmlns:p14="http://schemas.microsoft.com/office/powerpoint/2010/main" val="334335354"/>
              </p:ext>
            </p:extLst>
          </p:nvPr>
        </p:nvGraphicFramePr>
        <p:xfrm>
          <a:off x="1260933" y="1011464"/>
          <a:ext cx="6720747" cy="2604068"/>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1906442320"/>
                    </a:ext>
                  </a:extLst>
                </a:gridCol>
                <a:gridCol w="4528852">
                  <a:extLst>
                    <a:ext uri="{9D8B030D-6E8A-4147-A177-3AD203B41FA5}">
                      <a16:colId xmlns:a16="http://schemas.microsoft.com/office/drawing/2014/main" val="2038630312"/>
                    </a:ext>
                  </a:extLst>
                </a:gridCol>
              </a:tblGrid>
              <a:tr h="579120">
                <a:tc>
                  <a:txBody>
                    <a:bodyPr/>
                    <a:lstStyle/>
                    <a:p>
                      <a:pPr algn="ctr" latinLnBrk="1"/>
                      <a:r>
                        <a:rPr lang="ko-KR" altLang="en-US" sz="1500" dirty="0"/>
                        <a:t>사업구분</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1500" dirty="0"/>
                        <a:t>전남 </a:t>
                      </a:r>
                      <a:r>
                        <a:rPr lang="en-US" altLang="ko-KR" sz="1500" dirty="0"/>
                        <a:t>R&amp;D </a:t>
                      </a:r>
                      <a:r>
                        <a:rPr lang="ko-KR" altLang="en-US" sz="1500" dirty="0"/>
                        <a:t>사업</a:t>
                      </a:r>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506237">
                <a:tc>
                  <a:txBody>
                    <a:bodyPr/>
                    <a:lstStyle/>
                    <a:p>
                      <a:pPr algn="ctr" latinLnBrk="1"/>
                      <a:r>
                        <a:rPr lang="ko-KR" altLang="en-US" sz="1500" dirty="0">
                          <a:solidFill>
                            <a:schemeClr val="tx1"/>
                          </a:solidFill>
                        </a:rPr>
                        <a:t>사업명</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506237">
                <a:tc>
                  <a:txBody>
                    <a:bodyPr/>
                    <a:lstStyle/>
                    <a:p>
                      <a:pPr algn="ctr" latinLnBrk="1"/>
                      <a:r>
                        <a:rPr lang="ko-KR" altLang="en-US" sz="1500" dirty="0"/>
                        <a:t>접수일정</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r h="506237">
                <a:tc>
                  <a:txBody>
                    <a:bodyPr/>
                    <a:lstStyle/>
                    <a:p>
                      <a:pPr algn="ctr" latinLnBrk="1"/>
                      <a:r>
                        <a:rPr lang="ko-KR" altLang="en-US" sz="1500" dirty="0"/>
                        <a:t>시행부처</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1500" dirty="0"/>
                        <a:t>전라남도</a:t>
                      </a:r>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9982265"/>
                  </a:ext>
                </a:extLst>
              </a:tr>
              <a:tr h="506237">
                <a:tc>
                  <a:txBody>
                    <a:bodyPr/>
                    <a:lstStyle/>
                    <a:p>
                      <a:pPr algn="ctr" latinLnBrk="1"/>
                      <a:r>
                        <a:rPr lang="ko-KR" altLang="en-US" sz="1500" dirty="0"/>
                        <a:t>지원기관</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4460710"/>
                  </a:ext>
                </a:extLst>
              </a:tr>
            </a:tbl>
          </a:graphicData>
        </a:graphic>
      </p:graphicFrame>
      <p:graphicFrame>
        <p:nvGraphicFramePr>
          <p:cNvPr id="13" name="표 12">
            <a:extLst>
              <a:ext uri="{FF2B5EF4-FFF2-40B4-BE49-F238E27FC236}">
                <a16:creationId xmlns:a16="http://schemas.microsoft.com/office/drawing/2014/main" id="{3E6BD1B7-7A86-4FF4-9B2D-91F041945CB5}"/>
              </a:ext>
            </a:extLst>
          </p:cNvPr>
          <p:cNvGraphicFramePr>
            <a:graphicFrameLocks noGrp="1"/>
          </p:cNvGraphicFramePr>
          <p:nvPr/>
        </p:nvGraphicFramePr>
        <p:xfrm>
          <a:off x="1278041" y="3622195"/>
          <a:ext cx="6720747" cy="506237"/>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423328959"/>
                    </a:ext>
                  </a:extLst>
                </a:gridCol>
                <a:gridCol w="4528852">
                  <a:extLst>
                    <a:ext uri="{9D8B030D-6E8A-4147-A177-3AD203B41FA5}">
                      <a16:colId xmlns:a16="http://schemas.microsoft.com/office/drawing/2014/main" val="3013623735"/>
                    </a:ext>
                  </a:extLst>
                </a:gridCol>
              </a:tblGrid>
              <a:tr h="506237">
                <a:tc>
                  <a:txBody>
                    <a:bodyPr/>
                    <a:lstStyle/>
                    <a:p>
                      <a:pPr algn="ctr" latinLnBrk="1"/>
                      <a:r>
                        <a:rPr lang="ko-KR" altLang="en-US" sz="1500" dirty="0"/>
                        <a:t>문의번호</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2192991"/>
                  </a:ext>
                </a:extLst>
              </a:tr>
            </a:tbl>
          </a:graphicData>
        </a:graphic>
      </p:graphicFrame>
      <p:sp>
        <p:nvSpPr>
          <p:cNvPr id="14" name="Text Box">
            <a:extLst>
              <a:ext uri="{FF2B5EF4-FFF2-40B4-BE49-F238E27FC236}">
                <a16:creationId xmlns:a16="http://schemas.microsoft.com/office/drawing/2014/main" id="{9E19AB89-D061-4C29-B00C-2E67192423A4}"/>
              </a:ext>
            </a:extLst>
          </p:cNvPr>
          <p:cNvSpPr/>
          <p:nvPr/>
        </p:nvSpPr>
        <p:spPr>
          <a:xfrm>
            <a:off x="3743685" y="1676773"/>
            <a:ext cx="2797833"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grpSp>
        <p:nvGrpSpPr>
          <p:cNvPr id="15" name="Date Field" descr="&lt;SmartSettings&gt;&lt;SmartResize enabled=&quot;True&quot; minWidth=&quot;20&quot; minHeight=&quot;13&quot; /&gt;&lt;/SmartSettings&gt;">
            <a:extLst>
              <a:ext uri="{FF2B5EF4-FFF2-40B4-BE49-F238E27FC236}">
                <a16:creationId xmlns:a16="http://schemas.microsoft.com/office/drawing/2014/main" id="{69888641-156B-4642-8D76-466C25905CF1}"/>
              </a:ext>
            </a:extLst>
          </p:cNvPr>
          <p:cNvGrpSpPr/>
          <p:nvPr>
            <p:custDataLst>
              <p:tags r:id="rId1"/>
            </p:custDataLst>
          </p:nvPr>
        </p:nvGrpSpPr>
        <p:grpSpPr>
          <a:xfrm>
            <a:off x="4141252" y="2207261"/>
            <a:ext cx="1380195" cy="321455"/>
            <a:chOff x="928688" y="1261242"/>
            <a:chExt cx="1035146" cy="241091"/>
          </a:xfrm>
        </p:grpSpPr>
        <p:sp>
          <p:nvSpPr>
            <p:cNvPr id="16" name="Text Box">
              <a:extLst>
                <a:ext uri="{FF2B5EF4-FFF2-40B4-BE49-F238E27FC236}">
                  <a16:creationId xmlns:a16="http://schemas.microsoft.com/office/drawing/2014/main" id="{D048244A-4DD2-432B-ACF5-B29F6F155E1B}"/>
                </a:ext>
              </a:extLst>
            </p:cNvPr>
            <p:cNvSpPr/>
            <p:nvPr/>
          </p:nvSpPr>
          <p:spPr>
            <a:xfrm>
              <a:off x="928688" y="1261242"/>
              <a:ext cx="1035146" cy="24109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30480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8/12/2018</a:t>
              </a:r>
            </a:p>
          </p:txBody>
        </p:sp>
        <p:sp>
          <p:nvSpPr>
            <p:cNvPr id="17" name="Date Picker Icon" descr="&lt;Tags&gt;&lt;SMARTRESIZEANCHORS&gt;None,None,None,Absolute&lt;/SMARTRESIZEANCHORS&gt;&lt;/Tags&gt;">
              <a:extLst>
                <a:ext uri="{FF2B5EF4-FFF2-40B4-BE49-F238E27FC236}">
                  <a16:creationId xmlns:a16="http://schemas.microsoft.com/office/drawing/2014/main" id="{41A1F793-5A4D-4B2D-9804-98912B54CD3A}"/>
                </a:ext>
              </a:extLst>
            </p:cNvPr>
            <p:cNvSpPr>
              <a:spLocks noEditPoints="1"/>
            </p:cNvSpPr>
            <p:nvPr/>
          </p:nvSpPr>
          <p:spPr bwMode="auto">
            <a:xfrm>
              <a:off x="1766436" y="1304729"/>
              <a:ext cx="151264" cy="154118"/>
            </a:xfrm>
            <a:custGeom>
              <a:avLst/>
              <a:gdLst>
                <a:gd name="T0" fmla="*/ 115 w 450"/>
                <a:gd name="T1" fmla="*/ 79 h 445"/>
                <a:gd name="T2" fmla="*/ 132 w 450"/>
                <a:gd name="T3" fmla="*/ 0 h 445"/>
                <a:gd name="T4" fmla="*/ 318 w 450"/>
                <a:gd name="T5" fmla="*/ 0 h 445"/>
                <a:gd name="T6" fmla="*/ 336 w 450"/>
                <a:gd name="T7" fmla="*/ 79 h 445"/>
                <a:gd name="T8" fmla="*/ 318 w 450"/>
                <a:gd name="T9" fmla="*/ 0 h 445"/>
                <a:gd name="T10" fmla="*/ 0 w 450"/>
                <a:gd name="T11" fmla="*/ 445 h 445"/>
                <a:gd name="T12" fmla="*/ 450 w 450"/>
                <a:gd name="T13" fmla="*/ 39 h 445"/>
                <a:gd name="T14" fmla="*/ 360 w 450"/>
                <a:gd name="T15" fmla="*/ 57 h 445"/>
                <a:gd name="T16" fmla="*/ 432 w 450"/>
                <a:gd name="T17" fmla="*/ 427 h 445"/>
                <a:gd name="T18" fmla="*/ 18 w 450"/>
                <a:gd name="T19" fmla="*/ 57 h 445"/>
                <a:gd name="T20" fmla="*/ 88 w 450"/>
                <a:gd name="T21" fmla="*/ 39 h 445"/>
                <a:gd name="T22" fmla="*/ 156 w 450"/>
                <a:gd name="T23" fmla="*/ 39 h 445"/>
                <a:gd name="T24" fmla="*/ 295 w 450"/>
                <a:gd name="T25" fmla="*/ 57 h 445"/>
                <a:gd name="T26" fmla="*/ 156 w 450"/>
                <a:gd name="T27" fmla="*/ 39 h 445"/>
                <a:gd name="T28" fmla="*/ 45 w 450"/>
                <a:gd name="T29" fmla="*/ 142 h 445"/>
                <a:gd name="T30" fmla="*/ 405 w 450"/>
                <a:gd name="T31" fmla="*/ 124 h 445"/>
                <a:gd name="T32" fmla="*/ 169 w 450"/>
                <a:gd name="T33" fmla="*/ 212 h 445"/>
                <a:gd name="T34" fmla="*/ 147 w 450"/>
                <a:gd name="T35" fmla="*/ 227 h 445"/>
                <a:gd name="T36" fmla="*/ 122 w 450"/>
                <a:gd name="T37" fmla="*/ 238 h 445"/>
                <a:gd name="T38" fmla="*/ 132 w 450"/>
                <a:gd name="T39" fmla="*/ 253 h 445"/>
                <a:gd name="T40" fmla="*/ 153 w 450"/>
                <a:gd name="T41" fmla="*/ 242 h 445"/>
                <a:gd name="T42" fmla="*/ 158 w 450"/>
                <a:gd name="T43" fmla="*/ 374 h 445"/>
                <a:gd name="T44" fmla="*/ 176 w 450"/>
                <a:gd name="T45" fmla="*/ 212 h 445"/>
                <a:gd name="T46" fmla="*/ 277 w 450"/>
                <a:gd name="T47" fmla="*/ 213 h 445"/>
                <a:gd name="T48" fmla="*/ 236 w 450"/>
                <a:gd name="T49" fmla="*/ 228 h 445"/>
                <a:gd name="T50" fmla="*/ 245 w 450"/>
                <a:gd name="T51" fmla="*/ 240 h 445"/>
                <a:gd name="T52" fmla="*/ 264 w 450"/>
                <a:gd name="T53" fmla="*/ 230 h 445"/>
                <a:gd name="T54" fmla="*/ 286 w 450"/>
                <a:gd name="T55" fmla="*/ 230 h 445"/>
                <a:gd name="T56" fmla="*/ 302 w 450"/>
                <a:gd name="T57" fmla="*/ 245 h 445"/>
                <a:gd name="T58" fmla="*/ 303 w 450"/>
                <a:gd name="T59" fmla="*/ 269 h 445"/>
                <a:gd name="T60" fmla="*/ 288 w 450"/>
                <a:gd name="T61" fmla="*/ 292 h 445"/>
                <a:gd name="T62" fmla="*/ 253 w 450"/>
                <a:gd name="T63" fmla="*/ 320 h 445"/>
                <a:gd name="T64" fmla="*/ 233 w 450"/>
                <a:gd name="T65" fmla="*/ 348 h 445"/>
                <a:gd name="T66" fmla="*/ 230 w 450"/>
                <a:gd name="T67" fmla="*/ 374 h 445"/>
                <a:gd name="T68" fmla="*/ 328 w 450"/>
                <a:gd name="T69" fmla="*/ 358 h 445"/>
                <a:gd name="T70" fmla="*/ 251 w 450"/>
                <a:gd name="T71" fmla="*/ 346 h 445"/>
                <a:gd name="T72" fmla="*/ 268 w 450"/>
                <a:gd name="T73" fmla="*/ 326 h 445"/>
                <a:gd name="T74" fmla="*/ 303 w 450"/>
                <a:gd name="T75" fmla="*/ 299 h 445"/>
                <a:gd name="T76" fmla="*/ 320 w 450"/>
                <a:gd name="T77" fmla="*/ 273 h 445"/>
                <a:gd name="T78" fmla="*/ 318 w 450"/>
                <a:gd name="T79" fmla="*/ 238 h 445"/>
                <a:gd name="T80" fmla="*/ 295 w 450"/>
                <a:gd name="T81" fmla="*/ 21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0" h="445">
                  <a:moveTo>
                    <a:pt x="115" y="0"/>
                  </a:moveTo>
                  <a:lnTo>
                    <a:pt x="115" y="79"/>
                  </a:lnTo>
                  <a:lnTo>
                    <a:pt x="132" y="79"/>
                  </a:lnTo>
                  <a:lnTo>
                    <a:pt x="132" y="0"/>
                  </a:lnTo>
                  <a:lnTo>
                    <a:pt x="115" y="0"/>
                  </a:lnTo>
                  <a:close/>
                  <a:moveTo>
                    <a:pt x="318" y="0"/>
                  </a:moveTo>
                  <a:lnTo>
                    <a:pt x="318" y="79"/>
                  </a:lnTo>
                  <a:lnTo>
                    <a:pt x="336" y="79"/>
                  </a:lnTo>
                  <a:lnTo>
                    <a:pt x="336" y="0"/>
                  </a:lnTo>
                  <a:lnTo>
                    <a:pt x="318" y="0"/>
                  </a:lnTo>
                  <a:close/>
                  <a:moveTo>
                    <a:pt x="0" y="39"/>
                  </a:moveTo>
                  <a:lnTo>
                    <a:pt x="0" y="445"/>
                  </a:lnTo>
                  <a:lnTo>
                    <a:pt x="450" y="445"/>
                  </a:lnTo>
                  <a:lnTo>
                    <a:pt x="450" y="39"/>
                  </a:lnTo>
                  <a:lnTo>
                    <a:pt x="360" y="39"/>
                  </a:lnTo>
                  <a:lnTo>
                    <a:pt x="360" y="57"/>
                  </a:lnTo>
                  <a:lnTo>
                    <a:pt x="432" y="57"/>
                  </a:lnTo>
                  <a:lnTo>
                    <a:pt x="432" y="427"/>
                  </a:lnTo>
                  <a:lnTo>
                    <a:pt x="18" y="427"/>
                  </a:lnTo>
                  <a:lnTo>
                    <a:pt x="18" y="57"/>
                  </a:lnTo>
                  <a:lnTo>
                    <a:pt x="88" y="57"/>
                  </a:lnTo>
                  <a:lnTo>
                    <a:pt x="88" y="39"/>
                  </a:lnTo>
                  <a:lnTo>
                    <a:pt x="0" y="39"/>
                  </a:lnTo>
                  <a:close/>
                  <a:moveTo>
                    <a:pt x="156" y="39"/>
                  </a:moveTo>
                  <a:lnTo>
                    <a:pt x="156" y="57"/>
                  </a:lnTo>
                  <a:lnTo>
                    <a:pt x="295" y="57"/>
                  </a:lnTo>
                  <a:lnTo>
                    <a:pt x="295" y="39"/>
                  </a:lnTo>
                  <a:lnTo>
                    <a:pt x="156" y="39"/>
                  </a:lnTo>
                  <a:close/>
                  <a:moveTo>
                    <a:pt x="45" y="124"/>
                  </a:moveTo>
                  <a:lnTo>
                    <a:pt x="45" y="142"/>
                  </a:lnTo>
                  <a:lnTo>
                    <a:pt x="405" y="142"/>
                  </a:lnTo>
                  <a:lnTo>
                    <a:pt x="405" y="124"/>
                  </a:lnTo>
                  <a:lnTo>
                    <a:pt x="45" y="124"/>
                  </a:lnTo>
                  <a:close/>
                  <a:moveTo>
                    <a:pt x="169" y="212"/>
                  </a:moveTo>
                  <a:cubicBezTo>
                    <a:pt x="167" y="215"/>
                    <a:pt x="163" y="217"/>
                    <a:pt x="160" y="219"/>
                  </a:cubicBezTo>
                  <a:cubicBezTo>
                    <a:pt x="156" y="222"/>
                    <a:pt x="152" y="225"/>
                    <a:pt x="147" y="227"/>
                  </a:cubicBezTo>
                  <a:cubicBezTo>
                    <a:pt x="143" y="229"/>
                    <a:pt x="139" y="231"/>
                    <a:pt x="134" y="233"/>
                  </a:cubicBezTo>
                  <a:cubicBezTo>
                    <a:pt x="130" y="235"/>
                    <a:pt x="126" y="237"/>
                    <a:pt x="122" y="238"/>
                  </a:cubicBezTo>
                  <a:lnTo>
                    <a:pt x="122" y="256"/>
                  </a:lnTo>
                  <a:cubicBezTo>
                    <a:pt x="125" y="255"/>
                    <a:pt x="129" y="254"/>
                    <a:pt x="132" y="253"/>
                  </a:cubicBezTo>
                  <a:cubicBezTo>
                    <a:pt x="136" y="251"/>
                    <a:pt x="140" y="249"/>
                    <a:pt x="143" y="247"/>
                  </a:cubicBezTo>
                  <a:cubicBezTo>
                    <a:pt x="146" y="246"/>
                    <a:pt x="150" y="244"/>
                    <a:pt x="153" y="242"/>
                  </a:cubicBezTo>
                  <a:cubicBezTo>
                    <a:pt x="155" y="240"/>
                    <a:pt x="156" y="238"/>
                    <a:pt x="158" y="237"/>
                  </a:cubicBezTo>
                  <a:lnTo>
                    <a:pt x="158" y="374"/>
                  </a:lnTo>
                  <a:lnTo>
                    <a:pt x="176" y="374"/>
                  </a:lnTo>
                  <a:lnTo>
                    <a:pt x="176" y="212"/>
                  </a:lnTo>
                  <a:lnTo>
                    <a:pt x="169" y="212"/>
                  </a:lnTo>
                  <a:close/>
                  <a:moveTo>
                    <a:pt x="277" y="213"/>
                  </a:moveTo>
                  <a:cubicBezTo>
                    <a:pt x="268" y="213"/>
                    <a:pt x="260" y="214"/>
                    <a:pt x="254" y="217"/>
                  </a:cubicBezTo>
                  <a:cubicBezTo>
                    <a:pt x="248" y="219"/>
                    <a:pt x="241" y="223"/>
                    <a:pt x="236" y="228"/>
                  </a:cubicBezTo>
                  <a:lnTo>
                    <a:pt x="236" y="247"/>
                  </a:lnTo>
                  <a:cubicBezTo>
                    <a:pt x="239" y="245"/>
                    <a:pt x="242" y="242"/>
                    <a:pt x="245" y="240"/>
                  </a:cubicBezTo>
                  <a:cubicBezTo>
                    <a:pt x="248" y="237"/>
                    <a:pt x="251" y="235"/>
                    <a:pt x="254" y="233"/>
                  </a:cubicBezTo>
                  <a:cubicBezTo>
                    <a:pt x="257" y="232"/>
                    <a:pt x="260" y="231"/>
                    <a:pt x="264" y="230"/>
                  </a:cubicBezTo>
                  <a:cubicBezTo>
                    <a:pt x="267" y="229"/>
                    <a:pt x="271" y="228"/>
                    <a:pt x="274" y="228"/>
                  </a:cubicBezTo>
                  <a:cubicBezTo>
                    <a:pt x="278" y="228"/>
                    <a:pt x="282" y="229"/>
                    <a:pt x="286" y="230"/>
                  </a:cubicBezTo>
                  <a:cubicBezTo>
                    <a:pt x="289" y="231"/>
                    <a:pt x="293" y="233"/>
                    <a:pt x="295" y="235"/>
                  </a:cubicBezTo>
                  <a:cubicBezTo>
                    <a:pt x="298" y="237"/>
                    <a:pt x="300" y="241"/>
                    <a:pt x="302" y="245"/>
                  </a:cubicBezTo>
                  <a:cubicBezTo>
                    <a:pt x="303" y="248"/>
                    <a:pt x="303" y="252"/>
                    <a:pt x="303" y="257"/>
                  </a:cubicBezTo>
                  <a:cubicBezTo>
                    <a:pt x="303" y="261"/>
                    <a:pt x="304" y="266"/>
                    <a:pt x="303" y="269"/>
                  </a:cubicBezTo>
                  <a:cubicBezTo>
                    <a:pt x="302" y="273"/>
                    <a:pt x="300" y="277"/>
                    <a:pt x="297" y="281"/>
                  </a:cubicBezTo>
                  <a:cubicBezTo>
                    <a:pt x="295" y="285"/>
                    <a:pt x="291" y="289"/>
                    <a:pt x="288" y="292"/>
                  </a:cubicBezTo>
                  <a:cubicBezTo>
                    <a:pt x="284" y="296"/>
                    <a:pt x="279" y="300"/>
                    <a:pt x="273" y="304"/>
                  </a:cubicBezTo>
                  <a:cubicBezTo>
                    <a:pt x="265" y="310"/>
                    <a:pt x="259" y="315"/>
                    <a:pt x="253" y="320"/>
                  </a:cubicBezTo>
                  <a:cubicBezTo>
                    <a:pt x="248" y="324"/>
                    <a:pt x="243" y="329"/>
                    <a:pt x="240" y="334"/>
                  </a:cubicBezTo>
                  <a:cubicBezTo>
                    <a:pt x="237" y="339"/>
                    <a:pt x="234" y="343"/>
                    <a:pt x="233" y="348"/>
                  </a:cubicBezTo>
                  <a:cubicBezTo>
                    <a:pt x="231" y="353"/>
                    <a:pt x="230" y="360"/>
                    <a:pt x="230" y="367"/>
                  </a:cubicBezTo>
                  <a:lnTo>
                    <a:pt x="230" y="374"/>
                  </a:lnTo>
                  <a:lnTo>
                    <a:pt x="328" y="374"/>
                  </a:lnTo>
                  <a:lnTo>
                    <a:pt x="328" y="358"/>
                  </a:lnTo>
                  <a:lnTo>
                    <a:pt x="250" y="358"/>
                  </a:lnTo>
                  <a:cubicBezTo>
                    <a:pt x="250" y="353"/>
                    <a:pt x="250" y="349"/>
                    <a:pt x="251" y="346"/>
                  </a:cubicBezTo>
                  <a:cubicBezTo>
                    <a:pt x="252" y="343"/>
                    <a:pt x="254" y="340"/>
                    <a:pt x="257" y="337"/>
                  </a:cubicBezTo>
                  <a:cubicBezTo>
                    <a:pt x="259" y="333"/>
                    <a:pt x="263" y="330"/>
                    <a:pt x="268" y="326"/>
                  </a:cubicBezTo>
                  <a:cubicBezTo>
                    <a:pt x="273" y="322"/>
                    <a:pt x="279" y="318"/>
                    <a:pt x="287" y="313"/>
                  </a:cubicBezTo>
                  <a:cubicBezTo>
                    <a:pt x="293" y="308"/>
                    <a:pt x="298" y="304"/>
                    <a:pt x="303" y="299"/>
                  </a:cubicBezTo>
                  <a:cubicBezTo>
                    <a:pt x="307" y="295"/>
                    <a:pt x="310" y="292"/>
                    <a:pt x="313" y="287"/>
                  </a:cubicBezTo>
                  <a:cubicBezTo>
                    <a:pt x="316" y="283"/>
                    <a:pt x="319" y="278"/>
                    <a:pt x="320" y="273"/>
                  </a:cubicBezTo>
                  <a:cubicBezTo>
                    <a:pt x="322" y="268"/>
                    <a:pt x="322" y="262"/>
                    <a:pt x="322" y="255"/>
                  </a:cubicBezTo>
                  <a:cubicBezTo>
                    <a:pt x="322" y="249"/>
                    <a:pt x="321" y="243"/>
                    <a:pt x="318" y="238"/>
                  </a:cubicBezTo>
                  <a:cubicBezTo>
                    <a:pt x="316" y="232"/>
                    <a:pt x="313" y="227"/>
                    <a:pt x="309" y="224"/>
                  </a:cubicBezTo>
                  <a:cubicBezTo>
                    <a:pt x="305" y="220"/>
                    <a:pt x="300" y="218"/>
                    <a:pt x="295" y="216"/>
                  </a:cubicBezTo>
                  <a:cubicBezTo>
                    <a:pt x="289" y="214"/>
                    <a:pt x="283" y="213"/>
                    <a:pt x="277" y="213"/>
                  </a:cubicBezTo>
                  <a:close/>
                </a:path>
              </a:pathLst>
            </a:custGeom>
            <a:solidFill>
              <a:srgbClr val="808080"/>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18" name="TextBox 17">
            <a:extLst>
              <a:ext uri="{FF2B5EF4-FFF2-40B4-BE49-F238E27FC236}">
                <a16:creationId xmlns:a16="http://schemas.microsoft.com/office/drawing/2014/main" id="{1DD7EC1B-FBC9-4AAB-8E1B-C9E6A1596A93}"/>
              </a:ext>
            </a:extLst>
          </p:cNvPr>
          <p:cNvSpPr txBox="1"/>
          <p:nvPr/>
        </p:nvSpPr>
        <p:spPr>
          <a:xfrm>
            <a:off x="3460719" y="2241127"/>
            <a:ext cx="646331" cy="276999"/>
          </a:xfrm>
          <a:prstGeom prst="rect">
            <a:avLst/>
          </a:prstGeom>
          <a:noFill/>
        </p:spPr>
        <p:txBody>
          <a:bodyPr wrap="none" rtlCol="0">
            <a:spAutoFit/>
          </a:bodyPr>
          <a:lstStyle/>
          <a:p>
            <a:r>
              <a:rPr lang="ko-KR" altLang="en-US" sz="1200" dirty="0"/>
              <a:t>시작일</a:t>
            </a:r>
          </a:p>
        </p:txBody>
      </p:sp>
      <p:grpSp>
        <p:nvGrpSpPr>
          <p:cNvPr id="19" name="Date Field" descr="&lt;SmartSettings&gt;&lt;SmartResize enabled=&quot;True&quot; minWidth=&quot;20&quot; minHeight=&quot;13&quot; /&gt;&lt;/SmartSettings&gt;">
            <a:extLst>
              <a:ext uri="{FF2B5EF4-FFF2-40B4-BE49-F238E27FC236}">
                <a16:creationId xmlns:a16="http://schemas.microsoft.com/office/drawing/2014/main" id="{F22CDB0A-D001-4867-8088-59AE51850DEE}"/>
              </a:ext>
            </a:extLst>
          </p:cNvPr>
          <p:cNvGrpSpPr/>
          <p:nvPr>
            <p:custDataLst>
              <p:tags r:id="rId2"/>
            </p:custDataLst>
          </p:nvPr>
        </p:nvGrpSpPr>
        <p:grpSpPr>
          <a:xfrm>
            <a:off x="6368390" y="2207261"/>
            <a:ext cx="1380195" cy="321455"/>
            <a:chOff x="928688" y="1261242"/>
            <a:chExt cx="1035146" cy="241091"/>
          </a:xfrm>
        </p:grpSpPr>
        <p:sp>
          <p:nvSpPr>
            <p:cNvPr id="20" name="Text Box">
              <a:extLst>
                <a:ext uri="{FF2B5EF4-FFF2-40B4-BE49-F238E27FC236}">
                  <a16:creationId xmlns:a16="http://schemas.microsoft.com/office/drawing/2014/main" id="{B3DCADA8-918D-476F-B3E3-C6434811B5E5}"/>
                </a:ext>
              </a:extLst>
            </p:cNvPr>
            <p:cNvSpPr/>
            <p:nvPr/>
          </p:nvSpPr>
          <p:spPr>
            <a:xfrm>
              <a:off x="928688" y="1261242"/>
              <a:ext cx="1035146" cy="24109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30480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8/12/2018</a:t>
              </a:r>
            </a:p>
          </p:txBody>
        </p:sp>
        <p:sp>
          <p:nvSpPr>
            <p:cNvPr id="21" name="Date Picker Icon" descr="&lt;Tags&gt;&lt;SMARTRESIZEANCHORS&gt;None,None,None,Absolute&lt;/SMARTRESIZEANCHORS&gt;&lt;/Tags&gt;">
              <a:extLst>
                <a:ext uri="{FF2B5EF4-FFF2-40B4-BE49-F238E27FC236}">
                  <a16:creationId xmlns:a16="http://schemas.microsoft.com/office/drawing/2014/main" id="{19D94118-F93E-4BF7-A519-726B2F140184}"/>
                </a:ext>
              </a:extLst>
            </p:cNvPr>
            <p:cNvSpPr>
              <a:spLocks noEditPoints="1"/>
            </p:cNvSpPr>
            <p:nvPr/>
          </p:nvSpPr>
          <p:spPr bwMode="auto">
            <a:xfrm>
              <a:off x="1766436" y="1304729"/>
              <a:ext cx="151264" cy="154118"/>
            </a:xfrm>
            <a:custGeom>
              <a:avLst/>
              <a:gdLst>
                <a:gd name="T0" fmla="*/ 115 w 450"/>
                <a:gd name="T1" fmla="*/ 79 h 445"/>
                <a:gd name="T2" fmla="*/ 132 w 450"/>
                <a:gd name="T3" fmla="*/ 0 h 445"/>
                <a:gd name="T4" fmla="*/ 318 w 450"/>
                <a:gd name="T5" fmla="*/ 0 h 445"/>
                <a:gd name="T6" fmla="*/ 336 w 450"/>
                <a:gd name="T7" fmla="*/ 79 h 445"/>
                <a:gd name="T8" fmla="*/ 318 w 450"/>
                <a:gd name="T9" fmla="*/ 0 h 445"/>
                <a:gd name="T10" fmla="*/ 0 w 450"/>
                <a:gd name="T11" fmla="*/ 445 h 445"/>
                <a:gd name="T12" fmla="*/ 450 w 450"/>
                <a:gd name="T13" fmla="*/ 39 h 445"/>
                <a:gd name="T14" fmla="*/ 360 w 450"/>
                <a:gd name="T15" fmla="*/ 57 h 445"/>
                <a:gd name="T16" fmla="*/ 432 w 450"/>
                <a:gd name="T17" fmla="*/ 427 h 445"/>
                <a:gd name="T18" fmla="*/ 18 w 450"/>
                <a:gd name="T19" fmla="*/ 57 h 445"/>
                <a:gd name="T20" fmla="*/ 88 w 450"/>
                <a:gd name="T21" fmla="*/ 39 h 445"/>
                <a:gd name="T22" fmla="*/ 156 w 450"/>
                <a:gd name="T23" fmla="*/ 39 h 445"/>
                <a:gd name="T24" fmla="*/ 295 w 450"/>
                <a:gd name="T25" fmla="*/ 57 h 445"/>
                <a:gd name="T26" fmla="*/ 156 w 450"/>
                <a:gd name="T27" fmla="*/ 39 h 445"/>
                <a:gd name="T28" fmla="*/ 45 w 450"/>
                <a:gd name="T29" fmla="*/ 142 h 445"/>
                <a:gd name="T30" fmla="*/ 405 w 450"/>
                <a:gd name="T31" fmla="*/ 124 h 445"/>
                <a:gd name="T32" fmla="*/ 169 w 450"/>
                <a:gd name="T33" fmla="*/ 212 h 445"/>
                <a:gd name="T34" fmla="*/ 147 w 450"/>
                <a:gd name="T35" fmla="*/ 227 h 445"/>
                <a:gd name="T36" fmla="*/ 122 w 450"/>
                <a:gd name="T37" fmla="*/ 238 h 445"/>
                <a:gd name="T38" fmla="*/ 132 w 450"/>
                <a:gd name="T39" fmla="*/ 253 h 445"/>
                <a:gd name="T40" fmla="*/ 153 w 450"/>
                <a:gd name="T41" fmla="*/ 242 h 445"/>
                <a:gd name="T42" fmla="*/ 158 w 450"/>
                <a:gd name="T43" fmla="*/ 374 h 445"/>
                <a:gd name="T44" fmla="*/ 176 w 450"/>
                <a:gd name="T45" fmla="*/ 212 h 445"/>
                <a:gd name="T46" fmla="*/ 277 w 450"/>
                <a:gd name="T47" fmla="*/ 213 h 445"/>
                <a:gd name="T48" fmla="*/ 236 w 450"/>
                <a:gd name="T49" fmla="*/ 228 h 445"/>
                <a:gd name="T50" fmla="*/ 245 w 450"/>
                <a:gd name="T51" fmla="*/ 240 h 445"/>
                <a:gd name="T52" fmla="*/ 264 w 450"/>
                <a:gd name="T53" fmla="*/ 230 h 445"/>
                <a:gd name="T54" fmla="*/ 286 w 450"/>
                <a:gd name="T55" fmla="*/ 230 h 445"/>
                <a:gd name="T56" fmla="*/ 302 w 450"/>
                <a:gd name="T57" fmla="*/ 245 h 445"/>
                <a:gd name="T58" fmla="*/ 303 w 450"/>
                <a:gd name="T59" fmla="*/ 269 h 445"/>
                <a:gd name="T60" fmla="*/ 288 w 450"/>
                <a:gd name="T61" fmla="*/ 292 h 445"/>
                <a:gd name="T62" fmla="*/ 253 w 450"/>
                <a:gd name="T63" fmla="*/ 320 h 445"/>
                <a:gd name="T64" fmla="*/ 233 w 450"/>
                <a:gd name="T65" fmla="*/ 348 h 445"/>
                <a:gd name="T66" fmla="*/ 230 w 450"/>
                <a:gd name="T67" fmla="*/ 374 h 445"/>
                <a:gd name="T68" fmla="*/ 328 w 450"/>
                <a:gd name="T69" fmla="*/ 358 h 445"/>
                <a:gd name="T70" fmla="*/ 251 w 450"/>
                <a:gd name="T71" fmla="*/ 346 h 445"/>
                <a:gd name="T72" fmla="*/ 268 w 450"/>
                <a:gd name="T73" fmla="*/ 326 h 445"/>
                <a:gd name="T74" fmla="*/ 303 w 450"/>
                <a:gd name="T75" fmla="*/ 299 h 445"/>
                <a:gd name="T76" fmla="*/ 320 w 450"/>
                <a:gd name="T77" fmla="*/ 273 h 445"/>
                <a:gd name="T78" fmla="*/ 318 w 450"/>
                <a:gd name="T79" fmla="*/ 238 h 445"/>
                <a:gd name="T80" fmla="*/ 295 w 450"/>
                <a:gd name="T81" fmla="*/ 21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0" h="445">
                  <a:moveTo>
                    <a:pt x="115" y="0"/>
                  </a:moveTo>
                  <a:lnTo>
                    <a:pt x="115" y="79"/>
                  </a:lnTo>
                  <a:lnTo>
                    <a:pt x="132" y="79"/>
                  </a:lnTo>
                  <a:lnTo>
                    <a:pt x="132" y="0"/>
                  </a:lnTo>
                  <a:lnTo>
                    <a:pt x="115" y="0"/>
                  </a:lnTo>
                  <a:close/>
                  <a:moveTo>
                    <a:pt x="318" y="0"/>
                  </a:moveTo>
                  <a:lnTo>
                    <a:pt x="318" y="79"/>
                  </a:lnTo>
                  <a:lnTo>
                    <a:pt x="336" y="79"/>
                  </a:lnTo>
                  <a:lnTo>
                    <a:pt x="336" y="0"/>
                  </a:lnTo>
                  <a:lnTo>
                    <a:pt x="318" y="0"/>
                  </a:lnTo>
                  <a:close/>
                  <a:moveTo>
                    <a:pt x="0" y="39"/>
                  </a:moveTo>
                  <a:lnTo>
                    <a:pt x="0" y="445"/>
                  </a:lnTo>
                  <a:lnTo>
                    <a:pt x="450" y="445"/>
                  </a:lnTo>
                  <a:lnTo>
                    <a:pt x="450" y="39"/>
                  </a:lnTo>
                  <a:lnTo>
                    <a:pt x="360" y="39"/>
                  </a:lnTo>
                  <a:lnTo>
                    <a:pt x="360" y="57"/>
                  </a:lnTo>
                  <a:lnTo>
                    <a:pt x="432" y="57"/>
                  </a:lnTo>
                  <a:lnTo>
                    <a:pt x="432" y="427"/>
                  </a:lnTo>
                  <a:lnTo>
                    <a:pt x="18" y="427"/>
                  </a:lnTo>
                  <a:lnTo>
                    <a:pt x="18" y="57"/>
                  </a:lnTo>
                  <a:lnTo>
                    <a:pt x="88" y="57"/>
                  </a:lnTo>
                  <a:lnTo>
                    <a:pt x="88" y="39"/>
                  </a:lnTo>
                  <a:lnTo>
                    <a:pt x="0" y="39"/>
                  </a:lnTo>
                  <a:close/>
                  <a:moveTo>
                    <a:pt x="156" y="39"/>
                  </a:moveTo>
                  <a:lnTo>
                    <a:pt x="156" y="57"/>
                  </a:lnTo>
                  <a:lnTo>
                    <a:pt x="295" y="57"/>
                  </a:lnTo>
                  <a:lnTo>
                    <a:pt x="295" y="39"/>
                  </a:lnTo>
                  <a:lnTo>
                    <a:pt x="156" y="39"/>
                  </a:lnTo>
                  <a:close/>
                  <a:moveTo>
                    <a:pt x="45" y="124"/>
                  </a:moveTo>
                  <a:lnTo>
                    <a:pt x="45" y="142"/>
                  </a:lnTo>
                  <a:lnTo>
                    <a:pt x="405" y="142"/>
                  </a:lnTo>
                  <a:lnTo>
                    <a:pt x="405" y="124"/>
                  </a:lnTo>
                  <a:lnTo>
                    <a:pt x="45" y="124"/>
                  </a:lnTo>
                  <a:close/>
                  <a:moveTo>
                    <a:pt x="169" y="212"/>
                  </a:moveTo>
                  <a:cubicBezTo>
                    <a:pt x="167" y="215"/>
                    <a:pt x="163" y="217"/>
                    <a:pt x="160" y="219"/>
                  </a:cubicBezTo>
                  <a:cubicBezTo>
                    <a:pt x="156" y="222"/>
                    <a:pt x="152" y="225"/>
                    <a:pt x="147" y="227"/>
                  </a:cubicBezTo>
                  <a:cubicBezTo>
                    <a:pt x="143" y="229"/>
                    <a:pt x="139" y="231"/>
                    <a:pt x="134" y="233"/>
                  </a:cubicBezTo>
                  <a:cubicBezTo>
                    <a:pt x="130" y="235"/>
                    <a:pt x="126" y="237"/>
                    <a:pt x="122" y="238"/>
                  </a:cubicBezTo>
                  <a:lnTo>
                    <a:pt x="122" y="256"/>
                  </a:lnTo>
                  <a:cubicBezTo>
                    <a:pt x="125" y="255"/>
                    <a:pt x="129" y="254"/>
                    <a:pt x="132" y="253"/>
                  </a:cubicBezTo>
                  <a:cubicBezTo>
                    <a:pt x="136" y="251"/>
                    <a:pt x="140" y="249"/>
                    <a:pt x="143" y="247"/>
                  </a:cubicBezTo>
                  <a:cubicBezTo>
                    <a:pt x="146" y="246"/>
                    <a:pt x="150" y="244"/>
                    <a:pt x="153" y="242"/>
                  </a:cubicBezTo>
                  <a:cubicBezTo>
                    <a:pt x="155" y="240"/>
                    <a:pt x="156" y="238"/>
                    <a:pt x="158" y="237"/>
                  </a:cubicBezTo>
                  <a:lnTo>
                    <a:pt x="158" y="374"/>
                  </a:lnTo>
                  <a:lnTo>
                    <a:pt x="176" y="374"/>
                  </a:lnTo>
                  <a:lnTo>
                    <a:pt x="176" y="212"/>
                  </a:lnTo>
                  <a:lnTo>
                    <a:pt x="169" y="212"/>
                  </a:lnTo>
                  <a:close/>
                  <a:moveTo>
                    <a:pt x="277" y="213"/>
                  </a:moveTo>
                  <a:cubicBezTo>
                    <a:pt x="268" y="213"/>
                    <a:pt x="260" y="214"/>
                    <a:pt x="254" y="217"/>
                  </a:cubicBezTo>
                  <a:cubicBezTo>
                    <a:pt x="248" y="219"/>
                    <a:pt x="241" y="223"/>
                    <a:pt x="236" y="228"/>
                  </a:cubicBezTo>
                  <a:lnTo>
                    <a:pt x="236" y="247"/>
                  </a:lnTo>
                  <a:cubicBezTo>
                    <a:pt x="239" y="245"/>
                    <a:pt x="242" y="242"/>
                    <a:pt x="245" y="240"/>
                  </a:cubicBezTo>
                  <a:cubicBezTo>
                    <a:pt x="248" y="237"/>
                    <a:pt x="251" y="235"/>
                    <a:pt x="254" y="233"/>
                  </a:cubicBezTo>
                  <a:cubicBezTo>
                    <a:pt x="257" y="232"/>
                    <a:pt x="260" y="231"/>
                    <a:pt x="264" y="230"/>
                  </a:cubicBezTo>
                  <a:cubicBezTo>
                    <a:pt x="267" y="229"/>
                    <a:pt x="271" y="228"/>
                    <a:pt x="274" y="228"/>
                  </a:cubicBezTo>
                  <a:cubicBezTo>
                    <a:pt x="278" y="228"/>
                    <a:pt x="282" y="229"/>
                    <a:pt x="286" y="230"/>
                  </a:cubicBezTo>
                  <a:cubicBezTo>
                    <a:pt x="289" y="231"/>
                    <a:pt x="293" y="233"/>
                    <a:pt x="295" y="235"/>
                  </a:cubicBezTo>
                  <a:cubicBezTo>
                    <a:pt x="298" y="237"/>
                    <a:pt x="300" y="241"/>
                    <a:pt x="302" y="245"/>
                  </a:cubicBezTo>
                  <a:cubicBezTo>
                    <a:pt x="303" y="248"/>
                    <a:pt x="303" y="252"/>
                    <a:pt x="303" y="257"/>
                  </a:cubicBezTo>
                  <a:cubicBezTo>
                    <a:pt x="303" y="261"/>
                    <a:pt x="304" y="266"/>
                    <a:pt x="303" y="269"/>
                  </a:cubicBezTo>
                  <a:cubicBezTo>
                    <a:pt x="302" y="273"/>
                    <a:pt x="300" y="277"/>
                    <a:pt x="297" y="281"/>
                  </a:cubicBezTo>
                  <a:cubicBezTo>
                    <a:pt x="295" y="285"/>
                    <a:pt x="291" y="289"/>
                    <a:pt x="288" y="292"/>
                  </a:cubicBezTo>
                  <a:cubicBezTo>
                    <a:pt x="284" y="296"/>
                    <a:pt x="279" y="300"/>
                    <a:pt x="273" y="304"/>
                  </a:cubicBezTo>
                  <a:cubicBezTo>
                    <a:pt x="265" y="310"/>
                    <a:pt x="259" y="315"/>
                    <a:pt x="253" y="320"/>
                  </a:cubicBezTo>
                  <a:cubicBezTo>
                    <a:pt x="248" y="324"/>
                    <a:pt x="243" y="329"/>
                    <a:pt x="240" y="334"/>
                  </a:cubicBezTo>
                  <a:cubicBezTo>
                    <a:pt x="237" y="339"/>
                    <a:pt x="234" y="343"/>
                    <a:pt x="233" y="348"/>
                  </a:cubicBezTo>
                  <a:cubicBezTo>
                    <a:pt x="231" y="353"/>
                    <a:pt x="230" y="360"/>
                    <a:pt x="230" y="367"/>
                  </a:cubicBezTo>
                  <a:lnTo>
                    <a:pt x="230" y="374"/>
                  </a:lnTo>
                  <a:lnTo>
                    <a:pt x="328" y="374"/>
                  </a:lnTo>
                  <a:lnTo>
                    <a:pt x="328" y="358"/>
                  </a:lnTo>
                  <a:lnTo>
                    <a:pt x="250" y="358"/>
                  </a:lnTo>
                  <a:cubicBezTo>
                    <a:pt x="250" y="353"/>
                    <a:pt x="250" y="349"/>
                    <a:pt x="251" y="346"/>
                  </a:cubicBezTo>
                  <a:cubicBezTo>
                    <a:pt x="252" y="343"/>
                    <a:pt x="254" y="340"/>
                    <a:pt x="257" y="337"/>
                  </a:cubicBezTo>
                  <a:cubicBezTo>
                    <a:pt x="259" y="333"/>
                    <a:pt x="263" y="330"/>
                    <a:pt x="268" y="326"/>
                  </a:cubicBezTo>
                  <a:cubicBezTo>
                    <a:pt x="273" y="322"/>
                    <a:pt x="279" y="318"/>
                    <a:pt x="287" y="313"/>
                  </a:cubicBezTo>
                  <a:cubicBezTo>
                    <a:pt x="293" y="308"/>
                    <a:pt x="298" y="304"/>
                    <a:pt x="303" y="299"/>
                  </a:cubicBezTo>
                  <a:cubicBezTo>
                    <a:pt x="307" y="295"/>
                    <a:pt x="310" y="292"/>
                    <a:pt x="313" y="287"/>
                  </a:cubicBezTo>
                  <a:cubicBezTo>
                    <a:pt x="316" y="283"/>
                    <a:pt x="319" y="278"/>
                    <a:pt x="320" y="273"/>
                  </a:cubicBezTo>
                  <a:cubicBezTo>
                    <a:pt x="322" y="268"/>
                    <a:pt x="322" y="262"/>
                    <a:pt x="322" y="255"/>
                  </a:cubicBezTo>
                  <a:cubicBezTo>
                    <a:pt x="322" y="249"/>
                    <a:pt x="321" y="243"/>
                    <a:pt x="318" y="238"/>
                  </a:cubicBezTo>
                  <a:cubicBezTo>
                    <a:pt x="316" y="232"/>
                    <a:pt x="313" y="227"/>
                    <a:pt x="309" y="224"/>
                  </a:cubicBezTo>
                  <a:cubicBezTo>
                    <a:pt x="305" y="220"/>
                    <a:pt x="300" y="218"/>
                    <a:pt x="295" y="216"/>
                  </a:cubicBezTo>
                  <a:cubicBezTo>
                    <a:pt x="289" y="214"/>
                    <a:pt x="283" y="213"/>
                    <a:pt x="277" y="213"/>
                  </a:cubicBezTo>
                  <a:close/>
                </a:path>
              </a:pathLst>
            </a:custGeom>
            <a:solidFill>
              <a:srgbClr val="808080"/>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22" name="TextBox 21">
            <a:extLst>
              <a:ext uri="{FF2B5EF4-FFF2-40B4-BE49-F238E27FC236}">
                <a16:creationId xmlns:a16="http://schemas.microsoft.com/office/drawing/2014/main" id="{5F3B015C-D449-4E93-A737-815EE7C84A7D}"/>
              </a:ext>
            </a:extLst>
          </p:cNvPr>
          <p:cNvSpPr txBox="1"/>
          <p:nvPr/>
        </p:nvSpPr>
        <p:spPr>
          <a:xfrm>
            <a:off x="5687858" y="2241127"/>
            <a:ext cx="646331" cy="276999"/>
          </a:xfrm>
          <a:prstGeom prst="rect">
            <a:avLst/>
          </a:prstGeom>
          <a:noFill/>
        </p:spPr>
        <p:txBody>
          <a:bodyPr wrap="none" rtlCol="0">
            <a:spAutoFit/>
          </a:bodyPr>
          <a:lstStyle/>
          <a:p>
            <a:r>
              <a:rPr lang="ko-KR" altLang="en-US" sz="1200" dirty="0"/>
              <a:t>종료일</a:t>
            </a:r>
          </a:p>
        </p:txBody>
      </p:sp>
      <p:sp>
        <p:nvSpPr>
          <p:cNvPr id="23" name="Text Box">
            <a:extLst>
              <a:ext uri="{FF2B5EF4-FFF2-40B4-BE49-F238E27FC236}">
                <a16:creationId xmlns:a16="http://schemas.microsoft.com/office/drawing/2014/main" id="{86E95ADD-99E9-409C-A414-42C99FE7218C}"/>
              </a:ext>
            </a:extLst>
          </p:cNvPr>
          <p:cNvSpPr/>
          <p:nvPr/>
        </p:nvSpPr>
        <p:spPr>
          <a:xfrm>
            <a:off x="3743685" y="3183522"/>
            <a:ext cx="2797833"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C389B141-03B7-45EA-8447-C04099412BB1}"/>
              </a:ext>
            </a:extLst>
          </p:cNvPr>
          <p:cNvSpPr txBox="1"/>
          <p:nvPr/>
        </p:nvSpPr>
        <p:spPr>
          <a:xfrm>
            <a:off x="1900367" y="4331250"/>
            <a:ext cx="934871" cy="318100"/>
          </a:xfrm>
          <a:prstGeom prst="rect">
            <a:avLst/>
          </a:prstGeom>
          <a:noFill/>
        </p:spPr>
        <p:txBody>
          <a:bodyPr wrap="none" rtlCol="0">
            <a:spAutoFit/>
          </a:bodyPr>
          <a:lstStyle/>
          <a:p>
            <a:r>
              <a:rPr lang="ko-KR" altLang="en-US" sz="1467" dirty="0"/>
              <a:t>사업개요</a:t>
            </a:r>
          </a:p>
        </p:txBody>
      </p:sp>
      <p:sp>
        <p:nvSpPr>
          <p:cNvPr id="32" name="Text Area">
            <a:extLst>
              <a:ext uri="{FF2B5EF4-FFF2-40B4-BE49-F238E27FC236}">
                <a16:creationId xmlns:a16="http://schemas.microsoft.com/office/drawing/2014/main" id="{0CBC4B57-6EBA-49BA-A2DB-178FB0B95730}"/>
              </a:ext>
            </a:extLst>
          </p:cNvPr>
          <p:cNvSpPr/>
          <p:nvPr/>
        </p:nvSpPr>
        <p:spPr>
          <a:xfrm>
            <a:off x="3494159" y="4331250"/>
            <a:ext cx="4504629" cy="140502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noProof="1">
                <a:solidFill>
                  <a:srgbClr val="5F5F5F"/>
                </a:solidFill>
                <a:latin typeface="Segoe UI" panose="020B0502040204020203" pitchFamily="34" charset="0"/>
                <a:cs typeface="Segoe UI" panose="020B0502040204020203" pitchFamily="34" charset="0"/>
              </a:rPr>
              <a:t>직접입력</a:t>
            </a:r>
            <a:endParaRPr lang="en-US" sz="1200" noProof="1">
              <a:solidFill>
                <a:srgbClr val="5F5F5F"/>
              </a:solidFill>
              <a:latin typeface="Segoe UI" panose="020B0502040204020203" pitchFamily="34" charset="0"/>
              <a:cs typeface="Segoe UI" panose="020B0502040204020203" pitchFamily="34" charset="0"/>
            </a:endParaRPr>
          </a:p>
        </p:txBody>
      </p:sp>
      <p:sp>
        <p:nvSpPr>
          <p:cNvPr id="33" name="Text Box">
            <a:extLst>
              <a:ext uri="{FF2B5EF4-FFF2-40B4-BE49-F238E27FC236}">
                <a16:creationId xmlns:a16="http://schemas.microsoft.com/office/drawing/2014/main" id="{23C76355-C18C-4A02-A8A8-2B95C2FB7F30}"/>
              </a:ext>
            </a:extLst>
          </p:cNvPr>
          <p:cNvSpPr/>
          <p:nvPr/>
        </p:nvSpPr>
        <p:spPr>
          <a:xfrm>
            <a:off x="4637790" y="3758451"/>
            <a:ext cx="731556" cy="2752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직접입력</a:t>
            </a:r>
            <a:endParaRPr lang="en-US" sz="900" dirty="0">
              <a:solidFill>
                <a:srgbClr val="5F5F5F"/>
              </a:solidFill>
              <a:latin typeface="Segoe UI" panose="020B0502040204020203" pitchFamily="34" charset="0"/>
              <a:cs typeface="Segoe UI" panose="020B0502040204020203" pitchFamily="34" charset="0"/>
            </a:endParaRPr>
          </a:p>
        </p:txBody>
      </p:sp>
      <p:grpSp>
        <p:nvGrpSpPr>
          <p:cNvPr id="34" name="Drop-Down Box" descr="&lt;SmartSettings&gt;&lt;SmartResize enabled=&quot;True&quot; minWidth=&quot;18&quot; minHeight=&quot;7&quot; /&gt;&lt;/SmartSettings&gt;">
            <a:extLst>
              <a:ext uri="{FF2B5EF4-FFF2-40B4-BE49-F238E27FC236}">
                <a16:creationId xmlns:a16="http://schemas.microsoft.com/office/drawing/2014/main" id="{E8992F55-B5F5-4E04-AFA9-23F2C45E1FF9}"/>
              </a:ext>
            </a:extLst>
          </p:cNvPr>
          <p:cNvGrpSpPr/>
          <p:nvPr>
            <p:custDataLst>
              <p:tags r:id="rId3"/>
            </p:custDataLst>
          </p:nvPr>
        </p:nvGrpSpPr>
        <p:grpSpPr>
          <a:xfrm>
            <a:off x="3589937" y="3747782"/>
            <a:ext cx="839045" cy="309036"/>
            <a:chOff x="595685" y="1551577"/>
            <a:chExt cx="1368149" cy="241097"/>
          </a:xfrm>
          <a:solidFill>
            <a:srgbClr val="FFFFFF"/>
          </a:solidFill>
        </p:grpSpPr>
        <p:sp>
          <p:nvSpPr>
            <p:cNvPr id="35"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D92E016-3728-4E9A-8D70-01772F7A9268}"/>
                </a:ext>
              </a:extLst>
            </p:cNvPr>
            <p:cNvSpPr/>
            <p:nvPr>
              <p:custDataLst>
                <p:tags r:id="rId4"/>
              </p:custDataLst>
            </p:nvPr>
          </p:nvSpPr>
          <p:spPr>
            <a:xfrm>
              <a:off x="595685" y="1551577"/>
              <a:ext cx="1097487" cy="241093"/>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0800" rIns="91440" bIns="508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02</a:t>
              </a:r>
            </a:p>
          </p:txBody>
        </p:sp>
        <p:sp>
          <p:nvSpPr>
            <p:cNvPr id="36"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7D06CDA6-9AFD-49EC-A52A-190C29D93A55}"/>
                </a:ext>
              </a:extLst>
            </p:cNvPr>
            <p:cNvSpPr/>
            <p:nvPr>
              <p:custDataLst>
                <p:tags r:id="rId5"/>
              </p:custDataLst>
            </p:nvPr>
          </p:nvSpPr>
          <p:spPr>
            <a:xfrm>
              <a:off x="1693172" y="1551579"/>
              <a:ext cx="270662" cy="241095"/>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37"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CD2B6066-F240-410C-8703-FC3335AB9A67}"/>
                </a:ext>
              </a:extLst>
            </p:cNvPr>
            <p:cNvSpPr>
              <a:spLocks noChangeAspect="1"/>
            </p:cNvSpPr>
            <p:nvPr>
              <p:custDataLst>
                <p:tags r:id="rId6"/>
              </p:custDataLst>
            </p:nvPr>
          </p:nvSpPr>
          <p:spPr bwMode="auto">
            <a:xfrm flipH="1">
              <a:off x="1776313" y="1658011"/>
              <a:ext cx="104370" cy="2822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8" name="TextBox 37">
            <a:extLst>
              <a:ext uri="{FF2B5EF4-FFF2-40B4-BE49-F238E27FC236}">
                <a16:creationId xmlns:a16="http://schemas.microsoft.com/office/drawing/2014/main" id="{A580B37D-04FC-4532-AFAF-8B34A8FD94D5}"/>
              </a:ext>
            </a:extLst>
          </p:cNvPr>
          <p:cNvSpPr txBox="1"/>
          <p:nvPr/>
        </p:nvSpPr>
        <p:spPr>
          <a:xfrm>
            <a:off x="4396636" y="3720230"/>
            <a:ext cx="279244" cy="369332"/>
          </a:xfrm>
          <a:prstGeom prst="rect">
            <a:avLst/>
          </a:prstGeom>
          <a:noFill/>
        </p:spPr>
        <p:txBody>
          <a:bodyPr wrap="none" rtlCol="0">
            <a:spAutoFit/>
          </a:bodyPr>
          <a:lstStyle/>
          <a:p>
            <a:r>
              <a:rPr lang="en-US" altLang="ko-KR" dirty="0"/>
              <a:t>-</a:t>
            </a:r>
            <a:endParaRPr lang="ko-KR" altLang="en-US" dirty="0"/>
          </a:p>
        </p:txBody>
      </p:sp>
      <p:sp>
        <p:nvSpPr>
          <p:cNvPr id="39" name="TextBox 38">
            <a:extLst>
              <a:ext uri="{FF2B5EF4-FFF2-40B4-BE49-F238E27FC236}">
                <a16:creationId xmlns:a16="http://schemas.microsoft.com/office/drawing/2014/main" id="{0B30FE2A-76B5-4DAC-B3DF-C3FF5B87A1E3}"/>
              </a:ext>
            </a:extLst>
          </p:cNvPr>
          <p:cNvSpPr txBox="1"/>
          <p:nvPr/>
        </p:nvSpPr>
        <p:spPr>
          <a:xfrm>
            <a:off x="5328562" y="3720230"/>
            <a:ext cx="279244" cy="369332"/>
          </a:xfrm>
          <a:prstGeom prst="rect">
            <a:avLst/>
          </a:prstGeom>
          <a:noFill/>
        </p:spPr>
        <p:txBody>
          <a:bodyPr wrap="none" rtlCol="0">
            <a:spAutoFit/>
          </a:bodyPr>
          <a:lstStyle/>
          <a:p>
            <a:r>
              <a:rPr lang="en-US" altLang="ko-KR" dirty="0"/>
              <a:t>-</a:t>
            </a:r>
            <a:endParaRPr lang="ko-KR" altLang="en-US" dirty="0"/>
          </a:p>
        </p:txBody>
      </p:sp>
      <p:sp>
        <p:nvSpPr>
          <p:cNvPr id="40" name="Text Box">
            <a:extLst>
              <a:ext uri="{FF2B5EF4-FFF2-40B4-BE49-F238E27FC236}">
                <a16:creationId xmlns:a16="http://schemas.microsoft.com/office/drawing/2014/main" id="{DC215995-E20D-41AD-AE0E-E4390C67028E}"/>
              </a:ext>
            </a:extLst>
          </p:cNvPr>
          <p:cNvSpPr/>
          <p:nvPr/>
        </p:nvSpPr>
        <p:spPr>
          <a:xfrm>
            <a:off x="5537416" y="3758451"/>
            <a:ext cx="731556" cy="2752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직접입력</a:t>
            </a:r>
            <a:endParaRPr lang="en-US" sz="900" dirty="0">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038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92D8A1C-0EA7-4D19-873E-11B21ABBED3E}"/>
              </a:ext>
            </a:extLst>
          </p:cNvPr>
          <p:cNvSpPr>
            <a:spLocks noGrp="1"/>
          </p:cNvSpPr>
          <p:nvPr>
            <p:ph type="body" sz="quarter" idx="10"/>
          </p:nvPr>
        </p:nvSpPr>
        <p:spPr/>
        <p:txBody>
          <a:bodyPr/>
          <a:lstStyle/>
          <a:p>
            <a:r>
              <a:rPr lang="ko-KR" altLang="en-US" dirty="0"/>
              <a:t>입력항목</a:t>
            </a:r>
          </a:p>
          <a:p>
            <a:endParaRPr lang="ko-KR" altLang="en-US" dirty="0"/>
          </a:p>
        </p:txBody>
      </p:sp>
      <p:sp>
        <p:nvSpPr>
          <p:cNvPr id="3" name="제목 2">
            <a:extLst>
              <a:ext uri="{FF2B5EF4-FFF2-40B4-BE49-F238E27FC236}">
                <a16:creationId xmlns:a16="http://schemas.microsoft.com/office/drawing/2014/main" id="{3DDA275E-EAB5-4791-9F43-650D632ACF28}"/>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사업 등록 </a:t>
            </a:r>
            <a:r>
              <a:rPr lang="en-US" altLang="ko-KR" sz="1300" dirty="0"/>
              <a:t>&gt; </a:t>
            </a:r>
            <a:r>
              <a:rPr lang="ko-KR" altLang="en-US" sz="1300" dirty="0"/>
              <a:t>입력항목</a:t>
            </a:r>
          </a:p>
        </p:txBody>
      </p:sp>
      <p:graphicFrame>
        <p:nvGraphicFramePr>
          <p:cNvPr id="4" name="표 5">
            <a:extLst>
              <a:ext uri="{FF2B5EF4-FFF2-40B4-BE49-F238E27FC236}">
                <a16:creationId xmlns:a16="http://schemas.microsoft.com/office/drawing/2014/main" id="{B61820F2-E495-4C01-8E62-3DDD3E84902A}"/>
              </a:ext>
            </a:extLst>
          </p:cNvPr>
          <p:cNvGraphicFramePr>
            <a:graphicFrameLocks noGrp="1"/>
          </p:cNvGraphicFramePr>
          <p:nvPr>
            <p:extLst>
              <p:ext uri="{D42A27DB-BD31-4B8C-83A1-F6EECF244321}">
                <p14:modId xmlns:p14="http://schemas.microsoft.com/office/powerpoint/2010/main" val="3223271084"/>
              </p:ext>
            </p:extLst>
          </p:nvPr>
        </p:nvGraphicFramePr>
        <p:xfrm>
          <a:off x="577344" y="3429000"/>
          <a:ext cx="8126881" cy="2043935"/>
        </p:xfrm>
        <a:graphic>
          <a:graphicData uri="http://schemas.openxmlformats.org/drawingml/2006/table">
            <a:tbl>
              <a:tblPr firstRow="1" bandRow="1">
                <a:tableStyleId>{5940675A-B579-460E-94D1-54222C63F5DA}</a:tableStyleId>
              </a:tblPr>
              <a:tblGrid>
                <a:gridCol w="2650489">
                  <a:extLst>
                    <a:ext uri="{9D8B030D-6E8A-4147-A177-3AD203B41FA5}">
                      <a16:colId xmlns:a16="http://schemas.microsoft.com/office/drawing/2014/main" val="1906442320"/>
                    </a:ext>
                  </a:extLst>
                </a:gridCol>
                <a:gridCol w="5476392">
                  <a:extLst>
                    <a:ext uri="{9D8B030D-6E8A-4147-A177-3AD203B41FA5}">
                      <a16:colId xmlns:a16="http://schemas.microsoft.com/office/drawing/2014/main" val="2038630312"/>
                    </a:ext>
                  </a:extLst>
                </a:gridCol>
              </a:tblGrid>
              <a:tr h="743709">
                <a:tc>
                  <a:txBody>
                    <a:bodyPr/>
                    <a:lstStyle/>
                    <a:p>
                      <a:pPr algn="ctr" latinLnBrk="1"/>
                      <a:r>
                        <a:rPr lang="ko-KR" altLang="en-US" sz="1500" dirty="0"/>
                        <a:t>지원대상 기업 입력</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650113">
                <a:tc>
                  <a:txBody>
                    <a:bodyPr/>
                    <a:lstStyle/>
                    <a:p>
                      <a:pPr algn="ctr" latinLnBrk="1"/>
                      <a:r>
                        <a:rPr lang="ko-KR" altLang="en-US" sz="1500" dirty="0">
                          <a:solidFill>
                            <a:schemeClr val="tx1"/>
                          </a:solidFill>
                        </a:rPr>
                        <a:t>지원대상 기업 규모</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650113">
                <a:tc>
                  <a:txBody>
                    <a:bodyPr/>
                    <a:lstStyle/>
                    <a:p>
                      <a:pPr algn="ctr" latinLnBrk="1"/>
                      <a:r>
                        <a:rPr lang="ko-KR" altLang="en-US" sz="1500" dirty="0"/>
                        <a:t>첨부파일 등록</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bl>
          </a:graphicData>
        </a:graphic>
      </p:graphicFrame>
      <p:sp>
        <p:nvSpPr>
          <p:cNvPr id="6" name="Text Box">
            <a:extLst>
              <a:ext uri="{FF2B5EF4-FFF2-40B4-BE49-F238E27FC236}">
                <a16:creationId xmlns:a16="http://schemas.microsoft.com/office/drawing/2014/main" id="{C6AA3FD7-5570-4377-9DB6-466D83E18678}"/>
              </a:ext>
            </a:extLst>
          </p:cNvPr>
          <p:cNvSpPr/>
          <p:nvPr/>
        </p:nvSpPr>
        <p:spPr>
          <a:xfrm>
            <a:off x="3375689" y="5006122"/>
            <a:ext cx="2766628"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PDF,</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HWP,</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JPGE,</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PPT,</a:t>
            </a:r>
            <a:r>
              <a:rPr lang="ko-KR" altLang="en-US" sz="1200" dirty="0">
                <a:solidFill>
                  <a:srgbClr val="5F5F5F"/>
                </a:solidFill>
                <a:latin typeface="Segoe UI" panose="020B0502040204020203" pitchFamily="34" charset="0"/>
                <a:cs typeface="Segoe UI" panose="020B0502040204020203" pitchFamily="34" charset="0"/>
              </a:rPr>
              <a:t> 문서</a:t>
            </a:r>
            <a:r>
              <a:rPr lang="en-US" altLang="ko-KR" sz="1200" dirty="0">
                <a:solidFill>
                  <a:srgbClr val="5F5F5F"/>
                </a:solidFill>
                <a:latin typeface="Segoe UI" panose="020B0502040204020203" pitchFamily="34" charset="0"/>
                <a:cs typeface="Segoe UI" panose="020B0502040204020203" pitchFamily="34" charset="0"/>
              </a:rPr>
              <a:t>, ZIP </a:t>
            </a:r>
            <a:r>
              <a:rPr lang="ko-KR" altLang="en-US" sz="1200" dirty="0">
                <a:solidFill>
                  <a:srgbClr val="5F5F5F"/>
                </a:solidFill>
                <a:latin typeface="Segoe UI" panose="020B0502040204020203" pitchFamily="34" charset="0"/>
                <a:cs typeface="Segoe UI" panose="020B0502040204020203" pitchFamily="34" charset="0"/>
              </a:rPr>
              <a:t>파일</a:t>
            </a:r>
            <a:endParaRPr lang="en-US" sz="1200" dirty="0">
              <a:solidFill>
                <a:srgbClr val="5F5F5F"/>
              </a:solidFill>
              <a:latin typeface="Segoe UI" panose="020B0502040204020203" pitchFamily="34" charset="0"/>
              <a:cs typeface="Segoe UI" panose="020B0502040204020203" pitchFamily="34" charset="0"/>
            </a:endParaRPr>
          </a:p>
        </p:txBody>
      </p:sp>
      <p:sp>
        <p:nvSpPr>
          <p:cNvPr id="7" name="직사각형 6">
            <a:extLst>
              <a:ext uri="{FF2B5EF4-FFF2-40B4-BE49-F238E27FC236}">
                <a16:creationId xmlns:a16="http://schemas.microsoft.com/office/drawing/2014/main" id="{1A1B668C-D995-4ADF-95ED-14873402EACB}"/>
              </a:ext>
            </a:extLst>
          </p:cNvPr>
          <p:cNvSpPr/>
          <p:nvPr/>
        </p:nvSpPr>
        <p:spPr>
          <a:xfrm>
            <a:off x="6142317" y="5006122"/>
            <a:ext cx="1056119"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a:solidFill>
                  <a:schemeClr val="tx1"/>
                </a:solidFill>
              </a:rPr>
              <a:t>첨부파일선택</a:t>
            </a:r>
            <a:endParaRPr lang="ko-KR" altLang="en-US" sz="933" dirty="0">
              <a:solidFill>
                <a:schemeClr val="tx1"/>
              </a:solidFill>
            </a:endParaRPr>
          </a:p>
        </p:txBody>
      </p:sp>
      <p:sp>
        <p:nvSpPr>
          <p:cNvPr id="8" name="직사각형 7">
            <a:extLst>
              <a:ext uri="{FF2B5EF4-FFF2-40B4-BE49-F238E27FC236}">
                <a16:creationId xmlns:a16="http://schemas.microsoft.com/office/drawing/2014/main" id="{B2C52FFB-25B3-40C4-B18C-4EF3383B905F}"/>
              </a:ext>
            </a:extLst>
          </p:cNvPr>
          <p:cNvSpPr/>
          <p:nvPr/>
        </p:nvSpPr>
        <p:spPr>
          <a:xfrm>
            <a:off x="7356054" y="5006122"/>
            <a:ext cx="516984"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a:solidFill>
                  <a:schemeClr val="tx1"/>
                </a:solidFill>
              </a:rPr>
              <a:t>추가</a:t>
            </a:r>
            <a:endParaRPr lang="ko-KR" altLang="en-US" sz="933" dirty="0">
              <a:solidFill>
                <a:schemeClr val="tx1"/>
              </a:solidFill>
            </a:endParaRPr>
          </a:p>
        </p:txBody>
      </p:sp>
      <p:sp>
        <p:nvSpPr>
          <p:cNvPr id="9" name="직사각형 8">
            <a:extLst>
              <a:ext uri="{FF2B5EF4-FFF2-40B4-BE49-F238E27FC236}">
                <a16:creationId xmlns:a16="http://schemas.microsoft.com/office/drawing/2014/main" id="{157FCE31-F04D-47B1-BDB2-7CBDE432C37F}"/>
              </a:ext>
            </a:extLst>
          </p:cNvPr>
          <p:cNvSpPr/>
          <p:nvPr/>
        </p:nvSpPr>
        <p:spPr>
          <a:xfrm>
            <a:off x="7965023" y="5006122"/>
            <a:ext cx="516984"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dirty="0">
                <a:solidFill>
                  <a:schemeClr val="tx1"/>
                </a:solidFill>
              </a:rPr>
              <a:t>삭제</a:t>
            </a:r>
          </a:p>
        </p:txBody>
      </p:sp>
      <p:sp>
        <p:nvSpPr>
          <p:cNvPr id="13" name="Text Box">
            <a:extLst>
              <a:ext uri="{FF2B5EF4-FFF2-40B4-BE49-F238E27FC236}">
                <a16:creationId xmlns:a16="http://schemas.microsoft.com/office/drawing/2014/main" id="{814B6B03-4932-46C4-9FF2-1C9B740D7BB3}"/>
              </a:ext>
            </a:extLst>
          </p:cNvPr>
          <p:cNvSpPr/>
          <p:nvPr/>
        </p:nvSpPr>
        <p:spPr>
          <a:xfrm>
            <a:off x="3744578" y="3648734"/>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4" name="Text Box">
            <a:extLst>
              <a:ext uri="{FF2B5EF4-FFF2-40B4-BE49-F238E27FC236}">
                <a16:creationId xmlns:a16="http://schemas.microsoft.com/office/drawing/2014/main" id="{091BB38B-7145-424E-8AB8-ED76E04F7B32}"/>
              </a:ext>
            </a:extLst>
          </p:cNvPr>
          <p:cNvSpPr/>
          <p:nvPr/>
        </p:nvSpPr>
        <p:spPr>
          <a:xfrm>
            <a:off x="3744578" y="4327428"/>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pic>
        <p:nvPicPr>
          <p:cNvPr id="15" name="그림 14">
            <a:extLst>
              <a:ext uri="{FF2B5EF4-FFF2-40B4-BE49-F238E27FC236}">
                <a16:creationId xmlns:a16="http://schemas.microsoft.com/office/drawing/2014/main" id="{EE1005E8-F11D-47BF-ABA0-1D1BD476CA66}"/>
              </a:ext>
            </a:extLst>
          </p:cNvPr>
          <p:cNvPicPr>
            <a:picLocks noChangeAspect="1"/>
          </p:cNvPicPr>
          <p:nvPr/>
        </p:nvPicPr>
        <p:blipFill>
          <a:blip r:embed="rId2"/>
          <a:stretch>
            <a:fillRect/>
          </a:stretch>
        </p:blipFill>
        <p:spPr>
          <a:xfrm>
            <a:off x="7198436" y="5653697"/>
            <a:ext cx="1629303" cy="416514"/>
          </a:xfrm>
          <a:prstGeom prst="rect">
            <a:avLst/>
          </a:prstGeom>
        </p:spPr>
      </p:pic>
      <p:graphicFrame>
        <p:nvGraphicFramePr>
          <p:cNvPr id="16" name="표 5">
            <a:extLst>
              <a:ext uri="{FF2B5EF4-FFF2-40B4-BE49-F238E27FC236}">
                <a16:creationId xmlns:a16="http://schemas.microsoft.com/office/drawing/2014/main" id="{A8315A99-A1F5-4C06-91EA-E7871B9C0AA7}"/>
              </a:ext>
            </a:extLst>
          </p:cNvPr>
          <p:cNvGraphicFramePr>
            <a:graphicFrameLocks noGrp="1"/>
          </p:cNvGraphicFramePr>
          <p:nvPr>
            <p:extLst>
              <p:ext uri="{D42A27DB-BD31-4B8C-83A1-F6EECF244321}">
                <p14:modId xmlns:p14="http://schemas.microsoft.com/office/powerpoint/2010/main" val="2647329460"/>
              </p:ext>
            </p:extLst>
          </p:nvPr>
        </p:nvGraphicFramePr>
        <p:xfrm>
          <a:off x="576226" y="1336376"/>
          <a:ext cx="8126881" cy="2043935"/>
        </p:xfrm>
        <a:graphic>
          <a:graphicData uri="http://schemas.openxmlformats.org/drawingml/2006/table">
            <a:tbl>
              <a:tblPr firstRow="1" bandRow="1">
                <a:tableStyleId>{5940675A-B579-460E-94D1-54222C63F5DA}</a:tableStyleId>
              </a:tblPr>
              <a:tblGrid>
                <a:gridCol w="2650489">
                  <a:extLst>
                    <a:ext uri="{9D8B030D-6E8A-4147-A177-3AD203B41FA5}">
                      <a16:colId xmlns:a16="http://schemas.microsoft.com/office/drawing/2014/main" val="1906442320"/>
                    </a:ext>
                  </a:extLst>
                </a:gridCol>
                <a:gridCol w="5476392">
                  <a:extLst>
                    <a:ext uri="{9D8B030D-6E8A-4147-A177-3AD203B41FA5}">
                      <a16:colId xmlns:a16="http://schemas.microsoft.com/office/drawing/2014/main" val="2038630312"/>
                    </a:ext>
                  </a:extLst>
                </a:gridCol>
              </a:tblGrid>
              <a:tr h="743709">
                <a:tc>
                  <a:txBody>
                    <a:bodyPr/>
                    <a:lstStyle/>
                    <a:p>
                      <a:pPr algn="ctr" latinLnBrk="1"/>
                      <a:r>
                        <a:rPr lang="ko-KR" altLang="en-US" sz="1500" dirty="0"/>
                        <a:t>지원유형</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650113">
                <a:tc>
                  <a:txBody>
                    <a:bodyPr/>
                    <a:lstStyle/>
                    <a:p>
                      <a:pPr algn="ctr" latinLnBrk="1"/>
                      <a:r>
                        <a:rPr lang="ko-KR" altLang="en-US" sz="1500" dirty="0">
                          <a:solidFill>
                            <a:schemeClr val="tx1"/>
                          </a:solidFill>
                        </a:rPr>
                        <a:t>지원대상</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650113">
                <a:tc>
                  <a:txBody>
                    <a:bodyPr/>
                    <a:lstStyle/>
                    <a:p>
                      <a:pPr algn="ctr" latinLnBrk="1"/>
                      <a:r>
                        <a:rPr lang="ko-KR" altLang="en-US" sz="1500" dirty="0"/>
                        <a:t>지원예산</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bl>
          </a:graphicData>
        </a:graphic>
      </p:graphicFrame>
      <p:sp>
        <p:nvSpPr>
          <p:cNvPr id="10" name="Text Box">
            <a:extLst>
              <a:ext uri="{FF2B5EF4-FFF2-40B4-BE49-F238E27FC236}">
                <a16:creationId xmlns:a16="http://schemas.microsoft.com/office/drawing/2014/main" id="{320BA8BF-CF99-4EFA-8B5D-7943E9F6F6B4}"/>
              </a:ext>
            </a:extLst>
          </p:cNvPr>
          <p:cNvSpPr/>
          <p:nvPr/>
        </p:nvSpPr>
        <p:spPr>
          <a:xfrm>
            <a:off x="3633845" y="1571218"/>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1" name="Text Box">
            <a:extLst>
              <a:ext uri="{FF2B5EF4-FFF2-40B4-BE49-F238E27FC236}">
                <a16:creationId xmlns:a16="http://schemas.microsoft.com/office/drawing/2014/main" id="{DE5D3699-A0F8-43B6-8FCE-AE3801564329}"/>
              </a:ext>
            </a:extLst>
          </p:cNvPr>
          <p:cNvSpPr/>
          <p:nvPr/>
        </p:nvSpPr>
        <p:spPr>
          <a:xfrm>
            <a:off x="3633844" y="2969640"/>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2" name="Text Box">
            <a:extLst>
              <a:ext uri="{FF2B5EF4-FFF2-40B4-BE49-F238E27FC236}">
                <a16:creationId xmlns:a16="http://schemas.microsoft.com/office/drawing/2014/main" id="{59497A90-1391-4D27-999C-F5B1659C0944}"/>
              </a:ext>
            </a:extLst>
          </p:cNvPr>
          <p:cNvSpPr/>
          <p:nvPr/>
        </p:nvSpPr>
        <p:spPr>
          <a:xfrm>
            <a:off x="3633844" y="2280330"/>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8721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0D3F07F-7E67-4195-A6BF-3D4CF1374A2D}"/>
              </a:ext>
            </a:extLst>
          </p:cNvPr>
          <p:cNvSpPr>
            <a:spLocks noGrp="1"/>
          </p:cNvSpPr>
          <p:nvPr>
            <p:ph type="body" sz="quarter" idx="10"/>
          </p:nvPr>
        </p:nvSpPr>
        <p:spPr/>
        <p:txBody>
          <a:bodyPr/>
          <a:lstStyle/>
          <a:p>
            <a:r>
              <a:rPr lang="ko-KR" altLang="en-US" dirty="0"/>
              <a:t>사업현황 조회페이지로 </a:t>
            </a:r>
            <a:r>
              <a:rPr lang="en-US" altLang="ko-KR" dirty="0"/>
              <a:t>PMS</a:t>
            </a:r>
            <a:r>
              <a:rPr lang="ko-KR" altLang="en-US" dirty="0"/>
              <a:t>에서 입력하며 입력하는 내용은 파워포인트 </a:t>
            </a:r>
            <a:r>
              <a:rPr lang="en-US" altLang="ko-KR" dirty="0"/>
              <a:t>23p ~ 25p</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4" name="직사각형 3">
            <a:extLst>
              <a:ext uri="{FF2B5EF4-FFF2-40B4-BE49-F238E27FC236}">
                <a16:creationId xmlns:a16="http://schemas.microsoft.com/office/drawing/2014/main" id="{D36DE9ED-D809-4D59-BF97-2027D7DC44FF}"/>
              </a:ext>
            </a:extLst>
          </p:cNvPr>
          <p:cNvSpPr/>
          <p:nvPr/>
        </p:nvSpPr>
        <p:spPr>
          <a:xfrm>
            <a:off x="345107" y="3032240"/>
            <a:ext cx="1664484" cy="381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67">
                <a:solidFill>
                  <a:schemeClr val="tx1"/>
                </a:solidFill>
              </a:rPr>
              <a:t>지원계획</a:t>
            </a:r>
            <a:endParaRPr lang="ko-KR" altLang="en-US" sz="1067" dirty="0">
              <a:solidFill>
                <a:schemeClr val="tx1"/>
              </a:solidFill>
            </a:endParaRPr>
          </a:p>
        </p:txBody>
      </p:sp>
      <p:sp>
        <p:nvSpPr>
          <p:cNvPr id="5" name="직사각형 4">
            <a:extLst>
              <a:ext uri="{FF2B5EF4-FFF2-40B4-BE49-F238E27FC236}">
                <a16:creationId xmlns:a16="http://schemas.microsoft.com/office/drawing/2014/main" id="{9FD541C7-2058-459C-B155-337FA9531A71}"/>
              </a:ext>
            </a:extLst>
          </p:cNvPr>
          <p:cNvSpPr/>
          <p:nvPr/>
        </p:nvSpPr>
        <p:spPr>
          <a:xfrm>
            <a:off x="345107" y="2660915"/>
            <a:ext cx="1589315" cy="381000"/>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67" dirty="0">
                <a:solidFill>
                  <a:schemeClr val="bg1"/>
                </a:solidFill>
              </a:rPr>
              <a:t>사업현황</a:t>
            </a:r>
          </a:p>
        </p:txBody>
      </p:sp>
      <p:graphicFrame>
        <p:nvGraphicFramePr>
          <p:cNvPr id="6" name="표 6">
            <a:extLst>
              <a:ext uri="{FF2B5EF4-FFF2-40B4-BE49-F238E27FC236}">
                <a16:creationId xmlns:a16="http://schemas.microsoft.com/office/drawing/2014/main" id="{D060DACF-62B7-4BD8-BFAE-29E9F2A80254}"/>
              </a:ext>
            </a:extLst>
          </p:cNvPr>
          <p:cNvGraphicFramePr>
            <a:graphicFrameLocks noGrp="1"/>
          </p:cNvGraphicFramePr>
          <p:nvPr>
            <p:extLst>
              <p:ext uri="{D42A27DB-BD31-4B8C-83A1-F6EECF244321}">
                <p14:modId xmlns:p14="http://schemas.microsoft.com/office/powerpoint/2010/main" val="3325845830"/>
              </p:ext>
            </p:extLst>
          </p:nvPr>
        </p:nvGraphicFramePr>
        <p:xfrm>
          <a:off x="2251781" y="3032240"/>
          <a:ext cx="6406252" cy="370840"/>
        </p:xfrm>
        <a:graphic>
          <a:graphicData uri="http://schemas.openxmlformats.org/drawingml/2006/table">
            <a:tbl>
              <a:tblPr firstRow="1" bandRow="1">
                <a:tableStyleId>{2D5ABB26-0587-4C30-8999-92F81FD0307C}</a:tableStyleId>
              </a:tblPr>
              <a:tblGrid>
                <a:gridCol w="3203126">
                  <a:extLst>
                    <a:ext uri="{9D8B030D-6E8A-4147-A177-3AD203B41FA5}">
                      <a16:colId xmlns:a16="http://schemas.microsoft.com/office/drawing/2014/main" val="3840834624"/>
                    </a:ext>
                  </a:extLst>
                </a:gridCol>
                <a:gridCol w="3203126">
                  <a:extLst>
                    <a:ext uri="{9D8B030D-6E8A-4147-A177-3AD203B41FA5}">
                      <a16:colId xmlns:a16="http://schemas.microsoft.com/office/drawing/2014/main" val="3732740265"/>
                    </a:ext>
                  </a:extLst>
                </a:gridCol>
              </a:tblGrid>
              <a:tr h="370840">
                <a:tc>
                  <a:txBody>
                    <a:bodyPr/>
                    <a:lstStyle/>
                    <a:p>
                      <a:pPr algn="ctr" latinLnBrk="1"/>
                      <a:r>
                        <a:rPr lang="ko-KR" altLang="en-US" sz="1200" dirty="0"/>
                        <a:t>정부 </a:t>
                      </a:r>
                      <a:r>
                        <a:rPr lang="en-US" altLang="ko-KR" sz="1200" dirty="0"/>
                        <a:t>R&amp;D </a:t>
                      </a:r>
                      <a:r>
                        <a:rPr lang="ko-KR" altLang="en-US" sz="1200" dirty="0"/>
                        <a:t>사업</a:t>
                      </a:r>
                    </a:p>
                  </a:txBody>
                  <a:tcPr anchor="ctr">
                    <a:lnL w="12700" cap="flat" cmpd="sng" algn="ctr">
                      <a:no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200" dirty="0"/>
                        <a:t>전라남도 </a:t>
                      </a:r>
                      <a:r>
                        <a:rPr lang="en-US" altLang="ko-KR" sz="1200" dirty="0"/>
                        <a:t>R&amp;D </a:t>
                      </a:r>
                      <a:r>
                        <a:rPr lang="ko-KR" altLang="en-US" sz="1200" dirty="0"/>
                        <a:t>사업</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8351840"/>
                  </a:ext>
                </a:extLst>
              </a:tr>
            </a:tbl>
          </a:graphicData>
        </a:graphic>
      </p:graphicFrame>
      <p:sp>
        <p:nvSpPr>
          <p:cNvPr id="7" name="TextBox 6">
            <a:extLst>
              <a:ext uri="{FF2B5EF4-FFF2-40B4-BE49-F238E27FC236}">
                <a16:creationId xmlns:a16="http://schemas.microsoft.com/office/drawing/2014/main" id="{F9A2F04B-9030-4AEB-9BB4-96AD1478D98E}"/>
              </a:ext>
            </a:extLst>
          </p:cNvPr>
          <p:cNvSpPr txBox="1"/>
          <p:nvPr/>
        </p:nvSpPr>
        <p:spPr>
          <a:xfrm>
            <a:off x="2435871" y="3910123"/>
            <a:ext cx="800219" cy="276999"/>
          </a:xfrm>
          <a:prstGeom prst="rect">
            <a:avLst/>
          </a:prstGeom>
          <a:noFill/>
        </p:spPr>
        <p:txBody>
          <a:bodyPr wrap="none" rtlCol="0">
            <a:spAutoFit/>
          </a:bodyPr>
          <a:lstStyle/>
          <a:p>
            <a:r>
              <a:rPr lang="ko-KR" altLang="en-US" sz="1200" dirty="0"/>
              <a:t>사업연도</a:t>
            </a:r>
          </a:p>
        </p:txBody>
      </p:sp>
      <p:grpSp>
        <p:nvGrpSpPr>
          <p:cNvPr id="8" name="Drop-Down Box">
            <a:extLst>
              <a:ext uri="{FF2B5EF4-FFF2-40B4-BE49-F238E27FC236}">
                <a16:creationId xmlns:a16="http://schemas.microsoft.com/office/drawing/2014/main" id="{AB5D53EA-682B-4241-8907-41EF9B7B162B}"/>
              </a:ext>
            </a:extLst>
          </p:cNvPr>
          <p:cNvGrpSpPr/>
          <p:nvPr/>
        </p:nvGrpSpPr>
        <p:grpSpPr>
          <a:xfrm>
            <a:off x="3374338" y="3910123"/>
            <a:ext cx="1368150" cy="241092"/>
            <a:chOff x="595686" y="1261242"/>
            <a:chExt cx="1368150" cy="241092"/>
          </a:xfrm>
        </p:grpSpPr>
        <p:sp>
          <p:nvSpPr>
            <p:cNvPr id="9" name="Text Box" descr="&lt;Tags&gt;&lt;SMARTRESIZEANCHORS&gt;Absolute,None,Absolute,Absolute&lt;/SMARTRESIZEANCHORS&gt;&lt;/Tags&gt;">
              <a:extLst>
                <a:ext uri="{FF2B5EF4-FFF2-40B4-BE49-F238E27FC236}">
                  <a16:creationId xmlns:a16="http://schemas.microsoft.com/office/drawing/2014/main" id="{D9FFBC48-6E57-4D81-8197-6C0A543D07BE}"/>
                </a:ext>
              </a:extLst>
            </p:cNvPr>
            <p:cNvSpPr/>
            <p:nvPr/>
          </p:nvSpPr>
          <p:spPr>
            <a:xfrm>
              <a:off x="595686" y="1261242"/>
              <a:ext cx="1368150" cy="24109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0800" rIns="256032" bIns="508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2021</a:t>
              </a:r>
            </a:p>
          </p:txBody>
        </p:sp>
        <p:sp>
          <p:nvSpPr>
            <p:cNvPr id="10" name="Arrow Down" descr="&lt;Tags&gt;&lt;SMARTRESIZEANCHORS&gt;Absolute,None,None,Absolute&lt;/SMARTRESIZEANCHORS&gt;&lt;/Tags&gt;">
              <a:extLst>
                <a:ext uri="{FF2B5EF4-FFF2-40B4-BE49-F238E27FC236}">
                  <a16:creationId xmlns:a16="http://schemas.microsoft.com/office/drawing/2014/main" id="{BD834456-89E1-477D-A912-6DBA9EB31E27}"/>
                </a:ext>
              </a:extLst>
            </p:cNvPr>
            <p:cNvSpPr>
              <a:spLocks noChangeAspect="1"/>
            </p:cNvSpPr>
            <p:nvPr/>
          </p:nvSpPr>
          <p:spPr bwMode="auto">
            <a:xfrm rot="10800000" flipH="1">
              <a:off x="1848835" y="1363700"/>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1" name="TextBox 10">
            <a:extLst>
              <a:ext uri="{FF2B5EF4-FFF2-40B4-BE49-F238E27FC236}">
                <a16:creationId xmlns:a16="http://schemas.microsoft.com/office/drawing/2014/main" id="{1E935B9F-667F-4C39-9552-D8BC94CEA5B3}"/>
              </a:ext>
            </a:extLst>
          </p:cNvPr>
          <p:cNvSpPr txBox="1"/>
          <p:nvPr/>
        </p:nvSpPr>
        <p:spPr>
          <a:xfrm>
            <a:off x="2435871" y="4295133"/>
            <a:ext cx="646331" cy="276999"/>
          </a:xfrm>
          <a:prstGeom prst="rect">
            <a:avLst/>
          </a:prstGeom>
          <a:noFill/>
        </p:spPr>
        <p:txBody>
          <a:bodyPr wrap="none" rtlCol="0">
            <a:spAutoFit/>
          </a:bodyPr>
          <a:lstStyle/>
          <a:p>
            <a:r>
              <a:rPr lang="ko-KR" altLang="en-US" sz="1200" dirty="0" err="1"/>
              <a:t>부처명</a:t>
            </a:r>
            <a:endParaRPr lang="ko-KR" altLang="en-US" sz="1200" dirty="0"/>
          </a:p>
        </p:txBody>
      </p:sp>
      <p:grpSp>
        <p:nvGrpSpPr>
          <p:cNvPr id="1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E588C9C1-B736-4386-A6CF-4ECEDFF702F0}"/>
              </a:ext>
            </a:extLst>
          </p:cNvPr>
          <p:cNvGrpSpPr/>
          <p:nvPr>
            <p:custDataLst>
              <p:tags r:id="rId1"/>
            </p:custDataLst>
          </p:nvPr>
        </p:nvGrpSpPr>
        <p:grpSpPr>
          <a:xfrm>
            <a:off x="3181511" y="4327449"/>
            <a:ext cx="1136045" cy="212366"/>
            <a:chOff x="576252" y="2592239"/>
            <a:chExt cx="1136045" cy="212366"/>
          </a:xfrm>
        </p:grpSpPr>
        <p:sp>
          <p:nvSpPr>
            <p:cNvPr id="14" name="Label">
              <a:extLst>
                <a:ext uri="{FF2B5EF4-FFF2-40B4-BE49-F238E27FC236}">
                  <a16:creationId xmlns:a16="http://schemas.microsoft.com/office/drawing/2014/main" id="{2BE5B05E-0861-48CD-8006-888C42C9F409}"/>
                </a:ext>
              </a:extLst>
            </p:cNvPr>
            <p:cNvSpPr txBox="1"/>
            <p:nvPr/>
          </p:nvSpPr>
          <p:spPr>
            <a:xfrm>
              <a:off x="686119" y="2592239"/>
              <a:ext cx="1026178"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전라남도</a:t>
              </a:r>
              <a:r>
                <a:rPr lang="en-US" altLang="ko-KR" sz="900" dirty="0">
                  <a:solidFill>
                    <a:srgbClr val="5F5F5F"/>
                  </a:solidFill>
                  <a:latin typeface="Segoe UI" panose="020B0502040204020203" pitchFamily="34" charset="0"/>
                  <a:cs typeface="Segoe UI" panose="020B0502040204020203" pitchFamily="34" charset="0"/>
                </a:rPr>
                <a:t>(</a:t>
              </a:r>
              <a:r>
                <a:rPr lang="ko-KR" altLang="en-US" sz="900" dirty="0" err="1">
                  <a:solidFill>
                    <a:srgbClr val="5F5F5F"/>
                  </a:solidFill>
                  <a:latin typeface="Segoe UI" panose="020B0502040204020203" pitchFamily="34" charset="0"/>
                  <a:cs typeface="Segoe UI" panose="020B0502040204020203" pitchFamily="34" charset="0"/>
                </a:rPr>
                <a:t>사업수</a:t>
              </a:r>
              <a:r>
                <a:rPr lang="en-US" altLang="ko-KR" sz="900" dirty="0">
                  <a:solidFill>
                    <a:srgbClr val="5F5F5F"/>
                  </a:solidFill>
                  <a:latin typeface="Segoe UI" panose="020B0502040204020203" pitchFamily="34" charset="0"/>
                  <a:cs typeface="Segoe UI" panose="020B0502040204020203" pitchFamily="34" charset="0"/>
                </a:rPr>
                <a:t>)</a:t>
              </a:r>
              <a:endParaRPr lang="en-US" sz="900" dirty="0">
                <a:solidFill>
                  <a:srgbClr val="5F5F5F"/>
                </a:solidFill>
                <a:latin typeface="Segoe UI" panose="020B0502040204020203" pitchFamily="34" charset="0"/>
                <a:cs typeface="Segoe UI" panose="020B0502040204020203" pitchFamily="34" charset="0"/>
              </a:endParaRPr>
            </a:p>
          </p:txBody>
        </p:sp>
        <p:sp>
          <p:nvSpPr>
            <p:cNvPr id="15" name="Check" hidden="1">
              <a:extLst>
                <a:ext uri="{FF2B5EF4-FFF2-40B4-BE49-F238E27FC236}">
                  <a16:creationId xmlns:a16="http://schemas.microsoft.com/office/drawing/2014/main" id="{1F2331AA-2153-458B-82AD-8356713FC174}"/>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64" name="TextBox 63">
            <a:extLst>
              <a:ext uri="{FF2B5EF4-FFF2-40B4-BE49-F238E27FC236}">
                <a16:creationId xmlns:a16="http://schemas.microsoft.com/office/drawing/2014/main" id="{442F6FC4-0C4B-4A5D-B355-D708A7E8FB15}"/>
              </a:ext>
            </a:extLst>
          </p:cNvPr>
          <p:cNvSpPr txBox="1"/>
          <p:nvPr/>
        </p:nvSpPr>
        <p:spPr>
          <a:xfrm>
            <a:off x="2435871" y="5111491"/>
            <a:ext cx="646331" cy="276999"/>
          </a:xfrm>
          <a:prstGeom prst="rect">
            <a:avLst/>
          </a:prstGeom>
          <a:noFill/>
        </p:spPr>
        <p:txBody>
          <a:bodyPr wrap="none" rtlCol="0">
            <a:spAutoFit/>
          </a:bodyPr>
          <a:lstStyle/>
          <a:p>
            <a:r>
              <a:rPr lang="ko-KR" altLang="en-US" sz="1200" dirty="0"/>
              <a:t>검색어</a:t>
            </a:r>
          </a:p>
        </p:txBody>
      </p:sp>
      <p:sp>
        <p:nvSpPr>
          <p:cNvPr id="65" name="Text Box">
            <a:extLst>
              <a:ext uri="{FF2B5EF4-FFF2-40B4-BE49-F238E27FC236}">
                <a16:creationId xmlns:a16="http://schemas.microsoft.com/office/drawing/2014/main" id="{2F1158F0-76C8-4051-9511-09D6AF929F3E}"/>
              </a:ext>
            </a:extLst>
          </p:cNvPr>
          <p:cNvSpPr/>
          <p:nvPr/>
        </p:nvSpPr>
        <p:spPr>
          <a:xfrm>
            <a:off x="3370232" y="5134195"/>
            <a:ext cx="2406368" cy="2425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0800" rIns="91440" bIns="508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a:solidFill>
                  <a:srgbClr val="5F5F5F"/>
                </a:solidFill>
                <a:latin typeface="Segoe UI" panose="020B0502040204020203" pitchFamily="34" charset="0"/>
                <a:cs typeface="Segoe UI" panose="020B0502040204020203" pitchFamily="34" charset="0"/>
              </a:rPr>
              <a:t>직접입력</a:t>
            </a:r>
            <a:endParaRPr lang="en-US" sz="900" dirty="0">
              <a:solidFill>
                <a:srgbClr val="5F5F5F"/>
              </a:solidFill>
              <a:latin typeface="Segoe UI" panose="020B0502040204020203" pitchFamily="34" charset="0"/>
              <a:cs typeface="Segoe UI" panose="020B0502040204020203" pitchFamily="34" charset="0"/>
            </a:endParaRPr>
          </a:p>
        </p:txBody>
      </p:sp>
      <p:pic>
        <p:nvPicPr>
          <p:cNvPr id="66" name="그림 65">
            <a:extLst>
              <a:ext uri="{FF2B5EF4-FFF2-40B4-BE49-F238E27FC236}">
                <a16:creationId xmlns:a16="http://schemas.microsoft.com/office/drawing/2014/main" id="{F1BE36DA-9A70-479B-9F28-7DB08ACD0233}"/>
              </a:ext>
            </a:extLst>
          </p:cNvPr>
          <p:cNvPicPr>
            <a:picLocks noChangeAspect="1"/>
          </p:cNvPicPr>
          <p:nvPr/>
        </p:nvPicPr>
        <p:blipFill>
          <a:blip r:embed="rId4"/>
          <a:stretch>
            <a:fillRect/>
          </a:stretch>
        </p:blipFill>
        <p:spPr>
          <a:xfrm>
            <a:off x="251284" y="705281"/>
            <a:ext cx="8569443" cy="707496"/>
          </a:xfrm>
          <a:prstGeom prst="rect">
            <a:avLst/>
          </a:prstGeom>
        </p:spPr>
      </p:pic>
      <p:sp>
        <p:nvSpPr>
          <p:cNvPr id="67" name="직사각형 66">
            <a:extLst>
              <a:ext uri="{FF2B5EF4-FFF2-40B4-BE49-F238E27FC236}">
                <a16:creationId xmlns:a16="http://schemas.microsoft.com/office/drawing/2014/main" id="{B660812C-58C3-4CDB-BF26-564EFB7AFB22}"/>
              </a:ext>
            </a:extLst>
          </p:cNvPr>
          <p:cNvSpPr/>
          <p:nvPr/>
        </p:nvSpPr>
        <p:spPr>
          <a:xfrm>
            <a:off x="251285" y="1412778"/>
            <a:ext cx="8629025" cy="384041"/>
          </a:xfrm>
          <a:prstGeom prst="rect">
            <a:avLst/>
          </a:prstGeom>
          <a:solidFill>
            <a:srgbClr val="416BA4"/>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8" name="TextBox 67">
            <a:extLst>
              <a:ext uri="{FF2B5EF4-FFF2-40B4-BE49-F238E27FC236}">
                <a16:creationId xmlns:a16="http://schemas.microsoft.com/office/drawing/2014/main" id="{ED81B9D0-6BBA-4E4B-924B-CD1A403C0803}"/>
              </a:ext>
            </a:extLst>
          </p:cNvPr>
          <p:cNvSpPr txBox="1"/>
          <p:nvPr/>
        </p:nvSpPr>
        <p:spPr>
          <a:xfrm>
            <a:off x="1487489" y="1448006"/>
            <a:ext cx="1144865" cy="307777"/>
          </a:xfrm>
          <a:prstGeom prst="rect">
            <a:avLst/>
          </a:prstGeom>
          <a:noFill/>
        </p:spPr>
        <p:txBody>
          <a:bodyPr wrap="none" rtlCol="0">
            <a:spAutoFit/>
          </a:bodyPr>
          <a:lstStyle/>
          <a:p>
            <a:r>
              <a:rPr lang="ko-KR" altLang="en-US" sz="1400" dirty="0">
                <a:solidFill>
                  <a:schemeClr val="bg1"/>
                </a:solidFill>
              </a:rPr>
              <a:t>시스템 소개</a:t>
            </a:r>
          </a:p>
        </p:txBody>
      </p:sp>
      <p:sp>
        <p:nvSpPr>
          <p:cNvPr id="69" name="TextBox 68">
            <a:extLst>
              <a:ext uri="{FF2B5EF4-FFF2-40B4-BE49-F238E27FC236}">
                <a16:creationId xmlns:a16="http://schemas.microsoft.com/office/drawing/2014/main" id="{F45653DC-88F3-4D65-B6EF-D877A4AE9654}"/>
              </a:ext>
            </a:extLst>
          </p:cNvPr>
          <p:cNvSpPr txBox="1"/>
          <p:nvPr/>
        </p:nvSpPr>
        <p:spPr>
          <a:xfrm>
            <a:off x="3549477" y="1448006"/>
            <a:ext cx="902811" cy="307777"/>
          </a:xfrm>
          <a:prstGeom prst="rect">
            <a:avLst/>
          </a:prstGeom>
          <a:noFill/>
        </p:spPr>
        <p:txBody>
          <a:bodyPr wrap="none" rtlCol="0">
            <a:spAutoFit/>
          </a:bodyPr>
          <a:lstStyle/>
          <a:p>
            <a:r>
              <a:rPr lang="ko-KR" altLang="en-US" sz="1400" dirty="0">
                <a:solidFill>
                  <a:schemeClr val="bg1"/>
                </a:solidFill>
              </a:rPr>
              <a:t>사업공고</a:t>
            </a:r>
          </a:p>
        </p:txBody>
      </p:sp>
      <p:sp>
        <p:nvSpPr>
          <p:cNvPr id="70" name="직사각형 69">
            <a:extLst>
              <a:ext uri="{FF2B5EF4-FFF2-40B4-BE49-F238E27FC236}">
                <a16:creationId xmlns:a16="http://schemas.microsoft.com/office/drawing/2014/main" id="{0399EEE5-423A-4C90-A123-EBA83E8290B0}"/>
              </a:ext>
            </a:extLst>
          </p:cNvPr>
          <p:cNvSpPr/>
          <p:nvPr/>
        </p:nvSpPr>
        <p:spPr>
          <a:xfrm>
            <a:off x="239351" y="1796820"/>
            <a:ext cx="8640959" cy="3840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73" name="직사각형 72">
            <a:extLst>
              <a:ext uri="{FF2B5EF4-FFF2-40B4-BE49-F238E27FC236}">
                <a16:creationId xmlns:a16="http://schemas.microsoft.com/office/drawing/2014/main" id="{A02071FE-C3AF-4264-B1BA-B25D1DE5C21A}"/>
              </a:ext>
            </a:extLst>
          </p:cNvPr>
          <p:cNvSpPr/>
          <p:nvPr/>
        </p:nvSpPr>
        <p:spPr>
          <a:xfrm>
            <a:off x="3427646" y="1800886"/>
            <a:ext cx="617375" cy="348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74" name="TextBox 73">
            <a:extLst>
              <a:ext uri="{FF2B5EF4-FFF2-40B4-BE49-F238E27FC236}">
                <a16:creationId xmlns:a16="http://schemas.microsoft.com/office/drawing/2014/main" id="{27B67BFD-40CA-4378-A5E9-644C9858C7BD}"/>
              </a:ext>
            </a:extLst>
          </p:cNvPr>
          <p:cNvSpPr txBox="1"/>
          <p:nvPr/>
        </p:nvSpPr>
        <p:spPr>
          <a:xfrm>
            <a:off x="5730063" y="1448006"/>
            <a:ext cx="864096" cy="307777"/>
          </a:xfrm>
          <a:prstGeom prst="rect">
            <a:avLst/>
          </a:prstGeom>
          <a:noFill/>
        </p:spPr>
        <p:txBody>
          <a:bodyPr wrap="square" rtlCol="0">
            <a:spAutoFit/>
          </a:bodyPr>
          <a:lstStyle/>
          <a:p>
            <a:r>
              <a:rPr lang="ko-KR" altLang="en-US" sz="1400">
                <a:solidFill>
                  <a:schemeClr val="bg1"/>
                </a:solidFill>
              </a:rPr>
              <a:t>정보</a:t>
            </a:r>
            <a:endParaRPr lang="ko-KR" altLang="en-US" sz="1400" dirty="0">
              <a:solidFill>
                <a:schemeClr val="bg1"/>
              </a:solidFill>
            </a:endParaRPr>
          </a:p>
        </p:txBody>
      </p:sp>
      <p:sp>
        <p:nvSpPr>
          <p:cNvPr id="76" name="TextBox 75">
            <a:extLst>
              <a:ext uri="{FF2B5EF4-FFF2-40B4-BE49-F238E27FC236}">
                <a16:creationId xmlns:a16="http://schemas.microsoft.com/office/drawing/2014/main" id="{776DA222-FED7-466D-B268-2D2B1511CFE2}"/>
              </a:ext>
            </a:extLst>
          </p:cNvPr>
          <p:cNvSpPr txBox="1"/>
          <p:nvPr/>
        </p:nvSpPr>
        <p:spPr>
          <a:xfrm>
            <a:off x="6825132" y="1458264"/>
            <a:ext cx="1515541" cy="307777"/>
          </a:xfrm>
          <a:prstGeom prst="rect">
            <a:avLst/>
          </a:prstGeom>
          <a:noFill/>
        </p:spPr>
        <p:txBody>
          <a:bodyPr wrap="square" rtlCol="0">
            <a:spAutoFit/>
          </a:bodyPr>
          <a:lstStyle/>
          <a:p>
            <a:r>
              <a:rPr lang="ko-KR" altLang="en-US" sz="1400" dirty="0">
                <a:solidFill>
                  <a:schemeClr val="bg1"/>
                </a:solidFill>
              </a:rPr>
              <a:t>중소기업 통계</a:t>
            </a:r>
          </a:p>
        </p:txBody>
      </p:sp>
      <p:sp>
        <p:nvSpPr>
          <p:cNvPr id="77" name="직사각형 76">
            <a:extLst>
              <a:ext uri="{FF2B5EF4-FFF2-40B4-BE49-F238E27FC236}">
                <a16:creationId xmlns:a16="http://schemas.microsoft.com/office/drawing/2014/main" id="{D8E24BE3-99D6-40A5-B884-F3ACE9F5A755}"/>
              </a:ext>
            </a:extLst>
          </p:cNvPr>
          <p:cNvSpPr/>
          <p:nvPr/>
        </p:nvSpPr>
        <p:spPr>
          <a:xfrm>
            <a:off x="3958127" y="867008"/>
            <a:ext cx="1287439"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867" b="1" dirty="0">
                <a:solidFill>
                  <a:srgbClr val="416BA4"/>
                </a:solidFill>
              </a:rPr>
              <a:t>SMBRND</a:t>
            </a:r>
          </a:p>
          <a:p>
            <a:pPr algn="ctr"/>
            <a:r>
              <a:rPr lang="ko-KR" altLang="en-US" sz="667" dirty="0">
                <a:solidFill>
                  <a:srgbClr val="416BA4"/>
                </a:solidFill>
              </a:rPr>
              <a:t>전남중소기업 </a:t>
            </a:r>
            <a:r>
              <a:rPr lang="en-US" altLang="ko-KR" sz="667" dirty="0">
                <a:solidFill>
                  <a:srgbClr val="416BA4"/>
                </a:solidFill>
              </a:rPr>
              <a:t>R&amp;D</a:t>
            </a:r>
            <a:r>
              <a:rPr lang="ko-KR" altLang="en-US" sz="667" dirty="0">
                <a:solidFill>
                  <a:srgbClr val="416BA4"/>
                </a:solidFill>
              </a:rPr>
              <a:t>시스템</a:t>
            </a:r>
            <a:endParaRPr lang="ko-KR" altLang="en-US" sz="533" dirty="0">
              <a:solidFill>
                <a:srgbClr val="416BA4"/>
              </a:solidFill>
            </a:endParaRPr>
          </a:p>
        </p:txBody>
      </p:sp>
      <p:sp>
        <p:nvSpPr>
          <p:cNvPr id="78" name="TextBox 77">
            <a:extLst>
              <a:ext uri="{FF2B5EF4-FFF2-40B4-BE49-F238E27FC236}">
                <a16:creationId xmlns:a16="http://schemas.microsoft.com/office/drawing/2014/main" id="{2D6932F2-F11E-4DD1-9EBA-E264B960EF5E}"/>
              </a:ext>
            </a:extLst>
          </p:cNvPr>
          <p:cNvSpPr txBox="1"/>
          <p:nvPr/>
        </p:nvSpPr>
        <p:spPr>
          <a:xfrm>
            <a:off x="2435871" y="4680143"/>
            <a:ext cx="800219" cy="276999"/>
          </a:xfrm>
          <a:prstGeom prst="rect">
            <a:avLst/>
          </a:prstGeom>
          <a:noFill/>
        </p:spPr>
        <p:txBody>
          <a:bodyPr wrap="none" rtlCol="0">
            <a:spAutoFit/>
          </a:bodyPr>
          <a:lstStyle/>
          <a:p>
            <a:r>
              <a:rPr lang="ko-KR" altLang="en-US" sz="1200" dirty="0"/>
              <a:t>지원기관</a:t>
            </a:r>
          </a:p>
        </p:txBody>
      </p:sp>
      <p:grpSp>
        <p:nvGrpSpPr>
          <p:cNvPr id="79" name="Drop-Down Box">
            <a:extLst>
              <a:ext uri="{FF2B5EF4-FFF2-40B4-BE49-F238E27FC236}">
                <a16:creationId xmlns:a16="http://schemas.microsoft.com/office/drawing/2014/main" id="{6277DE30-78E5-4A56-828B-8335F5814719}"/>
              </a:ext>
            </a:extLst>
          </p:cNvPr>
          <p:cNvGrpSpPr/>
          <p:nvPr/>
        </p:nvGrpSpPr>
        <p:grpSpPr>
          <a:xfrm>
            <a:off x="3374338" y="4692089"/>
            <a:ext cx="1368150" cy="241092"/>
            <a:chOff x="595686" y="1261242"/>
            <a:chExt cx="1368150" cy="241092"/>
          </a:xfrm>
        </p:grpSpPr>
        <p:sp>
          <p:nvSpPr>
            <p:cNvPr id="80" name="Text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922A711-A5C8-4A98-8205-D7821D45C4E4}"/>
                </a:ext>
              </a:extLst>
            </p:cNvPr>
            <p:cNvSpPr/>
            <p:nvPr>
              <p:custDataLst>
                <p:tags r:id="rId2"/>
              </p:custDataLst>
            </p:nvPr>
          </p:nvSpPr>
          <p:spPr>
            <a:xfrm>
              <a:off x="595686" y="1261242"/>
              <a:ext cx="1368150" cy="24109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0800" rIns="256032" bIns="508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지원기관선택</a:t>
              </a:r>
              <a:endParaRPr lang="en-US" sz="900" dirty="0">
                <a:solidFill>
                  <a:srgbClr val="5F5F5F"/>
                </a:solidFill>
                <a:latin typeface="Segoe UI" panose="020B0502040204020203" pitchFamily="34" charset="0"/>
                <a:cs typeface="Segoe UI" panose="020B0502040204020203" pitchFamily="34" charset="0"/>
              </a:endParaRPr>
            </a:p>
          </p:txBody>
        </p:sp>
        <p:sp>
          <p:nvSpPr>
            <p:cNvPr id="81" name="Arrow Down" descr="&lt;Tags&gt;&lt;SMARTRESIZEANCHORS&gt;Absolute,None,None,Absolute&lt;/SMARTRESIZEANCHORS&gt;&lt;/Tags&gt;">
              <a:extLst>
                <a:ext uri="{FF2B5EF4-FFF2-40B4-BE49-F238E27FC236}">
                  <a16:creationId xmlns:a16="http://schemas.microsoft.com/office/drawing/2014/main" id="{B5CE7A4B-E9AB-4E6E-8B1E-E4F48A8BF2AA}"/>
                </a:ext>
              </a:extLst>
            </p:cNvPr>
            <p:cNvSpPr>
              <a:spLocks noChangeAspect="1"/>
            </p:cNvSpPr>
            <p:nvPr/>
          </p:nvSpPr>
          <p:spPr bwMode="auto">
            <a:xfrm rot="10800000" flipH="1">
              <a:off x="1848835" y="1363700"/>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82" name="사각형: 둥근 모서리 81">
            <a:extLst>
              <a:ext uri="{FF2B5EF4-FFF2-40B4-BE49-F238E27FC236}">
                <a16:creationId xmlns:a16="http://schemas.microsoft.com/office/drawing/2014/main" id="{176737D6-CD65-4E80-B8E6-8BA9D430C13F}"/>
              </a:ext>
            </a:extLst>
          </p:cNvPr>
          <p:cNvSpPr/>
          <p:nvPr/>
        </p:nvSpPr>
        <p:spPr>
          <a:xfrm>
            <a:off x="7887701" y="5038305"/>
            <a:ext cx="1113619" cy="384041"/>
          </a:xfrm>
          <a:prstGeom prst="roundRect">
            <a:avLst/>
          </a:prstGeom>
          <a:solidFill>
            <a:srgbClr val="416BA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a:solidFill>
                  <a:schemeClr val="bg1"/>
                </a:solidFill>
              </a:rPr>
              <a:t>검색</a:t>
            </a:r>
            <a:endParaRPr lang="ko-KR" altLang="en-US" sz="2133" dirty="0">
              <a:solidFill>
                <a:schemeClr val="bg1"/>
              </a:solidFill>
            </a:endParaRPr>
          </a:p>
        </p:txBody>
      </p:sp>
      <p:sp>
        <p:nvSpPr>
          <p:cNvPr id="83" name="사각형: 둥근 모서리 82">
            <a:extLst>
              <a:ext uri="{FF2B5EF4-FFF2-40B4-BE49-F238E27FC236}">
                <a16:creationId xmlns:a16="http://schemas.microsoft.com/office/drawing/2014/main" id="{790C94AA-5F14-4FF8-81EC-855C26A2DBCF}"/>
              </a:ext>
            </a:extLst>
          </p:cNvPr>
          <p:cNvSpPr/>
          <p:nvPr/>
        </p:nvSpPr>
        <p:spPr>
          <a:xfrm>
            <a:off x="6695421" y="5038305"/>
            <a:ext cx="1113619" cy="384041"/>
          </a:xfrm>
          <a:prstGeom prst="roundRect">
            <a:avLst/>
          </a:prstGeom>
          <a:solidFill>
            <a:schemeClr val="bg2">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dirty="0">
                <a:solidFill>
                  <a:schemeClr val="bg1"/>
                </a:solidFill>
              </a:rPr>
              <a:t>초기화</a:t>
            </a:r>
          </a:p>
        </p:txBody>
      </p:sp>
      <p:sp>
        <p:nvSpPr>
          <p:cNvPr id="85" name="직사각형 84">
            <a:extLst>
              <a:ext uri="{FF2B5EF4-FFF2-40B4-BE49-F238E27FC236}">
                <a16:creationId xmlns:a16="http://schemas.microsoft.com/office/drawing/2014/main" id="{79D9C345-D932-4C6B-BE0C-5D7CED5FC0E8}"/>
              </a:ext>
            </a:extLst>
          </p:cNvPr>
          <p:cNvSpPr/>
          <p:nvPr/>
        </p:nvSpPr>
        <p:spPr>
          <a:xfrm>
            <a:off x="2151007" y="2646117"/>
            <a:ext cx="2301281" cy="24615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a:solidFill>
                  <a:schemeClr val="tx1"/>
                </a:solidFill>
                <a:latin typeface="나눔스퀘어_ac" panose="020B0600000101010101" pitchFamily="50" charset="-127"/>
                <a:ea typeface="나눔스퀘어_ac" panose="020B0600000101010101" pitchFamily="50" charset="-127"/>
              </a:rPr>
              <a:t>중소기업 </a:t>
            </a:r>
            <a:r>
              <a:rPr lang="en-US" altLang="ko-KR" sz="1600" dirty="0">
                <a:solidFill>
                  <a:schemeClr val="tx1"/>
                </a:solidFill>
                <a:latin typeface="나눔스퀘어_ac" panose="020B0600000101010101" pitchFamily="50" charset="-127"/>
                <a:ea typeface="나눔스퀘어_ac" panose="020B0600000101010101" pitchFamily="50" charset="-127"/>
              </a:rPr>
              <a:t>R&amp;D </a:t>
            </a:r>
            <a:r>
              <a:rPr lang="ko-KR" altLang="en-US" sz="1600" dirty="0">
                <a:solidFill>
                  <a:schemeClr val="tx1"/>
                </a:solidFill>
                <a:latin typeface="나눔스퀘어_ac" panose="020B0600000101010101" pitchFamily="50" charset="-127"/>
                <a:ea typeface="나눔스퀘어_ac" panose="020B0600000101010101" pitchFamily="50" charset="-127"/>
              </a:rPr>
              <a:t>사업 정보</a:t>
            </a:r>
          </a:p>
        </p:txBody>
      </p:sp>
      <p:graphicFrame>
        <p:nvGraphicFramePr>
          <p:cNvPr id="3" name="표 2">
            <a:extLst>
              <a:ext uri="{FF2B5EF4-FFF2-40B4-BE49-F238E27FC236}">
                <a16:creationId xmlns:a16="http://schemas.microsoft.com/office/drawing/2014/main" id="{C3D021F5-D8E1-4765-A170-59B1B6A17364}"/>
              </a:ext>
            </a:extLst>
          </p:cNvPr>
          <p:cNvGraphicFramePr>
            <a:graphicFrameLocks noGrp="1"/>
          </p:cNvGraphicFramePr>
          <p:nvPr>
            <p:extLst>
              <p:ext uri="{D42A27DB-BD31-4B8C-83A1-F6EECF244321}">
                <p14:modId xmlns:p14="http://schemas.microsoft.com/office/powerpoint/2010/main" val="1476749139"/>
              </p:ext>
            </p:extLst>
          </p:nvPr>
        </p:nvGraphicFramePr>
        <p:xfrm>
          <a:off x="9430292" y="1734455"/>
          <a:ext cx="2109740" cy="4351336"/>
        </p:xfrm>
        <a:graphic>
          <a:graphicData uri="http://schemas.openxmlformats.org/drawingml/2006/table">
            <a:tbl>
              <a:tblPr>
                <a:tableStyleId>{5940675A-B579-460E-94D1-54222C63F5DA}</a:tableStyleId>
              </a:tblPr>
              <a:tblGrid>
                <a:gridCol w="2109740">
                  <a:extLst>
                    <a:ext uri="{9D8B030D-6E8A-4147-A177-3AD203B41FA5}">
                      <a16:colId xmlns:a16="http://schemas.microsoft.com/office/drawing/2014/main" val="3149861150"/>
                    </a:ext>
                  </a:extLst>
                </a:gridCol>
              </a:tblGrid>
              <a:tr h="197788">
                <a:tc>
                  <a:txBody>
                    <a:bodyPr/>
                    <a:lstStyle/>
                    <a:p>
                      <a:pPr algn="l" fontAlgn="ctr"/>
                      <a:r>
                        <a:rPr lang="ko-KR" altLang="en-US" sz="1000" u="none" strike="noStrike">
                          <a:effectLst/>
                        </a:rPr>
                        <a:t>동신대학교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56416613"/>
                  </a:ext>
                </a:extLst>
              </a:tr>
              <a:tr h="197788">
                <a:tc>
                  <a:txBody>
                    <a:bodyPr/>
                    <a:lstStyle/>
                    <a:p>
                      <a:pPr algn="l" fontAlgn="ctr"/>
                      <a:r>
                        <a:rPr lang="ko-KR" altLang="en-US" sz="1000" u="none" strike="noStrike">
                          <a:effectLst/>
                        </a:rPr>
                        <a:t>목포대학교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453848936"/>
                  </a:ext>
                </a:extLst>
              </a:tr>
              <a:tr h="197788">
                <a:tc>
                  <a:txBody>
                    <a:bodyPr/>
                    <a:lstStyle/>
                    <a:p>
                      <a:pPr algn="l" fontAlgn="ctr"/>
                      <a:r>
                        <a:rPr lang="ko-KR" altLang="en-US" sz="1000" u="none" strike="noStrike">
                          <a:effectLst/>
                        </a:rPr>
                        <a:t>순천대학교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435652612"/>
                  </a:ext>
                </a:extLst>
              </a:tr>
              <a:tr h="197788">
                <a:tc>
                  <a:txBody>
                    <a:bodyPr/>
                    <a:lstStyle/>
                    <a:p>
                      <a:pPr algn="l" fontAlgn="ctr"/>
                      <a:r>
                        <a:rPr lang="ko-KR" altLang="en-US" sz="1000" u="none" strike="noStrike">
                          <a:effectLst/>
                        </a:rPr>
                        <a:t>전남대학교</a:t>
                      </a:r>
                      <a:r>
                        <a:rPr lang="en-US" altLang="ko-KR" sz="1000" u="none" strike="noStrike">
                          <a:effectLst/>
                        </a:rPr>
                        <a:t>(</a:t>
                      </a:r>
                      <a:r>
                        <a:rPr lang="ko-KR" altLang="en-US" sz="1000" u="none" strike="noStrike">
                          <a:effectLst/>
                        </a:rPr>
                        <a:t>여수캠퍼스</a:t>
                      </a:r>
                      <a:r>
                        <a:rPr lang="en-US" altLang="ko-KR" sz="1000" u="none" strike="noStrike">
                          <a:effectLst/>
                        </a:rPr>
                        <a:t>)</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092088626"/>
                  </a:ext>
                </a:extLst>
              </a:tr>
              <a:tr h="197788">
                <a:tc>
                  <a:txBody>
                    <a:bodyPr/>
                    <a:lstStyle/>
                    <a:p>
                      <a:pPr algn="l" fontAlgn="ctr"/>
                      <a:r>
                        <a:rPr lang="ko-KR" altLang="en-US" sz="1000" u="none" strike="noStrike">
                          <a:effectLst/>
                        </a:rPr>
                        <a:t>목포해양대학교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599464923"/>
                  </a:ext>
                </a:extLst>
              </a:tr>
              <a:tr h="197788">
                <a:tc>
                  <a:txBody>
                    <a:bodyPr/>
                    <a:lstStyle/>
                    <a:p>
                      <a:pPr algn="l" fontAlgn="ctr"/>
                      <a:r>
                        <a:rPr lang="ko-KR" altLang="en-US" sz="1000" u="none" strike="noStrike">
                          <a:effectLst/>
                        </a:rPr>
                        <a:t>전라남도농업기술원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1494976668"/>
                  </a:ext>
                </a:extLst>
              </a:tr>
              <a:tr h="197788">
                <a:tc>
                  <a:txBody>
                    <a:bodyPr/>
                    <a:lstStyle/>
                    <a:p>
                      <a:pPr algn="l" fontAlgn="ctr"/>
                      <a:r>
                        <a:rPr lang="ko-KR" altLang="en-US" sz="1000" u="none" strike="noStrike">
                          <a:effectLst/>
                        </a:rPr>
                        <a:t>전라남도보건환경연구원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979872433"/>
                  </a:ext>
                </a:extLst>
              </a:tr>
              <a:tr h="197788">
                <a:tc>
                  <a:txBody>
                    <a:bodyPr/>
                    <a:lstStyle/>
                    <a:p>
                      <a:pPr algn="l" fontAlgn="ctr"/>
                      <a:r>
                        <a:rPr lang="ko-KR" altLang="en-US" sz="1000" u="none" strike="noStrike">
                          <a:effectLst/>
                        </a:rPr>
                        <a:t>전라남도산림자원연구소</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4048504150"/>
                  </a:ext>
                </a:extLst>
              </a:tr>
              <a:tr h="197788">
                <a:tc>
                  <a:txBody>
                    <a:bodyPr/>
                    <a:lstStyle/>
                    <a:p>
                      <a:pPr algn="l" fontAlgn="ctr"/>
                      <a:r>
                        <a:rPr lang="ko-KR" altLang="en-US" sz="1000" u="none" strike="noStrike">
                          <a:effectLst/>
                        </a:rPr>
                        <a:t>전라남도해양수산과학원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267227320"/>
                  </a:ext>
                </a:extLst>
              </a:tr>
              <a:tr h="197788">
                <a:tc>
                  <a:txBody>
                    <a:bodyPr/>
                    <a:lstStyle/>
                    <a:p>
                      <a:pPr algn="l" fontAlgn="ctr"/>
                      <a:r>
                        <a:rPr lang="ko-KR" altLang="en-US" sz="1000" u="none" strike="noStrike">
                          <a:effectLst/>
                        </a:rPr>
                        <a:t>녹색에너지연구원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1969830268"/>
                  </a:ext>
                </a:extLst>
              </a:tr>
              <a:tr h="197788">
                <a:tc>
                  <a:txBody>
                    <a:bodyPr/>
                    <a:lstStyle/>
                    <a:p>
                      <a:pPr algn="l" fontAlgn="ctr"/>
                      <a:r>
                        <a:rPr lang="ko-KR" altLang="en-US" sz="1000" u="none" strike="noStrike">
                          <a:effectLst/>
                        </a:rPr>
                        <a:t>전남정보문화산업진흥원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3242824195"/>
                  </a:ext>
                </a:extLst>
              </a:tr>
              <a:tr h="197788">
                <a:tc>
                  <a:txBody>
                    <a:bodyPr/>
                    <a:lstStyle/>
                    <a:p>
                      <a:pPr algn="l" fontAlgn="ctr"/>
                      <a:r>
                        <a:rPr lang="ko-KR" altLang="en-US" sz="1000" u="none" strike="noStrike">
                          <a:effectLst/>
                        </a:rPr>
                        <a:t>전남생물산업진흥원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3317575708"/>
                  </a:ext>
                </a:extLst>
              </a:tr>
              <a:tr h="197788">
                <a:tc>
                  <a:txBody>
                    <a:bodyPr/>
                    <a:lstStyle/>
                    <a:p>
                      <a:pPr algn="l" fontAlgn="ctr"/>
                      <a:r>
                        <a:rPr lang="ko-KR" altLang="en-US" sz="1000" u="none" strike="noStrike">
                          <a:effectLst/>
                        </a:rPr>
                        <a:t>전남테크노파크</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816788803"/>
                  </a:ext>
                </a:extLst>
              </a:tr>
              <a:tr h="197788">
                <a:tc>
                  <a:txBody>
                    <a:bodyPr/>
                    <a:lstStyle/>
                    <a:p>
                      <a:pPr algn="l" fontAlgn="ctr"/>
                      <a:r>
                        <a:rPr lang="ko-KR" altLang="en-US" sz="1000" u="none" strike="noStrike">
                          <a:effectLst/>
                        </a:rPr>
                        <a:t>전라남도환경산업진흥원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717059175"/>
                  </a:ext>
                </a:extLst>
              </a:tr>
              <a:tr h="197788">
                <a:tc>
                  <a:txBody>
                    <a:bodyPr/>
                    <a:lstStyle/>
                    <a:p>
                      <a:pPr algn="l" fontAlgn="ctr"/>
                      <a:r>
                        <a:rPr lang="ko-KR" altLang="en-US" sz="1000" u="none" strike="noStrike">
                          <a:effectLst/>
                        </a:rPr>
                        <a:t>한국자동차연구원</a:t>
                      </a:r>
                      <a:r>
                        <a:rPr lang="en-US" altLang="ko-KR" sz="1000" u="none" strike="noStrike">
                          <a:effectLst/>
                        </a:rPr>
                        <a:t>(</a:t>
                      </a:r>
                      <a:r>
                        <a:rPr lang="ko-KR" altLang="en-US" sz="1000" u="none" strike="noStrike">
                          <a:effectLst/>
                        </a:rPr>
                        <a:t>전남본부</a:t>
                      </a:r>
                      <a:r>
                        <a:rPr lang="en-US" altLang="ko-KR" sz="1000" u="none" strike="noStrike">
                          <a:effectLst/>
                        </a:rPr>
                        <a:t>)</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958712011"/>
                  </a:ext>
                </a:extLst>
              </a:tr>
              <a:tr h="197788">
                <a:tc>
                  <a:txBody>
                    <a:bodyPr/>
                    <a:lstStyle/>
                    <a:p>
                      <a:pPr algn="l" fontAlgn="ctr"/>
                      <a:r>
                        <a:rPr lang="ko-KR" altLang="en-US" sz="1000" u="none" strike="noStrike">
                          <a:effectLst/>
                        </a:rPr>
                        <a:t>중소조선연구원</a:t>
                      </a:r>
                      <a:r>
                        <a:rPr lang="en-US" altLang="ko-KR" sz="1000" u="none" strike="noStrike">
                          <a:effectLst/>
                        </a:rPr>
                        <a:t>(</a:t>
                      </a:r>
                      <a:r>
                        <a:rPr lang="ko-KR" altLang="en-US" sz="1000" u="none" strike="noStrike">
                          <a:effectLst/>
                        </a:rPr>
                        <a:t>서남권본부</a:t>
                      </a:r>
                      <a:r>
                        <a:rPr lang="en-US" altLang="ko-KR" sz="1000" u="none" strike="noStrike">
                          <a:effectLst/>
                        </a:rPr>
                        <a:t>)</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3031359650"/>
                  </a:ext>
                </a:extLst>
              </a:tr>
              <a:tr h="197788">
                <a:tc>
                  <a:txBody>
                    <a:bodyPr/>
                    <a:lstStyle/>
                    <a:p>
                      <a:pPr algn="l" fontAlgn="ctr"/>
                      <a:r>
                        <a:rPr lang="ko-KR" altLang="en-US" sz="1000" u="none" strike="noStrike">
                          <a:effectLst/>
                        </a:rPr>
                        <a:t>목포수산식품지원센터</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3339957102"/>
                  </a:ext>
                </a:extLst>
              </a:tr>
              <a:tr h="197788">
                <a:tc>
                  <a:txBody>
                    <a:bodyPr/>
                    <a:lstStyle/>
                    <a:p>
                      <a:pPr algn="l" fontAlgn="ctr"/>
                      <a:r>
                        <a:rPr lang="ko-KR" altLang="en-US" sz="1000" u="none" strike="noStrike">
                          <a:effectLst/>
                        </a:rPr>
                        <a:t>장흥군버섯산업연구원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358822033"/>
                  </a:ext>
                </a:extLst>
              </a:tr>
              <a:tr h="197788">
                <a:tc>
                  <a:txBody>
                    <a:bodyPr/>
                    <a:lstStyle/>
                    <a:p>
                      <a:pPr algn="l" fontAlgn="ctr"/>
                      <a:r>
                        <a:rPr lang="ko-KR" altLang="en-US" sz="1000" u="none" strike="noStrike">
                          <a:effectLst/>
                        </a:rPr>
                        <a:t>한국조선해양기자재연구원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424798897"/>
                  </a:ext>
                </a:extLst>
              </a:tr>
              <a:tr h="197788">
                <a:tc>
                  <a:txBody>
                    <a:bodyPr/>
                    <a:lstStyle/>
                    <a:p>
                      <a:pPr algn="l" fontAlgn="ctr"/>
                      <a:r>
                        <a:rPr lang="ko-KR" altLang="en-US" sz="1000" u="none" strike="noStrike" dirty="0">
                          <a:effectLst/>
                        </a:rPr>
                        <a:t>한국한의학연구원</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4107838294"/>
                  </a:ext>
                </a:extLst>
              </a:tr>
              <a:tr h="197788">
                <a:tc>
                  <a:txBody>
                    <a:bodyPr/>
                    <a:lstStyle/>
                    <a:p>
                      <a:pPr algn="l" fontAlgn="ctr"/>
                      <a:r>
                        <a:rPr lang="ko-KR" altLang="en-US" sz="1000" u="none" strike="noStrike">
                          <a:effectLst/>
                        </a:rPr>
                        <a:t>한국건설생활환경시험연구원</a:t>
                      </a: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941446621"/>
                  </a:ext>
                </a:extLst>
              </a:tr>
              <a:tr h="197788">
                <a:tc>
                  <a:txBody>
                    <a:bodyPr/>
                    <a:lstStyle/>
                    <a:p>
                      <a:pPr algn="l" fontAlgn="ctr"/>
                      <a:r>
                        <a:rPr lang="ko-KR" altLang="en-US" sz="1000" u="none" strike="noStrike" dirty="0" err="1">
                          <a:effectLst/>
                        </a:rPr>
                        <a:t>한국화학융합시험융합연구원</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990" marR="8990" marT="8990" marB="0" anchor="ctr"/>
                </a:tc>
                <a:extLst>
                  <a:ext uri="{0D108BD9-81ED-4DB2-BD59-A6C34878D82A}">
                    <a16:rowId xmlns:a16="http://schemas.microsoft.com/office/drawing/2014/main" val="2191982501"/>
                  </a:ext>
                </a:extLst>
              </a:tr>
            </a:tbl>
          </a:graphicData>
        </a:graphic>
      </p:graphicFrame>
      <p:sp>
        <p:nvSpPr>
          <p:cNvPr id="36" name="TextBox 35">
            <a:extLst>
              <a:ext uri="{FF2B5EF4-FFF2-40B4-BE49-F238E27FC236}">
                <a16:creationId xmlns:a16="http://schemas.microsoft.com/office/drawing/2014/main" id="{82876332-C829-4F0C-8423-695EEC234AA4}"/>
              </a:ext>
            </a:extLst>
          </p:cNvPr>
          <p:cNvSpPr txBox="1"/>
          <p:nvPr/>
        </p:nvSpPr>
        <p:spPr>
          <a:xfrm>
            <a:off x="3442839" y="1842925"/>
            <a:ext cx="1181734" cy="215444"/>
          </a:xfrm>
          <a:prstGeom prst="rect">
            <a:avLst/>
          </a:prstGeom>
          <a:noFill/>
        </p:spPr>
        <p:txBody>
          <a:bodyPr wrap="none" rtlCol="0">
            <a:spAutoFit/>
          </a:bodyPr>
          <a:lstStyle/>
          <a:p>
            <a:r>
              <a:rPr lang="ko-KR" altLang="en-US" sz="800" dirty="0"/>
              <a:t>사업현황 ｜ 지원계획</a:t>
            </a:r>
          </a:p>
        </p:txBody>
      </p:sp>
      <p:sp>
        <p:nvSpPr>
          <p:cNvPr id="37" name="TextBox 36">
            <a:extLst>
              <a:ext uri="{FF2B5EF4-FFF2-40B4-BE49-F238E27FC236}">
                <a16:creationId xmlns:a16="http://schemas.microsoft.com/office/drawing/2014/main" id="{DB00D9EE-2623-4A1B-A412-15F46C25F2D1}"/>
              </a:ext>
            </a:extLst>
          </p:cNvPr>
          <p:cNvSpPr txBox="1"/>
          <p:nvPr/>
        </p:nvSpPr>
        <p:spPr>
          <a:xfrm>
            <a:off x="5595388" y="1848631"/>
            <a:ext cx="734496" cy="215444"/>
          </a:xfrm>
          <a:prstGeom prst="rect">
            <a:avLst/>
          </a:prstGeom>
          <a:noFill/>
        </p:spPr>
        <p:txBody>
          <a:bodyPr wrap="none" rtlCol="0">
            <a:spAutoFit/>
          </a:bodyPr>
          <a:lstStyle/>
          <a:p>
            <a:r>
              <a:rPr lang="ko-KR" altLang="en-US" sz="800" dirty="0"/>
              <a:t>전문가 정보</a:t>
            </a:r>
          </a:p>
        </p:txBody>
      </p:sp>
      <p:sp>
        <p:nvSpPr>
          <p:cNvPr id="38" name="TextBox 37">
            <a:extLst>
              <a:ext uri="{FF2B5EF4-FFF2-40B4-BE49-F238E27FC236}">
                <a16:creationId xmlns:a16="http://schemas.microsoft.com/office/drawing/2014/main" id="{484757AF-8A81-46B9-AB45-6246F516BE2C}"/>
              </a:ext>
            </a:extLst>
          </p:cNvPr>
          <p:cNvSpPr txBox="1"/>
          <p:nvPr/>
        </p:nvSpPr>
        <p:spPr>
          <a:xfrm>
            <a:off x="1129237" y="1838694"/>
            <a:ext cx="1797287" cy="215444"/>
          </a:xfrm>
          <a:prstGeom prst="rect">
            <a:avLst/>
          </a:prstGeom>
          <a:noFill/>
        </p:spPr>
        <p:txBody>
          <a:bodyPr wrap="none" rtlCol="0">
            <a:spAutoFit/>
          </a:bodyPr>
          <a:lstStyle/>
          <a:p>
            <a:r>
              <a:rPr lang="en-US" altLang="ko-KR" sz="800" dirty="0"/>
              <a:t>SMBRND </a:t>
            </a:r>
            <a:r>
              <a:rPr lang="ko-KR" altLang="en-US" sz="800" dirty="0"/>
              <a:t>소개 ｜ </a:t>
            </a:r>
            <a:r>
              <a:rPr lang="en-US" altLang="ko-KR" sz="800" dirty="0"/>
              <a:t>SMBRND </a:t>
            </a:r>
            <a:r>
              <a:rPr lang="ko-KR" altLang="en-US" sz="800" dirty="0"/>
              <a:t>인사말</a:t>
            </a:r>
          </a:p>
        </p:txBody>
      </p:sp>
      <p:sp>
        <p:nvSpPr>
          <p:cNvPr id="39" name="TextBox 38">
            <a:extLst>
              <a:ext uri="{FF2B5EF4-FFF2-40B4-BE49-F238E27FC236}">
                <a16:creationId xmlns:a16="http://schemas.microsoft.com/office/drawing/2014/main" id="{F214A096-BB14-4DDD-8E9D-1251D4BEE0BE}"/>
              </a:ext>
            </a:extLst>
          </p:cNvPr>
          <p:cNvSpPr txBox="1"/>
          <p:nvPr/>
        </p:nvSpPr>
        <p:spPr>
          <a:xfrm>
            <a:off x="6902073" y="1860306"/>
            <a:ext cx="1233030" cy="215444"/>
          </a:xfrm>
          <a:prstGeom prst="rect">
            <a:avLst/>
          </a:prstGeom>
          <a:noFill/>
        </p:spPr>
        <p:txBody>
          <a:bodyPr wrap="none" rtlCol="0">
            <a:spAutoFit/>
          </a:bodyPr>
          <a:lstStyle/>
          <a:p>
            <a:r>
              <a:rPr lang="en-US" altLang="ko-KR" sz="800" dirty="0"/>
              <a:t>R&amp;D</a:t>
            </a:r>
            <a:r>
              <a:rPr lang="ko-KR" altLang="en-US" sz="800" dirty="0"/>
              <a:t>과제 ｜ 연구조직</a:t>
            </a:r>
          </a:p>
        </p:txBody>
      </p:sp>
    </p:spTree>
    <p:extLst>
      <p:ext uri="{BB962C8B-B14F-4D97-AF65-F5344CB8AC3E}">
        <p14:creationId xmlns:p14="http://schemas.microsoft.com/office/powerpoint/2010/main" val="3082819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657088B-4A28-4D84-92F2-ABB85BE3D154}"/>
              </a:ext>
            </a:extLst>
          </p:cNvPr>
          <p:cNvSpPr>
            <a:spLocks noGrp="1"/>
          </p:cNvSpPr>
          <p:nvPr>
            <p:ph type="body" sz="quarter" idx="10"/>
          </p:nvPr>
        </p:nvSpPr>
        <p:spPr/>
        <p:txBody>
          <a:bodyPr/>
          <a:lstStyle/>
          <a:p>
            <a:endParaRPr lang="ko-KR" altLang="en-US"/>
          </a:p>
        </p:txBody>
      </p:sp>
      <p:pic>
        <p:nvPicPr>
          <p:cNvPr id="5" name="그림 4">
            <a:extLst>
              <a:ext uri="{FF2B5EF4-FFF2-40B4-BE49-F238E27FC236}">
                <a16:creationId xmlns:a16="http://schemas.microsoft.com/office/drawing/2014/main" id="{58B3B021-81B8-49D4-953D-3F3A5D783755}"/>
              </a:ext>
            </a:extLst>
          </p:cNvPr>
          <p:cNvPicPr>
            <a:picLocks noChangeAspect="1"/>
          </p:cNvPicPr>
          <p:nvPr/>
        </p:nvPicPr>
        <p:blipFill>
          <a:blip r:embed="rId2"/>
          <a:stretch>
            <a:fillRect/>
          </a:stretch>
        </p:blipFill>
        <p:spPr>
          <a:xfrm>
            <a:off x="342486" y="1469873"/>
            <a:ext cx="8175872" cy="1120770"/>
          </a:xfrm>
          <a:prstGeom prst="rect">
            <a:avLst/>
          </a:prstGeom>
        </p:spPr>
      </p:pic>
      <p:sp>
        <p:nvSpPr>
          <p:cNvPr id="6" name="직사각형 5">
            <a:extLst>
              <a:ext uri="{FF2B5EF4-FFF2-40B4-BE49-F238E27FC236}">
                <a16:creationId xmlns:a16="http://schemas.microsoft.com/office/drawing/2014/main" id="{838BDCC4-7D19-4FF7-B819-E2572AF45E78}"/>
              </a:ext>
            </a:extLst>
          </p:cNvPr>
          <p:cNvSpPr/>
          <p:nvPr/>
        </p:nvSpPr>
        <p:spPr>
          <a:xfrm>
            <a:off x="9344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E95E8544-249E-487B-BE8F-076BBAF55017}"/>
              </a:ext>
            </a:extLst>
          </p:cNvPr>
          <p:cNvSpPr txBox="1"/>
          <p:nvPr/>
        </p:nvSpPr>
        <p:spPr>
          <a:xfrm>
            <a:off x="93444" y="2590643"/>
            <a:ext cx="1645002" cy="276999"/>
          </a:xfrm>
          <a:prstGeom prst="rect">
            <a:avLst/>
          </a:prstGeom>
          <a:noFill/>
        </p:spPr>
        <p:txBody>
          <a:bodyPr wrap="none" rtlCol="0">
            <a:spAutoFit/>
          </a:bodyPr>
          <a:lstStyle/>
          <a:p>
            <a:r>
              <a:rPr lang="en-US" altLang="ko-KR" sz="1200" dirty="0">
                <a:solidFill>
                  <a:schemeClr val="tx1">
                    <a:lumMod val="65000"/>
                    <a:lumOff val="35000"/>
                  </a:schemeClr>
                </a:solidFill>
              </a:rPr>
              <a:t>[</a:t>
            </a:r>
            <a:r>
              <a:rPr lang="ko-KR" altLang="en-US" sz="1200" dirty="0">
                <a:solidFill>
                  <a:schemeClr val="tx1">
                    <a:lumMod val="65000"/>
                    <a:lumOff val="35000"/>
                  </a:schemeClr>
                </a:solidFill>
              </a:rPr>
              <a:t>조회 결과</a:t>
            </a:r>
            <a:r>
              <a:rPr lang="en-US" altLang="ko-KR" sz="1200" dirty="0">
                <a:solidFill>
                  <a:schemeClr val="tx1">
                    <a:lumMod val="65000"/>
                    <a:lumOff val="35000"/>
                  </a:schemeClr>
                </a:solidFill>
              </a:rPr>
              <a:t>: (</a:t>
            </a:r>
            <a:r>
              <a:rPr lang="ko-KR" altLang="en-US" sz="1200" dirty="0">
                <a:solidFill>
                  <a:schemeClr val="tx1">
                    <a:lumMod val="65000"/>
                    <a:lumOff val="35000"/>
                  </a:schemeClr>
                </a:solidFill>
              </a:rPr>
              <a:t>결과 수</a:t>
            </a:r>
            <a:r>
              <a:rPr lang="en-US" altLang="ko-KR" sz="1200" dirty="0">
                <a:solidFill>
                  <a:schemeClr val="tx1">
                    <a:lumMod val="65000"/>
                    <a:lumOff val="35000"/>
                  </a:schemeClr>
                </a:solidFill>
              </a:rPr>
              <a:t>)]</a:t>
            </a:r>
            <a:endParaRPr lang="ko-KR" altLang="en-US" sz="1200" dirty="0">
              <a:solidFill>
                <a:schemeClr val="tx1">
                  <a:lumMod val="65000"/>
                  <a:lumOff val="35000"/>
                </a:schemeClr>
              </a:solidFill>
            </a:endParaRPr>
          </a:p>
        </p:txBody>
      </p:sp>
      <p:sp>
        <p:nvSpPr>
          <p:cNvPr id="8" name="TextBox 7">
            <a:extLst>
              <a:ext uri="{FF2B5EF4-FFF2-40B4-BE49-F238E27FC236}">
                <a16:creationId xmlns:a16="http://schemas.microsoft.com/office/drawing/2014/main" id="{09196722-2223-4752-8117-BD9155D23F67}"/>
              </a:ext>
            </a:extLst>
          </p:cNvPr>
          <p:cNvSpPr txBox="1"/>
          <p:nvPr/>
        </p:nvSpPr>
        <p:spPr>
          <a:xfrm>
            <a:off x="31199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9" name="그래픽 8" descr="스피커폰 윤곽선">
            <a:extLst>
              <a:ext uri="{FF2B5EF4-FFF2-40B4-BE49-F238E27FC236}">
                <a16:creationId xmlns:a16="http://schemas.microsoft.com/office/drawing/2014/main" id="{4508AFAD-B606-4D64-935A-B843C063D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8255" y="4934694"/>
            <a:ext cx="375893" cy="375893"/>
          </a:xfrm>
          <a:prstGeom prst="rect">
            <a:avLst/>
          </a:prstGeom>
        </p:spPr>
      </p:pic>
      <p:pic>
        <p:nvPicPr>
          <p:cNvPr id="10" name="그래픽 9" descr="건물 윤곽선">
            <a:extLst>
              <a:ext uri="{FF2B5EF4-FFF2-40B4-BE49-F238E27FC236}">
                <a16:creationId xmlns:a16="http://schemas.microsoft.com/office/drawing/2014/main" id="{22F5D24F-9AE6-4E4C-B4E6-4F52189B8A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732" y="4491239"/>
            <a:ext cx="375893" cy="375893"/>
          </a:xfrm>
          <a:prstGeom prst="rect">
            <a:avLst/>
          </a:prstGeom>
        </p:spPr>
      </p:pic>
      <p:pic>
        <p:nvPicPr>
          <p:cNvPr id="11" name="그래픽 10" descr="플래그 윤곽선">
            <a:extLst>
              <a:ext uri="{FF2B5EF4-FFF2-40B4-BE49-F238E27FC236}">
                <a16:creationId xmlns:a16="http://schemas.microsoft.com/office/drawing/2014/main" id="{7E6F8BB5-E8A9-4B6A-B6BD-F546F2B9B7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4732" y="4047785"/>
            <a:ext cx="375893" cy="375893"/>
          </a:xfrm>
          <a:prstGeom prst="rect">
            <a:avLst/>
          </a:prstGeom>
        </p:spPr>
      </p:pic>
      <p:pic>
        <p:nvPicPr>
          <p:cNvPr id="12" name="그래픽 11" descr="일일 일정표 윤곽선">
            <a:extLst>
              <a:ext uri="{FF2B5EF4-FFF2-40B4-BE49-F238E27FC236}">
                <a16:creationId xmlns:a16="http://schemas.microsoft.com/office/drawing/2014/main" id="{0403C01D-6856-43BA-88DA-09193F7DC7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4732" y="3604331"/>
            <a:ext cx="375893" cy="375893"/>
          </a:xfrm>
          <a:prstGeom prst="rect">
            <a:avLst/>
          </a:prstGeom>
        </p:spPr>
      </p:pic>
      <p:sp>
        <p:nvSpPr>
          <p:cNvPr id="13" name="TextBox 12">
            <a:extLst>
              <a:ext uri="{FF2B5EF4-FFF2-40B4-BE49-F238E27FC236}">
                <a16:creationId xmlns:a16="http://schemas.microsoft.com/office/drawing/2014/main" id="{85700530-E7FF-41F4-B522-130276751EF8}"/>
              </a:ext>
            </a:extLst>
          </p:cNvPr>
          <p:cNvSpPr txBox="1"/>
          <p:nvPr/>
        </p:nvSpPr>
        <p:spPr>
          <a:xfrm>
            <a:off x="610625" y="3679519"/>
            <a:ext cx="895666" cy="261610"/>
          </a:xfrm>
          <a:prstGeom prst="rect">
            <a:avLst/>
          </a:prstGeom>
          <a:noFill/>
        </p:spPr>
        <p:txBody>
          <a:bodyPr wrap="square" rtlCol="0">
            <a:spAutoFit/>
          </a:bodyPr>
          <a:lstStyle/>
          <a:p>
            <a:r>
              <a:rPr lang="ko-KR" altLang="en-US" sz="1100" dirty="0"/>
              <a:t>접수일정</a:t>
            </a:r>
          </a:p>
        </p:txBody>
      </p:sp>
      <p:sp>
        <p:nvSpPr>
          <p:cNvPr id="14" name="TextBox 13">
            <a:extLst>
              <a:ext uri="{FF2B5EF4-FFF2-40B4-BE49-F238E27FC236}">
                <a16:creationId xmlns:a16="http://schemas.microsoft.com/office/drawing/2014/main" id="{5980E405-00F9-4465-9ADB-EDA20AE782A9}"/>
              </a:ext>
            </a:extLst>
          </p:cNvPr>
          <p:cNvSpPr txBox="1"/>
          <p:nvPr/>
        </p:nvSpPr>
        <p:spPr>
          <a:xfrm>
            <a:off x="593234" y="4112574"/>
            <a:ext cx="895666" cy="261610"/>
          </a:xfrm>
          <a:prstGeom prst="rect">
            <a:avLst/>
          </a:prstGeom>
          <a:noFill/>
        </p:spPr>
        <p:txBody>
          <a:bodyPr wrap="square" rtlCol="0">
            <a:spAutoFit/>
          </a:bodyPr>
          <a:lstStyle/>
          <a:p>
            <a:r>
              <a:rPr lang="ko-KR" altLang="en-US" sz="1100" dirty="0"/>
              <a:t>시행부처</a:t>
            </a:r>
          </a:p>
        </p:txBody>
      </p:sp>
      <p:sp>
        <p:nvSpPr>
          <p:cNvPr id="15" name="TextBox 14">
            <a:extLst>
              <a:ext uri="{FF2B5EF4-FFF2-40B4-BE49-F238E27FC236}">
                <a16:creationId xmlns:a16="http://schemas.microsoft.com/office/drawing/2014/main" id="{6F2DB1D1-EB92-45E2-BA9F-F7EA8CC57E34}"/>
              </a:ext>
            </a:extLst>
          </p:cNvPr>
          <p:cNvSpPr txBox="1"/>
          <p:nvPr/>
        </p:nvSpPr>
        <p:spPr>
          <a:xfrm>
            <a:off x="593234" y="4548380"/>
            <a:ext cx="895666" cy="261610"/>
          </a:xfrm>
          <a:prstGeom prst="rect">
            <a:avLst/>
          </a:prstGeom>
          <a:noFill/>
        </p:spPr>
        <p:txBody>
          <a:bodyPr wrap="square" rtlCol="0">
            <a:spAutoFit/>
          </a:bodyPr>
          <a:lstStyle/>
          <a:p>
            <a:r>
              <a:rPr lang="ko-KR" altLang="en-US" sz="1100" dirty="0"/>
              <a:t>지원기관</a:t>
            </a:r>
          </a:p>
        </p:txBody>
      </p:sp>
      <p:sp>
        <p:nvSpPr>
          <p:cNvPr id="16" name="TextBox 15">
            <a:extLst>
              <a:ext uri="{FF2B5EF4-FFF2-40B4-BE49-F238E27FC236}">
                <a16:creationId xmlns:a16="http://schemas.microsoft.com/office/drawing/2014/main" id="{F73546DA-74F1-4A51-8CB3-531620F67B22}"/>
              </a:ext>
            </a:extLst>
          </p:cNvPr>
          <p:cNvSpPr txBox="1"/>
          <p:nvPr/>
        </p:nvSpPr>
        <p:spPr>
          <a:xfrm>
            <a:off x="593234"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17" name="TextBox 16">
            <a:extLst>
              <a:ext uri="{FF2B5EF4-FFF2-40B4-BE49-F238E27FC236}">
                <a16:creationId xmlns:a16="http://schemas.microsoft.com/office/drawing/2014/main" id="{7E497752-4D3D-43E4-AAD6-90316B189992}"/>
              </a:ext>
            </a:extLst>
          </p:cNvPr>
          <p:cNvSpPr txBox="1"/>
          <p:nvPr/>
        </p:nvSpPr>
        <p:spPr>
          <a:xfrm>
            <a:off x="143360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18" name="TextBox 17">
            <a:extLst>
              <a:ext uri="{FF2B5EF4-FFF2-40B4-BE49-F238E27FC236}">
                <a16:creationId xmlns:a16="http://schemas.microsoft.com/office/drawing/2014/main" id="{77A0CE9C-A92D-458A-A805-505BF8A05C6A}"/>
              </a:ext>
            </a:extLst>
          </p:cNvPr>
          <p:cNvSpPr txBox="1"/>
          <p:nvPr/>
        </p:nvSpPr>
        <p:spPr>
          <a:xfrm>
            <a:off x="1433605" y="4096003"/>
            <a:ext cx="1518194" cy="246221"/>
          </a:xfrm>
          <a:prstGeom prst="rect">
            <a:avLst/>
          </a:prstGeom>
          <a:noFill/>
        </p:spPr>
        <p:txBody>
          <a:bodyPr wrap="square" rtlCol="0">
            <a:spAutoFit/>
          </a:bodyPr>
          <a:lstStyle/>
          <a:p>
            <a:r>
              <a:rPr lang="ko-KR" altLang="en-US" sz="1000" dirty="0"/>
              <a:t>시행부처명</a:t>
            </a:r>
          </a:p>
        </p:txBody>
      </p:sp>
      <p:sp>
        <p:nvSpPr>
          <p:cNvPr id="19" name="TextBox 18">
            <a:extLst>
              <a:ext uri="{FF2B5EF4-FFF2-40B4-BE49-F238E27FC236}">
                <a16:creationId xmlns:a16="http://schemas.microsoft.com/office/drawing/2014/main" id="{B79A36E5-56B4-44E0-9C96-EE32AE1F6E37}"/>
              </a:ext>
            </a:extLst>
          </p:cNvPr>
          <p:cNvSpPr txBox="1"/>
          <p:nvPr/>
        </p:nvSpPr>
        <p:spPr>
          <a:xfrm>
            <a:off x="1433605" y="4556074"/>
            <a:ext cx="1518194" cy="246221"/>
          </a:xfrm>
          <a:prstGeom prst="rect">
            <a:avLst/>
          </a:prstGeom>
          <a:noFill/>
        </p:spPr>
        <p:txBody>
          <a:bodyPr wrap="square" rtlCol="0">
            <a:spAutoFit/>
          </a:bodyPr>
          <a:lstStyle/>
          <a:p>
            <a:r>
              <a:rPr lang="ko-KR" altLang="en-US" sz="1000" dirty="0"/>
              <a:t>지원기관명</a:t>
            </a:r>
          </a:p>
        </p:txBody>
      </p:sp>
      <p:sp>
        <p:nvSpPr>
          <p:cNvPr id="20" name="TextBox 19">
            <a:extLst>
              <a:ext uri="{FF2B5EF4-FFF2-40B4-BE49-F238E27FC236}">
                <a16:creationId xmlns:a16="http://schemas.microsoft.com/office/drawing/2014/main" id="{0794FECB-20EC-438C-A8BA-68A727A9771D}"/>
              </a:ext>
            </a:extLst>
          </p:cNvPr>
          <p:cNvSpPr txBox="1"/>
          <p:nvPr/>
        </p:nvSpPr>
        <p:spPr>
          <a:xfrm>
            <a:off x="143360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21" name="직사각형 20">
            <a:extLst>
              <a:ext uri="{FF2B5EF4-FFF2-40B4-BE49-F238E27FC236}">
                <a16:creationId xmlns:a16="http://schemas.microsoft.com/office/drawing/2014/main" id="{8E8C2E2B-B6F0-4318-92B5-682292C35E1E}"/>
              </a:ext>
            </a:extLst>
          </p:cNvPr>
          <p:cNvSpPr/>
          <p:nvPr/>
        </p:nvSpPr>
        <p:spPr>
          <a:xfrm>
            <a:off x="315518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DEE04DC8-B9D0-462C-9BEF-148415246165}"/>
              </a:ext>
            </a:extLst>
          </p:cNvPr>
          <p:cNvSpPr txBox="1"/>
          <p:nvPr/>
        </p:nvSpPr>
        <p:spPr>
          <a:xfrm>
            <a:off x="337373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23" name="그래픽 22" descr="스피커폰 윤곽선">
            <a:extLst>
              <a:ext uri="{FF2B5EF4-FFF2-40B4-BE49-F238E27FC236}">
                <a16:creationId xmlns:a16="http://schemas.microsoft.com/office/drawing/2014/main" id="{EBF8729E-CE85-4616-8FEC-4C61083C6C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9995" y="4934694"/>
            <a:ext cx="375893" cy="375893"/>
          </a:xfrm>
          <a:prstGeom prst="rect">
            <a:avLst/>
          </a:prstGeom>
        </p:spPr>
      </p:pic>
      <p:pic>
        <p:nvPicPr>
          <p:cNvPr id="24" name="그래픽 23" descr="건물 윤곽선">
            <a:extLst>
              <a:ext uri="{FF2B5EF4-FFF2-40B4-BE49-F238E27FC236}">
                <a16:creationId xmlns:a16="http://schemas.microsoft.com/office/drawing/2014/main" id="{D1534420-1E5A-4C7D-A3F4-018942E044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6472" y="4491239"/>
            <a:ext cx="375893" cy="375893"/>
          </a:xfrm>
          <a:prstGeom prst="rect">
            <a:avLst/>
          </a:prstGeom>
        </p:spPr>
      </p:pic>
      <p:pic>
        <p:nvPicPr>
          <p:cNvPr id="25" name="그래픽 24" descr="플래그 윤곽선">
            <a:extLst>
              <a:ext uri="{FF2B5EF4-FFF2-40B4-BE49-F238E27FC236}">
                <a16:creationId xmlns:a16="http://schemas.microsoft.com/office/drawing/2014/main" id="{412BAD60-2DE6-43BD-BCD0-F4C366E5A2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6472" y="4047785"/>
            <a:ext cx="375893" cy="375893"/>
          </a:xfrm>
          <a:prstGeom prst="rect">
            <a:avLst/>
          </a:prstGeom>
        </p:spPr>
      </p:pic>
      <p:pic>
        <p:nvPicPr>
          <p:cNvPr id="26" name="그래픽 25" descr="일일 일정표 윤곽선">
            <a:extLst>
              <a:ext uri="{FF2B5EF4-FFF2-40B4-BE49-F238E27FC236}">
                <a16:creationId xmlns:a16="http://schemas.microsoft.com/office/drawing/2014/main" id="{EC19E0C1-3E69-4F62-AC36-4FBB970F4B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6472" y="3604331"/>
            <a:ext cx="375893" cy="375893"/>
          </a:xfrm>
          <a:prstGeom prst="rect">
            <a:avLst/>
          </a:prstGeom>
        </p:spPr>
      </p:pic>
      <p:sp>
        <p:nvSpPr>
          <p:cNvPr id="27" name="TextBox 26">
            <a:extLst>
              <a:ext uri="{FF2B5EF4-FFF2-40B4-BE49-F238E27FC236}">
                <a16:creationId xmlns:a16="http://schemas.microsoft.com/office/drawing/2014/main" id="{6B21D02A-2472-4671-8FE5-42072539969D}"/>
              </a:ext>
            </a:extLst>
          </p:cNvPr>
          <p:cNvSpPr txBox="1"/>
          <p:nvPr/>
        </p:nvSpPr>
        <p:spPr>
          <a:xfrm>
            <a:off x="3672365" y="3679519"/>
            <a:ext cx="895666" cy="261610"/>
          </a:xfrm>
          <a:prstGeom prst="rect">
            <a:avLst/>
          </a:prstGeom>
          <a:noFill/>
        </p:spPr>
        <p:txBody>
          <a:bodyPr wrap="square" rtlCol="0">
            <a:spAutoFit/>
          </a:bodyPr>
          <a:lstStyle/>
          <a:p>
            <a:r>
              <a:rPr lang="ko-KR" altLang="en-US" sz="1100" dirty="0"/>
              <a:t>접수일정</a:t>
            </a:r>
          </a:p>
        </p:txBody>
      </p:sp>
      <p:sp>
        <p:nvSpPr>
          <p:cNvPr id="28" name="TextBox 27">
            <a:extLst>
              <a:ext uri="{FF2B5EF4-FFF2-40B4-BE49-F238E27FC236}">
                <a16:creationId xmlns:a16="http://schemas.microsoft.com/office/drawing/2014/main" id="{40BCCF3A-C6FD-4A86-8143-3BC21C6BB939}"/>
              </a:ext>
            </a:extLst>
          </p:cNvPr>
          <p:cNvSpPr txBox="1"/>
          <p:nvPr/>
        </p:nvSpPr>
        <p:spPr>
          <a:xfrm>
            <a:off x="3654974" y="4112574"/>
            <a:ext cx="895666" cy="261610"/>
          </a:xfrm>
          <a:prstGeom prst="rect">
            <a:avLst/>
          </a:prstGeom>
          <a:noFill/>
        </p:spPr>
        <p:txBody>
          <a:bodyPr wrap="square" rtlCol="0">
            <a:spAutoFit/>
          </a:bodyPr>
          <a:lstStyle/>
          <a:p>
            <a:r>
              <a:rPr lang="ko-KR" altLang="en-US" sz="1100" dirty="0"/>
              <a:t>시행부처</a:t>
            </a:r>
          </a:p>
        </p:txBody>
      </p:sp>
      <p:sp>
        <p:nvSpPr>
          <p:cNvPr id="29" name="TextBox 28">
            <a:extLst>
              <a:ext uri="{FF2B5EF4-FFF2-40B4-BE49-F238E27FC236}">
                <a16:creationId xmlns:a16="http://schemas.microsoft.com/office/drawing/2014/main" id="{7DC3AEA1-2E6F-4A2D-8A50-0A5D66362B5D}"/>
              </a:ext>
            </a:extLst>
          </p:cNvPr>
          <p:cNvSpPr txBox="1"/>
          <p:nvPr/>
        </p:nvSpPr>
        <p:spPr>
          <a:xfrm>
            <a:off x="3654974" y="4548380"/>
            <a:ext cx="895666" cy="261610"/>
          </a:xfrm>
          <a:prstGeom prst="rect">
            <a:avLst/>
          </a:prstGeom>
          <a:noFill/>
        </p:spPr>
        <p:txBody>
          <a:bodyPr wrap="square" rtlCol="0">
            <a:spAutoFit/>
          </a:bodyPr>
          <a:lstStyle/>
          <a:p>
            <a:r>
              <a:rPr lang="ko-KR" altLang="en-US" sz="1100" dirty="0"/>
              <a:t>지원기관</a:t>
            </a:r>
          </a:p>
        </p:txBody>
      </p:sp>
      <p:sp>
        <p:nvSpPr>
          <p:cNvPr id="30" name="TextBox 29">
            <a:extLst>
              <a:ext uri="{FF2B5EF4-FFF2-40B4-BE49-F238E27FC236}">
                <a16:creationId xmlns:a16="http://schemas.microsoft.com/office/drawing/2014/main" id="{B5AC1A52-7B3F-43D7-B7AA-4334D4790F25}"/>
              </a:ext>
            </a:extLst>
          </p:cNvPr>
          <p:cNvSpPr txBox="1"/>
          <p:nvPr/>
        </p:nvSpPr>
        <p:spPr>
          <a:xfrm>
            <a:off x="3654974" y="4963971"/>
            <a:ext cx="731022" cy="261610"/>
          </a:xfrm>
          <a:prstGeom prst="rect">
            <a:avLst/>
          </a:prstGeom>
          <a:noFill/>
        </p:spPr>
        <p:txBody>
          <a:bodyPr wrap="square" rtlCol="0">
            <a:spAutoFit/>
          </a:bodyPr>
          <a:lstStyle/>
          <a:p>
            <a:r>
              <a:rPr lang="ko-KR" altLang="en-US" sz="1100" dirty="0"/>
              <a:t>문의처</a:t>
            </a:r>
          </a:p>
        </p:txBody>
      </p:sp>
      <p:sp>
        <p:nvSpPr>
          <p:cNvPr id="31" name="TextBox 30">
            <a:extLst>
              <a:ext uri="{FF2B5EF4-FFF2-40B4-BE49-F238E27FC236}">
                <a16:creationId xmlns:a16="http://schemas.microsoft.com/office/drawing/2014/main" id="{F7681FB1-4791-41E7-AA45-A97F6EADFA4F}"/>
              </a:ext>
            </a:extLst>
          </p:cNvPr>
          <p:cNvSpPr txBox="1"/>
          <p:nvPr/>
        </p:nvSpPr>
        <p:spPr>
          <a:xfrm>
            <a:off x="449534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32" name="TextBox 31">
            <a:extLst>
              <a:ext uri="{FF2B5EF4-FFF2-40B4-BE49-F238E27FC236}">
                <a16:creationId xmlns:a16="http://schemas.microsoft.com/office/drawing/2014/main" id="{A229254D-E2A2-467E-B36B-0B1A1435CEBE}"/>
              </a:ext>
            </a:extLst>
          </p:cNvPr>
          <p:cNvSpPr txBox="1"/>
          <p:nvPr/>
        </p:nvSpPr>
        <p:spPr>
          <a:xfrm>
            <a:off x="4495345" y="4096003"/>
            <a:ext cx="1518194" cy="246221"/>
          </a:xfrm>
          <a:prstGeom prst="rect">
            <a:avLst/>
          </a:prstGeom>
          <a:noFill/>
        </p:spPr>
        <p:txBody>
          <a:bodyPr wrap="square" rtlCol="0">
            <a:spAutoFit/>
          </a:bodyPr>
          <a:lstStyle/>
          <a:p>
            <a:r>
              <a:rPr lang="ko-KR" altLang="en-US" sz="1000" dirty="0"/>
              <a:t>시행부처명</a:t>
            </a:r>
          </a:p>
        </p:txBody>
      </p:sp>
      <p:sp>
        <p:nvSpPr>
          <p:cNvPr id="33" name="TextBox 32">
            <a:extLst>
              <a:ext uri="{FF2B5EF4-FFF2-40B4-BE49-F238E27FC236}">
                <a16:creationId xmlns:a16="http://schemas.microsoft.com/office/drawing/2014/main" id="{85CD971F-C1AA-4CDE-9B0B-9EAD90477E45}"/>
              </a:ext>
            </a:extLst>
          </p:cNvPr>
          <p:cNvSpPr txBox="1"/>
          <p:nvPr/>
        </p:nvSpPr>
        <p:spPr>
          <a:xfrm>
            <a:off x="4495345" y="4556074"/>
            <a:ext cx="1518194" cy="246221"/>
          </a:xfrm>
          <a:prstGeom prst="rect">
            <a:avLst/>
          </a:prstGeom>
          <a:noFill/>
        </p:spPr>
        <p:txBody>
          <a:bodyPr wrap="square" rtlCol="0">
            <a:spAutoFit/>
          </a:bodyPr>
          <a:lstStyle/>
          <a:p>
            <a:r>
              <a:rPr lang="ko-KR" altLang="en-US" sz="1000" dirty="0"/>
              <a:t>지원기관명</a:t>
            </a:r>
          </a:p>
        </p:txBody>
      </p:sp>
      <p:sp>
        <p:nvSpPr>
          <p:cNvPr id="34" name="TextBox 33">
            <a:extLst>
              <a:ext uri="{FF2B5EF4-FFF2-40B4-BE49-F238E27FC236}">
                <a16:creationId xmlns:a16="http://schemas.microsoft.com/office/drawing/2014/main" id="{E0C05616-F871-478E-9A33-5AA51309509C}"/>
              </a:ext>
            </a:extLst>
          </p:cNvPr>
          <p:cNvSpPr txBox="1"/>
          <p:nvPr/>
        </p:nvSpPr>
        <p:spPr>
          <a:xfrm>
            <a:off x="449534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35" name="직사각형 34">
            <a:extLst>
              <a:ext uri="{FF2B5EF4-FFF2-40B4-BE49-F238E27FC236}">
                <a16:creationId xmlns:a16="http://schemas.microsoft.com/office/drawing/2014/main" id="{07C1948C-E6BE-4EA0-9B76-8DC51AA112F8}"/>
              </a:ext>
            </a:extLst>
          </p:cNvPr>
          <p:cNvSpPr/>
          <p:nvPr/>
        </p:nvSpPr>
        <p:spPr>
          <a:xfrm>
            <a:off x="6211669"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F81C065C-DCD3-4096-85E1-5266C9D51483}"/>
              </a:ext>
            </a:extLst>
          </p:cNvPr>
          <p:cNvSpPr txBox="1"/>
          <p:nvPr/>
        </p:nvSpPr>
        <p:spPr>
          <a:xfrm>
            <a:off x="6430220"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37" name="그래픽 36" descr="스피커폰 윤곽선">
            <a:extLst>
              <a:ext uri="{FF2B5EF4-FFF2-40B4-BE49-F238E27FC236}">
                <a16:creationId xmlns:a16="http://schemas.microsoft.com/office/drawing/2014/main" id="{B8EF8F00-D8D1-4992-B6F7-B660286C6B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6480" y="4934694"/>
            <a:ext cx="375893" cy="375893"/>
          </a:xfrm>
          <a:prstGeom prst="rect">
            <a:avLst/>
          </a:prstGeom>
        </p:spPr>
      </p:pic>
      <p:pic>
        <p:nvPicPr>
          <p:cNvPr id="38" name="그래픽 37" descr="건물 윤곽선">
            <a:extLst>
              <a:ext uri="{FF2B5EF4-FFF2-40B4-BE49-F238E27FC236}">
                <a16:creationId xmlns:a16="http://schemas.microsoft.com/office/drawing/2014/main" id="{9867508A-C318-4A7E-A875-C038A84321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2957" y="4491239"/>
            <a:ext cx="375893" cy="375893"/>
          </a:xfrm>
          <a:prstGeom prst="rect">
            <a:avLst/>
          </a:prstGeom>
        </p:spPr>
      </p:pic>
      <p:pic>
        <p:nvPicPr>
          <p:cNvPr id="39" name="그래픽 38" descr="플래그 윤곽선">
            <a:extLst>
              <a:ext uri="{FF2B5EF4-FFF2-40B4-BE49-F238E27FC236}">
                <a16:creationId xmlns:a16="http://schemas.microsoft.com/office/drawing/2014/main" id="{92922431-C419-4093-8209-2D510BDEEE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52957" y="4047785"/>
            <a:ext cx="375893" cy="375893"/>
          </a:xfrm>
          <a:prstGeom prst="rect">
            <a:avLst/>
          </a:prstGeom>
        </p:spPr>
      </p:pic>
      <p:pic>
        <p:nvPicPr>
          <p:cNvPr id="40" name="그래픽 39" descr="일일 일정표 윤곽선">
            <a:extLst>
              <a:ext uri="{FF2B5EF4-FFF2-40B4-BE49-F238E27FC236}">
                <a16:creationId xmlns:a16="http://schemas.microsoft.com/office/drawing/2014/main" id="{2CACDEC7-F440-4D4F-A9AD-2025E046B4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52957" y="3604331"/>
            <a:ext cx="375893" cy="375893"/>
          </a:xfrm>
          <a:prstGeom prst="rect">
            <a:avLst/>
          </a:prstGeom>
        </p:spPr>
      </p:pic>
      <p:sp>
        <p:nvSpPr>
          <p:cNvPr id="41" name="TextBox 40">
            <a:extLst>
              <a:ext uri="{FF2B5EF4-FFF2-40B4-BE49-F238E27FC236}">
                <a16:creationId xmlns:a16="http://schemas.microsoft.com/office/drawing/2014/main" id="{CB590DF0-B5FF-4FBA-8D07-EAABDC1385E7}"/>
              </a:ext>
            </a:extLst>
          </p:cNvPr>
          <p:cNvSpPr txBox="1"/>
          <p:nvPr/>
        </p:nvSpPr>
        <p:spPr>
          <a:xfrm>
            <a:off x="6728850" y="3679519"/>
            <a:ext cx="895666" cy="261610"/>
          </a:xfrm>
          <a:prstGeom prst="rect">
            <a:avLst/>
          </a:prstGeom>
          <a:noFill/>
        </p:spPr>
        <p:txBody>
          <a:bodyPr wrap="square" rtlCol="0">
            <a:spAutoFit/>
          </a:bodyPr>
          <a:lstStyle/>
          <a:p>
            <a:r>
              <a:rPr lang="ko-KR" altLang="en-US" sz="1100" dirty="0"/>
              <a:t>접수일정</a:t>
            </a:r>
          </a:p>
        </p:txBody>
      </p:sp>
      <p:sp>
        <p:nvSpPr>
          <p:cNvPr id="42" name="TextBox 41">
            <a:extLst>
              <a:ext uri="{FF2B5EF4-FFF2-40B4-BE49-F238E27FC236}">
                <a16:creationId xmlns:a16="http://schemas.microsoft.com/office/drawing/2014/main" id="{EDBC9E66-BDB7-4EC1-A5DD-570C4EA3D597}"/>
              </a:ext>
            </a:extLst>
          </p:cNvPr>
          <p:cNvSpPr txBox="1"/>
          <p:nvPr/>
        </p:nvSpPr>
        <p:spPr>
          <a:xfrm>
            <a:off x="6711459" y="4112574"/>
            <a:ext cx="895666" cy="261610"/>
          </a:xfrm>
          <a:prstGeom prst="rect">
            <a:avLst/>
          </a:prstGeom>
          <a:noFill/>
        </p:spPr>
        <p:txBody>
          <a:bodyPr wrap="square" rtlCol="0">
            <a:spAutoFit/>
          </a:bodyPr>
          <a:lstStyle/>
          <a:p>
            <a:r>
              <a:rPr lang="ko-KR" altLang="en-US" sz="1100" dirty="0"/>
              <a:t>시행부처</a:t>
            </a:r>
          </a:p>
        </p:txBody>
      </p:sp>
      <p:sp>
        <p:nvSpPr>
          <p:cNvPr id="43" name="TextBox 42">
            <a:extLst>
              <a:ext uri="{FF2B5EF4-FFF2-40B4-BE49-F238E27FC236}">
                <a16:creationId xmlns:a16="http://schemas.microsoft.com/office/drawing/2014/main" id="{5CDCDB17-AF57-45A7-9B01-DF897FE4920F}"/>
              </a:ext>
            </a:extLst>
          </p:cNvPr>
          <p:cNvSpPr txBox="1"/>
          <p:nvPr/>
        </p:nvSpPr>
        <p:spPr>
          <a:xfrm>
            <a:off x="6711459" y="4548380"/>
            <a:ext cx="895666" cy="261610"/>
          </a:xfrm>
          <a:prstGeom prst="rect">
            <a:avLst/>
          </a:prstGeom>
          <a:noFill/>
        </p:spPr>
        <p:txBody>
          <a:bodyPr wrap="square" rtlCol="0">
            <a:spAutoFit/>
          </a:bodyPr>
          <a:lstStyle/>
          <a:p>
            <a:r>
              <a:rPr lang="ko-KR" altLang="en-US" sz="1100" dirty="0"/>
              <a:t>지원기관</a:t>
            </a:r>
          </a:p>
        </p:txBody>
      </p:sp>
      <p:sp>
        <p:nvSpPr>
          <p:cNvPr id="44" name="TextBox 43">
            <a:extLst>
              <a:ext uri="{FF2B5EF4-FFF2-40B4-BE49-F238E27FC236}">
                <a16:creationId xmlns:a16="http://schemas.microsoft.com/office/drawing/2014/main" id="{D9826AAC-CBC1-4C78-85C0-D769B68C2C6B}"/>
              </a:ext>
            </a:extLst>
          </p:cNvPr>
          <p:cNvSpPr txBox="1"/>
          <p:nvPr/>
        </p:nvSpPr>
        <p:spPr>
          <a:xfrm>
            <a:off x="6711459" y="4963971"/>
            <a:ext cx="731022" cy="261610"/>
          </a:xfrm>
          <a:prstGeom prst="rect">
            <a:avLst/>
          </a:prstGeom>
          <a:noFill/>
        </p:spPr>
        <p:txBody>
          <a:bodyPr wrap="square" rtlCol="0">
            <a:spAutoFit/>
          </a:bodyPr>
          <a:lstStyle/>
          <a:p>
            <a:r>
              <a:rPr lang="ko-KR" altLang="en-US" sz="1100" dirty="0"/>
              <a:t>문의처</a:t>
            </a:r>
          </a:p>
        </p:txBody>
      </p:sp>
      <p:sp>
        <p:nvSpPr>
          <p:cNvPr id="45" name="TextBox 44">
            <a:extLst>
              <a:ext uri="{FF2B5EF4-FFF2-40B4-BE49-F238E27FC236}">
                <a16:creationId xmlns:a16="http://schemas.microsoft.com/office/drawing/2014/main" id="{0FD77CDC-7985-4246-8F96-FB46B179A8C7}"/>
              </a:ext>
            </a:extLst>
          </p:cNvPr>
          <p:cNvSpPr txBox="1"/>
          <p:nvPr/>
        </p:nvSpPr>
        <p:spPr>
          <a:xfrm>
            <a:off x="7551830"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46" name="TextBox 45">
            <a:extLst>
              <a:ext uri="{FF2B5EF4-FFF2-40B4-BE49-F238E27FC236}">
                <a16:creationId xmlns:a16="http://schemas.microsoft.com/office/drawing/2014/main" id="{78CA74B3-D33D-45EE-B0C0-8E3F4A279A07}"/>
              </a:ext>
            </a:extLst>
          </p:cNvPr>
          <p:cNvSpPr txBox="1"/>
          <p:nvPr/>
        </p:nvSpPr>
        <p:spPr>
          <a:xfrm>
            <a:off x="7551830" y="4096003"/>
            <a:ext cx="1518194" cy="246221"/>
          </a:xfrm>
          <a:prstGeom prst="rect">
            <a:avLst/>
          </a:prstGeom>
          <a:noFill/>
        </p:spPr>
        <p:txBody>
          <a:bodyPr wrap="square" rtlCol="0">
            <a:spAutoFit/>
          </a:bodyPr>
          <a:lstStyle/>
          <a:p>
            <a:r>
              <a:rPr lang="ko-KR" altLang="en-US" sz="1000" dirty="0"/>
              <a:t>시행부처명</a:t>
            </a:r>
          </a:p>
        </p:txBody>
      </p:sp>
      <p:sp>
        <p:nvSpPr>
          <p:cNvPr id="47" name="TextBox 46">
            <a:extLst>
              <a:ext uri="{FF2B5EF4-FFF2-40B4-BE49-F238E27FC236}">
                <a16:creationId xmlns:a16="http://schemas.microsoft.com/office/drawing/2014/main" id="{4C81BB66-F796-4A78-9E53-70D3559A88D1}"/>
              </a:ext>
            </a:extLst>
          </p:cNvPr>
          <p:cNvSpPr txBox="1"/>
          <p:nvPr/>
        </p:nvSpPr>
        <p:spPr>
          <a:xfrm>
            <a:off x="7551830" y="4556074"/>
            <a:ext cx="1518194" cy="246221"/>
          </a:xfrm>
          <a:prstGeom prst="rect">
            <a:avLst/>
          </a:prstGeom>
          <a:noFill/>
        </p:spPr>
        <p:txBody>
          <a:bodyPr wrap="square" rtlCol="0">
            <a:spAutoFit/>
          </a:bodyPr>
          <a:lstStyle/>
          <a:p>
            <a:r>
              <a:rPr lang="ko-KR" altLang="en-US" sz="1000" dirty="0"/>
              <a:t>지원기관명</a:t>
            </a:r>
          </a:p>
        </p:txBody>
      </p:sp>
      <p:sp>
        <p:nvSpPr>
          <p:cNvPr id="48" name="TextBox 47">
            <a:extLst>
              <a:ext uri="{FF2B5EF4-FFF2-40B4-BE49-F238E27FC236}">
                <a16:creationId xmlns:a16="http://schemas.microsoft.com/office/drawing/2014/main" id="{ABFBE0D2-12FE-4320-9C1D-AA9484D1F907}"/>
              </a:ext>
            </a:extLst>
          </p:cNvPr>
          <p:cNvSpPr txBox="1"/>
          <p:nvPr/>
        </p:nvSpPr>
        <p:spPr>
          <a:xfrm>
            <a:off x="7551830"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Tree>
    <p:extLst>
      <p:ext uri="{BB962C8B-B14F-4D97-AF65-F5344CB8AC3E}">
        <p14:creationId xmlns:p14="http://schemas.microsoft.com/office/powerpoint/2010/main" val="50000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725301E-5D3E-473D-89CE-B7266F23E167}"/>
              </a:ext>
            </a:extLst>
          </p:cNvPr>
          <p:cNvSpPr>
            <a:spLocks noGrp="1"/>
          </p:cNvSpPr>
          <p:nvPr>
            <p:ph type="body" sz="quarter" idx="10"/>
          </p:nvPr>
        </p:nvSpPr>
        <p:spPr/>
        <p:txBody>
          <a:bodyPr/>
          <a:lstStyle/>
          <a:p>
            <a:endParaRPr lang="ko-KR" altLang="en-US"/>
          </a:p>
        </p:txBody>
      </p:sp>
      <p:pic>
        <p:nvPicPr>
          <p:cNvPr id="4" name="그림 3">
            <a:extLst>
              <a:ext uri="{FF2B5EF4-FFF2-40B4-BE49-F238E27FC236}">
                <a16:creationId xmlns:a16="http://schemas.microsoft.com/office/drawing/2014/main" id="{68791CD7-3994-4081-83F7-7B3B4396B150}"/>
              </a:ext>
            </a:extLst>
          </p:cNvPr>
          <p:cNvPicPr>
            <a:picLocks noChangeAspect="1"/>
          </p:cNvPicPr>
          <p:nvPr/>
        </p:nvPicPr>
        <p:blipFill>
          <a:blip r:embed="rId2"/>
          <a:stretch>
            <a:fillRect/>
          </a:stretch>
        </p:blipFill>
        <p:spPr>
          <a:xfrm>
            <a:off x="342486" y="1469873"/>
            <a:ext cx="8175872" cy="1120770"/>
          </a:xfrm>
          <a:prstGeom prst="rect">
            <a:avLst/>
          </a:prstGeom>
        </p:spPr>
      </p:pic>
      <p:sp>
        <p:nvSpPr>
          <p:cNvPr id="5" name="직사각형 4">
            <a:extLst>
              <a:ext uri="{FF2B5EF4-FFF2-40B4-BE49-F238E27FC236}">
                <a16:creationId xmlns:a16="http://schemas.microsoft.com/office/drawing/2014/main" id="{D8907FFD-940D-414E-B195-24790E3309EE}"/>
              </a:ext>
            </a:extLst>
          </p:cNvPr>
          <p:cNvSpPr/>
          <p:nvPr/>
        </p:nvSpPr>
        <p:spPr>
          <a:xfrm>
            <a:off x="9344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55DF61DD-F80E-447A-BAF6-FEC0B76A1BA3}"/>
              </a:ext>
            </a:extLst>
          </p:cNvPr>
          <p:cNvSpPr txBox="1"/>
          <p:nvPr/>
        </p:nvSpPr>
        <p:spPr>
          <a:xfrm>
            <a:off x="93444" y="2590643"/>
            <a:ext cx="1645002" cy="276999"/>
          </a:xfrm>
          <a:prstGeom prst="rect">
            <a:avLst/>
          </a:prstGeom>
          <a:noFill/>
        </p:spPr>
        <p:txBody>
          <a:bodyPr wrap="none" rtlCol="0">
            <a:spAutoFit/>
          </a:bodyPr>
          <a:lstStyle/>
          <a:p>
            <a:r>
              <a:rPr lang="en-US" altLang="ko-KR" sz="1200" dirty="0">
                <a:solidFill>
                  <a:schemeClr val="tx1">
                    <a:lumMod val="65000"/>
                    <a:lumOff val="35000"/>
                  </a:schemeClr>
                </a:solidFill>
              </a:rPr>
              <a:t>[</a:t>
            </a:r>
            <a:r>
              <a:rPr lang="ko-KR" altLang="en-US" sz="1200" dirty="0">
                <a:solidFill>
                  <a:schemeClr val="tx1">
                    <a:lumMod val="65000"/>
                    <a:lumOff val="35000"/>
                  </a:schemeClr>
                </a:solidFill>
              </a:rPr>
              <a:t>조회 결과</a:t>
            </a:r>
            <a:r>
              <a:rPr lang="en-US" altLang="ko-KR" sz="1200" dirty="0">
                <a:solidFill>
                  <a:schemeClr val="tx1">
                    <a:lumMod val="65000"/>
                    <a:lumOff val="35000"/>
                  </a:schemeClr>
                </a:solidFill>
              </a:rPr>
              <a:t>: (</a:t>
            </a:r>
            <a:r>
              <a:rPr lang="ko-KR" altLang="en-US" sz="1200" dirty="0">
                <a:solidFill>
                  <a:schemeClr val="tx1">
                    <a:lumMod val="65000"/>
                    <a:lumOff val="35000"/>
                  </a:schemeClr>
                </a:solidFill>
              </a:rPr>
              <a:t>결과 수</a:t>
            </a:r>
            <a:r>
              <a:rPr lang="en-US" altLang="ko-KR" sz="1200" dirty="0">
                <a:solidFill>
                  <a:schemeClr val="tx1">
                    <a:lumMod val="65000"/>
                    <a:lumOff val="35000"/>
                  </a:schemeClr>
                </a:solidFill>
              </a:rPr>
              <a:t>)]</a:t>
            </a:r>
            <a:endParaRPr lang="ko-KR" altLang="en-US" sz="1200" dirty="0">
              <a:solidFill>
                <a:schemeClr val="tx1">
                  <a:lumMod val="65000"/>
                  <a:lumOff val="35000"/>
                </a:schemeClr>
              </a:solidFill>
            </a:endParaRPr>
          </a:p>
        </p:txBody>
      </p:sp>
      <p:sp>
        <p:nvSpPr>
          <p:cNvPr id="7" name="TextBox 6">
            <a:extLst>
              <a:ext uri="{FF2B5EF4-FFF2-40B4-BE49-F238E27FC236}">
                <a16:creationId xmlns:a16="http://schemas.microsoft.com/office/drawing/2014/main" id="{AEEA8BD1-3552-44FD-8007-60B8DE47886C}"/>
              </a:ext>
            </a:extLst>
          </p:cNvPr>
          <p:cNvSpPr txBox="1"/>
          <p:nvPr/>
        </p:nvSpPr>
        <p:spPr>
          <a:xfrm>
            <a:off x="31199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8" name="그래픽 7" descr="스피커폰 윤곽선">
            <a:extLst>
              <a:ext uri="{FF2B5EF4-FFF2-40B4-BE49-F238E27FC236}">
                <a16:creationId xmlns:a16="http://schemas.microsoft.com/office/drawing/2014/main" id="{5BCC08DD-5F40-4EF4-83B3-7B5D842C20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8255" y="4934694"/>
            <a:ext cx="375893" cy="375893"/>
          </a:xfrm>
          <a:prstGeom prst="rect">
            <a:avLst/>
          </a:prstGeom>
        </p:spPr>
      </p:pic>
      <p:pic>
        <p:nvPicPr>
          <p:cNvPr id="9" name="그래픽 8" descr="건물 윤곽선">
            <a:extLst>
              <a:ext uri="{FF2B5EF4-FFF2-40B4-BE49-F238E27FC236}">
                <a16:creationId xmlns:a16="http://schemas.microsoft.com/office/drawing/2014/main" id="{5F460AE1-1B88-4C37-834E-8A2750B851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732" y="4491239"/>
            <a:ext cx="375893" cy="375893"/>
          </a:xfrm>
          <a:prstGeom prst="rect">
            <a:avLst/>
          </a:prstGeom>
        </p:spPr>
      </p:pic>
      <p:pic>
        <p:nvPicPr>
          <p:cNvPr id="10" name="그래픽 9" descr="플래그 윤곽선">
            <a:extLst>
              <a:ext uri="{FF2B5EF4-FFF2-40B4-BE49-F238E27FC236}">
                <a16:creationId xmlns:a16="http://schemas.microsoft.com/office/drawing/2014/main" id="{9406F799-9772-41C6-9B08-45978136D6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4732" y="4047785"/>
            <a:ext cx="375893" cy="375893"/>
          </a:xfrm>
          <a:prstGeom prst="rect">
            <a:avLst/>
          </a:prstGeom>
        </p:spPr>
      </p:pic>
      <p:pic>
        <p:nvPicPr>
          <p:cNvPr id="11" name="그래픽 10" descr="일일 일정표 윤곽선">
            <a:extLst>
              <a:ext uri="{FF2B5EF4-FFF2-40B4-BE49-F238E27FC236}">
                <a16:creationId xmlns:a16="http://schemas.microsoft.com/office/drawing/2014/main" id="{5D784948-D4ED-493E-A41E-A7B75516D9E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4732" y="3604331"/>
            <a:ext cx="375893" cy="375893"/>
          </a:xfrm>
          <a:prstGeom prst="rect">
            <a:avLst/>
          </a:prstGeom>
        </p:spPr>
      </p:pic>
      <p:sp>
        <p:nvSpPr>
          <p:cNvPr id="12" name="TextBox 11">
            <a:extLst>
              <a:ext uri="{FF2B5EF4-FFF2-40B4-BE49-F238E27FC236}">
                <a16:creationId xmlns:a16="http://schemas.microsoft.com/office/drawing/2014/main" id="{6F8FCA12-F8AA-4B6D-B498-96F4AB231DE7}"/>
              </a:ext>
            </a:extLst>
          </p:cNvPr>
          <p:cNvSpPr txBox="1"/>
          <p:nvPr/>
        </p:nvSpPr>
        <p:spPr>
          <a:xfrm>
            <a:off x="610625" y="3679519"/>
            <a:ext cx="895666" cy="261610"/>
          </a:xfrm>
          <a:prstGeom prst="rect">
            <a:avLst/>
          </a:prstGeom>
          <a:noFill/>
        </p:spPr>
        <p:txBody>
          <a:bodyPr wrap="square" rtlCol="0">
            <a:spAutoFit/>
          </a:bodyPr>
          <a:lstStyle/>
          <a:p>
            <a:r>
              <a:rPr lang="ko-KR" altLang="en-US" sz="1100" dirty="0"/>
              <a:t>접수일정</a:t>
            </a:r>
          </a:p>
        </p:txBody>
      </p:sp>
      <p:sp>
        <p:nvSpPr>
          <p:cNvPr id="13" name="TextBox 12">
            <a:extLst>
              <a:ext uri="{FF2B5EF4-FFF2-40B4-BE49-F238E27FC236}">
                <a16:creationId xmlns:a16="http://schemas.microsoft.com/office/drawing/2014/main" id="{7334AE38-9CD4-4927-A92B-49E612C84A7B}"/>
              </a:ext>
            </a:extLst>
          </p:cNvPr>
          <p:cNvSpPr txBox="1"/>
          <p:nvPr/>
        </p:nvSpPr>
        <p:spPr>
          <a:xfrm>
            <a:off x="593234" y="4112574"/>
            <a:ext cx="895666" cy="261610"/>
          </a:xfrm>
          <a:prstGeom prst="rect">
            <a:avLst/>
          </a:prstGeom>
          <a:noFill/>
        </p:spPr>
        <p:txBody>
          <a:bodyPr wrap="square" rtlCol="0">
            <a:spAutoFit/>
          </a:bodyPr>
          <a:lstStyle/>
          <a:p>
            <a:r>
              <a:rPr lang="ko-KR" altLang="en-US" sz="1100" dirty="0"/>
              <a:t>시행부처</a:t>
            </a:r>
          </a:p>
        </p:txBody>
      </p:sp>
      <p:sp>
        <p:nvSpPr>
          <p:cNvPr id="14" name="TextBox 13">
            <a:extLst>
              <a:ext uri="{FF2B5EF4-FFF2-40B4-BE49-F238E27FC236}">
                <a16:creationId xmlns:a16="http://schemas.microsoft.com/office/drawing/2014/main" id="{B374DFB4-5A55-449C-A065-64B10582D5B5}"/>
              </a:ext>
            </a:extLst>
          </p:cNvPr>
          <p:cNvSpPr txBox="1"/>
          <p:nvPr/>
        </p:nvSpPr>
        <p:spPr>
          <a:xfrm>
            <a:off x="593234" y="4548380"/>
            <a:ext cx="895666" cy="261610"/>
          </a:xfrm>
          <a:prstGeom prst="rect">
            <a:avLst/>
          </a:prstGeom>
          <a:noFill/>
        </p:spPr>
        <p:txBody>
          <a:bodyPr wrap="square" rtlCol="0">
            <a:spAutoFit/>
          </a:bodyPr>
          <a:lstStyle/>
          <a:p>
            <a:r>
              <a:rPr lang="ko-KR" altLang="en-US" sz="1100" dirty="0"/>
              <a:t>지원기관</a:t>
            </a:r>
          </a:p>
        </p:txBody>
      </p:sp>
      <p:sp>
        <p:nvSpPr>
          <p:cNvPr id="15" name="TextBox 14">
            <a:extLst>
              <a:ext uri="{FF2B5EF4-FFF2-40B4-BE49-F238E27FC236}">
                <a16:creationId xmlns:a16="http://schemas.microsoft.com/office/drawing/2014/main" id="{955B8850-4E44-4666-AC4D-F312BB156370}"/>
              </a:ext>
            </a:extLst>
          </p:cNvPr>
          <p:cNvSpPr txBox="1"/>
          <p:nvPr/>
        </p:nvSpPr>
        <p:spPr>
          <a:xfrm>
            <a:off x="593234"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16" name="TextBox 15">
            <a:extLst>
              <a:ext uri="{FF2B5EF4-FFF2-40B4-BE49-F238E27FC236}">
                <a16:creationId xmlns:a16="http://schemas.microsoft.com/office/drawing/2014/main" id="{79E19317-69EF-4699-9034-FF3211666154}"/>
              </a:ext>
            </a:extLst>
          </p:cNvPr>
          <p:cNvSpPr txBox="1"/>
          <p:nvPr/>
        </p:nvSpPr>
        <p:spPr>
          <a:xfrm>
            <a:off x="143360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17" name="TextBox 16">
            <a:extLst>
              <a:ext uri="{FF2B5EF4-FFF2-40B4-BE49-F238E27FC236}">
                <a16:creationId xmlns:a16="http://schemas.microsoft.com/office/drawing/2014/main" id="{FFE441FE-DE6D-40AC-8C4B-DE9D02671817}"/>
              </a:ext>
            </a:extLst>
          </p:cNvPr>
          <p:cNvSpPr txBox="1"/>
          <p:nvPr/>
        </p:nvSpPr>
        <p:spPr>
          <a:xfrm>
            <a:off x="1433605" y="4096003"/>
            <a:ext cx="1518194" cy="246221"/>
          </a:xfrm>
          <a:prstGeom prst="rect">
            <a:avLst/>
          </a:prstGeom>
          <a:noFill/>
        </p:spPr>
        <p:txBody>
          <a:bodyPr wrap="square" rtlCol="0">
            <a:spAutoFit/>
          </a:bodyPr>
          <a:lstStyle/>
          <a:p>
            <a:r>
              <a:rPr lang="ko-KR" altLang="en-US" sz="1000" dirty="0"/>
              <a:t>시행부처명</a:t>
            </a:r>
          </a:p>
        </p:txBody>
      </p:sp>
      <p:sp>
        <p:nvSpPr>
          <p:cNvPr id="18" name="TextBox 17">
            <a:extLst>
              <a:ext uri="{FF2B5EF4-FFF2-40B4-BE49-F238E27FC236}">
                <a16:creationId xmlns:a16="http://schemas.microsoft.com/office/drawing/2014/main" id="{B692561B-223F-4588-97DB-02120CD608FE}"/>
              </a:ext>
            </a:extLst>
          </p:cNvPr>
          <p:cNvSpPr txBox="1"/>
          <p:nvPr/>
        </p:nvSpPr>
        <p:spPr>
          <a:xfrm>
            <a:off x="1433605" y="4556074"/>
            <a:ext cx="1518194" cy="246221"/>
          </a:xfrm>
          <a:prstGeom prst="rect">
            <a:avLst/>
          </a:prstGeom>
          <a:noFill/>
        </p:spPr>
        <p:txBody>
          <a:bodyPr wrap="square" rtlCol="0">
            <a:spAutoFit/>
          </a:bodyPr>
          <a:lstStyle/>
          <a:p>
            <a:r>
              <a:rPr lang="ko-KR" altLang="en-US" sz="1000" dirty="0"/>
              <a:t>지원기관명</a:t>
            </a:r>
          </a:p>
        </p:txBody>
      </p:sp>
      <p:sp>
        <p:nvSpPr>
          <p:cNvPr id="19" name="TextBox 18">
            <a:extLst>
              <a:ext uri="{FF2B5EF4-FFF2-40B4-BE49-F238E27FC236}">
                <a16:creationId xmlns:a16="http://schemas.microsoft.com/office/drawing/2014/main" id="{BF0AA2A9-E0F1-4064-BA9C-F44F62AC0394}"/>
              </a:ext>
            </a:extLst>
          </p:cNvPr>
          <p:cNvSpPr txBox="1"/>
          <p:nvPr/>
        </p:nvSpPr>
        <p:spPr>
          <a:xfrm>
            <a:off x="143360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20" name="직사각형 19">
            <a:extLst>
              <a:ext uri="{FF2B5EF4-FFF2-40B4-BE49-F238E27FC236}">
                <a16:creationId xmlns:a16="http://schemas.microsoft.com/office/drawing/2014/main" id="{CCBC9EB7-E8CD-4671-BC05-514BC92A8B26}"/>
              </a:ext>
            </a:extLst>
          </p:cNvPr>
          <p:cNvSpPr/>
          <p:nvPr/>
        </p:nvSpPr>
        <p:spPr>
          <a:xfrm>
            <a:off x="315518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79D1A7F0-E69D-43A1-A544-D08D3124005F}"/>
              </a:ext>
            </a:extLst>
          </p:cNvPr>
          <p:cNvSpPr txBox="1"/>
          <p:nvPr/>
        </p:nvSpPr>
        <p:spPr>
          <a:xfrm>
            <a:off x="337373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22" name="그래픽 21" descr="스피커폰 윤곽선">
            <a:extLst>
              <a:ext uri="{FF2B5EF4-FFF2-40B4-BE49-F238E27FC236}">
                <a16:creationId xmlns:a16="http://schemas.microsoft.com/office/drawing/2014/main" id="{69D68DCE-4D85-4BC9-9C14-06C536D5D6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9995" y="4934694"/>
            <a:ext cx="375893" cy="375893"/>
          </a:xfrm>
          <a:prstGeom prst="rect">
            <a:avLst/>
          </a:prstGeom>
        </p:spPr>
      </p:pic>
      <p:pic>
        <p:nvPicPr>
          <p:cNvPr id="23" name="그래픽 22" descr="건물 윤곽선">
            <a:extLst>
              <a:ext uri="{FF2B5EF4-FFF2-40B4-BE49-F238E27FC236}">
                <a16:creationId xmlns:a16="http://schemas.microsoft.com/office/drawing/2014/main" id="{54E957F1-2852-43F7-B20F-BF62B07ABF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6472" y="4491239"/>
            <a:ext cx="375893" cy="375893"/>
          </a:xfrm>
          <a:prstGeom prst="rect">
            <a:avLst/>
          </a:prstGeom>
        </p:spPr>
      </p:pic>
      <p:pic>
        <p:nvPicPr>
          <p:cNvPr id="24" name="그래픽 23" descr="플래그 윤곽선">
            <a:extLst>
              <a:ext uri="{FF2B5EF4-FFF2-40B4-BE49-F238E27FC236}">
                <a16:creationId xmlns:a16="http://schemas.microsoft.com/office/drawing/2014/main" id="{18625B4F-1737-4C1E-953E-CCC8645070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6472" y="4047785"/>
            <a:ext cx="375893" cy="375893"/>
          </a:xfrm>
          <a:prstGeom prst="rect">
            <a:avLst/>
          </a:prstGeom>
        </p:spPr>
      </p:pic>
      <p:pic>
        <p:nvPicPr>
          <p:cNvPr id="25" name="그래픽 24" descr="일일 일정표 윤곽선">
            <a:extLst>
              <a:ext uri="{FF2B5EF4-FFF2-40B4-BE49-F238E27FC236}">
                <a16:creationId xmlns:a16="http://schemas.microsoft.com/office/drawing/2014/main" id="{7CE98DF8-1269-4F38-B1B5-1C78409B2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6472" y="3604331"/>
            <a:ext cx="375893" cy="375893"/>
          </a:xfrm>
          <a:prstGeom prst="rect">
            <a:avLst/>
          </a:prstGeom>
        </p:spPr>
      </p:pic>
      <p:sp>
        <p:nvSpPr>
          <p:cNvPr id="26" name="TextBox 25">
            <a:extLst>
              <a:ext uri="{FF2B5EF4-FFF2-40B4-BE49-F238E27FC236}">
                <a16:creationId xmlns:a16="http://schemas.microsoft.com/office/drawing/2014/main" id="{C714115C-8AB7-4624-B322-6B08CAE7FB6A}"/>
              </a:ext>
            </a:extLst>
          </p:cNvPr>
          <p:cNvSpPr txBox="1"/>
          <p:nvPr/>
        </p:nvSpPr>
        <p:spPr>
          <a:xfrm>
            <a:off x="3672365" y="3679519"/>
            <a:ext cx="895666" cy="261610"/>
          </a:xfrm>
          <a:prstGeom prst="rect">
            <a:avLst/>
          </a:prstGeom>
          <a:noFill/>
        </p:spPr>
        <p:txBody>
          <a:bodyPr wrap="square" rtlCol="0">
            <a:spAutoFit/>
          </a:bodyPr>
          <a:lstStyle/>
          <a:p>
            <a:r>
              <a:rPr lang="ko-KR" altLang="en-US" sz="1100" dirty="0"/>
              <a:t>접수일정</a:t>
            </a:r>
          </a:p>
        </p:txBody>
      </p:sp>
      <p:sp>
        <p:nvSpPr>
          <p:cNvPr id="27" name="TextBox 26">
            <a:extLst>
              <a:ext uri="{FF2B5EF4-FFF2-40B4-BE49-F238E27FC236}">
                <a16:creationId xmlns:a16="http://schemas.microsoft.com/office/drawing/2014/main" id="{7A74CA52-541D-4F4F-BB56-130E489E08EE}"/>
              </a:ext>
            </a:extLst>
          </p:cNvPr>
          <p:cNvSpPr txBox="1"/>
          <p:nvPr/>
        </p:nvSpPr>
        <p:spPr>
          <a:xfrm>
            <a:off x="3654974" y="4112574"/>
            <a:ext cx="895666" cy="261610"/>
          </a:xfrm>
          <a:prstGeom prst="rect">
            <a:avLst/>
          </a:prstGeom>
          <a:noFill/>
        </p:spPr>
        <p:txBody>
          <a:bodyPr wrap="square" rtlCol="0">
            <a:spAutoFit/>
          </a:bodyPr>
          <a:lstStyle/>
          <a:p>
            <a:r>
              <a:rPr lang="ko-KR" altLang="en-US" sz="1100" dirty="0"/>
              <a:t>시행부처</a:t>
            </a:r>
          </a:p>
        </p:txBody>
      </p:sp>
      <p:sp>
        <p:nvSpPr>
          <p:cNvPr id="28" name="TextBox 27">
            <a:extLst>
              <a:ext uri="{FF2B5EF4-FFF2-40B4-BE49-F238E27FC236}">
                <a16:creationId xmlns:a16="http://schemas.microsoft.com/office/drawing/2014/main" id="{68D86D4A-4D67-4ABB-B3C6-DFFA0CE0E89B}"/>
              </a:ext>
            </a:extLst>
          </p:cNvPr>
          <p:cNvSpPr txBox="1"/>
          <p:nvPr/>
        </p:nvSpPr>
        <p:spPr>
          <a:xfrm>
            <a:off x="3654974" y="4548380"/>
            <a:ext cx="895666" cy="261610"/>
          </a:xfrm>
          <a:prstGeom prst="rect">
            <a:avLst/>
          </a:prstGeom>
          <a:noFill/>
        </p:spPr>
        <p:txBody>
          <a:bodyPr wrap="square" rtlCol="0">
            <a:spAutoFit/>
          </a:bodyPr>
          <a:lstStyle/>
          <a:p>
            <a:r>
              <a:rPr lang="ko-KR" altLang="en-US" sz="1100" dirty="0"/>
              <a:t>지원기관</a:t>
            </a:r>
          </a:p>
        </p:txBody>
      </p:sp>
      <p:sp>
        <p:nvSpPr>
          <p:cNvPr id="29" name="TextBox 28">
            <a:extLst>
              <a:ext uri="{FF2B5EF4-FFF2-40B4-BE49-F238E27FC236}">
                <a16:creationId xmlns:a16="http://schemas.microsoft.com/office/drawing/2014/main" id="{18DF19AA-4925-48A3-AE48-E5CA50FB03A0}"/>
              </a:ext>
            </a:extLst>
          </p:cNvPr>
          <p:cNvSpPr txBox="1"/>
          <p:nvPr/>
        </p:nvSpPr>
        <p:spPr>
          <a:xfrm>
            <a:off x="3654974"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30" name="TextBox 29">
            <a:extLst>
              <a:ext uri="{FF2B5EF4-FFF2-40B4-BE49-F238E27FC236}">
                <a16:creationId xmlns:a16="http://schemas.microsoft.com/office/drawing/2014/main" id="{9ECDDA7C-5568-4B2B-AB1D-8D70AFC3865B}"/>
              </a:ext>
            </a:extLst>
          </p:cNvPr>
          <p:cNvSpPr txBox="1"/>
          <p:nvPr/>
        </p:nvSpPr>
        <p:spPr>
          <a:xfrm>
            <a:off x="449534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31" name="TextBox 30">
            <a:extLst>
              <a:ext uri="{FF2B5EF4-FFF2-40B4-BE49-F238E27FC236}">
                <a16:creationId xmlns:a16="http://schemas.microsoft.com/office/drawing/2014/main" id="{16CE2881-ED8A-433F-A4AB-12AAFEA21673}"/>
              </a:ext>
            </a:extLst>
          </p:cNvPr>
          <p:cNvSpPr txBox="1"/>
          <p:nvPr/>
        </p:nvSpPr>
        <p:spPr>
          <a:xfrm>
            <a:off x="4495345" y="4096003"/>
            <a:ext cx="1518194" cy="246221"/>
          </a:xfrm>
          <a:prstGeom prst="rect">
            <a:avLst/>
          </a:prstGeom>
          <a:noFill/>
        </p:spPr>
        <p:txBody>
          <a:bodyPr wrap="square" rtlCol="0">
            <a:spAutoFit/>
          </a:bodyPr>
          <a:lstStyle/>
          <a:p>
            <a:r>
              <a:rPr lang="ko-KR" altLang="en-US" sz="1000" dirty="0"/>
              <a:t>시행부처명</a:t>
            </a:r>
          </a:p>
        </p:txBody>
      </p:sp>
      <p:sp>
        <p:nvSpPr>
          <p:cNvPr id="32" name="TextBox 31">
            <a:extLst>
              <a:ext uri="{FF2B5EF4-FFF2-40B4-BE49-F238E27FC236}">
                <a16:creationId xmlns:a16="http://schemas.microsoft.com/office/drawing/2014/main" id="{30681B13-B422-4F5D-8399-DD6A8D2CD706}"/>
              </a:ext>
            </a:extLst>
          </p:cNvPr>
          <p:cNvSpPr txBox="1"/>
          <p:nvPr/>
        </p:nvSpPr>
        <p:spPr>
          <a:xfrm>
            <a:off x="4495345" y="4556074"/>
            <a:ext cx="1518194" cy="246221"/>
          </a:xfrm>
          <a:prstGeom prst="rect">
            <a:avLst/>
          </a:prstGeom>
          <a:noFill/>
        </p:spPr>
        <p:txBody>
          <a:bodyPr wrap="square" rtlCol="0">
            <a:spAutoFit/>
          </a:bodyPr>
          <a:lstStyle/>
          <a:p>
            <a:r>
              <a:rPr lang="ko-KR" altLang="en-US" sz="1000" dirty="0"/>
              <a:t>지원기관명</a:t>
            </a:r>
          </a:p>
        </p:txBody>
      </p:sp>
      <p:sp>
        <p:nvSpPr>
          <p:cNvPr id="33" name="TextBox 32">
            <a:extLst>
              <a:ext uri="{FF2B5EF4-FFF2-40B4-BE49-F238E27FC236}">
                <a16:creationId xmlns:a16="http://schemas.microsoft.com/office/drawing/2014/main" id="{85B29AFC-3B4B-4D9A-9D38-2350B1F64797}"/>
              </a:ext>
            </a:extLst>
          </p:cNvPr>
          <p:cNvSpPr txBox="1"/>
          <p:nvPr/>
        </p:nvSpPr>
        <p:spPr>
          <a:xfrm>
            <a:off x="449534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34" name="직사각형 33">
            <a:extLst>
              <a:ext uri="{FF2B5EF4-FFF2-40B4-BE49-F238E27FC236}">
                <a16:creationId xmlns:a16="http://schemas.microsoft.com/office/drawing/2014/main" id="{E913ADE5-A348-43A3-A9C7-F6C22C33894E}"/>
              </a:ext>
            </a:extLst>
          </p:cNvPr>
          <p:cNvSpPr/>
          <p:nvPr/>
        </p:nvSpPr>
        <p:spPr>
          <a:xfrm>
            <a:off x="6211669"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0CF739A9-77D9-4DA5-B806-AA99CE560A30}"/>
              </a:ext>
            </a:extLst>
          </p:cNvPr>
          <p:cNvSpPr txBox="1"/>
          <p:nvPr/>
        </p:nvSpPr>
        <p:spPr>
          <a:xfrm>
            <a:off x="6430220"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36" name="그래픽 35" descr="스피커폰 윤곽선">
            <a:extLst>
              <a:ext uri="{FF2B5EF4-FFF2-40B4-BE49-F238E27FC236}">
                <a16:creationId xmlns:a16="http://schemas.microsoft.com/office/drawing/2014/main" id="{C82BF08D-9A4E-40B7-BACD-DBA7E5281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6480" y="4934694"/>
            <a:ext cx="375893" cy="375893"/>
          </a:xfrm>
          <a:prstGeom prst="rect">
            <a:avLst/>
          </a:prstGeom>
        </p:spPr>
      </p:pic>
      <p:pic>
        <p:nvPicPr>
          <p:cNvPr id="37" name="그래픽 36" descr="건물 윤곽선">
            <a:extLst>
              <a:ext uri="{FF2B5EF4-FFF2-40B4-BE49-F238E27FC236}">
                <a16:creationId xmlns:a16="http://schemas.microsoft.com/office/drawing/2014/main" id="{9EB80703-4153-47CC-B202-AD4D3119AB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2957" y="4491239"/>
            <a:ext cx="375893" cy="375893"/>
          </a:xfrm>
          <a:prstGeom prst="rect">
            <a:avLst/>
          </a:prstGeom>
        </p:spPr>
      </p:pic>
      <p:pic>
        <p:nvPicPr>
          <p:cNvPr id="38" name="그래픽 37" descr="플래그 윤곽선">
            <a:extLst>
              <a:ext uri="{FF2B5EF4-FFF2-40B4-BE49-F238E27FC236}">
                <a16:creationId xmlns:a16="http://schemas.microsoft.com/office/drawing/2014/main" id="{61F6EC70-1FEA-453C-96DA-7C0EE9BE55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52957" y="4047785"/>
            <a:ext cx="375893" cy="375893"/>
          </a:xfrm>
          <a:prstGeom prst="rect">
            <a:avLst/>
          </a:prstGeom>
        </p:spPr>
      </p:pic>
      <p:pic>
        <p:nvPicPr>
          <p:cNvPr id="39" name="그래픽 38" descr="일일 일정표 윤곽선">
            <a:extLst>
              <a:ext uri="{FF2B5EF4-FFF2-40B4-BE49-F238E27FC236}">
                <a16:creationId xmlns:a16="http://schemas.microsoft.com/office/drawing/2014/main" id="{AF9BE3EE-1795-42AB-AEA4-2FD5AC21F1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52957" y="3604331"/>
            <a:ext cx="375893" cy="375893"/>
          </a:xfrm>
          <a:prstGeom prst="rect">
            <a:avLst/>
          </a:prstGeom>
        </p:spPr>
      </p:pic>
      <p:sp>
        <p:nvSpPr>
          <p:cNvPr id="40" name="TextBox 39">
            <a:extLst>
              <a:ext uri="{FF2B5EF4-FFF2-40B4-BE49-F238E27FC236}">
                <a16:creationId xmlns:a16="http://schemas.microsoft.com/office/drawing/2014/main" id="{DC5A6165-BC77-4E6C-9759-CD21A6758083}"/>
              </a:ext>
            </a:extLst>
          </p:cNvPr>
          <p:cNvSpPr txBox="1"/>
          <p:nvPr/>
        </p:nvSpPr>
        <p:spPr>
          <a:xfrm>
            <a:off x="6728850" y="3679519"/>
            <a:ext cx="895666" cy="261610"/>
          </a:xfrm>
          <a:prstGeom prst="rect">
            <a:avLst/>
          </a:prstGeom>
          <a:noFill/>
        </p:spPr>
        <p:txBody>
          <a:bodyPr wrap="square" rtlCol="0">
            <a:spAutoFit/>
          </a:bodyPr>
          <a:lstStyle/>
          <a:p>
            <a:r>
              <a:rPr lang="ko-KR" altLang="en-US" sz="1100" dirty="0"/>
              <a:t>접수일정</a:t>
            </a:r>
          </a:p>
        </p:txBody>
      </p:sp>
      <p:sp>
        <p:nvSpPr>
          <p:cNvPr id="41" name="TextBox 40">
            <a:extLst>
              <a:ext uri="{FF2B5EF4-FFF2-40B4-BE49-F238E27FC236}">
                <a16:creationId xmlns:a16="http://schemas.microsoft.com/office/drawing/2014/main" id="{BFDA0BB3-9630-4593-8D26-65719E0AED22}"/>
              </a:ext>
            </a:extLst>
          </p:cNvPr>
          <p:cNvSpPr txBox="1"/>
          <p:nvPr/>
        </p:nvSpPr>
        <p:spPr>
          <a:xfrm>
            <a:off x="6711459" y="4112574"/>
            <a:ext cx="895666" cy="261610"/>
          </a:xfrm>
          <a:prstGeom prst="rect">
            <a:avLst/>
          </a:prstGeom>
          <a:noFill/>
        </p:spPr>
        <p:txBody>
          <a:bodyPr wrap="square" rtlCol="0">
            <a:spAutoFit/>
          </a:bodyPr>
          <a:lstStyle/>
          <a:p>
            <a:r>
              <a:rPr lang="ko-KR" altLang="en-US" sz="1100" dirty="0"/>
              <a:t>시행부처</a:t>
            </a:r>
          </a:p>
        </p:txBody>
      </p:sp>
      <p:sp>
        <p:nvSpPr>
          <p:cNvPr id="42" name="TextBox 41">
            <a:extLst>
              <a:ext uri="{FF2B5EF4-FFF2-40B4-BE49-F238E27FC236}">
                <a16:creationId xmlns:a16="http://schemas.microsoft.com/office/drawing/2014/main" id="{09C6CEF6-CA1B-4287-8BF9-E838F9F9F5A4}"/>
              </a:ext>
            </a:extLst>
          </p:cNvPr>
          <p:cNvSpPr txBox="1"/>
          <p:nvPr/>
        </p:nvSpPr>
        <p:spPr>
          <a:xfrm>
            <a:off x="6711459" y="4548380"/>
            <a:ext cx="895666" cy="261610"/>
          </a:xfrm>
          <a:prstGeom prst="rect">
            <a:avLst/>
          </a:prstGeom>
          <a:noFill/>
        </p:spPr>
        <p:txBody>
          <a:bodyPr wrap="square" rtlCol="0">
            <a:spAutoFit/>
          </a:bodyPr>
          <a:lstStyle/>
          <a:p>
            <a:r>
              <a:rPr lang="ko-KR" altLang="en-US" sz="1100" dirty="0"/>
              <a:t>지원기관</a:t>
            </a:r>
          </a:p>
        </p:txBody>
      </p:sp>
      <p:sp>
        <p:nvSpPr>
          <p:cNvPr id="43" name="TextBox 42">
            <a:extLst>
              <a:ext uri="{FF2B5EF4-FFF2-40B4-BE49-F238E27FC236}">
                <a16:creationId xmlns:a16="http://schemas.microsoft.com/office/drawing/2014/main" id="{23782716-368F-4913-82F6-F99D918B7095}"/>
              </a:ext>
            </a:extLst>
          </p:cNvPr>
          <p:cNvSpPr txBox="1"/>
          <p:nvPr/>
        </p:nvSpPr>
        <p:spPr>
          <a:xfrm>
            <a:off x="6711459"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44" name="TextBox 43">
            <a:extLst>
              <a:ext uri="{FF2B5EF4-FFF2-40B4-BE49-F238E27FC236}">
                <a16:creationId xmlns:a16="http://schemas.microsoft.com/office/drawing/2014/main" id="{C2D72559-39A2-4020-9156-DE660BC97539}"/>
              </a:ext>
            </a:extLst>
          </p:cNvPr>
          <p:cNvSpPr txBox="1"/>
          <p:nvPr/>
        </p:nvSpPr>
        <p:spPr>
          <a:xfrm>
            <a:off x="7551830"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45" name="TextBox 44">
            <a:extLst>
              <a:ext uri="{FF2B5EF4-FFF2-40B4-BE49-F238E27FC236}">
                <a16:creationId xmlns:a16="http://schemas.microsoft.com/office/drawing/2014/main" id="{6EFB2D15-886E-47A2-A69C-104C4A2016BE}"/>
              </a:ext>
            </a:extLst>
          </p:cNvPr>
          <p:cNvSpPr txBox="1"/>
          <p:nvPr/>
        </p:nvSpPr>
        <p:spPr>
          <a:xfrm>
            <a:off x="7551830" y="4096003"/>
            <a:ext cx="1518194" cy="246221"/>
          </a:xfrm>
          <a:prstGeom prst="rect">
            <a:avLst/>
          </a:prstGeom>
          <a:noFill/>
        </p:spPr>
        <p:txBody>
          <a:bodyPr wrap="square" rtlCol="0">
            <a:spAutoFit/>
          </a:bodyPr>
          <a:lstStyle/>
          <a:p>
            <a:r>
              <a:rPr lang="ko-KR" altLang="en-US" sz="1000" dirty="0"/>
              <a:t>시행부처명</a:t>
            </a:r>
          </a:p>
        </p:txBody>
      </p:sp>
      <p:sp>
        <p:nvSpPr>
          <p:cNvPr id="46" name="TextBox 45">
            <a:extLst>
              <a:ext uri="{FF2B5EF4-FFF2-40B4-BE49-F238E27FC236}">
                <a16:creationId xmlns:a16="http://schemas.microsoft.com/office/drawing/2014/main" id="{B533D688-D53C-4F12-9219-944B26FB500A}"/>
              </a:ext>
            </a:extLst>
          </p:cNvPr>
          <p:cNvSpPr txBox="1"/>
          <p:nvPr/>
        </p:nvSpPr>
        <p:spPr>
          <a:xfrm>
            <a:off x="7551830" y="4556074"/>
            <a:ext cx="1518194" cy="246221"/>
          </a:xfrm>
          <a:prstGeom prst="rect">
            <a:avLst/>
          </a:prstGeom>
          <a:noFill/>
        </p:spPr>
        <p:txBody>
          <a:bodyPr wrap="square" rtlCol="0">
            <a:spAutoFit/>
          </a:bodyPr>
          <a:lstStyle/>
          <a:p>
            <a:r>
              <a:rPr lang="ko-KR" altLang="en-US" sz="1000" dirty="0"/>
              <a:t>지원기관명</a:t>
            </a:r>
          </a:p>
        </p:txBody>
      </p:sp>
      <p:sp>
        <p:nvSpPr>
          <p:cNvPr id="47" name="TextBox 46">
            <a:extLst>
              <a:ext uri="{FF2B5EF4-FFF2-40B4-BE49-F238E27FC236}">
                <a16:creationId xmlns:a16="http://schemas.microsoft.com/office/drawing/2014/main" id="{B4EFA0B4-0E9F-4BAC-9FCC-272910809EF6}"/>
              </a:ext>
            </a:extLst>
          </p:cNvPr>
          <p:cNvSpPr txBox="1"/>
          <p:nvPr/>
        </p:nvSpPr>
        <p:spPr>
          <a:xfrm>
            <a:off x="7551830"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48" name="직사각형 47">
            <a:extLst>
              <a:ext uri="{FF2B5EF4-FFF2-40B4-BE49-F238E27FC236}">
                <a16:creationId xmlns:a16="http://schemas.microsoft.com/office/drawing/2014/main" id="{BCA81DBD-81C3-4C8B-B84C-1D3BBEBAEEE5}"/>
              </a:ext>
            </a:extLst>
          </p:cNvPr>
          <p:cNvSpPr/>
          <p:nvPr/>
        </p:nvSpPr>
        <p:spPr>
          <a:xfrm>
            <a:off x="3108382" y="2839809"/>
            <a:ext cx="2987617" cy="2718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2377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229E2BE-D88D-4C71-980E-3CED4B819BD4}"/>
              </a:ext>
            </a:extLst>
          </p:cNvPr>
          <p:cNvSpPr>
            <a:spLocks noGrp="1"/>
          </p:cNvSpPr>
          <p:nvPr>
            <p:ph type="body" sz="quarter" idx="10"/>
          </p:nvPr>
        </p:nvSpPr>
        <p:spPr/>
        <p:txBody>
          <a:bodyPr/>
          <a:lstStyle/>
          <a:p>
            <a:r>
              <a:rPr lang="ko-KR" altLang="en-US" dirty="0">
                <a:solidFill>
                  <a:srgbClr val="FF0000"/>
                </a:solidFill>
              </a:rPr>
              <a:t>기존 안에서 아래 바로가기 순서 변경</a:t>
            </a:r>
            <a:endParaRPr lang="en-US" altLang="ko-KR" dirty="0">
              <a:solidFill>
                <a:srgbClr val="FF0000"/>
              </a:solidFill>
            </a:endParaRPr>
          </a:p>
          <a:p>
            <a:endParaRPr lang="en-US" altLang="ko-KR" dirty="0">
              <a:solidFill>
                <a:srgbClr val="FF0000"/>
              </a:solidFill>
            </a:endParaRPr>
          </a:p>
          <a:p>
            <a:r>
              <a:rPr lang="ko-KR" altLang="en-US" dirty="0">
                <a:solidFill>
                  <a:srgbClr val="FF0000"/>
                </a:solidFill>
              </a:rPr>
              <a:t>통계와 정보메뉴 자리 변경</a:t>
            </a:r>
          </a:p>
        </p:txBody>
      </p:sp>
      <p:sp>
        <p:nvSpPr>
          <p:cNvPr id="3" name="제목 2">
            <a:extLst>
              <a:ext uri="{FF2B5EF4-FFF2-40B4-BE49-F238E27FC236}">
                <a16:creationId xmlns:a16="http://schemas.microsoft.com/office/drawing/2014/main" id="{6C5FFE9B-662B-4478-B422-7E12D832647D}"/>
              </a:ext>
            </a:extLst>
          </p:cNvPr>
          <p:cNvSpPr>
            <a:spLocks noGrp="1"/>
          </p:cNvSpPr>
          <p:nvPr>
            <p:ph type="title"/>
          </p:nvPr>
        </p:nvSpPr>
        <p:spPr>
          <a:xfrm>
            <a:off x="251284" y="136925"/>
            <a:ext cx="7200800" cy="356657"/>
          </a:xfrm>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err="1"/>
              <a:t>메인화면</a:t>
            </a:r>
            <a:endParaRPr lang="ko-KR" altLang="en-US" sz="1300" dirty="0"/>
          </a:p>
        </p:txBody>
      </p:sp>
      <p:pic>
        <p:nvPicPr>
          <p:cNvPr id="7" name="그림 6" descr="텍스트, 실내, 천장, 작업대이(가) 표시된 사진&#10;&#10;자동 생성된 설명">
            <a:extLst>
              <a:ext uri="{FF2B5EF4-FFF2-40B4-BE49-F238E27FC236}">
                <a16:creationId xmlns:a16="http://schemas.microsoft.com/office/drawing/2014/main" id="{11C9A709-0D27-45F0-8C3C-51BAF7C1060D}"/>
              </a:ext>
            </a:extLst>
          </p:cNvPr>
          <p:cNvPicPr>
            <a:picLocks noChangeAspect="1"/>
          </p:cNvPicPr>
          <p:nvPr/>
        </p:nvPicPr>
        <p:blipFill rotWithShape="1">
          <a:blip r:embed="rId2" cstate="print">
            <a:alphaModFix amt="59000"/>
            <a:extLst>
              <a:ext uri="{28A0092B-C50C-407E-A947-70E740481C1C}">
                <a14:useLocalDpi xmlns:a14="http://schemas.microsoft.com/office/drawing/2010/main" val="0"/>
              </a:ext>
            </a:extLst>
          </a:blip>
          <a:srcRect t="20601" b="34600"/>
          <a:stretch/>
        </p:blipFill>
        <p:spPr>
          <a:xfrm>
            <a:off x="239351" y="1796819"/>
            <a:ext cx="8640959" cy="2583956"/>
          </a:xfrm>
          <a:prstGeom prst="rect">
            <a:avLst/>
          </a:prstGeom>
        </p:spPr>
      </p:pic>
      <p:pic>
        <p:nvPicPr>
          <p:cNvPr id="9" name="그림 8">
            <a:extLst>
              <a:ext uri="{FF2B5EF4-FFF2-40B4-BE49-F238E27FC236}">
                <a16:creationId xmlns:a16="http://schemas.microsoft.com/office/drawing/2014/main" id="{65286C84-C2D9-4FF2-9FD9-A07C8365B35D}"/>
              </a:ext>
            </a:extLst>
          </p:cNvPr>
          <p:cNvPicPr>
            <a:picLocks noChangeAspect="1"/>
          </p:cNvPicPr>
          <p:nvPr/>
        </p:nvPicPr>
        <p:blipFill>
          <a:blip r:embed="rId3"/>
          <a:stretch>
            <a:fillRect/>
          </a:stretch>
        </p:blipFill>
        <p:spPr>
          <a:xfrm>
            <a:off x="251284" y="705281"/>
            <a:ext cx="8569443" cy="707496"/>
          </a:xfrm>
          <a:prstGeom prst="rect">
            <a:avLst/>
          </a:prstGeom>
        </p:spPr>
      </p:pic>
      <p:sp>
        <p:nvSpPr>
          <p:cNvPr id="10" name="직사각형 9">
            <a:extLst>
              <a:ext uri="{FF2B5EF4-FFF2-40B4-BE49-F238E27FC236}">
                <a16:creationId xmlns:a16="http://schemas.microsoft.com/office/drawing/2014/main" id="{118764D4-F670-40C2-868A-21A1393C34CB}"/>
              </a:ext>
            </a:extLst>
          </p:cNvPr>
          <p:cNvSpPr/>
          <p:nvPr/>
        </p:nvSpPr>
        <p:spPr>
          <a:xfrm>
            <a:off x="251285" y="1412778"/>
            <a:ext cx="8629025" cy="384041"/>
          </a:xfrm>
          <a:prstGeom prst="rect">
            <a:avLst/>
          </a:prstGeom>
          <a:solidFill>
            <a:srgbClr val="416BA4"/>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7" name="직사각형 16">
            <a:extLst>
              <a:ext uri="{FF2B5EF4-FFF2-40B4-BE49-F238E27FC236}">
                <a16:creationId xmlns:a16="http://schemas.microsoft.com/office/drawing/2014/main" id="{00D611EC-035A-4486-B2D6-87C78278F86A}"/>
              </a:ext>
            </a:extLst>
          </p:cNvPr>
          <p:cNvSpPr/>
          <p:nvPr/>
        </p:nvSpPr>
        <p:spPr>
          <a:xfrm>
            <a:off x="239351" y="1796820"/>
            <a:ext cx="8640959" cy="3840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TextBox 17">
            <a:extLst>
              <a:ext uri="{FF2B5EF4-FFF2-40B4-BE49-F238E27FC236}">
                <a16:creationId xmlns:a16="http://schemas.microsoft.com/office/drawing/2014/main" id="{34D7775F-BFAD-4065-AE05-C09D9EB8507C}"/>
              </a:ext>
            </a:extLst>
          </p:cNvPr>
          <p:cNvSpPr txBox="1"/>
          <p:nvPr/>
        </p:nvSpPr>
        <p:spPr>
          <a:xfrm>
            <a:off x="3052139" y="1842925"/>
            <a:ext cx="1181734" cy="215444"/>
          </a:xfrm>
          <a:prstGeom prst="rect">
            <a:avLst/>
          </a:prstGeom>
          <a:noFill/>
        </p:spPr>
        <p:txBody>
          <a:bodyPr wrap="none" rtlCol="0">
            <a:spAutoFit/>
          </a:bodyPr>
          <a:lstStyle/>
          <a:p>
            <a:r>
              <a:rPr lang="ko-KR" altLang="en-US" sz="800" dirty="0"/>
              <a:t>사업현황 ｜ 지원계획</a:t>
            </a:r>
          </a:p>
        </p:txBody>
      </p:sp>
      <p:sp>
        <p:nvSpPr>
          <p:cNvPr id="19" name="TextBox 18">
            <a:extLst>
              <a:ext uri="{FF2B5EF4-FFF2-40B4-BE49-F238E27FC236}">
                <a16:creationId xmlns:a16="http://schemas.microsoft.com/office/drawing/2014/main" id="{07156A52-4195-4A7F-BEAF-12D4FA42D12E}"/>
              </a:ext>
            </a:extLst>
          </p:cNvPr>
          <p:cNvSpPr txBox="1"/>
          <p:nvPr/>
        </p:nvSpPr>
        <p:spPr>
          <a:xfrm>
            <a:off x="5005185" y="1848631"/>
            <a:ext cx="734496" cy="215444"/>
          </a:xfrm>
          <a:prstGeom prst="rect">
            <a:avLst/>
          </a:prstGeom>
          <a:noFill/>
        </p:spPr>
        <p:txBody>
          <a:bodyPr wrap="none" rtlCol="0">
            <a:spAutoFit/>
          </a:bodyPr>
          <a:lstStyle/>
          <a:p>
            <a:r>
              <a:rPr lang="ko-KR" altLang="en-US" sz="800" dirty="0"/>
              <a:t>전문가 정보</a:t>
            </a:r>
          </a:p>
        </p:txBody>
      </p:sp>
      <p:sp>
        <p:nvSpPr>
          <p:cNvPr id="21" name="직사각형 20">
            <a:extLst>
              <a:ext uri="{FF2B5EF4-FFF2-40B4-BE49-F238E27FC236}">
                <a16:creationId xmlns:a16="http://schemas.microsoft.com/office/drawing/2014/main" id="{E9EAA9C7-AC74-45C8-A6B0-F66F5BF685C8}"/>
              </a:ext>
            </a:extLst>
          </p:cNvPr>
          <p:cNvSpPr/>
          <p:nvPr/>
        </p:nvSpPr>
        <p:spPr>
          <a:xfrm>
            <a:off x="4049570" y="867008"/>
            <a:ext cx="1287439"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867" b="1" dirty="0">
                <a:solidFill>
                  <a:srgbClr val="416BA4"/>
                </a:solidFill>
              </a:rPr>
              <a:t>SMBRND</a:t>
            </a:r>
          </a:p>
          <a:p>
            <a:pPr algn="ctr"/>
            <a:r>
              <a:rPr lang="ko-KR" altLang="en-US" sz="667" dirty="0">
                <a:solidFill>
                  <a:srgbClr val="416BA4"/>
                </a:solidFill>
              </a:rPr>
              <a:t>전남중소기업 </a:t>
            </a:r>
            <a:r>
              <a:rPr lang="en-US" altLang="ko-KR" sz="667" dirty="0">
                <a:solidFill>
                  <a:srgbClr val="416BA4"/>
                </a:solidFill>
              </a:rPr>
              <a:t>R&amp;D</a:t>
            </a:r>
            <a:r>
              <a:rPr lang="ko-KR" altLang="en-US" sz="667" dirty="0">
                <a:solidFill>
                  <a:srgbClr val="416BA4"/>
                </a:solidFill>
              </a:rPr>
              <a:t>시스템</a:t>
            </a:r>
            <a:endParaRPr lang="ko-KR" altLang="en-US" sz="533" dirty="0">
              <a:solidFill>
                <a:srgbClr val="416BA4"/>
              </a:solidFill>
            </a:endParaRPr>
          </a:p>
        </p:txBody>
      </p:sp>
      <p:sp>
        <p:nvSpPr>
          <p:cNvPr id="38" name="직사각형 37">
            <a:extLst>
              <a:ext uri="{FF2B5EF4-FFF2-40B4-BE49-F238E27FC236}">
                <a16:creationId xmlns:a16="http://schemas.microsoft.com/office/drawing/2014/main" id="{5CBD2284-97D3-4B75-BF81-B445796FD48E}"/>
              </a:ext>
            </a:extLst>
          </p:cNvPr>
          <p:cNvSpPr/>
          <p:nvPr/>
        </p:nvSpPr>
        <p:spPr>
          <a:xfrm>
            <a:off x="6768075" y="4380775"/>
            <a:ext cx="2114416" cy="1064448"/>
          </a:xfrm>
          <a:prstGeom prst="rect">
            <a:avLst/>
          </a:prstGeom>
          <a:solidFill>
            <a:schemeClr val="accent1">
              <a:lumMod val="20000"/>
              <a:lumOff val="80000"/>
              <a:alpha val="9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9" name="직사각형 38">
            <a:extLst>
              <a:ext uri="{FF2B5EF4-FFF2-40B4-BE49-F238E27FC236}">
                <a16:creationId xmlns:a16="http://schemas.microsoft.com/office/drawing/2014/main" id="{43D5E375-DCFF-42E4-BBA0-71EE404A06D3}"/>
              </a:ext>
            </a:extLst>
          </p:cNvPr>
          <p:cNvSpPr/>
          <p:nvPr/>
        </p:nvSpPr>
        <p:spPr>
          <a:xfrm>
            <a:off x="4559829" y="4380775"/>
            <a:ext cx="2191315" cy="1064448"/>
          </a:xfrm>
          <a:prstGeom prst="rect">
            <a:avLst/>
          </a:prstGeom>
          <a:solidFill>
            <a:schemeClr val="accent1">
              <a:lumMod val="40000"/>
              <a:lumOff val="60000"/>
              <a:alpha val="9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40" name="직사각형 39">
            <a:extLst>
              <a:ext uri="{FF2B5EF4-FFF2-40B4-BE49-F238E27FC236}">
                <a16:creationId xmlns:a16="http://schemas.microsoft.com/office/drawing/2014/main" id="{70BE5E77-B295-4DFD-95F6-ED75CED74A06}"/>
              </a:ext>
            </a:extLst>
          </p:cNvPr>
          <p:cNvSpPr/>
          <p:nvPr/>
        </p:nvSpPr>
        <p:spPr>
          <a:xfrm>
            <a:off x="2351584" y="4380775"/>
            <a:ext cx="2191315" cy="1064448"/>
          </a:xfrm>
          <a:prstGeom prst="rect">
            <a:avLst/>
          </a:prstGeom>
          <a:solidFill>
            <a:schemeClr val="accent1">
              <a:lumMod val="60000"/>
              <a:lumOff val="40000"/>
              <a:alpha val="9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41" name="직사각형 40">
            <a:extLst>
              <a:ext uri="{FF2B5EF4-FFF2-40B4-BE49-F238E27FC236}">
                <a16:creationId xmlns:a16="http://schemas.microsoft.com/office/drawing/2014/main" id="{77EFAFE9-3BD9-47F1-B99B-AF1AC9A5A3A9}"/>
              </a:ext>
            </a:extLst>
          </p:cNvPr>
          <p:cNvSpPr/>
          <p:nvPr/>
        </p:nvSpPr>
        <p:spPr>
          <a:xfrm>
            <a:off x="239350" y="4380775"/>
            <a:ext cx="2136095" cy="1064448"/>
          </a:xfrm>
          <a:prstGeom prst="rect">
            <a:avLst/>
          </a:prstGeom>
          <a:solidFill>
            <a:schemeClr val="accent1">
              <a:lumMod val="75000"/>
              <a:alpha val="9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42" name="TextBox 41">
            <a:extLst>
              <a:ext uri="{FF2B5EF4-FFF2-40B4-BE49-F238E27FC236}">
                <a16:creationId xmlns:a16="http://schemas.microsoft.com/office/drawing/2014/main" id="{CA8BDB4F-1103-464B-9E5B-1C3D7AA13935}"/>
              </a:ext>
            </a:extLst>
          </p:cNvPr>
          <p:cNvSpPr txBox="1"/>
          <p:nvPr/>
        </p:nvSpPr>
        <p:spPr>
          <a:xfrm>
            <a:off x="6773663" y="4409357"/>
            <a:ext cx="2057823" cy="297454"/>
          </a:xfrm>
          <a:prstGeom prst="rect">
            <a:avLst/>
          </a:prstGeom>
          <a:noFill/>
        </p:spPr>
        <p:txBody>
          <a:bodyPr wrap="square" rtlCol="0">
            <a:spAutoFit/>
          </a:bodyPr>
          <a:lstStyle/>
          <a:p>
            <a:r>
              <a:rPr lang="ko-KR" altLang="en-US" sz="1333" dirty="0">
                <a:solidFill>
                  <a:schemeClr val="tx1">
                    <a:lumMod val="95000"/>
                    <a:lumOff val="5000"/>
                  </a:schemeClr>
                </a:solidFill>
              </a:rPr>
              <a:t>전남 </a:t>
            </a:r>
            <a:r>
              <a:rPr lang="ko-KR" altLang="en-US" sz="1333">
                <a:solidFill>
                  <a:schemeClr val="tx1">
                    <a:lumMod val="95000"/>
                    <a:lumOff val="5000"/>
                  </a:schemeClr>
                </a:solidFill>
              </a:rPr>
              <a:t>중소기업 통계정보</a:t>
            </a:r>
            <a:endParaRPr lang="ko-KR" altLang="en-US" sz="1333" dirty="0">
              <a:solidFill>
                <a:schemeClr val="tx1">
                  <a:lumMod val="95000"/>
                  <a:lumOff val="5000"/>
                </a:schemeClr>
              </a:solidFill>
            </a:endParaRPr>
          </a:p>
        </p:txBody>
      </p:sp>
      <p:sp>
        <p:nvSpPr>
          <p:cNvPr id="43" name="TextBox 42">
            <a:extLst>
              <a:ext uri="{FF2B5EF4-FFF2-40B4-BE49-F238E27FC236}">
                <a16:creationId xmlns:a16="http://schemas.microsoft.com/office/drawing/2014/main" id="{D0DED3A3-9041-4A5F-A8EA-0BC40704B26E}"/>
              </a:ext>
            </a:extLst>
          </p:cNvPr>
          <p:cNvSpPr txBox="1"/>
          <p:nvPr/>
        </p:nvSpPr>
        <p:spPr>
          <a:xfrm>
            <a:off x="4673405" y="4409357"/>
            <a:ext cx="2147889" cy="297454"/>
          </a:xfrm>
          <a:prstGeom prst="rect">
            <a:avLst/>
          </a:prstGeom>
          <a:noFill/>
        </p:spPr>
        <p:txBody>
          <a:bodyPr wrap="square" rtlCol="0">
            <a:spAutoFit/>
          </a:bodyPr>
          <a:lstStyle/>
          <a:p>
            <a:r>
              <a:rPr lang="ko-KR" altLang="en-US" sz="1333" dirty="0">
                <a:solidFill>
                  <a:schemeClr val="tx1">
                    <a:lumMod val="85000"/>
                    <a:lumOff val="15000"/>
                  </a:schemeClr>
                </a:solidFill>
              </a:rPr>
              <a:t>전남</a:t>
            </a:r>
            <a:r>
              <a:rPr lang="en-US" altLang="ko-KR" sz="1333" dirty="0">
                <a:solidFill>
                  <a:schemeClr val="tx1">
                    <a:lumMod val="85000"/>
                    <a:lumOff val="15000"/>
                  </a:schemeClr>
                </a:solidFill>
              </a:rPr>
              <a:t>R&amp;D</a:t>
            </a:r>
            <a:r>
              <a:rPr lang="ko-KR" altLang="en-US" sz="1333" dirty="0">
                <a:solidFill>
                  <a:schemeClr val="tx1">
                    <a:lumMod val="85000"/>
                    <a:lumOff val="15000"/>
                  </a:schemeClr>
                </a:solidFill>
              </a:rPr>
              <a:t>성과관리시스템</a:t>
            </a:r>
          </a:p>
        </p:txBody>
      </p:sp>
      <p:sp>
        <p:nvSpPr>
          <p:cNvPr id="44" name="TextBox 43">
            <a:extLst>
              <a:ext uri="{FF2B5EF4-FFF2-40B4-BE49-F238E27FC236}">
                <a16:creationId xmlns:a16="http://schemas.microsoft.com/office/drawing/2014/main" id="{216E4BD6-B019-4202-992E-EF5389A5E297}"/>
              </a:ext>
            </a:extLst>
          </p:cNvPr>
          <p:cNvSpPr txBox="1"/>
          <p:nvPr/>
        </p:nvSpPr>
        <p:spPr>
          <a:xfrm>
            <a:off x="2428481" y="4409357"/>
            <a:ext cx="1777563" cy="297454"/>
          </a:xfrm>
          <a:prstGeom prst="rect">
            <a:avLst/>
          </a:prstGeom>
          <a:noFill/>
        </p:spPr>
        <p:txBody>
          <a:bodyPr wrap="square" rtlCol="0">
            <a:spAutoFit/>
          </a:bodyPr>
          <a:lstStyle/>
          <a:p>
            <a:r>
              <a:rPr lang="ko-KR" altLang="en-US" sz="1333" dirty="0" err="1">
                <a:solidFill>
                  <a:schemeClr val="tx1">
                    <a:lumMod val="75000"/>
                    <a:lumOff val="25000"/>
                  </a:schemeClr>
                </a:solidFill>
              </a:rPr>
              <a:t>전남연구장비정보망</a:t>
            </a:r>
            <a:endParaRPr lang="ko-KR" altLang="en-US" sz="1333" dirty="0">
              <a:solidFill>
                <a:schemeClr val="tx1">
                  <a:lumMod val="75000"/>
                  <a:lumOff val="25000"/>
                </a:schemeClr>
              </a:solidFill>
            </a:endParaRPr>
          </a:p>
        </p:txBody>
      </p:sp>
      <p:sp>
        <p:nvSpPr>
          <p:cNvPr id="45" name="TextBox 44">
            <a:extLst>
              <a:ext uri="{FF2B5EF4-FFF2-40B4-BE49-F238E27FC236}">
                <a16:creationId xmlns:a16="http://schemas.microsoft.com/office/drawing/2014/main" id="{C3C25AE8-C685-478B-9F50-B7ABC95D0319}"/>
              </a:ext>
            </a:extLst>
          </p:cNvPr>
          <p:cNvSpPr txBox="1"/>
          <p:nvPr/>
        </p:nvSpPr>
        <p:spPr>
          <a:xfrm>
            <a:off x="239351" y="4382324"/>
            <a:ext cx="2183159" cy="297454"/>
          </a:xfrm>
          <a:prstGeom prst="rect">
            <a:avLst/>
          </a:prstGeom>
          <a:noFill/>
        </p:spPr>
        <p:txBody>
          <a:bodyPr wrap="square" rtlCol="0">
            <a:spAutoFit/>
          </a:bodyPr>
          <a:lstStyle/>
          <a:p>
            <a:r>
              <a:rPr lang="ko-KR" altLang="en-US" sz="1333" dirty="0">
                <a:solidFill>
                  <a:schemeClr val="tx1">
                    <a:lumMod val="95000"/>
                    <a:lumOff val="5000"/>
                  </a:schemeClr>
                </a:solidFill>
              </a:rPr>
              <a:t>전남과학기술정보시스템</a:t>
            </a:r>
          </a:p>
        </p:txBody>
      </p:sp>
      <p:sp>
        <p:nvSpPr>
          <p:cNvPr id="46" name="직사각형 45">
            <a:extLst>
              <a:ext uri="{FF2B5EF4-FFF2-40B4-BE49-F238E27FC236}">
                <a16:creationId xmlns:a16="http://schemas.microsoft.com/office/drawing/2014/main" id="{A1B6617A-7363-441B-B20E-0D6FD8C71889}"/>
              </a:ext>
            </a:extLst>
          </p:cNvPr>
          <p:cNvSpPr/>
          <p:nvPr/>
        </p:nvSpPr>
        <p:spPr>
          <a:xfrm>
            <a:off x="7826374" y="5061182"/>
            <a:ext cx="900231" cy="293641"/>
          </a:xfrm>
          <a:prstGeom prst="rect">
            <a:avLst/>
          </a:prstGeom>
          <a:no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rPr>
              <a:t>바로가기</a:t>
            </a:r>
            <a:endParaRPr lang="ko-KR" altLang="en-US" sz="1200" dirty="0">
              <a:solidFill>
                <a:schemeClr val="tx1"/>
              </a:solidFill>
            </a:endParaRPr>
          </a:p>
        </p:txBody>
      </p:sp>
      <p:sp>
        <p:nvSpPr>
          <p:cNvPr id="47" name="직사각형 46">
            <a:extLst>
              <a:ext uri="{FF2B5EF4-FFF2-40B4-BE49-F238E27FC236}">
                <a16:creationId xmlns:a16="http://schemas.microsoft.com/office/drawing/2014/main" id="{1F0DD5AB-C391-4B68-9DE7-3DFAB35E1508}"/>
              </a:ext>
            </a:extLst>
          </p:cNvPr>
          <p:cNvSpPr/>
          <p:nvPr/>
        </p:nvSpPr>
        <p:spPr>
          <a:xfrm>
            <a:off x="1391479" y="5061182"/>
            <a:ext cx="900231" cy="293641"/>
          </a:xfrm>
          <a:prstGeom prst="rect">
            <a:avLst/>
          </a:prstGeom>
          <a:no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rPr>
              <a:t>바로가기</a:t>
            </a:r>
            <a:endParaRPr lang="ko-KR" altLang="en-US" sz="1200" dirty="0">
              <a:solidFill>
                <a:schemeClr val="tx1"/>
              </a:solidFill>
            </a:endParaRPr>
          </a:p>
        </p:txBody>
      </p:sp>
      <p:sp>
        <p:nvSpPr>
          <p:cNvPr id="48" name="직사각형 47">
            <a:extLst>
              <a:ext uri="{FF2B5EF4-FFF2-40B4-BE49-F238E27FC236}">
                <a16:creationId xmlns:a16="http://schemas.microsoft.com/office/drawing/2014/main" id="{24296816-633E-4F9F-A1F1-FBCD94155369}"/>
              </a:ext>
            </a:extLst>
          </p:cNvPr>
          <p:cNvSpPr/>
          <p:nvPr/>
        </p:nvSpPr>
        <p:spPr>
          <a:xfrm>
            <a:off x="3484599" y="5061182"/>
            <a:ext cx="900231" cy="293641"/>
          </a:xfrm>
          <a:prstGeom prst="rect">
            <a:avLst/>
          </a:prstGeom>
          <a:no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바로가기</a:t>
            </a:r>
          </a:p>
        </p:txBody>
      </p:sp>
      <p:sp>
        <p:nvSpPr>
          <p:cNvPr id="49" name="직사각형 48">
            <a:extLst>
              <a:ext uri="{FF2B5EF4-FFF2-40B4-BE49-F238E27FC236}">
                <a16:creationId xmlns:a16="http://schemas.microsoft.com/office/drawing/2014/main" id="{82EF83C6-9EFC-4515-B994-5B9D34553467}"/>
              </a:ext>
            </a:extLst>
          </p:cNvPr>
          <p:cNvSpPr/>
          <p:nvPr/>
        </p:nvSpPr>
        <p:spPr>
          <a:xfrm>
            <a:off x="5791038" y="5061182"/>
            <a:ext cx="900231" cy="293641"/>
          </a:xfrm>
          <a:prstGeom prst="rect">
            <a:avLst/>
          </a:prstGeom>
          <a:no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바로가기</a:t>
            </a:r>
          </a:p>
        </p:txBody>
      </p:sp>
      <p:sp>
        <p:nvSpPr>
          <p:cNvPr id="50" name="직사각형 49">
            <a:extLst>
              <a:ext uri="{FF2B5EF4-FFF2-40B4-BE49-F238E27FC236}">
                <a16:creationId xmlns:a16="http://schemas.microsoft.com/office/drawing/2014/main" id="{F6244D37-CA51-468D-9B23-CFEAFABDC3CD}"/>
              </a:ext>
            </a:extLst>
          </p:cNvPr>
          <p:cNvSpPr/>
          <p:nvPr/>
        </p:nvSpPr>
        <p:spPr>
          <a:xfrm>
            <a:off x="220811" y="4356091"/>
            <a:ext cx="8755509" cy="1080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51" name="직사각형 50">
            <a:extLst>
              <a:ext uri="{FF2B5EF4-FFF2-40B4-BE49-F238E27FC236}">
                <a16:creationId xmlns:a16="http://schemas.microsoft.com/office/drawing/2014/main" id="{36E5F7E6-95B5-498A-97A5-0B2CAE36F487}"/>
              </a:ext>
            </a:extLst>
          </p:cNvPr>
          <p:cNvSpPr/>
          <p:nvPr/>
        </p:nvSpPr>
        <p:spPr>
          <a:xfrm>
            <a:off x="217631" y="2163618"/>
            <a:ext cx="8755509" cy="22171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0" name="TextBox 29">
            <a:extLst>
              <a:ext uri="{FF2B5EF4-FFF2-40B4-BE49-F238E27FC236}">
                <a16:creationId xmlns:a16="http://schemas.microsoft.com/office/drawing/2014/main" id="{75D7D5D4-C447-4EDA-8238-C8CB23443B9E}"/>
              </a:ext>
            </a:extLst>
          </p:cNvPr>
          <p:cNvSpPr txBox="1"/>
          <p:nvPr/>
        </p:nvSpPr>
        <p:spPr>
          <a:xfrm>
            <a:off x="1007435" y="1439873"/>
            <a:ext cx="1144865" cy="307777"/>
          </a:xfrm>
          <a:prstGeom prst="rect">
            <a:avLst/>
          </a:prstGeom>
          <a:noFill/>
        </p:spPr>
        <p:txBody>
          <a:bodyPr wrap="none" rtlCol="0">
            <a:spAutoFit/>
          </a:bodyPr>
          <a:lstStyle/>
          <a:p>
            <a:r>
              <a:rPr lang="ko-KR" altLang="en-US" sz="1400" dirty="0">
                <a:solidFill>
                  <a:schemeClr val="bg1"/>
                </a:solidFill>
              </a:rPr>
              <a:t>시스템 소개</a:t>
            </a:r>
          </a:p>
        </p:txBody>
      </p:sp>
      <p:sp>
        <p:nvSpPr>
          <p:cNvPr id="31" name="TextBox 30">
            <a:extLst>
              <a:ext uri="{FF2B5EF4-FFF2-40B4-BE49-F238E27FC236}">
                <a16:creationId xmlns:a16="http://schemas.microsoft.com/office/drawing/2014/main" id="{A3E47274-F966-4862-9527-C934BB244982}"/>
              </a:ext>
            </a:extLst>
          </p:cNvPr>
          <p:cNvSpPr txBox="1"/>
          <p:nvPr/>
        </p:nvSpPr>
        <p:spPr>
          <a:xfrm>
            <a:off x="3161053" y="1439873"/>
            <a:ext cx="902811" cy="307777"/>
          </a:xfrm>
          <a:prstGeom prst="rect">
            <a:avLst/>
          </a:prstGeom>
          <a:noFill/>
        </p:spPr>
        <p:txBody>
          <a:bodyPr wrap="none" rtlCol="0">
            <a:spAutoFit/>
          </a:bodyPr>
          <a:lstStyle/>
          <a:p>
            <a:r>
              <a:rPr lang="ko-KR" altLang="en-US" sz="1400" dirty="0">
                <a:solidFill>
                  <a:schemeClr val="bg1"/>
                </a:solidFill>
              </a:rPr>
              <a:t>사업공고</a:t>
            </a:r>
          </a:p>
        </p:txBody>
      </p:sp>
      <p:sp>
        <p:nvSpPr>
          <p:cNvPr id="32" name="TextBox 31">
            <a:extLst>
              <a:ext uri="{FF2B5EF4-FFF2-40B4-BE49-F238E27FC236}">
                <a16:creationId xmlns:a16="http://schemas.microsoft.com/office/drawing/2014/main" id="{2D9A0F73-DD53-4E77-80E0-BE00DDA5E484}"/>
              </a:ext>
            </a:extLst>
          </p:cNvPr>
          <p:cNvSpPr txBox="1"/>
          <p:nvPr/>
        </p:nvSpPr>
        <p:spPr>
          <a:xfrm>
            <a:off x="6825132" y="1458264"/>
            <a:ext cx="1515541" cy="307777"/>
          </a:xfrm>
          <a:prstGeom prst="rect">
            <a:avLst/>
          </a:prstGeom>
          <a:noFill/>
        </p:spPr>
        <p:txBody>
          <a:bodyPr wrap="square" rtlCol="0">
            <a:spAutoFit/>
          </a:bodyPr>
          <a:lstStyle/>
          <a:p>
            <a:r>
              <a:rPr lang="ko-KR" altLang="en-US" sz="1400" dirty="0">
                <a:solidFill>
                  <a:schemeClr val="bg1"/>
                </a:solidFill>
              </a:rPr>
              <a:t>중소기업 통계</a:t>
            </a:r>
          </a:p>
        </p:txBody>
      </p:sp>
      <p:sp>
        <p:nvSpPr>
          <p:cNvPr id="33" name="TextBox 32">
            <a:extLst>
              <a:ext uri="{FF2B5EF4-FFF2-40B4-BE49-F238E27FC236}">
                <a16:creationId xmlns:a16="http://schemas.microsoft.com/office/drawing/2014/main" id="{90DE7BAC-DB3B-4E4D-9FC7-446F1165FE86}"/>
              </a:ext>
            </a:extLst>
          </p:cNvPr>
          <p:cNvSpPr txBox="1"/>
          <p:nvPr/>
        </p:nvSpPr>
        <p:spPr>
          <a:xfrm>
            <a:off x="5060325" y="1439873"/>
            <a:ext cx="864096" cy="307777"/>
          </a:xfrm>
          <a:prstGeom prst="rect">
            <a:avLst/>
          </a:prstGeom>
          <a:noFill/>
        </p:spPr>
        <p:txBody>
          <a:bodyPr wrap="square" rtlCol="0">
            <a:spAutoFit/>
          </a:bodyPr>
          <a:lstStyle/>
          <a:p>
            <a:r>
              <a:rPr lang="ko-KR" altLang="en-US" sz="1400">
                <a:solidFill>
                  <a:schemeClr val="bg1"/>
                </a:solidFill>
              </a:rPr>
              <a:t>정보</a:t>
            </a:r>
            <a:endParaRPr lang="ko-KR" altLang="en-US" sz="1400" dirty="0">
              <a:solidFill>
                <a:schemeClr val="bg1"/>
              </a:solidFill>
            </a:endParaRPr>
          </a:p>
        </p:txBody>
      </p:sp>
      <p:sp>
        <p:nvSpPr>
          <p:cNvPr id="34" name="TextBox 33">
            <a:extLst>
              <a:ext uri="{FF2B5EF4-FFF2-40B4-BE49-F238E27FC236}">
                <a16:creationId xmlns:a16="http://schemas.microsoft.com/office/drawing/2014/main" id="{634D99DB-40CD-4490-95DB-4012E93C14AF}"/>
              </a:ext>
            </a:extLst>
          </p:cNvPr>
          <p:cNvSpPr txBox="1"/>
          <p:nvPr/>
        </p:nvSpPr>
        <p:spPr>
          <a:xfrm>
            <a:off x="705285" y="1838694"/>
            <a:ext cx="1797287" cy="215444"/>
          </a:xfrm>
          <a:prstGeom prst="rect">
            <a:avLst/>
          </a:prstGeom>
          <a:noFill/>
        </p:spPr>
        <p:txBody>
          <a:bodyPr wrap="none" rtlCol="0">
            <a:spAutoFit/>
          </a:bodyPr>
          <a:lstStyle/>
          <a:p>
            <a:r>
              <a:rPr lang="en-US" altLang="ko-KR" sz="800" dirty="0"/>
              <a:t>SMBRND </a:t>
            </a:r>
            <a:r>
              <a:rPr lang="ko-KR" altLang="en-US" sz="800" dirty="0"/>
              <a:t>소개 ｜ </a:t>
            </a:r>
            <a:r>
              <a:rPr lang="en-US" altLang="ko-KR" sz="800" dirty="0"/>
              <a:t>SMBRND </a:t>
            </a:r>
            <a:r>
              <a:rPr lang="ko-KR" altLang="en-US" sz="800" dirty="0"/>
              <a:t>인사말</a:t>
            </a:r>
          </a:p>
        </p:txBody>
      </p:sp>
      <p:sp>
        <p:nvSpPr>
          <p:cNvPr id="35" name="TextBox 34">
            <a:extLst>
              <a:ext uri="{FF2B5EF4-FFF2-40B4-BE49-F238E27FC236}">
                <a16:creationId xmlns:a16="http://schemas.microsoft.com/office/drawing/2014/main" id="{59186440-4F9F-45A1-9D7C-7D1B9E44F52A}"/>
              </a:ext>
            </a:extLst>
          </p:cNvPr>
          <p:cNvSpPr txBox="1"/>
          <p:nvPr/>
        </p:nvSpPr>
        <p:spPr>
          <a:xfrm>
            <a:off x="6835569" y="1860306"/>
            <a:ext cx="1233030" cy="215444"/>
          </a:xfrm>
          <a:prstGeom prst="rect">
            <a:avLst/>
          </a:prstGeom>
          <a:noFill/>
        </p:spPr>
        <p:txBody>
          <a:bodyPr wrap="none" rtlCol="0">
            <a:spAutoFit/>
          </a:bodyPr>
          <a:lstStyle/>
          <a:p>
            <a:r>
              <a:rPr lang="en-US" altLang="ko-KR" sz="800" dirty="0"/>
              <a:t>R&amp;D</a:t>
            </a:r>
            <a:r>
              <a:rPr lang="ko-KR" altLang="en-US" sz="800" dirty="0"/>
              <a:t>과제 ｜ 연구조직</a:t>
            </a:r>
          </a:p>
        </p:txBody>
      </p:sp>
      <p:sp>
        <p:nvSpPr>
          <p:cNvPr id="4" name="TextBox 3">
            <a:extLst>
              <a:ext uri="{FF2B5EF4-FFF2-40B4-BE49-F238E27FC236}">
                <a16:creationId xmlns:a16="http://schemas.microsoft.com/office/drawing/2014/main" id="{3AFE751C-9178-4F22-A891-5798318FB596}"/>
              </a:ext>
            </a:extLst>
          </p:cNvPr>
          <p:cNvSpPr txBox="1"/>
          <p:nvPr/>
        </p:nvSpPr>
        <p:spPr>
          <a:xfrm>
            <a:off x="4863891" y="5524936"/>
            <a:ext cx="1583190" cy="276999"/>
          </a:xfrm>
          <a:prstGeom prst="rect">
            <a:avLst/>
          </a:prstGeom>
          <a:noFill/>
        </p:spPr>
        <p:txBody>
          <a:bodyPr wrap="none" rtlCol="0">
            <a:spAutoFit/>
          </a:bodyPr>
          <a:lstStyle/>
          <a:p>
            <a:r>
              <a:rPr lang="en-US" altLang="ko-KR" sz="1200" dirty="0"/>
              <a:t>http://rnd.jnsp.re.kr/</a:t>
            </a:r>
            <a:endParaRPr lang="ko-KR" altLang="en-US" sz="1200" dirty="0"/>
          </a:p>
        </p:txBody>
      </p:sp>
      <p:sp>
        <p:nvSpPr>
          <p:cNvPr id="36" name="TextBox 35">
            <a:extLst>
              <a:ext uri="{FF2B5EF4-FFF2-40B4-BE49-F238E27FC236}">
                <a16:creationId xmlns:a16="http://schemas.microsoft.com/office/drawing/2014/main" id="{E1FA5E64-1887-48EB-83A7-15DA135B637C}"/>
              </a:ext>
            </a:extLst>
          </p:cNvPr>
          <p:cNvSpPr txBox="1"/>
          <p:nvPr/>
        </p:nvSpPr>
        <p:spPr>
          <a:xfrm>
            <a:off x="2624412" y="5524936"/>
            <a:ext cx="1645657" cy="261610"/>
          </a:xfrm>
          <a:prstGeom prst="rect">
            <a:avLst/>
          </a:prstGeom>
          <a:noFill/>
        </p:spPr>
        <p:txBody>
          <a:bodyPr wrap="square">
            <a:spAutoFit/>
          </a:bodyPr>
          <a:lstStyle/>
          <a:p>
            <a:r>
              <a:rPr lang="ko-KR" altLang="en-US" sz="1100" dirty="0"/>
              <a:t>http://jeinet.jnsp.re.kr/</a:t>
            </a:r>
          </a:p>
        </p:txBody>
      </p:sp>
      <p:sp>
        <p:nvSpPr>
          <p:cNvPr id="37" name="TextBox 36">
            <a:extLst>
              <a:ext uri="{FF2B5EF4-FFF2-40B4-BE49-F238E27FC236}">
                <a16:creationId xmlns:a16="http://schemas.microsoft.com/office/drawing/2014/main" id="{30ABAE6C-3B92-4E8A-A57C-8702E31375CB}"/>
              </a:ext>
            </a:extLst>
          </p:cNvPr>
          <p:cNvSpPr txBox="1"/>
          <p:nvPr/>
        </p:nvSpPr>
        <p:spPr>
          <a:xfrm>
            <a:off x="515389" y="5532630"/>
            <a:ext cx="2369127" cy="261610"/>
          </a:xfrm>
          <a:prstGeom prst="rect">
            <a:avLst/>
          </a:prstGeom>
          <a:noFill/>
        </p:spPr>
        <p:txBody>
          <a:bodyPr wrap="square">
            <a:spAutoFit/>
          </a:bodyPr>
          <a:lstStyle/>
          <a:p>
            <a:r>
              <a:rPr lang="ko-KR" altLang="en-US" sz="1100" dirty="0"/>
              <a:t>http://jntis.jnsp.re.kr/</a:t>
            </a:r>
          </a:p>
        </p:txBody>
      </p:sp>
      <p:sp>
        <p:nvSpPr>
          <p:cNvPr id="8" name="TextBox 7">
            <a:extLst>
              <a:ext uri="{FF2B5EF4-FFF2-40B4-BE49-F238E27FC236}">
                <a16:creationId xmlns:a16="http://schemas.microsoft.com/office/drawing/2014/main" id="{716D53CE-ED72-4B08-99E4-E20DCDA08CBF}"/>
              </a:ext>
            </a:extLst>
          </p:cNvPr>
          <p:cNvSpPr txBox="1"/>
          <p:nvPr/>
        </p:nvSpPr>
        <p:spPr>
          <a:xfrm>
            <a:off x="7062895" y="5524936"/>
            <a:ext cx="1524776" cy="430887"/>
          </a:xfrm>
          <a:prstGeom prst="rect">
            <a:avLst/>
          </a:prstGeom>
          <a:noFill/>
        </p:spPr>
        <p:txBody>
          <a:bodyPr wrap="none" rtlCol="0">
            <a:spAutoFit/>
          </a:bodyPr>
          <a:lstStyle/>
          <a:p>
            <a:r>
              <a:rPr lang="ko-KR" altLang="en-US" sz="1100" dirty="0"/>
              <a:t>중소기업 </a:t>
            </a:r>
            <a:r>
              <a:rPr lang="en-US" altLang="ko-KR" sz="1100" dirty="0"/>
              <a:t>R&amp;D</a:t>
            </a:r>
            <a:r>
              <a:rPr lang="ko-KR" altLang="en-US" sz="1100" dirty="0"/>
              <a:t>플랫폼</a:t>
            </a:r>
            <a:endParaRPr lang="en-US" altLang="ko-KR" sz="1100" dirty="0"/>
          </a:p>
          <a:p>
            <a:r>
              <a:rPr lang="en-US" altLang="ko-KR" sz="1100" dirty="0"/>
              <a:t>R&amp;D</a:t>
            </a:r>
            <a:r>
              <a:rPr lang="ko-KR" altLang="en-US" sz="1100" dirty="0"/>
              <a:t>과제로 연결예정</a:t>
            </a:r>
          </a:p>
        </p:txBody>
      </p:sp>
    </p:spTree>
    <p:extLst>
      <p:ext uri="{BB962C8B-B14F-4D97-AF65-F5344CB8AC3E}">
        <p14:creationId xmlns:p14="http://schemas.microsoft.com/office/powerpoint/2010/main" val="1412757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E76DB6F-98BC-4B8F-9E15-94B9B3C51020}"/>
              </a:ext>
            </a:extLst>
          </p:cNvPr>
          <p:cNvSpPr>
            <a:spLocks noGrp="1"/>
          </p:cNvSpPr>
          <p:nvPr>
            <p:ph type="body" sz="quarter" idx="10"/>
          </p:nvPr>
        </p:nvSpPr>
        <p:spPr/>
        <p:txBody>
          <a:bodyPr/>
          <a:lstStyle/>
          <a:p>
            <a:endParaRPr lang="ko-KR" altLang="en-US"/>
          </a:p>
        </p:txBody>
      </p:sp>
      <p:pic>
        <p:nvPicPr>
          <p:cNvPr id="4" name="그림 3">
            <a:extLst>
              <a:ext uri="{FF2B5EF4-FFF2-40B4-BE49-F238E27FC236}">
                <a16:creationId xmlns:a16="http://schemas.microsoft.com/office/drawing/2014/main" id="{794F98F6-2C91-498D-B57F-17F54A6080C1}"/>
              </a:ext>
            </a:extLst>
          </p:cNvPr>
          <p:cNvPicPr>
            <a:picLocks noChangeAspect="1"/>
          </p:cNvPicPr>
          <p:nvPr/>
        </p:nvPicPr>
        <p:blipFill>
          <a:blip r:embed="rId2"/>
          <a:stretch>
            <a:fillRect/>
          </a:stretch>
        </p:blipFill>
        <p:spPr>
          <a:xfrm>
            <a:off x="342486" y="1469873"/>
            <a:ext cx="8175872" cy="1120770"/>
          </a:xfrm>
          <a:prstGeom prst="rect">
            <a:avLst/>
          </a:prstGeom>
        </p:spPr>
      </p:pic>
      <p:sp>
        <p:nvSpPr>
          <p:cNvPr id="5" name="직사각형 4">
            <a:extLst>
              <a:ext uri="{FF2B5EF4-FFF2-40B4-BE49-F238E27FC236}">
                <a16:creationId xmlns:a16="http://schemas.microsoft.com/office/drawing/2014/main" id="{7C5C9817-2AD8-44C1-A5F5-CFECE74FB41C}"/>
              </a:ext>
            </a:extLst>
          </p:cNvPr>
          <p:cNvSpPr/>
          <p:nvPr/>
        </p:nvSpPr>
        <p:spPr>
          <a:xfrm>
            <a:off x="9344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FDB8AF51-2D5E-4631-96BD-533A205B3369}"/>
              </a:ext>
            </a:extLst>
          </p:cNvPr>
          <p:cNvSpPr txBox="1"/>
          <p:nvPr/>
        </p:nvSpPr>
        <p:spPr>
          <a:xfrm>
            <a:off x="93444" y="2590643"/>
            <a:ext cx="1645002" cy="276999"/>
          </a:xfrm>
          <a:prstGeom prst="rect">
            <a:avLst/>
          </a:prstGeom>
          <a:noFill/>
        </p:spPr>
        <p:txBody>
          <a:bodyPr wrap="none" rtlCol="0">
            <a:spAutoFit/>
          </a:bodyPr>
          <a:lstStyle/>
          <a:p>
            <a:r>
              <a:rPr lang="en-US" altLang="ko-KR" sz="1200" dirty="0">
                <a:solidFill>
                  <a:schemeClr val="tx1">
                    <a:lumMod val="65000"/>
                    <a:lumOff val="35000"/>
                  </a:schemeClr>
                </a:solidFill>
              </a:rPr>
              <a:t>[</a:t>
            </a:r>
            <a:r>
              <a:rPr lang="ko-KR" altLang="en-US" sz="1200" dirty="0">
                <a:solidFill>
                  <a:schemeClr val="tx1">
                    <a:lumMod val="65000"/>
                    <a:lumOff val="35000"/>
                  </a:schemeClr>
                </a:solidFill>
              </a:rPr>
              <a:t>조회 결과</a:t>
            </a:r>
            <a:r>
              <a:rPr lang="en-US" altLang="ko-KR" sz="1200" dirty="0">
                <a:solidFill>
                  <a:schemeClr val="tx1">
                    <a:lumMod val="65000"/>
                    <a:lumOff val="35000"/>
                  </a:schemeClr>
                </a:solidFill>
              </a:rPr>
              <a:t>: (</a:t>
            </a:r>
            <a:r>
              <a:rPr lang="ko-KR" altLang="en-US" sz="1200" dirty="0">
                <a:solidFill>
                  <a:schemeClr val="tx1">
                    <a:lumMod val="65000"/>
                    <a:lumOff val="35000"/>
                  </a:schemeClr>
                </a:solidFill>
              </a:rPr>
              <a:t>결과 수</a:t>
            </a:r>
            <a:r>
              <a:rPr lang="en-US" altLang="ko-KR" sz="1200" dirty="0">
                <a:solidFill>
                  <a:schemeClr val="tx1">
                    <a:lumMod val="65000"/>
                    <a:lumOff val="35000"/>
                  </a:schemeClr>
                </a:solidFill>
              </a:rPr>
              <a:t>)]</a:t>
            </a:r>
            <a:endParaRPr lang="ko-KR" altLang="en-US" sz="1200" dirty="0">
              <a:solidFill>
                <a:schemeClr val="tx1">
                  <a:lumMod val="65000"/>
                  <a:lumOff val="35000"/>
                </a:schemeClr>
              </a:solidFill>
            </a:endParaRPr>
          </a:p>
        </p:txBody>
      </p:sp>
      <p:sp>
        <p:nvSpPr>
          <p:cNvPr id="7" name="TextBox 6">
            <a:extLst>
              <a:ext uri="{FF2B5EF4-FFF2-40B4-BE49-F238E27FC236}">
                <a16:creationId xmlns:a16="http://schemas.microsoft.com/office/drawing/2014/main" id="{31BDE72B-0BA0-46F5-91BB-41972687EBB1}"/>
              </a:ext>
            </a:extLst>
          </p:cNvPr>
          <p:cNvSpPr txBox="1"/>
          <p:nvPr/>
        </p:nvSpPr>
        <p:spPr>
          <a:xfrm>
            <a:off x="31199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8" name="그래픽 7" descr="스피커폰 윤곽선">
            <a:extLst>
              <a:ext uri="{FF2B5EF4-FFF2-40B4-BE49-F238E27FC236}">
                <a16:creationId xmlns:a16="http://schemas.microsoft.com/office/drawing/2014/main" id="{C7A4AA08-A578-48A2-9371-8F35BC872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8255" y="4934694"/>
            <a:ext cx="375893" cy="375893"/>
          </a:xfrm>
          <a:prstGeom prst="rect">
            <a:avLst/>
          </a:prstGeom>
        </p:spPr>
      </p:pic>
      <p:pic>
        <p:nvPicPr>
          <p:cNvPr id="9" name="그래픽 8" descr="건물 윤곽선">
            <a:extLst>
              <a:ext uri="{FF2B5EF4-FFF2-40B4-BE49-F238E27FC236}">
                <a16:creationId xmlns:a16="http://schemas.microsoft.com/office/drawing/2014/main" id="{80F17C43-D025-4BE3-BCD5-6E241B7DC7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732" y="4491239"/>
            <a:ext cx="375893" cy="375893"/>
          </a:xfrm>
          <a:prstGeom prst="rect">
            <a:avLst/>
          </a:prstGeom>
        </p:spPr>
      </p:pic>
      <p:pic>
        <p:nvPicPr>
          <p:cNvPr id="10" name="그래픽 9" descr="플래그 윤곽선">
            <a:extLst>
              <a:ext uri="{FF2B5EF4-FFF2-40B4-BE49-F238E27FC236}">
                <a16:creationId xmlns:a16="http://schemas.microsoft.com/office/drawing/2014/main" id="{C158A844-262F-4A56-B0F9-D3BE7FA69F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4732" y="4047785"/>
            <a:ext cx="375893" cy="375893"/>
          </a:xfrm>
          <a:prstGeom prst="rect">
            <a:avLst/>
          </a:prstGeom>
        </p:spPr>
      </p:pic>
      <p:pic>
        <p:nvPicPr>
          <p:cNvPr id="11" name="그래픽 10" descr="일일 일정표 윤곽선">
            <a:extLst>
              <a:ext uri="{FF2B5EF4-FFF2-40B4-BE49-F238E27FC236}">
                <a16:creationId xmlns:a16="http://schemas.microsoft.com/office/drawing/2014/main" id="{AE004262-282B-43BF-A259-95903841B9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4732" y="3604331"/>
            <a:ext cx="375893" cy="375893"/>
          </a:xfrm>
          <a:prstGeom prst="rect">
            <a:avLst/>
          </a:prstGeom>
        </p:spPr>
      </p:pic>
      <p:sp>
        <p:nvSpPr>
          <p:cNvPr id="12" name="TextBox 11">
            <a:extLst>
              <a:ext uri="{FF2B5EF4-FFF2-40B4-BE49-F238E27FC236}">
                <a16:creationId xmlns:a16="http://schemas.microsoft.com/office/drawing/2014/main" id="{5FDFE055-917D-4CE4-9B51-404C292CEA67}"/>
              </a:ext>
            </a:extLst>
          </p:cNvPr>
          <p:cNvSpPr txBox="1"/>
          <p:nvPr/>
        </p:nvSpPr>
        <p:spPr>
          <a:xfrm>
            <a:off x="610625" y="3679519"/>
            <a:ext cx="895666" cy="261610"/>
          </a:xfrm>
          <a:prstGeom prst="rect">
            <a:avLst/>
          </a:prstGeom>
          <a:noFill/>
        </p:spPr>
        <p:txBody>
          <a:bodyPr wrap="square" rtlCol="0">
            <a:spAutoFit/>
          </a:bodyPr>
          <a:lstStyle/>
          <a:p>
            <a:r>
              <a:rPr lang="ko-KR" altLang="en-US" sz="1100" dirty="0"/>
              <a:t>접수일정</a:t>
            </a:r>
          </a:p>
        </p:txBody>
      </p:sp>
      <p:sp>
        <p:nvSpPr>
          <p:cNvPr id="13" name="TextBox 12">
            <a:extLst>
              <a:ext uri="{FF2B5EF4-FFF2-40B4-BE49-F238E27FC236}">
                <a16:creationId xmlns:a16="http://schemas.microsoft.com/office/drawing/2014/main" id="{4EC7DA85-AFC9-4D31-9DB7-608FFFD1137E}"/>
              </a:ext>
            </a:extLst>
          </p:cNvPr>
          <p:cNvSpPr txBox="1"/>
          <p:nvPr/>
        </p:nvSpPr>
        <p:spPr>
          <a:xfrm>
            <a:off x="593234" y="4112574"/>
            <a:ext cx="895666" cy="261610"/>
          </a:xfrm>
          <a:prstGeom prst="rect">
            <a:avLst/>
          </a:prstGeom>
          <a:noFill/>
        </p:spPr>
        <p:txBody>
          <a:bodyPr wrap="square" rtlCol="0">
            <a:spAutoFit/>
          </a:bodyPr>
          <a:lstStyle/>
          <a:p>
            <a:r>
              <a:rPr lang="ko-KR" altLang="en-US" sz="1100" dirty="0"/>
              <a:t>시행부처</a:t>
            </a:r>
          </a:p>
        </p:txBody>
      </p:sp>
      <p:sp>
        <p:nvSpPr>
          <p:cNvPr id="14" name="TextBox 13">
            <a:extLst>
              <a:ext uri="{FF2B5EF4-FFF2-40B4-BE49-F238E27FC236}">
                <a16:creationId xmlns:a16="http://schemas.microsoft.com/office/drawing/2014/main" id="{8BA44827-4C74-44F9-8356-3D2DAB19BBDD}"/>
              </a:ext>
            </a:extLst>
          </p:cNvPr>
          <p:cNvSpPr txBox="1"/>
          <p:nvPr/>
        </p:nvSpPr>
        <p:spPr>
          <a:xfrm>
            <a:off x="593234" y="4548380"/>
            <a:ext cx="895666" cy="261610"/>
          </a:xfrm>
          <a:prstGeom prst="rect">
            <a:avLst/>
          </a:prstGeom>
          <a:noFill/>
        </p:spPr>
        <p:txBody>
          <a:bodyPr wrap="square" rtlCol="0">
            <a:spAutoFit/>
          </a:bodyPr>
          <a:lstStyle/>
          <a:p>
            <a:r>
              <a:rPr lang="ko-KR" altLang="en-US" sz="1100" dirty="0"/>
              <a:t>지원기관</a:t>
            </a:r>
          </a:p>
        </p:txBody>
      </p:sp>
      <p:sp>
        <p:nvSpPr>
          <p:cNvPr id="15" name="TextBox 14">
            <a:extLst>
              <a:ext uri="{FF2B5EF4-FFF2-40B4-BE49-F238E27FC236}">
                <a16:creationId xmlns:a16="http://schemas.microsoft.com/office/drawing/2014/main" id="{9562B0C6-CECC-41C1-83DA-0C77BFE01EC5}"/>
              </a:ext>
            </a:extLst>
          </p:cNvPr>
          <p:cNvSpPr txBox="1"/>
          <p:nvPr/>
        </p:nvSpPr>
        <p:spPr>
          <a:xfrm>
            <a:off x="593234"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16" name="TextBox 15">
            <a:extLst>
              <a:ext uri="{FF2B5EF4-FFF2-40B4-BE49-F238E27FC236}">
                <a16:creationId xmlns:a16="http://schemas.microsoft.com/office/drawing/2014/main" id="{811F0246-F86C-4E4C-A812-202F26FE56B2}"/>
              </a:ext>
            </a:extLst>
          </p:cNvPr>
          <p:cNvSpPr txBox="1"/>
          <p:nvPr/>
        </p:nvSpPr>
        <p:spPr>
          <a:xfrm>
            <a:off x="143360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17" name="TextBox 16">
            <a:extLst>
              <a:ext uri="{FF2B5EF4-FFF2-40B4-BE49-F238E27FC236}">
                <a16:creationId xmlns:a16="http://schemas.microsoft.com/office/drawing/2014/main" id="{16E7FC7C-7D9D-4705-BC0B-56400F197BEF}"/>
              </a:ext>
            </a:extLst>
          </p:cNvPr>
          <p:cNvSpPr txBox="1"/>
          <p:nvPr/>
        </p:nvSpPr>
        <p:spPr>
          <a:xfrm>
            <a:off x="1433605" y="4096003"/>
            <a:ext cx="1518194" cy="246221"/>
          </a:xfrm>
          <a:prstGeom prst="rect">
            <a:avLst/>
          </a:prstGeom>
          <a:noFill/>
        </p:spPr>
        <p:txBody>
          <a:bodyPr wrap="square" rtlCol="0">
            <a:spAutoFit/>
          </a:bodyPr>
          <a:lstStyle/>
          <a:p>
            <a:r>
              <a:rPr lang="ko-KR" altLang="en-US" sz="1000" dirty="0"/>
              <a:t>시행부처명</a:t>
            </a:r>
          </a:p>
        </p:txBody>
      </p:sp>
      <p:sp>
        <p:nvSpPr>
          <p:cNvPr id="18" name="TextBox 17">
            <a:extLst>
              <a:ext uri="{FF2B5EF4-FFF2-40B4-BE49-F238E27FC236}">
                <a16:creationId xmlns:a16="http://schemas.microsoft.com/office/drawing/2014/main" id="{7D142476-56C4-4C59-859F-2F89B43CD561}"/>
              </a:ext>
            </a:extLst>
          </p:cNvPr>
          <p:cNvSpPr txBox="1"/>
          <p:nvPr/>
        </p:nvSpPr>
        <p:spPr>
          <a:xfrm>
            <a:off x="1433605" y="4556074"/>
            <a:ext cx="1518194" cy="246221"/>
          </a:xfrm>
          <a:prstGeom prst="rect">
            <a:avLst/>
          </a:prstGeom>
          <a:noFill/>
        </p:spPr>
        <p:txBody>
          <a:bodyPr wrap="square" rtlCol="0">
            <a:spAutoFit/>
          </a:bodyPr>
          <a:lstStyle/>
          <a:p>
            <a:r>
              <a:rPr lang="ko-KR" altLang="en-US" sz="1000" dirty="0"/>
              <a:t>지원기관명</a:t>
            </a:r>
          </a:p>
        </p:txBody>
      </p:sp>
      <p:sp>
        <p:nvSpPr>
          <p:cNvPr id="19" name="TextBox 18">
            <a:extLst>
              <a:ext uri="{FF2B5EF4-FFF2-40B4-BE49-F238E27FC236}">
                <a16:creationId xmlns:a16="http://schemas.microsoft.com/office/drawing/2014/main" id="{7F34E361-47A0-41D0-91DB-AFE51A961488}"/>
              </a:ext>
            </a:extLst>
          </p:cNvPr>
          <p:cNvSpPr txBox="1"/>
          <p:nvPr/>
        </p:nvSpPr>
        <p:spPr>
          <a:xfrm>
            <a:off x="143360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20" name="직사각형 19">
            <a:extLst>
              <a:ext uri="{FF2B5EF4-FFF2-40B4-BE49-F238E27FC236}">
                <a16:creationId xmlns:a16="http://schemas.microsoft.com/office/drawing/2014/main" id="{7568FDA1-EE4E-499B-99E1-A041CE562FFC}"/>
              </a:ext>
            </a:extLst>
          </p:cNvPr>
          <p:cNvSpPr/>
          <p:nvPr/>
        </p:nvSpPr>
        <p:spPr>
          <a:xfrm>
            <a:off x="3155184"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3271ABE4-A19B-422B-9284-181473D930DF}"/>
              </a:ext>
            </a:extLst>
          </p:cNvPr>
          <p:cNvSpPr txBox="1"/>
          <p:nvPr/>
        </p:nvSpPr>
        <p:spPr>
          <a:xfrm>
            <a:off x="3373735"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22" name="그래픽 21" descr="스피커폰 윤곽선">
            <a:extLst>
              <a:ext uri="{FF2B5EF4-FFF2-40B4-BE49-F238E27FC236}">
                <a16:creationId xmlns:a16="http://schemas.microsoft.com/office/drawing/2014/main" id="{F5D8CDC6-1077-49DC-A649-7D73448F4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09995" y="4934694"/>
            <a:ext cx="375893" cy="375893"/>
          </a:xfrm>
          <a:prstGeom prst="rect">
            <a:avLst/>
          </a:prstGeom>
        </p:spPr>
      </p:pic>
      <p:pic>
        <p:nvPicPr>
          <p:cNvPr id="23" name="그래픽 22" descr="건물 윤곽선">
            <a:extLst>
              <a:ext uri="{FF2B5EF4-FFF2-40B4-BE49-F238E27FC236}">
                <a16:creationId xmlns:a16="http://schemas.microsoft.com/office/drawing/2014/main" id="{D6F698E6-B4B1-4A25-B9B8-5AFE0D4946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6472" y="4491239"/>
            <a:ext cx="375893" cy="375893"/>
          </a:xfrm>
          <a:prstGeom prst="rect">
            <a:avLst/>
          </a:prstGeom>
        </p:spPr>
      </p:pic>
      <p:pic>
        <p:nvPicPr>
          <p:cNvPr id="24" name="그래픽 23" descr="플래그 윤곽선">
            <a:extLst>
              <a:ext uri="{FF2B5EF4-FFF2-40B4-BE49-F238E27FC236}">
                <a16:creationId xmlns:a16="http://schemas.microsoft.com/office/drawing/2014/main" id="{84204E97-D7C6-42CA-80AD-5CAF64B0E9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6472" y="4047785"/>
            <a:ext cx="375893" cy="375893"/>
          </a:xfrm>
          <a:prstGeom prst="rect">
            <a:avLst/>
          </a:prstGeom>
        </p:spPr>
      </p:pic>
      <p:pic>
        <p:nvPicPr>
          <p:cNvPr id="25" name="그래픽 24" descr="일일 일정표 윤곽선">
            <a:extLst>
              <a:ext uri="{FF2B5EF4-FFF2-40B4-BE49-F238E27FC236}">
                <a16:creationId xmlns:a16="http://schemas.microsoft.com/office/drawing/2014/main" id="{F522804A-B7FB-47A7-BDA7-B7B8E8DD727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6472" y="3604331"/>
            <a:ext cx="375893" cy="375893"/>
          </a:xfrm>
          <a:prstGeom prst="rect">
            <a:avLst/>
          </a:prstGeom>
        </p:spPr>
      </p:pic>
      <p:sp>
        <p:nvSpPr>
          <p:cNvPr id="26" name="TextBox 25">
            <a:extLst>
              <a:ext uri="{FF2B5EF4-FFF2-40B4-BE49-F238E27FC236}">
                <a16:creationId xmlns:a16="http://schemas.microsoft.com/office/drawing/2014/main" id="{37BDF3D9-A624-42BB-A3DF-B470C539248E}"/>
              </a:ext>
            </a:extLst>
          </p:cNvPr>
          <p:cNvSpPr txBox="1"/>
          <p:nvPr/>
        </p:nvSpPr>
        <p:spPr>
          <a:xfrm>
            <a:off x="3672365" y="3679519"/>
            <a:ext cx="895666" cy="261610"/>
          </a:xfrm>
          <a:prstGeom prst="rect">
            <a:avLst/>
          </a:prstGeom>
          <a:noFill/>
        </p:spPr>
        <p:txBody>
          <a:bodyPr wrap="square" rtlCol="0">
            <a:spAutoFit/>
          </a:bodyPr>
          <a:lstStyle/>
          <a:p>
            <a:r>
              <a:rPr lang="ko-KR" altLang="en-US" sz="1100" dirty="0"/>
              <a:t>접수일정</a:t>
            </a:r>
          </a:p>
        </p:txBody>
      </p:sp>
      <p:sp>
        <p:nvSpPr>
          <p:cNvPr id="27" name="TextBox 26">
            <a:extLst>
              <a:ext uri="{FF2B5EF4-FFF2-40B4-BE49-F238E27FC236}">
                <a16:creationId xmlns:a16="http://schemas.microsoft.com/office/drawing/2014/main" id="{B57161C0-B578-4D24-AC75-45D22FB6FF85}"/>
              </a:ext>
            </a:extLst>
          </p:cNvPr>
          <p:cNvSpPr txBox="1"/>
          <p:nvPr/>
        </p:nvSpPr>
        <p:spPr>
          <a:xfrm>
            <a:off x="3654974" y="4112574"/>
            <a:ext cx="895666" cy="261610"/>
          </a:xfrm>
          <a:prstGeom prst="rect">
            <a:avLst/>
          </a:prstGeom>
          <a:noFill/>
        </p:spPr>
        <p:txBody>
          <a:bodyPr wrap="square" rtlCol="0">
            <a:spAutoFit/>
          </a:bodyPr>
          <a:lstStyle/>
          <a:p>
            <a:r>
              <a:rPr lang="ko-KR" altLang="en-US" sz="1100" dirty="0"/>
              <a:t>시행부처</a:t>
            </a:r>
          </a:p>
        </p:txBody>
      </p:sp>
      <p:sp>
        <p:nvSpPr>
          <p:cNvPr id="28" name="TextBox 27">
            <a:extLst>
              <a:ext uri="{FF2B5EF4-FFF2-40B4-BE49-F238E27FC236}">
                <a16:creationId xmlns:a16="http://schemas.microsoft.com/office/drawing/2014/main" id="{36EB0BF4-A313-4E53-B5F6-35644EBF095B}"/>
              </a:ext>
            </a:extLst>
          </p:cNvPr>
          <p:cNvSpPr txBox="1"/>
          <p:nvPr/>
        </p:nvSpPr>
        <p:spPr>
          <a:xfrm>
            <a:off x="3654974" y="4548380"/>
            <a:ext cx="895666" cy="261610"/>
          </a:xfrm>
          <a:prstGeom prst="rect">
            <a:avLst/>
          </a:prstGeom>
          <a:noFill/>
        </p:spPr>
        <p:txBody>
          <a:bodyPr wrap="square" rtlCol="0">
            <a:spAutoFit/>
          </a:bodyPr>
          <a:lstStyle/>
          <a:p>
            <a:r>
              <a:rPr lang="ko-KR" altLang="en-US" sz="1100" dirty="0"/>
              <a:t>지원기관</a:t>
            </a:r>
          </a:p>
        </p:txBody>
      </p:sp>
      <p:sp>
        <p:nvSpPr>
          <p:cNvPr id="29" name="TextBox 28">
            <a:extLst>
              <a:ext uri="{FF2B5EF4-FFF2-40B4-BE49-F238E27FC236}">
                <a16:creationId xmlns:a16="http://schemas.microsoft.com/office/drawing/2014/main" id="{E8C11C1E-B268-4BED-A388-EF6DABA1D9D2}"/>
              </a:ext>
            </a:extLst>
          </p:cNvPr>
          <p:cNvSpPr txBox="1"/>
          <p:nvPr/>
        </p:nvSpPr>
        <p:spPr>
          <a:xfrm>
            <a:off x="3654974"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30" name="TextBox 29">
            <a:extLst>
              <a:ext uri="{FF2B5EF4-FFF2-40B4-BE49-F238E27FC236}">
                <a16:creationId xmlns:a16="http://schemas.microsoft.com/office/drawing/2014/main" id="{4D9D3E7C-0D01-46AB-9D24-A59FC76A09BA}"/>
              </a:ext>
            </a:extLst>
          </p:cNvPr>
          <p:cNvSpPr txBox="1"/>
          <p:nvPr/>
        </p:nvSpPr>
        <p:spPr>
          <a:xfrm>
            <a:off x="4495345"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31" name="TextBox 30">
            <a:extLst>
              <a:ext uri="{FF2B5EF4-FFF2-40B4-BE49-F238E27FC236}">
                <a16:creationId xmlns:a16="http://schemas.microsoft.com/office/drawing/2014/main" id="{C908D23A-33A3-4ED5-85A0-1FF910B65C97}"/>
              </a:ext>
            </a:extLst>
          </p:cNvPr>
          <p:cNvSpPr txBox="1"/>
          <p:nvPr/>
        </p:nvSpPr>
        <p:spPr>
          <a:xfrm>
            <a:off x="4495345" y="4096003"/>
            <a:ext cx="1518194" cy="246221"/>
          </a:xfrm>
          <a:prstGeom prst="rect">
            <a:avLst/>
          </a:prstGeom>
          <a:noFill/>
        </p:spPr>
        <p:txBody>
          <a:bodyPr wrap="square" rtlCol="0">
            <a:spAutoFit/>
          </a:bodyPr>
          <a:lstStyle/>
          <a:p>
            <a:r>
              <a:rPr lang="ko-KR" altLang="en-US" sz="1000" dirty="0"/>
              <a:t>시행부처명</a:t>
            </a:r>
          </a:p>
        </p:txBody>
      </p:sp>
      <p:sp>
        <p:nvSpPr>
          <p:cNvPr id="32" name="TextBox 31">
            <a:extLst>
              <a:ext uri="{FF2B5EF4-FFF2-40B4-BE49-F238E27FC236}">
                <a16:creationId xmlns:a16="http://schemas.microsoft.com/office/drawing/2014/main" id="{D2D16B9A-F5EB-424F-BF4A-84961C84B57A}"/>
              </a:ext>
            </a:extLst>
          </p:cNvPr>
          <p:cNvSpPr txBox="1"/>
          <p:nvPr/>
        </p:nvSpPr>
        <p:spPr>
          <a:xfrm>
            <a:off x="4495345" y="4556074"/>
            <a:ext cx="1518194" cy="246221"/>
          </a:xfrm>
          <a:prstGeom prst="rect">
            <a:avLst/>
          </a:prstGeom>
          <a:noFill/>
        </p:spPr>
        <p:txBody>
          <a:bodyPr wrap="square" rtlCol="0">
            <a:spAutoFit/>
          </a:bodyPr>
          <a:lstStyle/>
          <a:p>
            <a:r>
              <a:rPr lang="ko-KR" altLang="en-US" sz="1000" dirty="0"/>
              <a:t>지원기관명</a:t>
            </a:r>
          </a:p>
        </p:txBody>
      </p:sp>
      <p:sp>
        <p:nvSpPr>
          <p:cNvPr id="33" name="TextBox 32">
            <a:extLst>
              <a:ext uri="{FF2B5EF4-FFF2-40B4-BE49-F238E27FC236}">
                <a16:creationId xmlns:a16="http://schemas.microsoft.com/office/drawing/2014/main" id="{E8ADB541-444B-4459-9C1A-64F25BF566F1}"/>
              </a:ext>
            </a:extLst>
          </p:cNvPr>
          <p:cNvSpPr txBox="1"/>
          <p:nvPr/>
        </p:nvSpPr>
        <p:spPr>
          <a:xfrm>
            <a:off x="4495345"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34" name="직사각형 33">
            <a:extLst>
              <a:ext uri="{FF2B5EF4-FFF2-40B4-BE49-F238E27FC236}">
                <a16:creationId xmlns:a16="http://schemas.microsoft.com/office/drawing/2014/main" id="{7305EAAB-20D1-467C-9E30-5E2468FF1B49}"/>
              </a:ext>
            </a:extLst>
          </p:cNvPr>
          <p:cNvSpPr/>
          <p:nvPr/>
        </p:nvSpPr>
        <p:spPr>
          <a:xfrm>
            <a:off x="6211669"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F8D6CFCF-71F5-4254-920B-335A9788D844}"/>
              </a:ext>
            </a:extLst>
          </p:cNvPr>
          <p:cNvSpPr txBox="1"/>
          <p:nvPr/>
        </p:nvSpPr>
        <p:spPr>
          <a:xfrm>
            <a:off x="6430220" y="3208407"/>
            <a:ext cx="2467296" cy="338554"/>
          </a:xfrm>
          <a:prstGeom prst="rect">
            <a:avLst/>
          </a:prstGeom>
          <a:noFill/>
          <a:ln>
            <a:solidFill>
              <a:schemeClr val="tx1">
                <a:lumMod val="75000"/>
                <a:lumOff val="25000"/>
              </a:schemeClr>
            </a:solidFill>
          </a:ln>
        </p:spPr>
        <p:txBody>
          <a:bodyPr wrap="square" rtlCol="0" anchor="ctr">
            <a:spAutoFit/>
          </a:bodyPr>
          <a:lstStyle/>
          <a:p>
            <a:pPr algn="ctr"/>
            <a:r>
              <a:rPr lang="ko-KR" altLang="en-US" sz="1600" dirty="0"/>
              <a:t>사업명</a:t>
            </a:r>
          </a:p>
        </p:txBody>
      </p:sp>
      <p:pic>
        <p:nvPicPr>
          <p:cNvPr id="36" name="그래픽 35" descr="스피커폰 윤곽선">
            <a:extLst>
              <a:ext uri="{FF2B5EF4-FFF2-40B4-BE49-F238E27FC236}">
                <a16:creationId xmlns:a16="http://schemas.microsoft.com/office/drawing/2014/main" id="{41FB275F-1866-4F04-9FEB-3CA48C9EF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6480" y="4934694"/>
            <a:ext cx="375893" cy="375893"/>
          </a:xfrm>
          <a:prstGeom prst="rect">
            <a:avLst/>
          </a:prstGeom>
        </p:spPr>
      </p:pic>
      <p:pic>
        <p:nvPicPr>
          <p:cNvPr id="37" name="그래픽 36" descr="건물 윤곽선">
            <a:extLst>
              <a:ext uri="{FF2B5EF4-FFF2-40B4-BE49-F238E27FC236}">
                <a16:creationId xmlns:a16="http://schemas.microsoft.com/office/drawing/2014/main" id="{BD0F8C7A-9E75-4152-BC86-5ACEB2C283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2957" y="4491239"/>
            <a:ext cx="375893" cy="375893"/>
          </a:xfrm>
          <a:prstGeom prst="rect">
            <a:avLst/>
          </a:prstGeom>
        </p:spPr>
      </p:pic>
      <p:pic>
        <p:nvPicPr>
          <p:cNvPr id="38" name="그래픽 37" descr="플래그 윤곽선">
            <a:extLst>
              <a:ext uri="{FF2B5EF4-FFF2-40B4-BE49-F238E27FC236}">
                <a16:creationId xmlns:a16="http://schemas.microsoft.com/office/drawing/2014/main" id="{9ADD3D02-B130-4A45-BD2B-C694BB9FF2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52957" y="4047785"/>
            <a:ext cx="375893" cy="375893"/>
          </a:xfrm>
          <a:prstGeom prst="rect">
            <a:avLst/>
          </a:prstGeom>
        </p:spPr>
      </p:pic>
      <p:pic>
        <p:nvPicPr>
          <p:cNvPr id="39" name="그래픽 38" descr="일일 일정표 윤곽선">
            <a:extLst>
              <a:ext uri="{FF2B5EF4-FFF2-40B4-BE49-F238E27FC236}">
                <a16:creationId xmlns:a16="http://schemas.microsoft.com/office/drawing/2014/main" id="{68F8B505-7999-43BB-B1C5-08327E577A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52957" y="3604331"/>
            <a:ext cx="375893" cy="375893"/>
          </a:xfrm>
          <a:prstGeom prst="rect">
            <a:avLst/>
          </a:prstGeom>
        </p:spPr>
      </p:pic>
      <p:sp>
        <p:nvSpPr>
          <p:cNvPr id="40" name="TextBox 39">
            <a:extLst>
              <a:ext uri="{FF2B5EF4-FFF2-40B4-BE49-F238E27FC236}">
                <a16:creationId xmlns:a16="http://schemas.microsoft.com/office/drawing/2014/main" id="{D2D732D3-DD93-472B-8160-81B4AB82556B}"/>
              </a:ext>
            </a:extLst>
          </p:cNvPr>
          <p:cNvSpPr txBox="1"/>
          <p:nvPr/>
        </p:nvSpPr>
        <p:spPr>
          <a:xfrm>
            <a:off x="6728850" y="3679519"/>
            <a:ext cx="895666" cy="261610"/>
          </a:xfrm>
          <a:prstGeom prst="rect">
            <a:avLst/>
          </a:prstGeom>
          <a:noFill/>
        </p:spPr>
        <p:txBody>
          <a:bodyPr wrap="square" rtlCol="0">
            <a:spAutoFit/>
          </a:bodyPr>
          <a:lstStyle/>
          <a:p>
            <a:r>
              <a:rPr lang="ko-KR" altLang="en-US" sz="1100" dirty="0"/>
              <a:t>접수일정</a:t>
            </a:r>
          </a:p>
        </p:txBody>
      </p:sp>
      <p:sp>
        <p:nvSpPr>
          <p:cNvPr id="41" name="TextBox 40">
            <a:extLst>
              <a:ext uri="{FF2B5EF4-FFF2-40B4-BE49-F238E27FC236}">
                <a16:creationId xmlns:a16="http://schemas.microsoft.com/office/drawing/2014/main" id="{05A3849C-0480-460D-ACCA-CDEE58DCC35B}"/>
              </a:ext>
            </a:extLst>
          </p:cNvPr>
          <p:cNvSpPr txBox="1"/>
          <p:nvPr/>
        </p:nvSpPr>
        <p:spPr>
          <a:xfrm>
            <a:off x="6711459" y="4112574"/>
            <a:ext cx="895666" cy="261610"/>
          </a:xfrm>
          <a:prstGeom prst="rect">
            <a:avLst/>
          </a:prstGeom>
          <a:noFill/>
        </p:spPr>
        <p:txBody>
          <a:bodyPr wrap="square" rtlCol="0">
            <a:spAutoFit/>
          </a:bodyPr>
          <a:lstStyle/>
          <a:p>
            <a:r>
              <a:rPr lang="ko-KR" altLang="en-US" sz="1100" dirty="0"/>
              <a:t>시행부처</a:t>
            </a:r>
          </a:p>
        </p:txBody>
      </p:sp>
      <p:sp>
        <p:nvSpPr>
          <p:cNvPr id="42" name="TextBox 41">
            <a:extLst>
              <a:ext uri="{FF2B5EF4-FFF2-40B4-BE49-F238E27FC236}">
                <a16:creationId xmlns:a16="http://schemas.microsoft.com/office/drawing/2014/main" id="{A85DC58F-F64F-4B7F-B3C2-AE5497596C45}"/>
              </a:ext>
            </a:extLst>
          </p:cNvPr>
          <p:cNvSpPr txBox="1"/>
          <p:nvPr/>
        </p:nvSpPr>
        <p:spPr>
          <a:xfrm>
            <a:off x="6711459" y="4548380"/>
            <a:ext cx="895666" cy="261610"/>
          </a:xfrm>
          <a:prstGeom prst="rect">
            <a:avLst/>
          </a:prstGeom>
          <a:noFill/>
        </p:spPr>
        <p:txBody>
          <a:bodyPr wrap="square" rtlCol="0">
            <a:spAutoFit/>
          </a:bodyPr>
          <a:lstStyle/>
          <a:p>
            <a:r>
              <a:rPr lang="ko-KR" altLang="en-US" sz="1100" dirty="0"/>
              <a:t>지원기관</a:t>
            </a:r>
          </a:p>
        </p:txBody>
      </p:sp>
      <p:sp>
        <p:nvSpPr>
          <p:cNvPr id="43" name="TextBox 42">
            <a:extLst>
              <a:ext uri="{FF2B5EF4-FFF2-40B4-BE49-F238E27FC236}">
                <a16:creationId xmlns:a16="http://schemas.microsoft.com/office/drawing/2014/main" id="{8AD8BE63-1B9C-455F-9161-B01843621497}"/>
              </a:ext>
            </a:extLst>
          </p:cNvPr>
          <p:cNvSpPr txBox="1"/>
          <p:nvPr/>
        </p:nvSpPr>
        <p:spPr>
          <a:xfrm>
            <a:off x="6711459" y="4963971"/>
            <a:ext cx="731022" cy="261610"/>
          </a:xfrm>
          <a:prstGeom prst="rect">
            <a:avLst/>
          </a:prstGeom>
          <a:noFill/>
        </p:spPr>
        <p:txBody>
          <a:bodyPr wrap="square" rtlCol="0">
            <a:spAutoFit/>
          </a:bodyPr>
          <a:lstStyle/>
          <a:p>
            <a:r>
              <a:rPr lang="ko-KR" altLang="en-US" sz="1100"/>
              <a:t>문의처</a:t>
            </a:r>
            <a:endParaRPr lang="ko-KR" altLang="en-US" sz="1100" dirty="0"/>
          </a:p>
        </p:txBody>
      </p:sp>
      <p:sp>
        <p:nvSpPr>
          <p:cNvPr id="44" name="TextBox 43">
            <a:extLst>
              <a:ext uri="{FF2B5EF4-FFF2-40B4-BE49-F238E27FC236}">
                <a16:creationId xmlns:a16="http://schemas.microsoft.com/office/drawing/2014/main" id="{5810A4F4-E128-46D0-A80C-93EB53BEFCDE}"/>
              </a:ext>
            </a:extLst>
          </p:cNvPr>
          <p:cNvSpPr txBox="1"/>
          <p:nvPr/>
        </p:nvSpPr>
        <p:spPr>
          <a:xfrm>
            <a:off x="7551830" y="3687213"/>
            <a:ext cx="1518194" cy="246221"/>
          </a:xfrm>
          <a:prstGeom prst="rect">
            <a:avLst/>
          </a:prstGeom>
          <a:noFill/>
        </p:spPr>
        <p:txBody>
          <a:bodyPr wrap="square" rtlCol="0">
            <a:spAutoFit/>
          </a:bodyPr>
          <a:lstStyle/>
          <a:p>
            <a:r>
              <a:rPr lang="en-US" altLang="ko-KR" sz="1000" dirty="0"/>
              <a:t>00</a:t>
            </a:r>
            <a:r>
              <a:rPr lang="ko-KR" altLang="en-US" sz="1000" dirty="0"/>
              <a:t>년</a:t>
            </a:r>
            <a:r>
              <a:rPr lang="en-US" altLang="ko-KR" sz="1000" dirty="0"/>
              <a:t>00</a:t>
            </a:r>
            <a:r>
              <a:rPr lang="ko-KR" altLang="en-US" sz="1000" dirty="0"/>
              <a:t>월 </a:t>
            </a:r>
            <a:r>
              <a:rPr lang="en-US" altLang="ko-KR" sz="1000" dirty="0"/>
              <a:t>~ 00</a:t>
            </a:r>
            <a:r>
              <a:rPr lang="ko-KR" altLang="en-US" sz="1000" dirty="0"/>
              <a:t>년 </a:t>
            </a:r>
            <a:r>
              <a:rPr lang="en-US" altLang="ko-KR" sz="1000" dirty="0"/>
              <a:t>00</a:t>
            </a:r>
            <a:r>
              <a:rPr lang="ko-KR" altLang="en-US" sz="1000" dirty="0"/>
              <a:t>월</a:t>
            </a:r>
          </a:p>
        </p:txBody>
      </p:sp>
      <p:sp>
        <p:nvSpPr>
          <p:cNvPr id="45" name="TextBox 44">
            <a:extLst>
              <a:ext uri="{FF2B5EF4-FFF2-40B4-BE49-F238E27FC236}">
                <a16:creationId xmlns:a16="http://schemas.microsoft.com/office/drawing/2014/main" id="{87981807-B3EE-4E6A-94E8-417A0D11E9DC}"/>
              </a:ext>
            </a:extLst>
          </p:cNvPr>
          <p:cNvSpPr txBox="1"/>
          <p:nvPr/>
        </p:nvSpPr>
        <p:spPr>
          <a:xfrm>
            <a:off x="7551830" y="4096003"/>
            <a:ext cx="1518194" cy="246221"/>
          </a:xfrm>
          <a:prstGeom prst="rect">
            <a:avLst/>
          </a:prstGeom>
          <a:noFill/>
        </p:spPr>
        <p:txBody>
          <a:bodyPr wrap="square" rtlCol="0">
            <a:spAutoFit/>
          </a:bodyPr>
          <a:lstStyle/>
          <a:p>
            <a:r>
              <a:rPr lang="ko-KR" altLang="en-US" sz="1000" dirty="0"/>
              <a:t>시행부처명</a:t>
            </a:r>
          </a:p>
        </p:txBody>
      </p:sp>
      <p:sp>
        <p:nvSpPr>
          <p:cNvPr id="46" name="TextBox 45">
            <a:extLst>
              <a:ext uri="{FF2B5EF4-FFF2-40B4-BE49-F238E27FC236}">
                <a16:creationId xmlns:a16="http://schemas.microsoft.com/office/drawing/2014/main" id="{156637D5-F297-4754-8615-B8135F1C4543}"/>
              </a:ext>
            </a:extLst>
          </p:cNvPr>
          <p:cNvSpPr txBox="1"/>
          <p:nvPr/>
        </p:nvSpPr>
        <p:spPr>
          <a:xfrm>
            <a:off x="7551830" y="4556074"/>
            <a:ext cx="1518194" cy="246221"/>
          </a:xfrm>
          <a:prstGeom prst="rect">
            <a:avLst/>
          </a:prstGeom>
          <a:noFill/>
        </p:spPr>
        <p:txBody>
          <a:bodyPr wrap="square" rtlCol="0">
            <a:spAutoFit/>
          </a:bodyPr>
          <a:lstStyle/>
          <a:p>
            <a:r>
              <a:rPr lang="ko-KR" altLang="en-US" sz="1000" dirty="0"/>
              <a:t>지원기관명</a:t>
            </a:r>
          </a:p>
        </p:txBody>
      </p:sp>
      <p:sp>
        <p:nvSpPr>
          <p:cNvPr id="47" name="TextBox 46">
            <a:extLst>
              <a:ext uri="{FF2B5EF4-FFF2-40B4-BE49-F238E27FC236}">
                <a16:creationId xmlns:a16="http://schemas.microsoft.com/office/drawing/2014/main" id="{A1CFCDAB-5C46-4C54-9DB9-0A12B2DEE913}"/>
              </a:ext>
            </a:extLst>
          </p:cNvPr>
          <p:cNvSpPr txBox="1"/>
          <p:nvPr/>
        </p:nvSpPr>
        <p:spPr>
          <a:xfrm>
            <a:off x="7551830" y="4936388"/>
            <a:ext cx="1518194" cy="246221"/>
          </a:xfrm>
          <a:prstGeom prst="rect">
            <a:avLst/>
          </a:prstGeom>
          <a:noFill/>
        </p:spPr>
        <p:txBody>
          <a:bodyPr wrap="square" rtlCol="0">
            <a:spAutoFit/>
          </a:bodyPr>
          <a:lstStyle/>
          <a:p>
            <a:r>
              <a:rPr lang="en-US" altLang="ko-KR" sz="1000" dirty="0"/>
              <a:t>000-000-0000</a:t>
            </a:r>
            <a:endParaRPr lang="ko-KR" altLang="en-US" sz="1000" dirty="0"/>
          </a:p>
        </p:txBody>
      </p:sp>
      <p:sp>
        <p:nvSpPr>
          <p:cNvPr id="49" name="직사각형 48">
            <a:extLst>
              <a:ext uri="{FF2B5EF4-FFF2-40B4-BE49-F238E27FC236}">
                <a16:creationId xmlns:a16="http://schemas.microsoft.com/office/drawing/2014/main" id="{5132ADA4-9E91-4E62-98DD-BCA4084D78BA}"/>
              </a:ext>
            </a:extLst>
          </p:cNvPr>
          <p:cNvSpPr/>
          <p:nvPr/>
        </p:nvSpPr>
        <p:spPr>
          <a:xfrm>
            <a:off x="3342329" y="614892"/>
            <a:ext cx="4524459" cy="43518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직사각형 49">
            <a:extLst>
              <a:ext uri="{FF2B5EF4-FFF2-40B4-BE49-F238E27FC236}">
                <a16:creationId xmlns:a16="http://schemas.microsoft.com/office/drawing/2014/main" id="{11A9CCCF-A3B0-499B-8644-37C28FD58F02}"/>
              </a:ext>
            </a:extLst>
          </p:cNvPr>
          <p:cNvSpPr/>
          <p:nvPr/>
        </p:nvSpPr>
        <p:spPr>
          <a:xfrm>
            <a:off x="3585411" y="1414406"/>
            <a:ext cx="4099426" cy="3314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십자형 51">
            <a:extLst>
              <a:ext uri="{FF2B5EF4-FFF2-40B4-BE49-F238E27FC236}">
                <a16:creationId xmlns:a16="http://schemas.microsoft.com/office/drawing/2014/main" id="{2AC548E1-6E8C-48EB-97FF-AA08BE5140DA}"/>
              </a:ext>
            </a:extLst>
          </p:cNvPr>
          <p:cNvSpPr/>
          <p:nvPr/>
        </p:nvSpPr>
        <p:spPr>
          <a:xfrm rot="2700000">
            <a:off x="7257351" y="808735"/>
            <a:ext cx="389497" cy="389497"/>
          </a:xfrm>
          <a:prstGeom prst="plus">
            <a:avLst>
              <a:gd name="adj" fmla="val 4375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a:extLst>
              <a:ext uri="{FF2B5EF4-FFF2-40B4-BE49-F238E27FC236}">
                <a16:creationId xmlns:a16="http://schemas.microsoft.com/office/drawing/2014/main" id="{5C50866F-81BF-4659-9626-0DEC9523D179}"/>
              </a:ext>
            </a:extLst>
          </p:cNvPr>
          <p:cNvSpPr txBox="1"/>
          <p:nvPr/>
        </p:nvSpPr>
        <p:spPr>
          <a:xfrm>
            <a:off x="3618182" y="831845"/>
            <a:ext cx="954107" cy="400110"/>
          </a:xfrm>
          <a:prstGeom prst="rect">
            <a:avLst/>
          </a:prstGeom>
          <a:noFill/>
        </p:spPr>
        <p:txBody>
          <a:bodyPr wrap="none" rtlCol="0">
            <a:spAutoFit/>
          </a:bodyPr>
          <a:lstStyle/>
          <a:p>
            <a:r>
              <a:rPr lang="ko-KR" altLang="en-US" sz="2000" b="1" dirty="0">
                <a:solidFill>
                  <a:schemeClr val="bg1"/>
                </a:solidFill>
              </a:rPr>
              <a:t>사업명</a:t>
            </a:r>
          </a:p>
        </p:txBody>
      </p:sp>
      <p:sp>
        <p:nvSpPr>
          <p:cNvPr id="3" name="TextBox 2">
            <a:extLst>
              <a:ext uri="{FF2B5EF4-FFF2-40B4-BE49-F238E27FC236}">
                <a16:creationId xmlns:a16="http://schemas.microsoft.com/office/drawing/2014/main" id="{C385B484-6057-4F1B-96FB-00A16AE8F982}"/>
              </a:ext>
            </a:extLst>
          </p:cNvPr>
          <p:cNvSpPr txBox="1"/>
          <p:nvPr/>
        </p:nvSpPr>
        <p:spPr>
          <a:xfrm>
            <a:off x="3757239" y="1728170"/>
            <a:ext cx="748923" cy="261610"/>
          </a:xfrm>
          <a:prstGeom prst="rect">
            <a:avLst/>
          </a:prstGeom>
          <a:noFill/>
        </p:spPr>
        <p:txBody>
          <a:bodyPr wrap="none" rtlCol="0">
            <a:spAutoFit/>
          </a:bodyPr>
          <a:lstStyle/>
          <a:p>
            <a:r>
              <a:rPr lang="ko-KR" altLang="en-US" sz="1100" dirty="0">
                <a:solidFill>
                  <a:schemeClr val="bg2">
                    <a:lumMod val="75000"/>
                  </a:schemeClr>
                </a:solidFill>
              </a:rPr>
              <a:t>사업개요</a:t>
            </a:r>
          </a:p>
        </p:txBody>
      </p:sp>
      <p:sp>
        <p:nvSpPr>
          <p:cNvPr id="54" name="TextBox 53">
            <a:extLst>
              <a:ext uri="{FF2B5EF4-FFF2-40B4-BE49-F238E27FC236}">
                <a16:creationId xmlns:a16="http://schemas.microsoft.com/office/drawing/2014/main" id="{C60322A1-397A-4BFD-8D65-D5B3836DECA1}"/>
              </a:ext>
            </a:extLst>
          </p:cNvPr>
          <p:cNvSpPr txBox="1"/>
          <p:nvPr/>
        </p:nvSpPr>
        <p:spPr>
          <a:xfrm>
            <a:off x="3757239" y="2415808"/>
            <a:ext cx="748923" cy="261610"/>
          </a:xfrm>
          <a:prstGeom prst="rect">
            <a:avLst/>
          </a:prstGeom>
          <a:noFill/>
        </p:spPr>
        <p:txBody>
          <a:bodyPr wrap="none" rtlCol="0">
            <a:spAutoFit/>
          </a:bodyPr>
          <a:lstStyle/>
          <a:p>
            <a:r>
              <a:rPr lang="ko-KR" altLang="en-US" sz="1100">
                <a:solidFill>
                  <a:schemeClr val="bg2">
                    <a:lumMod val="75000"/>
                  </a:schemeClr>
                </a:solidFill>
              </a:rPr>
              <a:t>지원예산</a:t>
            </a:r>
            <a:endParaRPr lang="ko-KR" altLang="en-US" sz="1100" dirty="0">
              <a:solidFill>
                <a:schemeClr val="bg2">
                  <a:lumMod val="75000"/>
                </a:schemeClr>
              </a:solidFill>
            </a:endParaRPr>
          </a:p>
        </p:txBody>
      </p:sp>
      <p:sp>
        <p:nvSpPr>
          <p:cNvPr id="55" name="TextBox 54">
            <a:extLst>
              <a:ext uri="{FF2B5EF4-FFF2-40B4-BE49-F238E27FC236}">
                <a16:creationId xmlns:a16="http://schemas.microsoft.com/office/drawing/2014/main" id="{535904D4-4D7F-4E5D-9059-1DB1AE076E50}"/>
              </a:ext>
            </a:extLst>
          </p:cNvPr>
          <p:cNvSpPr txBox="1"/>
          <p:nvPr/>
        </p:nvSpPr>
        <p:spPr>
          <a:xfrm>
            <a:off x="3757239" y="2706695"/>
            <a:ext cx="748923" cy="261610"/>
          </a:xfrm>
          <a:prstGeom prst="rect">
            <a:avLst/>
          </a:prstGeom>
          <a:noFill/>
        </p:spPr>
        <p:txBody>
          <a:bodyPr wrap="none" rtlCol="0">
            <a:spAutoFit/>
          </a:bodyPr>
          <a:lstStyle/>
          <a:p>
            <a:r>
              <a:rPr lang="ko-KR" altLang="en-US" sz="1100">
                <a:solidFill>
                  <a:schemeClr val="bg2">
                    <a:lumMod val="75000"/>
                  </a:schemeClr>
                </a:solidFill>
              </a:rPr>
              <a:t>지원대상</a:t>
            </a:r>
            <a:endParaRPr lang="ko-KR" altLang="en-US" sz="1100" dirty="0">
              <a:solidFill>
                <a:schemeClr val="bg2">
                  <a:lumMod val="75000"/>
                </a:schemeClr>
              </a:solidFill>
            </a:endParaRPr>
          </a:p>
        </p:txBody>
      </p:sp>
      <p:sp>
        <p:nvSpPr>
          <p:cNvPr id="56" name="TextBox 55">
            <a:extLst>
              <a:ext uri="{FF2B5EF4-FFF2-40B4-BE49-F238E27FC236}">
                <a16:creationId xmlns:a16="http://schemas.microsoft.com/office/drawing/2014/main" id="{EEF94890-1D16-4C98-BE55-D71DF5264361}"/>
              </a:ext>
            </a:extLst>
          </p:cNvPr>
          <p:cNvSpPr txBox="1"/>
          <p:nvPr/>
        </p:nvSpPr>
        <p:spPr>
          <a:xfrm>
            <a:off x="3757239" y="3356011"/>
            <a:ext cx="748923" cy="261610"/>
          </a:xfrm>
          <a:prstGeom prst="rect">
            <a:avLst/>
          </a:prstGeom>
          <a:noFill/>
        </p:spPr>
        <p:txBody>
          <a:bodyPr wrap="none" rtlCol="0">
            <a:spAutoFit/>
          </a:bodyPr>
          <a:lstStyle/>
          <a:p>
            <a:r>
              <a:rPr lang="ko-KR" altLang="en-US" sz="1100" dirty="0">
                <a:solidFill>
                  <a:schemeClr val="bg2">
                    <a:lumMod val="75000"/>
                  </a:schemeClr>
                </a:solidFill>
              </a:rPr>
              <a:t>접수일정</a:t>
            </a:r>
          </a:p>
        </p:txBody>
      </p:sp>
      <p:sp>
        <p:nvSpPr>
          <p:cNvPr id="58" name="TextBox 57">
            <a:extLst>
              <a:ext uri="{FF2B5EF4-FFF2-40B4-BE49-F238E27FC236}">
                <a16:creationId xmlns:a16="http://schemas.microsoft.com/office/drawing/2014/main" id="{5943EA9B-EAC1-4988-8A43-7718C701B064}"/>
              </a:ext>
            </a:extLst>
          </p:cNvPr>
          <p:cNvSpPr txBox="1"/>
          <p:nvPr/>
        </p:nvSpPr>
        <p:spPr>
          <a:xfrm>
            <a:off x="3757239" y="3606748"/>
            <a:ext cx="748923" cy="261610"/>
          </a:xfrm>
          <a:prstGeom prst="rect">
            <a:avLst/>
          </a:prstGeom>
          <a:noFill/>
        </p:spPr>
        <p:txBody>
          <a:bodyPr wrap="none" rtlCol="0">
            <a:spAutoFit/>
          </a:bodyPr>
          <a:lstStyle/>
          <a:p>
            <a:r>
              <a:rPr lang="ko-KR" altLang="en-US" sz="1100" dirty="0">
                <a:solidFill>
                  <a:schemeClr val="bg2">
                    <a:lumMod val="75000"/>
                  </a:schemeClr>
                </a:solidFill>
              </a:rPr>
              <a:t>문의번호</a:t>
            </a:r>
          </a:p>
        </p:txBody>
      </p:sp>
      <p:sp>
        <p:nvSpPr>
          <p:cNvPr id="59" name="TextBox 58">
            <a:extLst>
              <a:ext uri="{FF2B5EF4-FFF2-40B4-BE49-F238E27FC236}">
                <a16:creationId xmlns:a16="http://schemas.microsoft.com/office/drawing/2014/main" id="{F9D3D5F3-F8B2-4B45-9C8A-83D225E8F8C8}"/>
              </a:ext>
            </a:extLst>
          </p:cNvPr>
          <p:cNvSpPr txBox="1"/>
          <p:nvPr/>
        </p:nvSpPr>
        <p:spPr>
          <a:xfrm>
            <a:off x="3757239" y="4048359"/>
            <a:ext cx="748923" cy="261610"/>
          </a:xfrm>
          <a:prstGeom prst="rect">
            <a:avLst/>
          </a:prstGeom>
          <a:noFill/>
        </p:spPr>
        <p:txBody>
          <a:bodyPr wrap="none" rtlCol="0">
            <a:spAutoFit/>
          </a:bodyPr>
          <a:lstStyle/>
          <a:p>
            <a:r>
              <a:rPr lang="ko-KR" altLang="en-US" sz="1100" dirty="0">
                <a:solidFill>
                  <a:schemeClr val="bg2">
                    <a:lumMod val="75000"/>
                  </a:schemeClr>
                </a:solidFill>
              </a:rPr>
              <a:t>공고자료</a:t>
            </a:r>
          </a:p>
        </p:txBody>
      </p:sp>
      <p:sp>
        <p:nvSpPr>
          <p:cNvPr id="48" name="TextBox 47">
            <a:extLst>
              <a:ext uri="{FF2B5EF4-FFF2-40B4-BE49-F238E27FC236}">
                <a16:creationId xmlns:a16="http://schemas.microsoft.com/office/drawing/2014/main" id="{A2F9DB89-E407-4207-BC12-05AC8F85A6E5}"/>
              </a:ext>
            </a:extLst>
          </p:cNvPr>
          <p:cNvSpPr txBox="1"/>
          <p:nvPr/>
        </p:nvSpPr>
        <p:spPr>
          <a:xfrm>
            <a:off x="4864664" y="1713497"/>
            <a:ext cx="1080745" cy="261610"/>
          </a:xfrm>
          <a:prstGeom prst="rect">
            <a:avLst/>
          </a:prstGeom>
          <a:noFill/>
        </p:spPr>
        <p:txBody>
          <a:bodyPr wrap="none" rtlCol="0">
            <a:spAutoFit/>
          </a:bodyPr>
          <a:lstStyle/>
          <a:p>
            <a:r>
              <a:rPr lang="ko-KR" altLang="en-US" sz="1100">
                <a:solidFill>
                  <a:srgbClr val="2F5597"/>
                </a:solidFill>
              </a:rPr>
              <a:t>사업개요 내용</a:t>
            </a:r>
          </a:p>
        </p:txBody>
      </p:sp>
      <p:sp>
        <p:nvSpPr>
          <p:cNvPr id="60" name="TextBox 59">
            <a:extLst>
              <a:ext uri="{FF2B5EF4-FFF2-40B4-BE49-F238E27FC236}">
                <a16:creationId xmlns:a16="http://schemas.microsoft.com/office/drawing/2014/main" id="{885947CD-6588-44E3-B8DF-BBE95348F7F0}"/>
              </a:ext>
            </a:extLst>
          </p:cNvPr>
          <p:cNvSpPr txBox="1"/>
          <p:nvPr/>
        </p:nvSpPr>
        <p:spPr>
          <a:xfrm>
            <a:off x="4864664" y="2397101"/>
            <a:ext cx="1080745" cy="261610"/>
          </a:xfrm>
          <a:prstGeom prst="rect">
            <a:avLst/>
          </a:prstGeom>
          <a:noFill/>
        </p:spPr>
        <p:txBody>
          <a:bodyPr wrap="none" rtlCol="0">
            <a:spAutoFit/>
          </a:bodyPr>
          <a:lstStyle/>
          <a:p>
            <a:r>
              <a:rPr lang="ko-KR" altLang="en-US" sz="1100" dirty="0">
                <a:solidFill>
                  <a:srgbClr val="2F5597"/>
                </a:solidFill>
              </a:rPr>
              <a:t>지원예산 내용</a:t>
            </a:r>
          </a:p>
        </p:txBody>
      </p:sp>
      <p:sp>
        <p:nvSpPr>
          <p:cNvPr id="61" name="TextBox 60">
            <a:extLst>
              <a:ext uri="{FF2B5EF4-FFF2-40B4-BE49-F238E27FC236}">
                <a16:creationId xmlns:a16="http://schemas.microsoft.com/office/drawing/2014/main" id="{C2D7FCD5-3439-4BC0-942D-F03315B91B4D}"/>
              </a:ext>
            </a:extLst>
          </p:cNvPr>
          <p:cNvSpPr txBox="1"/>
          <p:nvPr/>
        </p:nvSpPr>
        <p:spPr>
          <a:xfrm>
            <a:off x="4864664" y="2738803"/>
            <a:ext cx="1080745" cy="261610"/>
          </a:xfrm>
          <a:prstGeom prst="rect">
            <a:avLst/>
          </a:prstGeom>
          <a:noFill/>
        </p:spPr>
        <p:txBody>
          <a:bodyPr wrap="none" rtlCol="0">
            <a:spAutoFit/>
          </a:bodyPr>
          <a:lstStyle/>
          <a:p>
            <a:r>
              <a:rPr lang="ko-KR" altLang="en-US" sz="1100" dirty="0">
                <a:solidFill>
                  <a:srgbClr val="2F5597"/>
                </a:solidFill>
              </a:rPr>
              <a:t>지원대상 내용</a:t>
            </a:r>
          </a:p>
        </p:txBody>
      </p:sp>
      <p:sp>
        <p:nvSpPr>
          <p:cNvPr id="62" name="TextBox 61">
            <a:extLst>
              <a:ext uri="{FF2B5EF4-FFF2-40B4-BE49-F238E27FC236}">
                <a16:creationId xmlns:a16="http://schemas.microsoft.com/office/drawing/2014/main" id="{7BFCD3E2-2A01-41E4-8DD9-D551311421D1}"/>
              </a:ext>
            </a:extLst>
          </p:cNvPr>
          <p:cNvSpPr txBox="1"/>
          <p:nvPr/>
        </p:nvSpPr>
        <p:spPr>
          <a:xfrm>
            <a:off x="4864664" y="3353094"/>
            <a:ext cx="748923" cy="261610"/>
          </a:xfrm>
          <a:prstGeom prst="rect">
            <a:avLst/>
          </a:prstGeom>
          <a:noFill/>
        </p:spPr>
        <p:txBody>
          <a:bodyPr wrap="none" rtlCol="0">
            <a:spAutoFit/>
          </a:bodyPr>
          <a:lstStyle/>
          <a:p>
            <a:r>
              <a:rPr lang="ko-KR" altLang="en-US" sz="1100" dirty="0">
                <a:solidFill>
                  <a:srgbClr val="2F5597"/>
                </a:solidFill>
              </a:rPr>
              <a:t>접수일정</a:t>
            </a:r>
          </a:p>
        </p:txBody>
      </p:sp>
      <p:sp>
        <p:nvSpPr>
          <p:cNvPr id="63" name="TextBox 62">
            <a:extLst>
              <a:ext uri="{FF2B5EF4-FFF2-40B4-BE49-F238E27FC236}">
                <a16:creationId xmlns:a16="http://schemas.microsoft.com/office/drawing/2014/main" id="{26153D0B-E3B8-427F-870B-6CDB45E5C37F}"/>
              </a:ext>
            </a:extLst>
          </p:cNvPr>
          <p:cNvSpPr txBox="1"/>
          <p:nvPr/>
        </p:nvSpPr>
        <p:spPr>
          <a:xfrm>
            <a:off x="4864664" y="3610800"/>
            <a:ext cx="1069524" cy="261610"/>
          </a:xfrm>
          <a:prstGeom prst="rect">
            <a:avLst/>
          </a:prstGeom>
          <a:noFill/>
        </p:spPr>
        <p:txBody>
          <a:bodyPr wrap="none" rtlCol="0">
            <a:spAutoFit/>
          </a:bodyPr>
          <a:lstStyle/>
          <a:p>
            <a:r>
              <a:rPr lang="en-US" altLang="ko-KR" sz="1100" dirty="0">
                <a:solidFill>
                  <a:srgbClr val="2F5597"/>
                </a:solidFill>
              </a:rPr>
              <a:t>000-000-0000</a:t>
            </a:r>
            <a:endParaRPr lang="ko-KR" altLang="en-US" sz="1100" dirty="0">
              <a:solidFill>
                <a:srgbClr val="2F5597"/>
              </a:solidFill>
            </a:endParaRPr>
          </a:p>
        </p:txBody>
      </p:sp>
      <p:sp>
        <p:nvSpPr>
          <p:cNvPr id="64" name="TextBox 63">
            <a:extLst>
              <a:ext uri="{FF2B5EF4-FFF2-40B4-BE49-F238E27FC236}">
                <a16:creationId xmlns:a16="http://schemas.microsoft.com/office/drawing/2014/main" id="{4736E097-029C-40EE-8B52-A413501BC344}"/>
              </a:ext>
            </a:extLst>
          </p:cNvPr>
          <p:cNvSpPr txBox="1"/>
          <p:nvPr/>
        </p:nvSpPr>
        <p:spPr>
          <a:xfrm>
            <a:off x="4864664" y="4057800"/>
            <a:ext cx="1476686" cy="261610"/>
          </a:xfrm>
          <a:prstGeom prst="rect">
            <a:avLst/>
          </a:prstGeom>
          <a:noFill/>
        </p:spPr>
        <p:txBody>
          <a:bodyPr wrap="none" rtlCol="0">
            <a:spAutoFit/>
          </a:bodyPr>
          <a:lstStyle/>
          <a:p>
            <a:r>
              <a:rPr lang="ko-KR" altLang="en-US" sz="1100" dirty="0">
                <a:solidFill>
                  <a:srgbClr val="2F5597"/>
                </a:solidFill>
              </a:rPr>
              <a:t>사업명</a:t>
            </a:r>
            <a:r>
              <a:rPr lang="en-US" altLang="ko-KR" sz="1100" dirty="0">
                <a:solidFill>
                  <a:srgbClr val="2F5597"/>
                </a:solidFill>
              </a:rPr>
              <a:t>_</a:t>
            </a:r>
            <a:r>
              <a:rPr lang="ko-KR" altLang="en-US" sz="1100" dirty="0">
                <a:solidFill>
                  <a:srgbClr val="2F5597"/>
                </a:solidFill>
              </a:rPr>
              <a:t>첨부파일</a:t>
            </a:r>
            <a:r>
              <a:rPr lang="en-US" altLang="ko-KR" sz="1100" dirty="0">
                <a:solidFill>
                  <a:srgbClr val="2F5597"/>
                </a:solidFill>
              </a:rPr>
              <a:t>.pdf</a:t>
            </a:r>
            <a:endParaRPr lang="ko-KR" altLang="en-US" sz="1100" dirty="0">
              <a:solidFill>
                <a:srgbClr val="2F5597"/>
              </a:solidFill>
            </a:endParaRPr>
          </a:p>
        </p:txBody>
      </p:sp>
    </p:spTree>
    <p:extLst>
      <p:ext uri="{BB962C8B-B14F-4D97-AF65-F5344CB8AC3E}">
        <p14:creationId xmlns:p14="http://schemas.microsoft.com/office/powerpoint/2010/main" val="3935855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D078EEB-FEED-412B-9013-3AD17972CBA0}"/>
              </a:ext>
            </a:extLst>
          </p:cNvPr>
          <p:cNvSpPr>
            <a:spLocks noGrp="1"/>
          </p:cNvSpPr>
          <p:nvPr>
            <p:ph type="body" sz="quarter" idx="10"/>
          </p:nvPr>
        </p:nvSpPr>
        <p:spPr/>
        <p:txBody>
          <a:bodyPr/>
          <a:lstStyle/>
          <a:p>
            <a:r>
              <a:rPr lang="ko-KR" altLang="en-US" dirty="0"/>
              <a:t>지원계획은 게시판 형식으로 구성해 업로드</a:t>
            </a:r>
          </a:p>
        </p:txBody>
      </p:sp>
      <p:sp>
        <p:nvSpPr>
          <p:cNvPr id="3" name="제목 2">
            <a:extLst>
              <a:ext uri="{FF2B5EF4-FFF2-40B4-BE49-F238E27FC236}">
                <a16:creationId xmlns:a16="http://schemas.microsoft.com/office/drawing/2014/main" id="{56E235E5-CB33-43CC-AC57-046F80CB787F}"/>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사업공고 </a:t>
            </a:r>
            <a:r>
              <a:rPr lang="en-US" altLang="ko-KR" sz="1300" dirty="0"/>
              <a:t>&gt; </a:t>
            </a:r>
            <a:r>
              <a:rPr lang="ko-KR" altLang="en-US" sz="1300" dirty="0"/>
              <a:t>지원계획</a:t>
            </a:r>
          </a:p>
        </p:txBody>
      </p:sp>
      <p:pic>
        <p:nvPicPr>
          <p:cNvPr id="4" name="그림 3">
            <a:extLst>
              <a:ext uri="{FF2B5EF4-FFF2-40B4-BE49-F238E27FC236}">
                <a16:creationId xmlns:a16="http://schemas.microsoft.com/office/drawing/2014/main" id="{BF705586-3D2B-427A-A3FA-78A22171FC16}"/>
              </a:ext>
            </a:extLst>
          </p:cNvPr>
          <p:cNvPicPr>
            <a:picLocks noChangeAspect="1"/>
          </p:cNvPicPr>
          <p:nvPr/>
        </p:nvPicPr>
        <p:blipFill>
          <a:blip r:embed="rId3"/>
          <a:stretch>
            <a:fillRect/>
          </a:stretch>
        </p:blipFill>
        <p:spPr>
          <a:xfrm>
            <a:off x="251284" y="705281"/>
            <a:ext cx="8569443" cy="707496"/>
          </a:xfrm>
          <a:prstGeom prst="rect">
            <a:avLst/>
          </a:prstGeom>
        </p:spPr>
      </p:pic>
      <p:sp>
        <p:nvSpPr>
          <p:cNvPr id="5" name="직사각형 4">
            <a:extLst>
              <a:ext uri="{FF2B5EF4-FFF2-40B4-BE49-F238E27FC236}">
                <a16:creationId xmlns:a16="http://schemas.microsoft.com/office/drawing/2014/main" id="{B746C4B7-AEFF-4D43-82B2-B0F641A05289}"/>
              </a:ext>
            </a:extLst>
          </p:cNvPr>
          <p:cNvSpPr/>
          <p:nvPr/>
        </p:nvSpPr>
        <p:spPr>
          <a:xfrm>
            <a:off x="251285" y="1412778"/>
            <a:ext cx="8629025" cy="384041"/>
          </a:xfrm>
          <a:prstGeom prst="rect">
            <a:avLst/>
          </a:prstGeom>
          <a:solidFill>
            <a:srgbClr val="416BA4"/>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 name="TextBox 5">
            <a:extLst>
              <a:ext uri="{FF2B5EF4-FFF2-40B4-BE49-F238E27FC236}">
                <a16:creationId xmlns:a16="http://schemas.microsoft.com/office/drawing/2014/main" id="{360F710B-86BC-44AE-B021-A42543DFE7EB}"/>
              </a:ext>
            </a:extLst>
          </p:cNvPr>
          <p:cNvSpPr txBox="1"/>
          <p:nvPr/>
        </p:nvSpPr>
        <p:spPr>
          <a:xfrm>
            <a:off x="1487489" y="1448006"/>
            <a:ext cx="1144865" cy="307777"/>
          </a:xfrm>
          <a:prstGeom prst="rect">
            <a:avLst/>
          </a:prstGeom>
          <a:noFill/>
        </p:spPr>
        <p:txBody>
          <a:bodyPr wrap="none" rtlCol="0">
            <a:spAutoFit/>
          </a:bodyPr>
          <a:lstStyle/>
          <a:p>
            <a:r>
              <a:rPr lang="ko-KR" altLang="en-US" sz="1400" dirty="0">
                <a:solidFill>
                  <a:schemeClr val="bg1"/>
                </a:solidFill>
              </a:rPr>
              <a:t>시스템 소개</a:t>
            </a:r>
          </a:p>
        </p:txBody>
      </p:sp>
      <p:sp>
        <p:nvSpPr>
          <p:cNvPr id="7" name="TextBox 6">
            <a:extLst>
              <a:ext uri="{FF2B5EF4-FFF2-40B4-BE49-F238E27FC236}">
                <a16:creationId xmlns:a16="http://schemas.microsoft.com/office/drawing/2014/main" id="{96B42812-3530-4B61-98D2-3C1DE9876C09}"/>
              </a:ext>
            </a:extLst>
          </p:cNvPr>
          <p:cNvSpPr txBox="1"/>
          <p:nvPr/>
        </p:nvSpPr>
        <p:spPr>
          <a:xfrm>
            <a:off x="3549477" y="1448006"/>
            <a:ext cx="902811" cy="307777"/>
          </a:xfrm>
          <a:prstGeom prst="rect">
            <a:avLst/>
          </a:prstGeom>
          <a:noFill/>
        </p:spPr>
        <p:txBody>
          <a:bodyPr wrap="none" rtlCol="0">
            <a:spAutoFit/>
          </a:bodyPr>
          <a:lstStyle/>
          <a:p>
            <a:r>
              <a:rPr lang="ko-KR" altLang="en-US" sz="1400" dirty="0">
                <a:solidFill>
                  <a:schemeClr val="bg1"/>
                </a:solidFill>
              </a:rPr>
              <a:t>사업공고</a:t>
            </a:r>
          </a:p>
        </p:txBody>
      </p:sp>
      <p:sp>
        <p:nvSpPr>
          <p:cNvPr id="10" name="직사각형 9">
            <a:extLst>
              <a:ext uri="{FF2B5EF4-FFF2-40B4-BE49-F238E27FC236}">
                <a16:creationId xmlns:a16="http://schemas.microsoft.com/office/drawing/2014/main" id="{A6587B33-3154-49B7-8BCC-352F54131E9F}"/>
              </a:ext>
            </a:extLst>
          </p:cNvPr>
          <p:cNvSpPr/>
          <p:nvPr/>
        </p:nvSpPr>
        <p:spPr>
          <a:xfrm>
            <a:off x="239351" y="1796820"/>
            <a:ext cx="8640959" cy="3840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5" name="직사각형 14">
            <a:extLst>
              <a:ext uri="{FF2B5EF4-FFF2-40B4-BE49-F238E27FC236}">
                <a16:creationId xmlns:a16="http://schemas.microsoft.com/office/drawing/2014/main" id="{7E040A12-A326-41EF-A7EE-96291D715A38}"/>
              </a:ext>
            </a:extLst>
          </p:cNvPr>
          <p:cNvSpPr/>
          <p:nvPr/>
        </p:nvSpPr>
        <p:spPr>
          <a:xfrm>
            <a:off x="4003755" y="1804392"/>
            <a:ext cx="617375" cy="348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0" name="TextBox 29">
            <a:extLst>
              <a:ext uri="{FF2B5EF4-FFF2-40B4-BE49-F238E27FC236}">
                <a16:creationId xmlns:a16="http://schemas.microsoft.com/office/drawing/2014/main" id="{6BBCFFC1-071D-4074-A7FF-4A9B6B1690AC}"/>
              </a:ext>
            </a:extLst>
          </p:cNvPr>
          <p:cNvSpPr txBox="1"/>
          <p:nvPr/>
        </p:nvSpPr>
        <p:spPr>
          <a:xfrm>
            <a:off x="5730063" y="1448006"/>
            <a:ext cx="864096" cy="307777"/>
          </a:xfrm>
          <a:prstGeom prst="rect">
            <a:avLst/>
          </a:prstGeom>
          <a:noFill/>
        </p:spPr>
        <p:txBody>
          <a:bodyPr wrap="square" rtlCol="0">
            <a:spAutoFit/>
          </a:bodyPr>
          <a:lstStyle/>
          <a:p>
            <a:r>
              <a:rPr lang="ko-KR" altLang="en-US" sz="1400">
                <a:solidFill>
                  <a:schemeClr val="bg1"/>
                </a:solidFill>
              </a:rPr>
              <a:t>정보</a:t>
            </a:r>
            <a:endParaRPr lang="ko-KR" altLang="en-US" sz="1400" dirty="0">
              <a:solidFill>
                <a:schemeClr val="bg1"/>
              </a:solidFill>
            </a:endParaRPr>
          </a:p>
        </p:txBody>
      </p:sp>
      <p:pic>
        <p:nvPicPr>
          <p:cNvPr id="9" name="그림 8">
            <a:extLst>
              <a:ext uri="{FF2B5EF4-FFF2-40B4-BE49-F238E27FC236}">
                <a16:creationId xmlns:a16="http://schemas.microsoft.com/office/drawing/2014/main" id="{76C79270-42CD-4E33-89C2-726A0515D2C2}"/>
              </a:ext>
            </a:extLst>
          </p:cNvPr>
          <p:cNvPicPr>
            <a:picLocks noChangeAspect="1"/>
          </p:cNvPicPr>
          <p:nvPr/>
        </p:nvPicPr>
        <p:blipFill rotWithShape="1">
          <a:blip r:embed="rId4"/>
          <a:srcRect t="44133"/>
          <a:stretch/>
        </p:blipFill>
        <p:spPr>
          <a:xfrm>
            <a:off x="2271681" y="2351491"/>
            <a:ext cx="6486507" cy="3255276"/>
          </a:xfrm>
          <a:prstGeom prst="rect">
            <a:avLst/>
          </a:prstGeom>
        </p:spPr>
      </p:pic>
      <p:pic>
        <p:nvPicPr>
          <p:cNvPr id="32" name="그림 31">
            <a:extLst>
              <a:ext uri="{FF2B5EF4-FFF2-40B4-BE49-F238E27FC236}">
                <a16:creationId xmlns:a16="http://schemas.microsoft.com/office/drawing/2014/main" id="{E0AE3A58-829F-4D2A-A9E7-33A08766D259}"/>
              </a:ext>
            </a:extLst>
          </p:cNvPr>
          <p:cNvPicPr>
            <a:picLocks noChangeAspect="1"/>
          </p:cNvPicPr>
          <p:nvPr/>
        </p:nvPicPr>
        <p:blipFill>
          <a:blip r:embed="rId5"/>
          <a:stretch>
            <a:fillRect/>
          </a:stretch>
        </p:blipFill>
        <p:spPr>
          <a:xfrm>
            <a:off x="253479" y="2369616"/>
            <a:ext cx="2020183" cy="1438904"/>
          </a:xfrm>
          <a:prstGeom prst="rect">
            <a:avLst/>
          </a:prstGeom>
        </p:spPr>
      </p:pic>
      <p:sp>
        <p:nvSpPr>
          <p:cNvPr id="33" name="직사각형 32">
            <a:extLst>
              <a:ext uri="{FF2B5EF4-FFF2-40B4-BE49-F238E27FC236}">
                <a16:creationId xmlns:a16="http://schemas.microsoft.com/office/drawing/2014/main" id="{FA2F694B-0AD6-42C8-8AC7-F4DD69D97635}"/>
              </a:ext>
            </a:extLst>
          </p:cNvPr>
          <p:cNvSpPr/>
          <p:nvPr/>
        </p:nvSpPr>
        <p:spPr>
          <a:xfrm>
            <a:off x="349490" y="2599495"/>
            <a:ext cx="1056117"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1200" dirty="0">
                <a:solidFill>
                  <a:schemeClr val="tx1">
                    <a:lumMod val="65000"/>
                    <a:lumOff val="35000"/>
                  </a:schemeClr>
                </a:solidFill>
              </a:rPr>
              <a:t>사업현황</a:t>
            </a:r>
          </a:p>
        </p:txBody>
      </p:sp>
      <p:sp>
        <p:nvSpPr>
          <p:cNvPr id="34" name="직사각형 33">
            <a:extLst>
              <a:ext uri="{FF2B5EF4-FFF2-40B4-BE49-F238E27FC236}">
                <a16:creationId xmlns:a16="http://schemas.microsoft.com/office/drawing/2014/main" id="{B3B94A8D-5543-4783-97C6-9F9766070CF5}"/>
              </a:ext>
            </a:extLst>
          </p:cNvPr>
          <p:cNvSpPr/>
          <p:nvPr/>
        </p:nvSpPr>
        <p:spPr>
          <a:xfrm>
            <a:off x="411840" y="2936849"/>
            <a:ext cx="951427" cy="304441"/>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1200" b="1" dirty="0">
                <a:solidFill>
                  <a:schemeClr val="bg1"/>
                </a:solidFill>
              </a:rPr>
              <a:t>지원계획</a:t>
            </a:r>
          </a:p>
        </p:txBody>
      </p:sp>
      <p:sp>
        <p:nvSpPr>
          <p:cNvPr id="35" name="직사각형 34">
            <a:extLst>
              <a:ext uri="{FF2B5EF4-FFF2-40B4-BE49-F238E27FC236}">
                <a16:creationId xmlns:a16="http://schemas.microsoft.com/office/drawing/2014/main" id="{92DBBEE3-73D8-47C0-A0B5-79051C27CAC3}"/>
              </a:ext>
            </a:extLst>
          </p:cNvPr>
          <p:cNvSpPr/>
          <p:nvPr/>
        </p:nvSpPr>
        <p:spPr>
          <a:xfrm>
            <a:off x="253479" y="3345808"/>
            <a:ext cx="1728192"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1" name="TextBox 20">
            <a:extLst>
              <a:ext uri="{FF2B5EF4-FFF2-40B4-BE49-F238E27FC236}">
                <a16:creationId xmlns:a16="http://schemas.microsoft.com/office/drawing/2014/main" id="{EB219D88-8BF5-4F18-88BF-64242B05081C}"/>
              </a:ext>
            </a:extLst>
          </p:cNvPr>
          <p:cNvSpPr txBox="1"/>
          <p:nvPr/>
        </p:nvSpPr>
        <p:spPr>
          <a:xfrm>
            <a:off x="6825132" y="1458264"/>
            <a:ext cx="1515541" cy="307777"/>
          </a:xfrm>
          <a:prstGeom prst="rect">
            <a:avLst/>
          </a:prstGeom>
          <a:noFill/>
        </p:spPr>
        <p:txBody>
          <a:bodyPr wrap="square" rtlCol="0">
            <a:spAutoFit/>
          </a:bodyPr>
          <a:lstStyle/>
          <a:p>
            <a:r>
              <a:rPr lang="ko-KR" altLang="en-US" sz="1400" dirty="0">
                <a:solidFill>
                  <a:schemeClr val="bg1"/>
                </a:solidFill>
              </a:rPr>
              <a:t>중소기업 통계</a:t>
            </a:r>
          </a:p>
        </p:txBody>
      </p:sp>
      <p:sp>
        <p:nvSpPr>
          <p:cNvPr id="22" name="직사각형 21">
            <a:extLst>
              <a:ext uri="{FF2B5EF4-FFF2-40B4-BE49-F238E27FC236}">
                <a16:creationId xmlns:a16="http://schemas.microsoft.com/office/drawing/2014/main" id="{690568EF-A7E2-4157-AD31-726E3819C7B7}"/>
              </a:ext>
            </a:extLst>
          </p:cNvPr>
          <p:cNvSpPr/>
          <p:nvPr/>
        </p:nvSpPr>
        <p:spPr>
          <a:xfrm>
            <a:off x="4049570" y="867008"/>
            <a:ext cx="1287439"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867" b="1" dirty="0">
                <a:solidFill>
                  <a:srgbClr val="416BA4"/>
                </a:solidFill>
              </a:rPr>
              <a:t>SMBRND</a:t>
            </a:r>
          </a:p>
          <a:p>
            <a:pPr algn="ctr"/>
            <a:r>
              <a:rPr lang="ko-KR" altLang="en-US" sz="667" dirty="0">
                <a:solidFill>
                  <a:srgbClr val="416BA4"/>
                </a:solidFill>
              </a:rPr>
              <a:t>전남중소기업 </a:t>
            </a:r>
            <a:r>
              <a:rPr lang="en-US" altLang="ko-KR" sz="667" dirty="0">
                <a:solidFill>
                  <a:srgbClr val="416BA4"/>
                </a:solidFill>
              </a:rPr>
              <a:t>R&amp;D</a:t>
            </a:r>
            <a:r>
              <a:rPr lang="ko-KR" altLang="en-US" sz="667" dirty="0">
                <a:solidFill>
                  <a:srgbClr val="416BA4"/>
                </a:solidFill>
              </a:rPr>
              <a:t>시스템</a:t>
            </a:r>
            <a:endParaRPr lang="ko-KR" altLang="en-US" sz="533" dirty="0">
              <a:solidFill>
                <a:srgbClr val="416BA4"/>
              </a:solidFill>
            </a:endParaRPr>
          </a:p>
        </p:txBody>
      </p:sp>
      <p:sp>
        <p:nvSpPr>
          <p:cNvPr id="24" name="TextBox 23">
            <a:extLst>
              <a:ext uri="{FF2B5EF4-FFF2-40B4-BE49-F238E27FC236}">
                <a16:creationId xmlns:a16="http://schemas.microsoft.com/office/drawing/2014/main" id="{C07FA74B-37EA-4815-8AB4-4C1B8D1A25BD}"/>
              </a:ext>
            </a:extLst>
          </p:cNvPr>
          <p:cNvSpPr txBox="1"/>
          <p:nvPr/>
        </p:nvSpPr>
        <p:spPr>
          <a:xfrm>
            <a:off x="3442839" y="1842925"/>
            <a:ext cx="1181734" cy="215444"/>
          </a:xfrm>
          <a:prstGeom prst="rect">
            <a:avLst/>
          </a:prstGeom>
          <a:noFill/>
        </p:spPr>
        <p:txBody>
          <a:bodyPr wrap="none" rtlCol="0">
            <a:spAutoFit/>
          </a:bodyPr>
          <a:lstStyle/>
          <a:p>
            <a:r>
              <a:rPr lang="ko-KR" altLang="en-US" sz="800" dirty="0"/>
              <a:t>사업현황 ｜ 지원계획</a:t>
            </a:r>
          </a:p>
        </p:txBody>
      </p:sp>
      <p:sp>
        <p:nvSpPr>
          <p:cNvPr id="25" name="TextBox 24">
            <a:extLst>
              <a:ext uri="{FF2B5EF4-FFF2-40B4-BE49-F238E27FC236}">
                <a16:creationId xmlns:a16="http://schemas.microsoft.com/office/drawing/2014/main" id="{0399686B-0830-4DFC-9A21-DCB1D92AC050}"/>
              </a:ext>
            </a:extLst>
          </p:cNvPr>
          <p:cNvSpPr txBox="1"/>
          <p:nvPr/>
        </p:nvSpPr>
        <p:spPr>
          <a:xfrm>
            <a:off x="5595388" y="1848631"/>
            <a:ext cx="734496" cy="215444"/>
          </a:xfrm>
          <a:prstGeom prst="rect">
            <a:avLst/>
          </a:prstGeom>
          <a:noFill/>
        </p:spPr>
        <p:txBody>
          <a:bodyPr wrap="none" rtlCol="0">
            <a:spAutoFit/>
          </a:bodyPr>
          <a:lstStyle/>
          <a:p>
            <a:r>
              <a:rPr lang="ko-KR" altLang="en-US" sz="800" dirty="0"/>
              <a:t>전문가 정보</a:t>
            </a:r>
          </a:p>
        </p:txBody>
      </p:sp>
      <p:sp>
        <p:nvSpPr>
          <p:cNvPr id="26" name="TextBox 25">
            <a:extLst>
              <a:ext uri="{FF2B5EF4-FFF2-40B4-BE49-F238E27FC236}">
                <a16:creationId xmlns:a16="http://schemas.microsoft.com/office/drawing/2014/main" id="{33485CEB-E88E-4782-9D60-D4BCAF5C18DC}"/>
              </a:ext>
            </a:extLst>
          </p:cNvPr>
          <p:cNvSpPr txBox="1"/>
          <p:nvPr/>
        </p:nvSpPr>
        <p:spPr>
          <a:xfrm>
            <a:off x="1129237" y="1838694"/>
            <a:ext cx="1797287" cy="215444"/>
          </a:xfrm>
          <a:prstGeom prst="rect">
            <a:avLst/>
          </a:prstGeom>
          <a:noFill/>
        </p:spPr>
        <p:txBody>
          <a:bodyPr wrap="none" rtlCol="0">
            <a:spAutoFit/>
          </a:bodyPr>
          <a:lstStyle/>
          <a:p>
            <a:r>
              <a:rPr lang="en-US" altLang="ko-KR" sz="800" dirty="0"/>
              <a:t>SMBRND </a:t>
            </a:r>
            <a:r>
              <a:rPr lang="ko-KR" altLang="en-US" sz="800" dirty="0"/>
              <a:t>소개 ｜ </a:t>
            </a:r>
            <a:r>
              <a:rPr lang="en-US" altLang="ko-KR" sz="800" dirty="0"/>
              <a:t>SMBRND </a:t>
            </a:r>
            <a:r>
              <a:rPr lang="ko-KR" altLang="en-US" sz="800" dirty="0"/>
              <a:t>인사말</a:t>
            </a:r>
          </a:p>
        </p:txBody>
      </p:sp>
      <p:sp>
        <p:nvSpPr>
          <p:cNvPr id="27" name="TextBox 26">
            <a:extLst>
              <a:ext uri="{FF2B5EF4-FFF2-40B4-BE49-F238E27FC236}">
                <a16:creationId xmlns:a16="http://schemas.microsoft.com/office/drawing/2014/main" id="{2ABE337B-2DE1-4200-A8E3-A151525D8701}"/>
              </a:ext>
            </a:extLst>
          </p:cNvPr>
          <p:cNvSpPr txBox="1"/>
          <p:nvPr/>
        </p:nvSpPr>
        <p:spPr>
          <a:xfrm>
            <a:off x="6902073" y="1860306"/>
            <a:ext cx="1233030" cy="215444"/>
          </a:xfrm>
          <a:prstGeom prst="rect">
            <a:avLst/>
          </a:prstGeom>
          <a:noFill/>
        </p:spPr>
        <p:txBody>
          <a:bodyPr wrap="none" rtlCol="0">
            <a:spAutoFit/>
          </a:bodyPr>
          <a:lstStyle/>
          <a:p>
            <a:r>
              <a:rPr lang="en-US" altLang="ko-KR" sz="800" dirty="0"/>
              <a:t>R&amp;D</a:t>
            </a:r>
            <a:r>
              <a:rPr lang="ko-KR" altLang="en-US" sz="800" dirty="0"/>
              <a:t>과제 ｜ 연구조직</a:t>
            </a:r>
          </a:p>
        </p:txBody>
      </p:sp>
    </p:spTree>
    <p:extLst>
      <p:ext uri="{BB962C8B-B14F-4D97-AF65-F5344CB8AC3E}">
        <p14:creationId xmlns:p14="http://schemas.microsoft.com/office/powerpoint/2010/main" val="304340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35E4804-77E7-4D40-AE95-017687AD9389}"/>
              </a:ext>
            </a:extLst>
          </p:cNvPr>
          <p:cNvSpPr>
            <a:spLocks noGrp="1"/>
          </p:cNvSpPr>
          <p:nvPr>
            <p:ph type="body" sz="quarter" idx="10"/>
          </p:nvPr>
        </p:nvSpPr>
        <p:spPr/>
        <p:txBody>
          <a:bodyPr/>
          <a:lstStyle/>
          <a:p>
            <a:r>
              <a:rPr lang="ko-KR" altLang="en-US" dirty="0"/>
              <a:t>전문가 정보 검색</a:t>
            </a:r>
          </a:p>
        </p:txBody>
      </p:sp>
      <p:sp>
        <p:nvSpPr>
          <p:cNvPr id="3" name="제목 2">
            <a:extLst>
              <a:ext uri="{FF2B5EF4-FFF2-40B4-BE49-F238E27FC236}">
                <a16:creationId xmlns:a16="http://schemas.microsoft.com/office/drawing/2014/main" id="{BA63B17F-5982-4D28-81F6-F97304CAB094}"/>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전문가 정보 검색</a:t>
            </a:r>
          </a:p>
        </p:txBody>
      </p:sp>
      <p:pic>
        <p:nvPicPr>
          <p:cNvPr id="4" name="그림 3">
            <a:extLst>
              <a:ext uri="{FF2B5EF4-FFF2-40B4-BE49-F238E27FC236}">
                <a16:creationId xmlns:a16="http://schemas.microsoft.com/office/drawing/2014/main" id="{997B9E19-5191-4339-95D2-FC5E6A0813B4}"/>
              </a:ext>
            </a:extLst>
          </p:cNvPr>
          <p:cNvPicPr>
            <a:picLocks noChangeAspect="1"/>
          </p:cNvPicPr>
          <p:nvPr/>
        </p:nvPicPr>
        <p:blipFill>
          <a:blip r:embed="rId32"/>
          <a:stretch>
            <a:fillRect/>
          </a:stretch>
        </p:blipFill>
        <p:spPr>
          <a:xfrm>
            <a:off x="251284" y="705281"/>
            <a:ext cx="8569443" cy="707496"/>
          </a:xfrm>
          <a:prstGeom prst="rect">
            <a:avLst/>
          </a:prstGeom>
        </p:spPr>
      </p:pic>
      <p:sp>
        <p:nvSpPr>
          <p:cNvPr id="5" name="직사각형 4">
            <a:extLst>
              <a:ext uri="{FF2B5EF4-FFF2-40B4-BE49-F238E27FC236}">
                <a16:creationId xmlns:a16="http://schemas.microsoft.com/office/drawing/2014/main" id="{680E48F2-FD57-449E-9D09-DF79272CEF28}"/>
              </a:ext>
            </a:extLst>
          </p:cNvPr>
          <p:cNvSpPr/>
          <p:nvPr/>
        </p:nvSpPr>
        <p:spPr>
          <a:xfrm>
            <a:off x="251285" y="1412778"/>
            <a:ext cx="8629025" cy="384041"/>
          </a:xfrm>
          <a:prstGeom prst="rect">
            <a:avLst/>
          </a:prstGeom>
          <a:solidFill>
            <a:srgbClr val="416BA4"/>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 name="TextBox 5">
            <a:extLst>
              <a:ext uri="{FF2B5EF4-FFF2-40B4-BE49-F238E27FC236}">
                <a16:creationId xmlns:a16="http://schemas.microsoft.com/office/drawing/2014/main" id="{204A9181-1470-435A-8A3D-3FAB9BF36FCB}"/>
              </a:ext>
            </a:extLst>
          </p:cNvPr>
          <p:cNvSpPr txBox="1"/>
          <p:nvPr/>
        </p:nvSpPr>
        <p:spPr>
          <a:xfrm>
            <a:off x="1487489" y="1448006"/>
            <a:ext cx="1144865" cy="307777"/>
          </a:xfrm>
          <a:prstGeom prst="rect">
            <a:avLst/>
          </a:prstGeom>
          <a:noFill/>
        </p:spPr>
        <p:txBody>
          <a:bodyPr wrap="none" rtlCol="0">
            <a:spAutoFit/>
          </a:bodyPr>
          <a:lstStyle/>
          <a:p>
            <a:r>
              <a:rPr lang="ko-KR" altLang="en-US" sz="1400" dirty="0">
                <a:solidFill>
                  <a:schemeClr val="bg1"/>
                </a:solidFill>
              </a:rPr>
              <a:t>시스템 소개</a:t>
            </a:r>
          </a:p>
        </p:txBody>
      </p:sp>
      <p:sp>
        <p:nvSpPr>
          <p:cNvPr id="7" name="TextBox 6">
            <a:extLst>
              <a:ext uri="{FF2B5EF4-FFF2-40B4-BE49-F238E27FC236}">
                <a16:creationId xmlns:a16="http://schemas.microsoft.com/office/drawing/2014/main" id="{4FF4D4CC-AF69-414A-BE8E-D043E9E76468}"/>
              </a:ext>
            </a:extLst>
          </p:cNvPr>
          <p:cNvSpPr txBox="1"/>
          <p:nvPr/>
        </p:nvSpPr>
        <p:spPr>
          <a:xfrm>
            <a:off x="3549477" y="1448006"/>
            <a:ext cx="902811" cy="307777"/>
          </a:xfrm>
          <a:prstGeom prst="rect">
            <a:avLst/>
          </a:prstGeom>
          <a:noFill/>
        </p:spPr>
        <p:txBody>
          <a:bodyPr wrap="none" rtlCol="0">
            <a:spAutoFit/>
          </a:bodyPr>
          <a:lstStyle/>
          <a:p>
            <a:r>
              <a:rPr lang="ko-KR" altLang="en-US" sz="1400" dirty="0">
                <a:solidFill>
                  <a:schemeClr val="bg1"/>
                </a:solidFill>
              </a:rPr>
              <a:t>사업공고</a:t>
            </a:r>
          </a:p>
        </p:txBody>
      </p:sp>
      <p:sp>
        <p:nvSpPr>
          <p:cNvPr id="8" name="직사각형 7">
            <a:extLst>
              <a:ext uri="{FF2B5EF4-FFF2-40B4-BE49-F238E27FC236}">
                <a16:creationId xmlns:a16="http://schemas.microsoft.com/office/drawing/2014/main" id="{8F6214DB-DB82-47C5-92C4-7995974F6869}"/>
              </a:ext>
            </a:extLst>
          </p:cNvPr>
          <p:cNvSpPr/>
          <p:nvPr/>
        </p:nvSpPr>
        <p:spPr>
          <a:xfrm>
            <a:off x="239351" y="1796820"/>
            <a:ext cx="8640959" cy="3840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2" name="직사각형 11">
            <a:extLst>
              <a:ext uri="{FF2B5EF4-FFF2-40B4-BE49-F238E27FC236}">
                <a16:creationId xmlns:a16="http://schemas.microsoft.com/office/drawing/2014/main" id="{229724AB-65F9-4A31-9871-855F2429698D}"/>
              </a:ext>
            </a:extLst>
          </p:cNvPr>
          <p:cNvSpPr/>
          <p:nvPr/>
        </p:nvSpPr>
        <p:spPr>
          <a:xfrm>
            <a:off x="5620570" y="1786552"/>
            <a:ext cx="697085" cy="348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4" name="TextBox 13">
            <a:extLst>
              <a:ext uri="{FF2B5EF4-FFF2-40B4-BE49-F238E27FC236}">
                <a16:creationId xmlns:a16="http://schemas.microsoft.com/office/drawing/2014/main" id="{31BCB940-07D0-4B86-BAA7-D3D03DE289CD}"/>
              </a:ext>
            </a:extLst>
          </p:cNvPr>
          <p:cNvSpPr txBox="1"/>
          <p:nvPr/>
        </p:nvSpPr>
        <p:spPr>
          <a:xfrm>
            <a:off x="5730063" y="1448006"/>
            <a:ext cx="864096" cy="307777"/>
          </a:xfrm>
          <a:prstGeom prst="rect">
            <a:avLst/>
          </a:prstGeom>
          <a:noFill/>
        </p:spPr>
        <p:txBody>
          <a:bodyPr wrap="square" rtlCol="0">
            <a:spAutoFit/>
          </a:bodyPr>
          <a:lstStyle/>
          <a:p>
            <a:r>
              <a:rPr lang="ko-KR" altLang="en-US" sz="1400">
                <a:solidFill>
                  <a:schemeClr val="bg1"/>
                </a:solidFill>
              </a:rPr>
              <a:t>정보</a:t>
            </a:r>
            <a:endParaRPr lang="ko-KR" altLang="en-US" sz="1400" dirty="0">
              <a:solidFill>
                <a:schemeClr val="bg1"/>
              </a:solidFill>
            </a:endParaRPr>
          </a:p>
        </p:txBody>
      </p:sp>
      <p:sp>
        <p:nvSpPr>
          <p:cNvPr id="16" name="사각형: 둥근 모서리 15">
            <a:extLst>
              <a:ext uri="{FF2B5EF4-FFF2-40B4-BE49-F238E27FC236}">
                <a16:creationId xmlns:a16="http://schemas.microsoft.com/office/drawing/2014/main" id="{4DCF8CAC-0D62-4A7F-AAF2-51162AE52637}"/>
              </a:ext>
            </a:extLst>
          </p:cNvPr>
          <p:cNvSpPr/>
          <p:nvPr/>
        </p:nvSpPr>
        <p:spPr>
          <a:xfrm>
            <a:off x="527381" y="2468897"/>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전문가 구분</a:t>
            </a:r>
          </a:p>
        </p:txBody>
      </p:sp>
      <p:sp>
        <p:nvSpPr>
          <p:cNvPr id="17" name="사각형: 둥근 모서리 16">
            <a:extLst>
              <a:ext uri="{FF2B5EF4-FFF2-40B4-BE49-F238E27FC236}">
                <a16:creationId xmlns:a16="http://schemas.microsoft.com/office/drawing/2014/main" id="{DBE87D5D-3851-4CB8-B061-319A65848E63}"/>
              </a:ext>
            </a:extLst>
          </p:cNvPr>
          <p:cNvSpPr/>
          <p:nvPr/>
        </p:nvSpPr>
        <p:spPr>
          <a:xfrm>
            <a:off x="527381" y="3167257"/>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지역</a:t>
            </a:r>
          </a:p>
        </p:txBody>
      </p:sp>
      <p:sp>
        <p:nvSpPr>
          <p:cNvPr id="18" name="사각형: 둥근 모서리 17">
            <a:extLst>
              <a:ext uri="{FF2B5EF4-FFF2-40B4-BE49-F238E27FC236}">
                <a16:creationId xmlns:a16="http://schemas.microsoft.com/office/drawing/2014/main" id="{36E01FEB-7E30-4418-A120-7D150F0FD090}"/>
              </a:ext>
            </a:extLst>
          </p:cNvPr>
          <p:cNvSpPr/>
          <p:nvPr/>
        </p:nvSpPr>
        <p:spPr>
          <a:xfrm>
            <a:off x="527381" y="4485121"/>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소속기관유형</a:t>
            </a:r>
          </a:p>
        </p:txBody>
      </p:sp>
      <p:sp>
        <p:nvSpPr>
          <p:cNvPr id="19" name="사각형: 둥근 모서리 18">
            <a:extLst>
              <a:ext uri="{FF2B5EF4-FFF2-40B4-BE49-F238E27FC236}">
                <a16:creationId xmlns:a16="http://schemas.microsoft.com/office/drawing/2014/main" id="{CC22720C-6373-4531-ADBB-2C5EDE9D355C}"/>
              </a:ext>
            </a:extLst>
          </p:cNvPr>
          <p:cNvSpPr/>
          <p:nvPr/>
        </p:nvSpPr>
        <p:spPr>
          <a:xfrm>
            <a:off x="527381" y="5183481"/>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rPr>
              <a:t>최종학위</a:t>
            </a:r>
            <a:endParaRPr lang="ko-KR" altLang="en-US" sz="1200" dirty="0">
              <a:solidFill>
                <a:schemeClr val="tx1"/>
              </a:solidFill>
            </a:endParaRPr>
          </a:p>
        </p:txBody>
      </p:sp>
      <p:sp>
        <p:nvSpPr>
          <p:cNvPr id="21" name="사각형: 둥근 모서리 20">
            <a:extLst>
              <a:ext uri="{FF2B5EF4-FFF2-40B4-BE49-F238E27FC236}">
                <a16:creationId xmlns:a16="http://schemas.microsoft.com/office/drawing/2014/main" id="{8BEAFBD8-EAB1-4C4E-A031-FAD6469387EE}"/>
              </a:ext>
            </a:extLst>
          </p:cNvPr>
          <p:cNvSpPr/>
          <p:nvPr/>
        </p:nvSpPr>
        <p:spPr>
          <a:xfrm>
            <a:off x="527381" y="5943010"/>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200" dirty="0">
                <a:solidFill>
                  <a:schemeClr val="tx1"/>
                </a:solidFill>
              </a:rPr>
              <a:t>이름 및 키워드</a:t>
            </a:r>
          </a:p>
        </p:txBody>
      </p:sp>
      <p:grpSp>
        <p:nvGrpSpPr>
          <p:cNvPr id="2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2212C22B-93AE-4BF1-81A4-975B0FF572B0}"/>
              </a:ext>
            </a:extLst>
          </p:cNvPr>
          <p:cNvGrpSpPr/>
          <p:nvPr>
            <p:custDataLst>
              <p:tags r:id="rId1"/>
            </p:custDataLst>
          </p:nvPr>
        </p:nvGrpSpPr>
        <p:grpSpPr>
          <a:xfrm>
            <a:off x="1877223" y="2509825"/>
            <a:ext cx="903398" cy="262701"/>
            <a:chOff x="554563" y="2586658"/>
            <a:chExt cx="736354" cy="223529"/>
          </a:xfrm>
        </p:grpSpPr>
        <p:sp>
          <p:nvSpPr>
            <p:cNvPr id="23" name="Box">
              <a:extLst>
                <a:ext uri="{FF2B5EF4-FFF2-40B4-BE49-F238E27FC236}">
                  <a16:creationId xmlns:a16="http://schemas.microsoft.com/office/drawing/2014/main" id="{8B6C5547-2693-44EC-908C-5AC54535D9A5}"/>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4" name="Label">
              <a:extLst>
                <a:ext uri="{FF2B5EF4-FFF2-40B4-BE49-F238E27FC236}">
                  <a16:creationId xmlns:a16="http://schemas.microsoft.com/office/drawing/2014/main" id="{3D62EEF9-A61D-4624-BD4C-A6029F458927}"/>
                </a:ext>
              </a:extLst>
            </p:cNvPr>
            <p:cNvSpPr txBox="1"/>
            <p:nvPr/>
          </p:nvSpPr>
          <p:spPr>
            <a:xfrm>
              <a:off x="686119" y="2586658"/>
              <a:ext cx="604798"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정책기획</a:t>
              </a:r>
              <a:endParaRPr lang="en-US" sz="1067" dirty="0">
                <a:solidFill>
                  <a:srgbClr val="5F5F5F"/>
                </a:solidFill>
                <a:latin typeface="Segoe UI" panose="020B0502040204020203" pitchFamily="34" charset="0"/>
                <a:cs typeface="Segoe UI" panose="020B0502040204020203" pitchFamily="34" charset="0"/>
              </a:endParaRPr>
            </a:p>
          </p:txBody>
        </p:sp>
        <p:sp>
          <p:nvSpPr>
            <p:cNvPr id="25" name="Check" hidden="1">
              <a:extLst>
                <a:ext uri="{FF2B5EF4-FFF2-40B4-BE49-F238E27FC236}">
                  <a16:creationId xmlns:a16="http://schemas.microsoft.com/office/drawing/2014/main" id="{8DCA6851-FF48-463D-BBA0-33B03C389DA4}"/>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2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C5DB564A-DCD9-4824-9C8A-E13D685D043D}"/>
              </a:ext>
            </a:extLst>
          </p:cNvPr>
          <p:cNvGrpSpPr/>
          <p:nvPr>
            <p:custDataLst>
              <p:tags r:id="rId2"/>
            </p:custDataLst>
          </p:nvPr>
        </p:nvGrpSpPr>
        <p:grpSpPr>
          <a:xfrm>
            <a:off x="2716957" y="2509825"/>
            <a:ext cx="903398" cy="262701"/>
            <a:chOff x="554563" y="2586658"/>
            <a:chExt cx="736354" cy="223529"/>
          </a:xfrm>
        </p:grpSpPr>
        <p:sp>
          <p:nvSpPr>
            <p:cNvPr id="27" name="Box">
              <a:extLst>
                <a:ext uri="{FF2B5EF4-FFF2-40B4-BE49-F238E27FC236}">
                  <a16:creationId xmlns:a16="http://schemas.microsoft.com/office/drawing/2014/main" id="{D2FCB50D-D7A1-45D0-A1E2-4E650519E2B6}"/>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8" name="Label">
              <a:extLst>
                <a:ext uri="{FF2B5EF4-FFF2-40B4-BE49-F238E27FC236}">
                  <a16:creationId xmlns:a16="http://schemas.microsoft.com/office/drawing/2014/main" id="{330BAF74-DFDD-4A6F-BE48-4D4788FCD5DC}"/>
                </a:ext>
              </a:extLst>
            </p:cNvPr>
            <p:cNvSpPr txBox="1"/>
            <p:nvPr/>
          </p:nvSpPr>
          <p:spPr>
            <a:xfrm>
              <a:off x="686119" y="2586658"/>
              <a:ext cx="604798"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연구개발</a:t>
              </a:r>
              <a:endParaRPr lang="en-US" sz="1067" dirty="0">
                <a:solidFill>
                  <a:srgbClr val="5F5F5F"/>
                </a:solidFill>
                <a:latin typeface="Segoe UI" panose="020B0502040204020203" pitchFamily="34" charset="0"/>
                <a:cs typeface="Segoe UI" panose="020B0502040204020203" pitchFamily="34" charset="0"/>
              </a:endParaRPr>
            </a:p>
          </p:txBody>
        </p:sp>
        <p:sp>
          <p:nvSpPr>
            <p:cNvPr id="29" name="Check" hidden="1">
              <a:extLst>
                <a:ext uri="{FF2B5EF4-FFF2-40B4-BE49-F238E27FC236}">
                  <a16:creationId xmlns:a16="http://schemas.microsoft.com/office/drawing/2014/main" id="{696ECAA9-0AF6-4EFD-ADA4-56B70FEE8F8A}"/>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30"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7F2FAC07-0D6C-4E21-996E-31802348BDA2}"/>
              </a:ext>
            </a:extLst>
          </p:cNvPr>
          <p:cNvGrpSpPr/>
          <p:nvPr>
            <p:custDataLst>
              <p:tags r:id="rId3"/>
            </p:custDataLst>
          </p:nvPr>
        </p:nvGrpSpPr>
        <p:grpSpPr>
          <a:xfrm>
            <a:off x="3556692" y="2509825"/>
            <a:ext cx="903398" cy="262701"/>
            <a:chOff x="554563" y="2586658"/>
            <a:chExt cx="736354" cy="223529"/>
          </a:xfrm>
        </p:grpSpPr>
        <p:sp>
          <p:nvSpPr>
            <p:cNvPr id="31" name="Box">
              <a:extLst>
                <a:ext uri="{FF2B5EF4-FFF2-40B4-BE49-F238E27FC236}">
                  <a16:creationId xmlns:a16="http://schemas.microsoft.com/office/drawing/2014/main" id="{88E5C291-578A-4C63-B698-E2FF75AC5BA8}"/>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32" name="Label">
              <a:extLst>
                <a:ext uri="{FF2B5EF4-FFF2-40B4-BE49-F238E27FC236}">
                  <a16:creationId xmlns:a16="http://schemas.microsoft.com/office/drawing/2014/main" id="{7ADD5802-FDDB-44B8-9856-A26F3754A09F}"/>
                </a:ext>
              </a:extLst>
            </p:cNvPr>
            <p:cNvSpPr txBox="1"/>
            <p:nvPr/>
          </p:nvSpPr>
          <p:spPr>
            <a:xfrm>
              <a:off x="686119" y="2586658"/>
              <a:ext cx="604798"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기업지원</a:t>
              </a:r>
              <a:endParaRPr lang="en-US" sz="1067" dirty="0">
                <a:solidFill>
                  <a:srgbClr val="5F5F5F"/>
                </a:solidFill>
                <a:latin typeface="Segoe UI" panose="020B0502040204020203" pitchFamily="34" charset="0"/>
                <a:cs typeface="Segoe UI" panose="020B0502040204020203" pitchFamily="34" charset="0"/>
              </a:endParaRPr>
            </a:p>
          </p:txBody>
        </p:sp>
        <p:sp>
          <p:nvSpPr>
            <p:cNvPr id="33" name="Check" hidden="1">
              <a:extLst>
                <a:ext uri="{FF2B5EF4-FFF2-40B4-BE49-F238E27FC236}">
                  <a16:creationId xmlns:a16="http://schemas.microsoft.com/office/drawing/2014/main" id="{DF79E451-98C0-4662-9AC3-5A6A84E3DDA8}"/>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34"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DC216C7C-0103-46BF-A618-D1400D0D431E}"/>
              </a:ext>
            </a:extLst>
          </p:cNvPr>
          <p:cNvGrpSpPr/>
          <p:nvPr>
            <p:custDataLst>
              <p:tags r:id="rId4"/>
            </p:custDataLst>
          </p:nvPr>
        </p:nvGrpSpPr>
        <p:grpSpPr>
          <a:xfrm>
            <a:off x="4396427" y="2509825"/>
            <a:ext cx="903398" cy="262701"/>
            <a:chOff x="554563" y="2586658"/>
            <a:chExt cx="736354" cy="223529"/>
          </a:xfrm>
        </p:grpSpPr>
        <p:sp>
          <p:nvSpPr>
            <p:cNvPr id="35" name="Box">
              <a:extLst>
                <a:ext uri="{FF2B5EF4-FFF2-40B4-BE49-F238E27FC236}">
                  <a16:creationId xmlns:a16="http://schemas.microsoft.com/office/drawing/2014/main" id="{D229BF5F-A582-4A91-AA41-3B81CD0D91AC}"/>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36" name="Label">
              <a:extLst>
                <a:ext uri="{FF2B5EF4-FFF2-40B4-BE49-F238E27FC236}">
                  <a16:creationId xmlns:a16="http://schemas.microsoft.com/office/drawing/2014/main" id="{21B9469D-94A2-436D-AA1F-05F3145DEDD2}"/>
                </a:ext>
              </a:extLst>
            </p:cNvPr>
            <p:cNvSpPr txBox="1"/>
            <p:nvPr/>
          </p:nvSpPr>
          <p:spPr>
            <a:xfrm>
              <a:off x="686119" y="2586658"/>
              <a:ext cx="604798"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연구장비</a:t>
              </a:r>
              <a:endParaRPr lang="en-US" sz="1067" dirty="0">
                <a:solidFill>
                  <a:srgbClr val="5F5F5F"/>
                </a:solidFill>
                <a:latin typeface="Segoe UI" panose="020B0502040204020203" pitchFamily="34" charset="0"/>
                <a:cs typeface="Segoe UI" panose="020B0502040204020203" pitchFamily="34" charset="0"/>
              </a:endParaRPr>
            </a:p>
          </p:txBody>
        </p:sp>
        <p:sp>
          <p:nvSpPr>
            <p:cNvPr id="37" name="Check" hidden="1">
              <a:extLst>
                <a:ext uri="{FF2B5EF4-FFF2-40B4-BE49-F238E27FC236}">
                  <a16:creationId xmlns:a16="http://schemas.microsoft.com/office/drawing/2014/main" id="{5CFADC30-06B6-4276-9371-C3F468E92FE7}"/>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38"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5B43C61E-4FEC-42CB-83C4-61FD7ABDE371}"/>
              </a:ext>
            </a:extLst>
          </p:cNvPr>
          <p:cNvGrpSpPr/>
          <p:nvPr>
            <p:custDataLst>
              <p:tags r:id="rId5"/>
            </p:custDataLst>
          </p:nvPr>
        </p:nvGrpSpPr>
        <p:grpSpPr>
          <a:xfrm>
            <a:off x="5236161" y="2509825"/>
            <a:ext cx="903398" cy="262701"/>
            <a:chOff x="554563" y="2586658"/>
            <a:chExt cx="736354" cy="223529"/>
          </a:xfrm>
        </p:grpSpPr>
        <p:sp>
          <p:nvSpPr>
            <p:cNvPr id="39" name="Box">
              <a:extLst>
                <a:ext uri="{FF2B5EF4-FFF2-40B4-BE49-F238E27FC236}">
                  <a16:creationId xmlns:a16="http://schemas.microsoft.com/office/drawing/2014/main" id="{D85B6144-4CFE-4907-B879-CA94476CF4A7}"/>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40" name="Label">
              <a:extLst>
                <a:ext uri="{FF2B5EF4-FFF2-40B4-BE49-F238E27FC236}">
                  <a16:creationId xmlns:a16="http://schemas.microsoft.com/office/drawing/2014/main" id="{9EF75513-2F76-40E0-91A6-3B08D35CA7DA}"/>
                </a:ext>
              </a:extLst>
            </p:cNvPr>
            <p:cNvSpPr txBox="1"/>
            <p:nvPr/>
          </p:nvSpPr>
          <p:spPr>
            <a:xfrm>
              <a:off x="686119" y="2586658"/>
              <a:ext cx="604798"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지식재산</a:t>
              </a:r>
              <a:endParaRPr lang="en-US" sz="1067" dirty="0">
                <a:solidFill>
                  <a:srgbClr val="5F5F5F"/>
                </a:solidFill>
                <a:latin typeface="Segoe UI" panose="020B0502040204020203" pitchFamily="34" charset="0"/>
                <a:cs typeface="Segoe UI" panose="020B0502040204020203" pitchFamily="34" charset="0"/>
              </a:endParaRPr>
            </a:p>
          </p:txBody>
        </p:sp>
        <p:sp>
          <p:nvSpPr>
            <p:cNvPr id="41" name="Check" hidden="1">
              <a:extLst>
                <a:ext uri="{FF2B5EF4-FFF2-40B4-BE49-F238E27FC236}">
                  <a16:creationId xmlns:a16="http://schemas.microsoft.com/office/drawing/2014/main" id="{DCFC0489-A58A-4398-901F-6472B8DBABAE}"/>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4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E5BB4229-0DCB-4DA5-ACE2-A9E6E2645184}"/>
              </a:ext>
            </a:extLst>
          </p:cNvPr>
          <p:cNvGrpSpPr/>
          <p:nvPr>
            <p:custDataLst>
              <p:tags r:id="rId6"/>
            </p:custDataLst>
          </p:nvPr>
        </p:nvGrpSpPr>
        <p:grpSpPr>
          <a:xfrm>
            <a:off x="6075896" y="2509825"/>
            <a:ext cx="903398" cy="262701"/>
            <a:chOff x="554563" y="2586658"/>
            <a:chExt cx="736354" cy="223529"/>
          </a:xfrm>
        </p:grpSpPr>
        <p:sp>
          <p:nvSpPr>
            <p:cNvPr id="43" name="Box">
              <a:extLst>
                <a:ext uri="{FF2B5EF4-FFF2-40B4-BE49-F238E27FC236}">
                  <a16:creationId xmlns:a16="http://schemas.microsoft.com/office/drawing/2014/main" id="{7EBF7921-38C1-4892-8FC6-EFDCF03B4BF6}"/>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44" name="Label">
              <a:extLst>
                <a:ext uri="{FF2B5EF4-FFF2-40B4-BE49-F238E27FC236}">
                  <a16:creationId xmlns:a16="http://schemas.microsoft.com/office/drawing/2014/main" id="{2B64070F-3662-4667-BBC1-5F4016620FED}"/>
                </a:ext>
              </a:extLst>
            </p:cNvPr>
            <p:cNvSpPr txBox="1"/>
            <p:nvPr/>
          </p:nvSpPr>
          <p:spPr>
            <a:xfrm>
              <a:off x="686119" y="2586658"/>
              <a:ext cx="604798"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인력양성</a:t>
              </a:r>
              <a:endParaRPr lang="en-US" sz="1067" dirty="0">
                <a:solidFill>
                  <a:srgbClr val="5F5F5F"/>
                </a:solidFill>
                <a:latin typeface="Segoe UI" panose="020B0502040204020203" pitchFamily="34" charset="0"/>
                <a:cs typeface="Segoe UI" panose="020B0502040204020203" pitchFamily="34" charset="0"/>
              </a:endParaRPr>
            </a:p>
          </p:txBody>
        </p:sp>
        <p:sp>
          <p:nvSpPr>
            <p:cNvPr id="45" name="Check" hidden="1">
              <a:extLst>
                <a:ext uri="{FF2B5EF4-FFF2-40B4-BE49-F238E27FC236}">
                  <a16:creationId xmlns:a16="http://schemas.microsoft.com/office/drawing/2014/main" id="{41AC024D-AA56-4651-9AEF-A653AF5DA2FB}"/>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4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48ABB52B-13C1-4DE8-95FA-353CFBA260E4}"/>
              </a:ext>
            </a:extLst>
          </p:cNvPr>
          <p:cNvGrpSpPr/>
          <p:nvPr>
            <p:custDataLst>
              <p:tags r:id="rId7"/>
            </p:custDataLst>
          </p:nvPr>
        </p:nvGrpSpPr>
        <p:grpSpPr>
          <a:xfrm>
            <a:off x="6915631" y="2509825"/>
            <a:ext cx="767143" cy="262701"/>
            <a:chOff x="554563" y="2586658"/>
            <a:chExt cx="625292" cy="223529"/>
          </a:xfrm>
        </p:grpSpPr>
        <p:sp>
          <p:nvSpPr>
            <p:cNvPr id="47" name="Box">
              <a:extLst>
                <a:ext uri="{FF2B5EF4-FFF2-40B4-BE49-F238E27FC236}">
                  <a16:creationId xmlns:a16="http://schemas.microsoft.com/office/drawing/2014/main" id="{24DA66B7-5BCB-4E98-9F68-ABAA274C73E6}"/>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48" name="Label">
              <a:extLst>
                <a:ext uri="{FF2B5EF4-FFF2-40B4-BE49-F238E27FC236}">
                  <a16:creationId xmlns:a16="http://schemas.microsoft.com/office/drawing/2014/main" id="{890540FD-BBF9-4FA9-A739-E06F5AE52B56}"/>
                </a:ext>
              </a:extLst>
            </p:cNvPr>
            <p:cNvSpPr txBox="1"/>
            <p:nvPr/>
          </p:nvSpPr>
          <p:spPr>
            <a:xfrm>
              <a:off x="686119" y="2586658"/>
              <a:ext cx="49373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컨설팅</a:t>
              </a:r>
              <a:endParaRPr lang="en-US" sz="1067" dirty="0">
                <a:solidFill>
                  <a:srgbClr val="5F5F5F"/>
                </a:solidFill>
                <a:latin typeface="Segoe UI" panose="020B0502040204020203" pitchFamily="34" charset="0"/>
                <a:cs typeface="Segoe UI" panose="020B0502040204020203" pitchFamily="34" charset="0"/>
              </a:endParaRPr>
            </a:p>
          </p:txBody>
        </p:sp>
        <p:sp>
          <p:nvSpPr>
            <p:cNvPr id="49" name="Check" hidden="1">
              <a:extLst>
                <a:ext uri="{FF2B5EF4-FFF2-40B4-BE49-F238E27FC236}">
                  <a16:creationId xmlns:a16="http://schemas.microsoft.com/office/drawing/2014/main" id="{C24BEC02-29D7-4052-8DDF-D609A10C8638}"/>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50"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9DBAC3CF-0944-4D84-AB0D-FA94889ED105}"/>
              </a:ext>
            </a:extLst>
          </p:cNvPr>
          <p:cNvGrpSpPr/>
          <p:nvPr>
            <p:custDataLst>
              <p:tags r:id="rId8"/>
            </p:custDataLst>
          </p:nvPr>
        </p:nvGrpSpPr>
        <p:grpSpPr>
          <a:xfrm>
            <a:off x="7678002" y="2509825"/>
            <a:ext cx="767143" cy="262701"/>
            <a:chOff x="554563" y="2586658"/>
            <a:chExt cx="625292" cy="223529"/>
          </a:xfrm>
        </p:grpSpPr>
        <p:sp>
          <p:nvSpPr>
            <p:cNvPr id="51" name="Box">
              <a:extLst>
                <a:ext uri="{FF2B5EF4-FFF2-40B4-BE49-F238E27FC236}">
                  <a16:creationId xmlns:a16="http://schemas.microsoft.com/office/drawing/2014/main" id="{17DF1456-193D-4004-8B5D-F3942FEA35E3}"/>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52" name="Label">
              <a:extLst>
                <a:ext uri="{FF2B5EF4-FFF2-40B4-BE49-F238E27FC236}">
                  <a16:creationId xmlns:a16="http://schemas.microsoft.com/office/drawing/2014/main" id="{4A3B6D6D-2977-42BB-BE96-88C6A5381B73}"/>
                </a:ext>
              </a:extLst>
            </p:cNvPr>
            <p:cNvSpPr txBox="1"/>
            <p:nvPr/>
          </p:nvSpPr>
          <p:spPr>
            <a:xfrm>
              <a:off x="686119" y="2586658"/>
              <a:ext cx="49373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마케팅</a:t>
              </a:r>
              <a:endParaRPr lang="en-US" sz="1067" dirty="0">
                <a:solidFill>
                  <a:srgbClr val="5F5F5F"/>
                </a:solidFill>
                <a:latin typeface="Segoe UI" panose="020B0502040204020203" pitchFamily="34" charset="0"/>
                <a:cs typeface="Segoe UI" panose="020B0502040204020203" pitchFamily="34" charset="0"/>
              </a:endParaRPr>
            </a:p>
          </p:txBody>
        </p:sp>
        <p:sp>
          <p:nvSpPr>
            <p:cNvPr id="53" name="Check" hidden="1">
              <a:extLst>
                <a:ext uri="{FF2B5EF4-FFF2-40B4-BE49-F238E27FC236}">
                  <a16:creationId xmlns:a16="http://schemas.microsoft.com/office/drawing/2014/main" id="{9FD56602-0D4A-4EFC-8BA8-6CE9B4E95740}"/>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54"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A1F0A991-7C29-4FAF-87FA-D08844578F69}"/>
              </a:ext>
            </a:extLst>
          </p:cNvPr>
          <p:cNvGrpSpPr/>
          <p:nvPr>
            <p:custDataLst>
              <p:tags r:id="rId9"/>
            </p:custDataLst>
          </p:nvPr>
        </p:nvGrpSpPr>
        <p:grpSpPr>
          <a:xfrm>
            <a:off x="8440375" y="2509825"/>
            <a:ext cx="630888" cy="262701"/>
            <a:chOff x="554563" y="2586658"/>
            <a:chExt cx="514231" cy="223529"/>
          </a:xfrm>
        </p:grpSpPr>
        <p:sp>
          <p:nvSpPr>
            <p:cNvPr id="55" name="Box">
              <a:extLst>
                <a:ext uri="{FF2B5EF4-FFF2-40B4-BE49-F238E27FC236}">
                  <a16:creationId xmlns:a16="http://schemas.microsoft.com/office/drawing/2014/main" id="{3B5D1DE3-7893-448C-861E-04EF46B4DDFA}"/>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56" name="Label">
              <a:extLst>
                <a:ext uri="{FF2B5EF4-FFF2-40B4-BE49-F238E27FC236}">
                  <a16:creationId xmlns:a16="http://schemas.microsoft.com/office/drawing/2014/main" id="{1679971F-17E6-4B9E-BD70-04C48CD6C8C2}"/>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기타</a:t>
              </a:r>
              <a:endParaRPr lang="en-US" sz="1067" dirty="0">
                <a:solidFill>
                  <a:srgbClr val="5F5F5F"/>
                </a:solidFill>
                <a:latin typeface="Segoe UI" panose="020B0502040204020203" pitchFamily="34" charset="0"/>
                <a:cs typeface="Segoe UI" panose="020B0502040204020203" pitchFamily="34" charset="0"/>
              </a:endParaRPr>
            </a:p>
          </p:txBody>
        </p:sp>
        <p:sp>
          <p:nvSpPr>
            <p:cNvPr id="57" name="Check" hidden="1">
              <a:extLst>
                <a:ext uri="{FF2B5EF4-FFF2-40B4-BE49-F238E27FC236}">
                  <a16:creationId xmlns:a16="http://schemas.microsoft.com/office/drawing/2014/main" id="{70344943-76AB-4367-A672-679555952C19}"/>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58"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B04DBA93-F5AA-4DFF-B4CA-41B66F214BD0}"/>
              </a:ext>
            </a:extLst>
          </p:cNvPr>
          <p:cNvGrpSpPr/>
          <p:nvPr>
            <p:custDataLst>
              <p:tags r:id="rId10"/>
            </p:custDataLst>
          </p:nvPr>
        </p:nvGrpSpPr>
        <p:grpSpPr>
          <a:xfrm>
            <a:off x="2085773" y="3216241"/>
            <a:ext cx="987938" cy="283154"/>
            <a:chOff x="554563" y="2592239"/>
            <a:chExt cx="740953" cy="212366"/>
          </a:xfrm>
        </p:grpSpPr>
        <p:sp>
          <p:nvSpPr>
            <p:cNvPr id="59" name="Box">
              <a:extLst>
                <a:ext uri="{FF2B5EF4-FFF2-40B4-BE49-F238E27FC236}">
                  <a16:creationId xmlns:a16="http://schemas.microsoft.com/office/drawing/2014/main" id="{7B9E297A-8068-4847-8B54-B957E3E1AE7E}"/>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60" name="Label">
              <a:extLst>
                <a:ext uri="{FF2B5EF4-FFF2-40B4-BE49-F238E27FC236}">
                  <a16:creationId xmlns:a16="http://schemas.microsoft.com/office/drawing/2014/main" id="{67BE4745-E743-47B7-9CDF-56E40D0C09F1}"/>
                </a:ext>
              </a:extLst>
            </p:cNvPr>
            <p:cNvSpPr txBox="1"/>
            <p:nvPr/>
          </p:nvSpPr>
          <p:spPr>
            <a:xfrm>
              <a:off x="686119" y="2592239"/>
              <a:ext cx="609397"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전라남도</a:t>
              </a:r>
              <a:endParaRPr lang="en-US" sz="1200" dirty="0">
                <a:solidFill>
                  <a:srgbClr val="5F5F5F"/>
                </a:solidFill>
                <a:latin typeface="Segoe UI" panose="020B0502040204020203" pitchFamily="34" charset="0"/>
                <a:cs typeface="Segoe UI" panose="020B0502040204020203" pitchFamily="34" charset="0"/>
              </a:endParaRPr>
            </a:p>
          </p:txBody>
        </p:sp>
        <p:sp>
          <p:nvSpPr>
            <p:cNvPr id="61" name="Check" hidden="1">
              <a:extLst>
                <a:ext uri="{FF2B5EF4-FFF2-40B4-BE49-F238E27FC236}">
                  <a16:creationId xmlns:a16="http://schemas.microsoft.com/office/drawing/2014/main" id="{8D99FC1B-4841-4BAD-A497-C8D7D7C537B4}"/>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62" name="Drop-Down Box" descr="&lt;SmartSettings&gt;&lt;SmartResize enabled=&quot;True&quot; minWidth=&quot;18&quot; minHeight=&quot;7&quot; /&gt;&lt;/SmartSettings&gt;">
            <a:extLst>
              <a:ext uri="{FF2B5EF4-FFF2-40B4-BE49-F238E27FC236}">
                <a16:creationId xmlns:a16="http://schemas.microsoft.com/office/drawing/2014/main" id="{6F1F993E-37C4-4EC6-97EE-9789E166EDB4}"/>
              </a:ext>
            </a:extLst>
          </p:cNvPr>
          <p:cNvGrpSpPr/>
          <p:nvPr>
            <p:custDataLst>
              <p:tags r:id="rId11"/>
            </p:custDataLst>
          </p:nvPr>
        </p:nvGrpSpPr>
        <p:grpSpPr>
          <a:xfrm>
            <a:off x="3169722" y="3197093"/>
            <a:ext cx="1824197" cy="321456"/>
            <a:chOff x="595684" y="1551576"/>
            <a:chExt cx="1368148" cy="241092"/>
          </a:xfrm>
          <a:solidFill>
            <a:srgbClr val="FFFFFF"/>
          </a:solidFill>
        </p:grpSpPr>
        <p:sp>
          <p:nvSpPr>
            <p:cNvPr id="63" name="Text Box" descr="&lt;Tags&gt;&lt;SMARTRESIZEANCHORS&gt;Absolute,Absolute,Absolute,Absolute&lt;/SMARTRESIZEANCHORS&gt;&lt;/Tags&gt;">
              <a:extLst>
                <a:ext uri="{FF2B5EF4-FFF2-40B4-BE49-F238E27FC236}">
                  <a16:creationId xmlns:a16="http://schemas.microsoft.com/office/drawing/2014/main" id="{6A428EB4-DEF6-4341-97E7-5D11A8AF77AF}"/>
                </a:ext>
              </a:extLst>
            </p:cNvPr>
            <p:cNvSpPr/>
            <p:nvPr/>
          </p:nvSpPr>
          <p:spPr>
            <a:xfrm>
              <a:off x="595684" y="1551576"/>
              <a:ext cx="1202158"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전라남도 시군</a:t>
              </a:r>
              <a:endParaRPr lang="en-US" sz="1200" dirty="0">
                <a:solidFill>
                  <a:srgbClr val="5F5F5F"/>
                </a:solidFill>
                <a:latin typeface="Segoe UI" panose="020B0502040204020203" pitchFamily="34" charset="0"/>
                <a:cs typeface="Segoe UI" panose="020B0502040204020203" pitchFamily="34" charset="0"/>
              </a:endParaRPr>
            </a:p>
          </p:txBody>
        </p:sp>
        <p:sp>
          <p:nvSpPr>
            <p:cNvPr id="64" name="Arrow Box" descr="&lt;Tags&gt;&lt;SMARTRESIZEANCHORS&gt;Absolute,Absolute,None,Absolute&lt;/SMARTRESIZEANCHORS&gt;&lt;/Tags&gt;">
              <a:extLst>
                <a:ext uri="{FF2B5EF4-FFF2-40B4-BE49-F238E27FC236}">
                  <a16:creationId xmlns:a16="http://schemas.microsoft.com/office/drawing/2014/main" id="{F139F933-DB6C-4775-B9AB-9DB26185413A}"/>
                </a:ext>
              </a:extLst>
            </p:cNvPr>
            <p:cNvSpPr/>
            <p:nvPr/>
          </p:nvSpPr>
          <p:spPr>
            <a:xfrm>
              <a:off x="1797843" y="1551576"/>
              <a:ext cx="165989"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65" name="Arrow Down" descr="&lt;Tags&gt;&lt;SMARTRESIZEANCHORS&gt;None,None,None,Absolute&lt;/SMARTRESIZEANCHORS&gt;&lt;/Tags&gt;">
              <a:extLst>
                <a:ext uri="{FF2B5EF4-FFF2-40B4-BE49-F238E27FC236}">
                  <a16:creationId xmlns:a16="http://schemas.microsoft.com/office/drawing/2014/main" id="{53437017-0463-42BE-A35E-5530D400D4EC}"/>
                </a:ext>
              </a:extLst>
            </p:cNvPr>
            <p:cNvSpPr>
              <a:spLocks noChangeAspect="1"/>
            </p:cNvSpPr>
            <p:nvPr/>
          </p:nvSpPr>
          <p:spPr bwMode="auto">
            <a:xfrm flipH="1">
              <a:off x="1848833" y="1654034"/>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6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B76100E0-B658-4980-B71A-E0B5BB399F11}"/>
              </a:ext>
            </a:extLst>
          </p:cNvPr>
          <p:cNvGrpSpPr/>
          <p:nvPr>
            <p:custDataLst>
              <p:tags r:id="rId12"/>
            </p:custDataLst>
          </p:nvPr>
        </p:nvGrpSpPr>
        <p:grpSpPr>
          <a:xfrm>
            <a:off x="5410431" y="3215317"/>
            <a:ext cx="1029616" cy="283154"/>
            <a:chOff x="554563" y="2592239"/>
            <a:chExt cx="772212" cy="212366"/>
          </a:xfrm>
        </p:grpSpPr>
        <p:sp>
          <p:nvSpPr>
            <p:cNvPr id="67" name="Box">
              <a:extLst>
                <a:ext uri="{FF2B5EF4-FFF2-40B4-BE49-F238E27FC236}">
                  <a16:creationId xmlns:a16="http://schemas.microsoft.com/office/drawing/2014/main" id="{C838A0A8-53B7-4364-9AF2-1DD7DABF20D1}"/>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68" name="Label">
              <a:extLst>
                <a:ext uri="{FF2B5EF4-FFF2-40B4-BE49-F238E27FC236}">
                  <a16:creationId xmlns:a16="http://schemas.microsoft.com/office/drawing/2014/main" id="{43CDAFE5-0025-450B-9E29-EEE1A3276120}"/>
                </a:ext>
              </a:extLst>
            </p:cNvPr>
            <p:cNvSpPr txBox="1"/>
            <p:nvPr/>
          </p:nvSpPr>
          <p:spPr>
            <a:xfrm>
              <a:off x="686119" y="2592239"/>
              <a:ext cx="640656"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전남도 외</a:t>
              </a:r>
              <a:endParaRPr lang="en-US" sz="1200" dirty="0">
                <a:solidFill>
                  <a:srgbClr val="5F5F5F"/>
                </a:solidFill>
                <a:latin typeface="Segoe UI" panose="020B0502040204020203" pitchFamily="34" charset="0"/>
                <a:cs typeface="Segoe UI" panose="020B0502040204020203" pitchFamily="34" charset="0"/>
              </a:endParaRPr>
            </a:p>
          </p:txBody>
        </p:sp>
        <p:sp>
          <p:nvSpPr>
            <p:cNvPr id="69" name="Check" hidden="1">
              <a:extLst>
                <a:ext uri="{FF2B5EF4-FFF2-40B4-BE49-F238E27FC236}">
                  <a16:creationId xmlns:a16="http://schemas.microsoft.com/office/drawing/2014/main" id="{2117B0BC-8358-430F-BAA0-36CB30AE488D}"/>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70" name="Drop-Down Box" descr="&lt;SmartSettings&gt;&lt;SmartResize enabled=&quot;True&quot; minWidth=&quot;18&quot; minHeight=&quot;7&quot; /&gt;&lt;/SmartSettings&gt;">
            <a:extLst>
              <a:ext uri="{FF2B5EF4-FFF2-40B4-BE49-F238E27FC236}">
                <a16:creationId xmlns:a16="http://schemas.microsoft.com/office/drawing/2014/main" id="{C32BAB19-EDED-4A36-83A8-E0F373CB94DC}"/>
              </a:ext>
            </a:extLst>
          </p:cNvPr>
          <p:cNvGrpSpPr/>
          <p:nvPr>
            <p:custDataLst>
              <p:tags r:id="rId13"/>
            </p:custDataLst>
          </p:nvPr>
        </p:nvGrpSpPr>
        <p:grpSpPr>
          <a:xfrm>
            <a:off x="6620799" y="3197093"/>
            <a:ext cx="1824197" cy="321456"/>
            <a:chOff x="595684" y="1551576"/>
            <a:chExt cx="1368148" cy="241092"/>
          </a:xfrm>
          <a:solidFill>
            <a:srgbClr val="FFFFFF"/>
          </a:solidFill>
        </p:grpSpPr>
        <p:sp>
          <p:nvSpPr>
            <p:cNvPr id="71" name="Text Box" descr="&lt;Tags&gt;&lt;SMARTRESIZEANCHORS&gt;Absolute,Absolute,Absolute,Absolute&lt;/SMARTRESIZEANCHORS&gt;&lt;/Tags&gt;">
              <a:extLst>
                <a:ext uri="{FF2B5EF4-FFF2-40B4-BE49-F238E27FC236}">
                  <a16:creationId xmlns:a16="http://schemas.microsoft.com/office/drawing/2014/main" id="{319F9350-F784-4FCB-8ABB-B2E1ED7CF959}"/>
                </a:ext>
              </a:extLst>
            </p:cNvPr>
            <p:cNvSpPr/>
            <p:nvPr/>
          </p:nvSpPr>
          <p:spPr>
            <a:xfrm>
              <a:off x="595684" y="1551576"/>
              <a:ext cx="1202158"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광역시</a:t>
              </a:r>
              <a:endParaRPr lang="en-US" sz="1200" dirty="0">
                <a:solidFill>
                  <a:srgbClr val="5F5F5F"/>
                </a:solidFill>
                <a:latin typeface="Segoe UI" panose="020B0502040204020203" pitchFamily="34" charset="0"/>
                <a:cs typeface="Segoe UI" panose="020B0502040204020203" pitchFamily="34" charset="0"/>
              </a:endParaRPr>
            </a:p>
          </p:txBody>
        </p:sp>
        <p:sp>
          <p:nvSpPr>
            <p:cNvPr id="72" name="Arrow Box" descr="&lt;Tags&gt;&lt;SMARTRESIZEANCHORS&gt;Absolute,Absolute,None,Absolute&lt;/SMARTRESIZEANCHORS&gt;&lt;/Tags&gt;">
              <a:extLst>
                <a:ext uri="{FF2B5EF4-FFF2-40B4-BE49-F238E27FC236}">
                  <a16:creationId xmlns:a16="http://schemas.microsoft.com/office/drawing/2014/main" id="{2075AF82-8D8B-40DA-A401-04F24141DDF8}"/>
                </a:ext>
              </a:extLst>
            </p:cNvPr>
            <p:cNvSpPr/>
            <p:nvPr/>
          </p:nvSpPr>
          <p:spPr>
            <a:xfrm>
              <a:off x="1797843" y="1551576"/>
              <a:ext cx="165989"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73" name="Arrow Down" descr="&lt;Tags&gt;&lt;SMARTRESIZEANCHORS&gt;None,None,None,Absolute&lt;/SMARTRESIZEANCHORS&gt;&lt;/Tags&gt;">
              <a:extLst>
                <a:ext uri="{FF2B5EF4-FFF2-40B4-BE49-F238E27FC236}">
                  <a16:creationId xmlns:a16="http://schemas.microsoft.com/office/drawing/2014/main" id="{99306780-FAB0-4A61-9217-60D9EB2C7458}"/>
                </a:ext>
              </a:extLst>
            </p:cNvPr>
            <p:cNvSpPr>
              <a:spLocks noChangeAspect="1"/>
            </p:cNvSpPr>
            <p:nvPr/>
          </p:nvSpPr>
          <p:spPr bwMode="auto">
            <a:xfrm flipH="1">
              <a:off x="1848833" y="1654034"/>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74"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CC0A9C3C-968B-4D29-ACD2-00C7C566F214}"/>
              </a:ext>
            </a:extLst>
          </p:cNvPr>
          <p:cNvGrpSpPr/>
          <p:nvPr>
            <p:custDataLst>
              <p:tags r:id="rId14"/>
            </p:custDataLst>
          </p:nvPr>
        </p:nvGrpSpPr>
        <p:grpSpPr>
          <a:xfrm>
            <a:off x="1877225" y="4556495"/>
            <a:ext cx="903398" cy="262701"/>
            <a:chOff x="554563" y="2586658"/>
            <a:chExt cx="736352" cy="223529"/>
          </a:xfrm>
        </p:grpSpPr>
        <p:sp>
          <p:nvSpPr>
            <p:cNvPr id="75" name="Box">
              <a:extLst>
                <a:ext uri="{FF2B5EF4-FFF2-40B4-BE49-F238E27FC236}">
                  <a16:creationId xmlns:a16="http://schemas.microsoft.com/office/drawing/2014/main" id="{AB0C2C2B-C127-4CD9-98EB-36F565951F70}"/>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76" name="Label">
              <a:extLst>
                <a:ext uri="{FF2B5EF4-FFF2-40B4-BE49-F238E27FC236}">
                  <a16:creationId xmlns:a16="http://schemas.microsoft.com/office/drawing/2014/main" id="{A8CCC4E7-A879-4DD7-902B-7724606F10D8}"/>
                </a:ext>
              </a:extLst>
            </p:cNvPr>
            <p:cNvSpPr txBox="1"/>
            <p:nvPr/>
          </p:nvSpPr>
          <p:spPr>
            <a:xfrm>
              <a:off x="686119" y="2586658"/>
              <a:ext cx="60479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정부부처</a:t>
              </a:r>
              <a:endParaRPr lang="en-US" sz="1067" dirty="0">
                <a:solidFill>
                  <a:srgbClr val="5F5F5F"/>
                </a:solidFill>
                <a:latin typeface="Segoe UI" panose="020B0502040204020203" pitchFamily="34" charset="0"/>
                <a:cs typeface="Segoe UI" panose="020B0502040204020203" pitchFamily="34" charset="0"/>
              </a:endParaRPr>
            </a:p>
          </p:txBody>
        </p:sp>
        <p:sp>
          <p:nvSpPr>
            <p:cNvPr id="77" name="Check" hidden="1">
              <a:extLst>
                <a:ext uri="{FF2B5EF4-FFF2-40B4-BE49-F238E27FC236}">
                  <a16:creationId xmlns:a16="http://schemas.microsoft.com/office/drawing/2014/main" id="{6D769DF5-FF87-4F69-8950-61BC21803FFF}"/>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78"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EF9E554D-0D6E-4417-868E-ED46EFA96C8F}"/>
              </a:ext>
            </a:extLst>
          </p:cNvPr>
          <p:cNvGrpSpPr/>
          <p:nvPr>
            <p:custDataLst>
              <p:tags r:id="rId15"/>
            </p:custDataLst>
          </p:nvPr>
        </p:nvGrpSpPr>
        <p:grpSpPr>
          <a:xfrm>
            <a:off x="2725449" y="4556495"/>
            <a:ext cx="903398" cy="262701"/>
            <a:chOff x="554563" y="2586658"/>
            <a:chExt cx="736352" cy="223529"/>
          </a:xfrm>
        </p:grpSpPr>
        <p:sp>
          <p:nvSpPr>
            <p:cNvPr id="79" name="Box">
              <a:extLst>
                <a:ext uri="{FF2B5EF4-FFF2-40B4-BE49-F238E27FC236}">
                  <a16:creationId xmlns:a16="http://schemas.microsoft.com/office/drawing/2014/main" id="{DC10CB00-7262-4659-B02B-37E41B336BD1}"/>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80" name="Label">
              <a:extLst>
                <a:ext uri="{FF2B5EF4-FFF2-40B4-BE49-F238E27FC236}">
                  <a16:creationId xmlns:a16="http://schemas.microsoft.com/office/drawing/2014/main" id="{9B5794EE-7084-445C-B736-13E90A5C3E2E}"/>
                </a:ext>
              </a:extLst>
            </p:cNvPr>
            <p:cNvSpPr txBox="1"/>
            <p:nvPr/>
          </p:nvSpPr>
          <p:spPr>
            <a:xfrm>
              <a:off x="686119" y="2586658"/>
              <a:ext cx="60479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공공기관</a:t>
              </a:r>
              <a:endParaRPr lang="en-US" sz="1067" dirty="0">
                <a:solidFill>
                  <a:srgbClr val="5F5F5F"/>
                </a:solidFill>
                <a:latin typeface="Segoe UI" panose="020B0502040204020203" pitchFamily="34" charset="0"/>
                <a:cs typeface="Segoe UI" panose="020B0502040204020203" pitchFamily="34" charset="0"/>
              </a:endParaRPr>
            </a:p>
          </p:txBody>
        </p:sp>
        <p:sp>
          <p:nvSpPr>
            <p:cNvPr id="81" name="Check" hidden="1">
              <a:extLst>
                <a:ext uri="{FF2B5EF4-FFF2-40B4-BE49-F238E27FC236}">
                  <a16:creationId xmlns:a16="http://schemas.microsoft.com/office/drawing/2014/main" id="{97C119BA-AC4B-45CA-8FC2-59D29A5A1DD5}"/>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8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ED760FE7-B31F-4BA2-ACEC-3A2B5BCC9ECC}"/>
              </a:ext>
            </a:extLst>
          </p:cNvPr>
          <p:cNvGrpSpPr/>
          <p:nvPr>
            <p:custDataLst>
              <p:tags r:id="rId16"/>
            </p:custDataLst>
          </p:nvPr>
        </p:nvGrpSpPr>
        <p:grpSpPr>
          <a:xfrm>
            <a:off x="3573672" y="4556495"/>
            <a:ext cx="630886" cy="262701"/>
            <a:chOff x="554563" y="2586658"/>
            <a:chExt cx="514231" cy="223529"/>
          </a:xfrm>
        </p:grpSpPr>
        <p:sp>
          <p:nvSpPr>
            <p:cNvPr id="83" name="Box">
              <a:extLst>
                <a:ext uri="{FF2B5EF4-FFF2-40B4-BE49-F238E27FC236}">
                  <a16:creationId xmlns:a16="http://schemas.microsoft.com/office/drawing/2014/main" id="{8136EE71-6623-467F-9CF5-E2C3F6314538}"/>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84" name="Label">
              <a:extLst>
                <a:ext uri="{FF2B5EF4-FFF2-40B4-BE49-F238E27FC236}">
                  <a16:creationId xmlns:a16="http://schemas.microsoft.com/office/drawing/2014/main" id="{67E93AE6-31C8-4D61-994D-79F85197E1AA}"/>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기업</a:t>
              </a:r>
              <a:endParaRPr lang="en-US" sz="1067" dirty="0">
                <a:solidFill>
                  <a:srgbClr val="5F5F5F"/>
                </a:solidFill>
                <a:latin typeface="Segoe UI" panose="020B0502040204020203" pitchFamily="34" charset="0"/>
                <a:cs typeface="Segoe UI" panose="020B0502040204020203" pitchFamily="34" charset="0"/>
              </a:endParaRPr>
            </a:p>
          </p:txBody>
        </p:sp>
        <p:sp>
          <p:nvSpPr>
            <p:cNvPr id="85" name="Check" hidden="1">
              <a:extLst>
                <a:ext uri="{FF2B5EF4-FFF2-40B4-BE49-F238E27FC236}">
                  <a16:creationId xmlns:a16="http://schemas.microsoft.com/office/drawing/2014/main" id="{384B712E-A21A-481B-B36F-6DFE551C22D6}"/>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8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B21B4657-B6E9-4E88-9D8D-5463CBBAD484}"/>
              </a:ext>
            </a:extLst>
          </p:cNvPr>
          <p:cNvGrpSpPr/>
          <p:nvPr>
            <p:custDataLst>
              <p:tags r:id="rId17"/>
            </p:custDataLst>
          </p:nvPr>
        </p:nvGrpSpPr>
        <p:grpSpPr>
          <a:xfrm>
            <a:off x="4148317" y="4556495"/>
            <a:ext cx="630888" cy="262701"/>
            <a:chOff x="554563" y="2586658"/>
            <a:chExt cx="514231" cy="223529"/>
          </a:xfrm>
        </p:grpSpPr>
        <p:sp>
          <p:nvSpPr>
            <p:cNvPr id="87" name="Box">
              <a:extLst>
                <a:ext uri="{FF2B5EF4-FFF2-40B4-BE49-F238E27FC236}">
                  <a16:creationId xmlns:a16="http://schemas.microsoft.com/office/drawing/2014/main" id="{2F28EE4E-9091-4C25-92DF-28AE11F95520}"/>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88" name="Label">
              <a:extLst>
                <a:ext uri="{FF2B5EF4-FFF2-40B4-BE49-F238E27FC236}">
                  <a16:creationId xmlns:a16="http://schemas.microsoft.com/office/drawing/2014/main" id="{420452CF-D169-4B2D-8DBC-37B41A0B2BC7}"/>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대학</a:t>
              </a:r>
              <a:endParaRPr lang="en-US" sz="1067" dirty="0">
                <a:solidFill>
                  <a:srgbClr val="5F5F5F"/>
                </a:solidFill>
                <a:latin typeface="Segoe UI" panose="020B0502040204020203" pitchFamily="34" charset="0"/>
                <a:cs typeface="Segoe UI" panose="020B0502040204020203" pitchFamily="34" charset="0"/>
              </a:endParaRPr>
            </a:p>
          </p:txBody>
        </p:sp>
        <p:sp>
          <p:nvSpPr>
            <p:cNvPr id="89" name="Check" hidden="1">
              <a:extLst>
                <a:ext uri="{FF2B5EF4-FFF2-40B4-BE49-F238E27FC236}">
                  <a16:creationId xmlns:a16="http://schemas.microsoft.com/office/drawing/2014/main" id="{2135AEC4-2514-467C-AEBF-E7F50CA31F93}"/>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90"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39D67C31-A006-4811-9CD6-DF3D9758283B}"/>
              </a:ext>
            </a:extLst>
          </p:cNvPr>
          <p:cNvGrpSpPr/>
          <p:nvPr>
            <p:custDataLst>
              <p:tags r:id="rId18"/>
            </p:custDataLst>
          </p:nvPr>
        </p:nvGrpSpPr>
        <p:grpSpPr>
          <a:xfrm>
            <a:off x="4722961" y="4556495"/>
            <a:ext cx="1448419" cy="262701"/>
            <a:chOff x="554563" y="2586658"/>
            <a:chExt cx="1180596" cy="223529"/>
          </a:xfrm>
        </p:grpSpPr>
        <p:sp>
          <p:nvSpPr>
            <p:cNvPr id="91" name="Box">
              <a:extLst>
                <a:ext uri="{FF2B5EF4-FFF2-40B4-BE49-F238E27FC236}">
                  <a16:creationId xmlns:a16="http://schemas.microsoft.com/office/drawing/2014/main" id="{09EC0A77-CD7D-404D-A302-9D2DF5CB6744}"/>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92" name="Label">
              <a:extLst>
                <a:ext uri="{FF2B5EF4-FFF2-40B4-BE49-F238E27FC236}">
                  <a16:creationId xmlns:a16="http://schemas.microsoft.com/office/drawing/2014/main" id="{A48A1D79-32EE-4FAB-A6DB-691E6DCAA2E5}"/>
                </a:ext>
              </a:extLst>
            </p:cNvPr>
            <p:cNvSpPr txBox="1"/>
            <p:nvPr/>
          </p:nvSpPr>
          <p:spPr>
            <a:xfrm>
              <a:off x="686119" y="2586658"/>
              <a:ext cx="1049040"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정부출연연구기관</a:t>
              </a:r>
              <a:endParaRPr lang="en-US" sz="1067" dirty="0">
                <a:solidFill>
                  <a:srgbClr val="5F5F5F"/>
                </a:solidFill>
                <a:latin typeface="Segoe UI" panose="020B0502040204020203" pitchFamily="34" charset="0"/>
                <a:cs typeface="Segoe UI" panose="020B0502040204020203" pitchFamily="34" charset="0"/>
              </a:endParaRPr>
            </a:p>
          </p:txBody>
        </p:sp>
        <p:sp>
          <p:nvSpPr>
            <p:cNvPr id="93" name="Check" hidden="1">
              <a:extLst>
                <a:ext uri="{FF2B5EF4-FFF2-40B4-BE49-F238E27FC236}">
                  <a16:creationId xmlns:a16="http://schemas.microsoft.com/office/drawing/2014/main" id="{E0C159D5-B1ED-42DB-BCA4-9CD555AD3B69}"/>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94"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65D5B829-F50F-4576-A300-4040E38C070D}"/>
              </a:ext>
            </a:extLst>
          </p:cNvPr>
          <p:cNvGrpSpPr/>
          <p:nvPr>
            <p:custDataLst>
              <p:tags r:id="rId19"/>
            </p:custDataLst>
          </p:nvPr>
        </p:nvGrpSpPr>
        <p:grpSpPr>
          <a:xfrm>
            <a:off x="6118342" y="4556495"/>
            <a:ext cx="767143" cy="262701"/>
            <a:chOff x="554563" y="2586658"/>
            <a:chExt cx="625292" cy="223529"/>
          </a:xfrm>
        </p:grpSpPr>
        <p:sp>
          <p:nvSpPr>
            <p:cNvPr id="95" name="Box">
              <a:extLst>
                <a:ext uri="{FF2B5EF4-FFF2-40B4-BE49-F238E27FC236}">
                  <a16:creationId xmlns:a16="http://schemas.microsoft.com/office/drawing/2014/main" id="{8EDF3486-568A-41A0-B21F-68DE7BE9A7A1}"/>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96" name="Label">
              <a:extLst>
                <a:ext uri="{FF2B5EF4-FFF2-40B4-BE49-F238E27FC236}">
                  <a16:creationId xmlns:a16="http://schemas.microsoft.com/office/drawing/2014/main" id="{86DF7B24-20D5-4DE2-B944-30CA7D8DCB7F}"/>
                </a:ext>
              </a:extLst>
            </p:cNvPr>
            <p:cNvSpPr txBox="1"/>
            <p:nvPr/>
          </p:nvSpPr>
          <p:spPr>
            <a:xfrm>
              <a:off x="686119" y="2586658"/>
              <a:ext cx="49373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퇴직자</a:t>
              </a:r>
              <a:endParaRPr lang="en-US" sz="1067" dirty="0">
                <a:solidFill>
                  <a:srgbClr val="5F5F5F"/>
                </a:solidFill>
                <a:latin typeface="Segoe UI" panose="020B0502040204020203" pitchFamily="34" charset="0"/>
                <a:cs typeface="Segoe UI" panose="020B0502040204020203" pitchFamily="34" charset="0"/>
              </a:endParaRPr>
            </a:p>
          </p:txBody>
        </p:sp>
        <p:sp>
          <p:nvSpPr>
            <p:cNvPr id="97" name="Check" hidden="1">
              <a:extLst>
                <a:ext uri="{FF2B5EF4-FFF2-40B4-BE49-F238E27FC236}">
                  <a16:creationId xmlns:a16="http://schemas.microsoft.com/office/drawing/2014/main" id="{E7441549-93C2-4303-A8FB-F4DF56888B40}"/>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98"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72ABE006-ABED-4178-B47A-C7D58DF3BB37}"/>
              </a:ext>
            </a:extLst>
          </p:cNvPr>
          <p:cNvGrpSpPr/>
          <p:nvPr>
            <p:custDataLst>
              <p:tags r:id="rId20"/>
            </p:custDataLst>
          </p:nvPr>
        </p:nvGrpSpPr>
        <p:grpSpPr>
          <a:xfrm>
            <a:off x="6829776" y="4556495"/>
            <a:ext cx="903398" cy="262701"/>
            <a:chOff x="554563" y="2586658"/>
            <a:chExt cx="736352" cy="223529"/>
          </a:xfrm>
        </p:grpSpPr>
        <p:sp>
          <p:nvSpPr>
            <p:cNvPr id="99" name="Box">
              <a:extLst>
                <a:ext uri="{FF2B5EF4-FFF2-40B4-BE49-F238E27FC236}">
                  <a16:creationId xmlns:a16="http://schemas.microsoft.com/office/drawing/2014/main" id="{0094B8AA-142E-4CA8-8810-95E1C875B7AB}"/>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00" name="Label">
              <a:extLst>
                <a:ext uri="{FF2B5EF4-FFF2-40B4-BE49-F238E27FC236}">
                  <a16:creationId xmlns:a16="http://schemas.microsoft.com/office/drawing/2014/main" id="{5541CD6B-04C6-43EE-8908-7666C29D5530}"/>
                </a:ext>
              </a:extLst>
            </p:cNvPr>
            <p:cNvSpPr txBox="1"/>
            <p:nvPr/>
          </p:nvSpPr>
          <p:spPr>
            <a:xfrm>
              <a:off x="686119" y="2586658"/>
              <a:ext cx="60479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프리랜서</a:t>
              </a:r>
              <a:endParaRPr lang="en-US" sz="1067" dirty="0">
                <a:solidFill>
                  <a:srgbClr val="5F5F5F"/>
                </a:solidFill>
                <a:latin typeface="Segoe UI" panose="020B0502040204020203" pitchFamily="34" charset="0"/>
                <a:cs typeface="Segoe UI" panose="020B0502040204020203" pitchFamily="34" charset="0"/>
              </a:endParaRPr>
            </a:p>
          </p:txBody>
        </p:sp>
        <p:sp>
          <p:nvSpPr>
            <p:cNvPr id="101" name="Check" hidden="1">
              <a:extLst>
                <a:ext uri="{FF2B5EF4-FFF2-40B4-BE49-F238E27FC236}">
                  <a16:creationId xmlns:a16="http://schemas.microsoft.com/office/drawing/2014/main" id="{596BE68C-BCFA-4B40-AE53-D4C4178FD7CE}"/>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0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B2D99A4F-5ADF-4B45-8473-D697C7DD7874}"/>
              </a:ext>
            </a:extLst>
          </p:cNvPr>
          <p:cNvGrpSpPr/>
          <p:nvPr>
            <p:custDataLst>
              <p:tags r:id="rId21"/>
            </p:custDataLst>
          </p:nvPr>
        </p:nvGrpSpPr>
        <p:grpSpPr>
          <a:xfrm>
            <a:off x="7678002" y="4556495"/>
            <a:ext cx="630888" cy="262701"/>
            <a:chOff x="554563" y="2586658"/>
            <a:chExt cx="514231" cy="223529"/>
          </a:xfrm>
        </p:grpSpPr>
        <p:sp>
          <p:nvSpPr>
            <p:cNvPr id="103" name="Box">
              <a:extLst>
                <a:ext uri="{FF2B5EF4-FFF2-40B4-BE49-F238E27FC236}">
                  <a16:creationId xmlns:a16="http://schemas.microsoft.com/office/drawing/2014/main" id="{FC512FE5-7B4A-4948-B4C1-47A5886488D1}"/>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04" name="Label">
              <a:extLst>
                <a:ext uri="{FF2B5EF4-FFF2-40B4-BE49-F238E27FC236}">
                  <a16:creationId xmlns:a16="http://schemas.microsoft.com/office/drawing/2014/main" id="{C95EDDD3-5841-4E7A-95D6-274B60162489}"/>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기타</a:t>
              </a:r>
              <a:endParaRPr lang="en-US" sz="1067" dirty="0">
                <a:solidFill>
                  <a:srgbClr val="5F5F5F"/>
                </a:solidFill>
                <a:latin typeface="Segoe UI" panose="020B0502040204020203" pitchFamily="34" charset="0"/>
                <a:cs typeface="Segoe UI" panose="020B0502040204020203" pitchFamily="34" charset="0"/>
              </a:endParaRPr>
            </a:p>
          </p:txBody>
        </p:sp>
        <p:sp>
          <p:nvSpPr>
            <p:cNvPr id="105" name="Check" hidden="1">
              <a:extLst>
                <a:ext uri="{FF2B5EF4-FFF2-40B4-BE49-F238E27FC236}">
                  <a16:creationId xmlns:a16="http://schemas.microsoft.com/office/drawing/2014/main" id="{6EBAA3ED-5E04-4979-9FE8-94D21B50EB02}"/>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0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38B13CFC-DB8B-4938-8CC1-474D81497DC8}"/>
              </a:ext>
            </a:extLst>
          </p:cNvPr>
          <p:cNvGrpSpPr/>
          <p:nvPr>
            <p:custDataLst>
              <p:tags r:id="rId22"/>
            </p:custDataLst>
          </p:nvPr>
        </p:nvGrpSpPr>
        <p:grpSpPr>
          <a:xfrm>
            <a:off x="1877225" y="5242277"/>
            <a:ext cx="630888" cy="262701"/>
            <a:chOff x="554563" y="2586658"/>
            <a:chExt cx="514231" cy="223529"/>
          </a:xfrm>
        </p:grpSpPr>
        <p:sp>
          <p:nvSpPr>
            <p:cNvPr id="107" name="Box">
              <a:extLst>
                <a:ext uri="{FF2B5EF4-FFF2-40B4-BE49-F238E27FC236}">
                  <a16:creationId xmlns:a16="http://schemas.microsoft.com/office/drawing/2014/main" id="{C5D48C5A-04B0-4D31-BE2F-1665B4BF83CA}"/>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08" name="Label">
              <a:extLst>
                <a:ext uri="{FF2B5EF4-FFF2-40B4-BE49-F238E27FC236}">
                  <a16:creationId xmlns:a16="http://schemas.microsoft.com/office/drawing/2014/main" id="{C20D64B6-408E-4590-8EC5-76E91CC9810B}"/>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고졸</a:t>
              </a:r>
              <a:endParaRPr lang="en-US" sz="1067" dirty="0">
                <a:solidFill>
                  <a:srgbClr val="5F5F5F"/>
                </a:solidFill>
                <a:latin typeface="Segoe UI" panose="020B0502040204020203" pitchFamily="34" charset="0"/>
                <a:cs typeface="Segoe UI" panose="020B0502040204020203" pitchFamily="34" charset="0"/>
              </a:endParaRPr>
            </a:p>
          </p:txBody>
        </p:sp>
        <p:sp>
          <p:nvSpPr>
            <p:cNvPr id="109" name="Check" hidden="1">
              <a:extLst>
                <a:ext uri="{FF2B5EF4-FFF2-40B4-BE49-F238E27FC236}">
                  <a16:creationId xmlns:a16="http://schemas.microsoft.com/office/drawing/2014/main" id="{2A2E0CBE-4598-4CF2-93BF-D241BE4CEA0F}"/>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10"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929BB4CC-289F-41D1-89C6-597100DD1B89}"/>
              </a:ext>
            </a:extLst>
          </p:cNvPr>
          <p:cNvGrpSpPr/>
          <p:nvPr>
            <p:custDataLst>
              <p:tags r:id="rId23"/>
            </p:custDataLst>
          </p:nvPr>
        </p:nvGrpSpPr>
        <p:grpSpPr>
          <a:xfrm>
            <a:off x="2662244" y="5242277"/>
            <a:ext cx="903398" cy="262701"/>
            <a:chOff x="554563" y="2586658"/>
            <a:chExt cx="736352" cy="223529"/>
          </a:xfrm>
        </p:grpSpPr>
        <p:sp>
          <p:nvSpPr>
            <p:cNvPr id="111" name="Box">
              <a:extLst>
                <a:ext uri="{FF2B5EF4-FFF2-40B4-BE49-F238E27FC236}">
                  <a16:creationId xmlns:a16="http://schemas.microsoft.com/office/drawing/2014/main" id="{6775CE92-7110-4902-A227-C3614D24DD09}"/>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12" name="Label">
              <a:extLst>
                <a:ext uri="{FF2B5EF4-FFF2-40B4-BE49-F238E27FC236}">
                  <a16:creationId xmlns:a16="http://schemas.microsoft.com/office/drawing/2014/main" id="{C63F3E18-D12C-4E99-AF5D-6459CC49D144}"/>
                </a:ext>
              </a:extLst>
            </p:cNvPr>
            <p:cNvSpPr txBox="1"/>
            <p:nvPr/>
          </p:nvSpPr>
          <p:spPr>
            <a:xfrm>
              <a:off x="686119" y="2586658"/>
              <a:ext cx="60479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전문학사</a:t>
              </a:r>
              <a:endParaRPr lang="en-US" sz="1067" dirty="0">
                <a:solidFill>
                  <a:srgbClr val="5F5F5F"/>
                </a:solidFill>
                <a:latin typeface="Segoe UI" panose="020B0502040204020203" pitchFamily="34" charset="0"/>
                <a:cs typeface="Segoe UI" panose="020B0502040204020203" pitchFamily="34" charset="0"/>
              </a:endParaRPr>
            </a:p>
          </p:txBody>
        </p:sp>
        <p:sp>
          <p:nvSpPr>
            <p:cNvPr id="113" name="Check" hidden="1">
              <a:extLst>
                <a:ext uri="{FF2B5EF4-FFF2-40B4-BE49-F238E27FC236}">
                  <a16:creationId xmlns:a16="http://schemas.microsoft.com/office/drawing/2014/main" id="{27B38FB4-02E0-4E1C-BD68-1FFD579631F5}"/>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14"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AF4AD7B1-C74F-4DF7-AE92-80F0ED5D71A5}"/>
              </a:ext>
            </a:extLst>
          </p:cNvPr>
          <p:cNvGrpSpPr/>
          <p:nvPr>
            <p:custDataLst>
              <p:tags r:id="rId24"/>
            </p:custDataLst>
          </p:nvPr>
        </p:nvGrpSpPr>
        <p:grpSpPr>
          <a:xfrm>
            <a:off x="3720842" y="5242277"/>
            <a:ext cx="630888" cy="262701"/>
            <a:chOff x="554563" y="2586658"/>
            <a:chExt cx="514231" cy="223529"/>
          </a:xfrm>
        </p:grpSpPr>
        <p:sp>
          <p:nvSpPr>
            <p:cNvPr id="115" name="Box">
              <a:extLst>
                <a:ext uri="{FF2B5EF4-FFF2-40B4-BE49-F238E27FC236}">
                  <a16:creationId xmlns:a16="http://schemas.microsoft.com/office/drawing/2014/main" id="{67662B6C-B0C0-40E7-8888-9EAFAB318C9A}"/>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16" name="Label">
              <a:extLst>
                <a:ext uri="{FF2B5EF4-FFF2-40B4-BE49-F238E27FC236}">
                  <a16:creationId xmlns:a16="http://schemas.microsoft.com/office/drawing/2014/main" id="{3B778224-22CB-47C1-AA14-E20E6D775508}"/>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학사</a:t>
              </a:r>
              <a:endParaRPr lang="en-US" sz="1067" dirty="0">
                <a:solidFill>
                  <a:srgbClr val="5F5F5F"/>
                </a:solidFill>
                <a:latin typeface="Segoe UI" panose="020B0502040204020203" pitchFamily="34" charset="0"/>
                <a:cs typeface="Segoe UI" panose="020B0502040204020203" pitchFamily="34" charset="0"/>
              </a:endParaRPr>
            </a:p>
          </p:txBody>
        </p:sp>
        <p:sp>
          <p:nvSpPr>
            <p:cNvPr id="117" name="Check" hidden="1">
              <a:extLst>
                <a:ext uri="{FF2B5EF4-FFF2-40B4-BE49-F238E27FC236}">
                  <a16:creationId xmlns:a16="http://schemas.microsoft.com/office/drawing/2014/main" id="{EB65A13A-8B88-4B35-BF5C-40DFCE001223}"/>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18"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05AD93FC-C583-4FAB-A7C0-4C839103613F}"/>
              </a:ext>
            </a:extLst>
          </p:cNvPr>
          <p:cNvGrpSpPr/>
          <p:nvPr>
            <p:custDataLst>
              <p:tags r:id="rId25"/>
            </p:custDataLst>
          </p:nvPr>
        </p:nvGrpSpPr>
        <p:grpSpPr>
          <a:xfrm>
            <a:off x="4505861" y="5242277"/>
            <a:ext cx="630888" cy="262701"/>
            <a:chOff x="554563" y="2586658"/>
            <a:chExt cx="514231" cy="223529"/>
          </a:xfrm>
        </p:grpSpPr>
        <p:sp>
          <p:nvSpPr>
            <p:cNvPr id="119" name="Box">
              <a:extLst>
                <a:ext uri="{FF2B5EF4-FFF2-40B4-BE49-F238E27FC236}">
                  <a16:creationId xmlns:a16="http://schemas.microsoft.com/office/drawing/2014/main" id="{9FC6CE25-603D-4211-A6B4-6D1AB3290F68}"/>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20" name="Label">
              <a:extLst>
                <a:ext uri="{FF2B5EF4-FFF2-40B4-BE49-F238E27FC236}">
                  <a16:creationId xmlns:a16="http://schemas.microsoft.com/office/drawing/2014/main" id="{269DA31D-46AA-4958-AE42-F4DF2D75E6BE}"/>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석사</a:t>
              </a:r>
              <a:endParaRPr lang="en-US" sz="1067" dirty="0">
                <a:solidFill>
                  <a:srgbClr val="5F5F5F"/>
                </a:solidFill>
                <a:latin typeface="Segoe UI" panose="020B0502040204020203" pitchFamily="34" charset="0"/>
                <a:cs typeface="Segoe UI" panose="020B0502040204020203" pitchFamily="34" charset="0"/>
              </a:endParaRPr>
            </a:p>
          </p:txBody>
        </p:sp>
        <p:sp>
          <p:nvSpPr>
            <p:cNvPr id="121" name="Check" hidden="1">
              <a:extLst>
                <a:ext uri="{FF2B5EF4-FFF2-40B4-BE49-F238E27FC236}">
                  <a16:creationId xmlns:a16="http://schemas.microsoft.com/office/drawing/2014/main" id="{CA3982F8-C899-4FD8-99D7-36AD991AFD11}"/>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2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0BEFFBB3-6642-4808-8444-1FF2961998A5}"/>
              </a:ext>
            </a:extLst>
          </p:cNvPr>
          <p:cNvGrpSpPr/>
          <p:nvPr>
            <p:custDataLst>
              <p:tags r:id="rId26"/>
            </p:custDataLst>
          </p:nvPr>
        </p:nvGrpSpPr>
        <p:grpSpPr>
          <a:xfrm>
            <a:off x="5290879" y="5242277"/>
            <a:ext cx="630888" cy="262701"/>
            <a:chOff x="554563" y="2586658"/>
            <a:chExt cx="514231" cy="223529"/>
          </a:xfrm>
        </p:grpSpPr>
        <p:sp>
          <p:nvSpPr>
            <p:cNvPr id="123" name="Box">
              <a:extLst>
                <a:ext uri="{FF2B5EF4-FFF2-40B4-BE49-F238E27FC236}">
                  <a16:creationId xmlns:a16="http://schemas.microsoft.com/office/drawing/2014/main" id="{50E54094-8522-4D48-B730-9D553D27BBA4}"/>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24" name="Label">
              <a:extLst>
                <a:ext uri="{FF2B5EF4-FFF2-40B4-BE49-F238E27FC236}">
                  <a16:creationId xmlns:a16="http://schemas.microsoft.com/office/drawing/2014/main" id="{A7A9020A-C373-44FB-A13A-98C6E9DB5169}"/>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박사</a:t>
              </a:r>
              <a:endParaRPr lang="en-US" sz="1067" dirty="0">
                <a:solidFill>
                  <a:srgbClr val="5F5F5F"/>
                </a:solidFill>
                <a:latin typeface="Segoe UI" panose="020B0502040204020203" pitchFamily="34" charset="0"/>
                <a:cs typeface="Segoe UI" panose="020B0502040204020203" pitchFamily="34" charset="0"/>
              </a:endParaRPr>
            </a:p>
          </p:txBody>
        </p:sp>
        <p:sp>
          <p:nvSpPr>
            <p:cNvPr id="125" name="Check" hidden="1">
              <a:extLst>
                <a:ext uri="{FF2B5EF4-FFF2-40B4-BE49-F238E27FC236}">
                  <a16:creationId xmlns:a16="http://schemas.microsoft.com/office/drawing/2014/main" id="{3C28746C-8992-441F-B0E4-EBDACCD8260A}"/>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2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3628FF20-1CAD-421B-A434-C4B70E8FC539}"/>
              </a:ext>
            </a:extLst>
          </p:cNvPr>
          <p:cNvGrpSpPr/>
          <p:nvPr>
            <p:custDataLst>
              <p:tags r:id="rId27"/>
            </p:custDataLst>
          </p:nvPr>
        </p:nvGrpSpPr>
        <p:grpSpPr>
          <a:xfrm>
            <a:off x="6075898" y="5242277"/>
            <a:ext cx="630888" cy="262701"/>
            <a:chOff x="554563" y="2586658"/>
            <a:chExt cx="514231" cy="223529"/>
          </a:xfrm>
        </p:grpSpPr>
        <p:sp>
          <p:nvSpPr>
            <p:cNvPr id="127" name="Box">
              <a:extLst>
                <a:ext uri="{FF2B5EF4-FFF2-40B4-BE49-F238E27FC236}">
                  <a16:creationId xmlns:a16="http://schemas.microsoft.com/office/drawing/2014/main" id="{486271DC-A1D9-4944-8E10-80B11DDDB427}"/>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28" name="Label">
              <a:extLst>
                <a:ext uri="{FF2B5EF4-FFF2-40B4-BE49-F238E27FC236}">
                  <a16:creationId xmlns:a16="http://schemas.microsoft.com/office/drawing/2014/main" id="{2E3CB87C-C535-4756-8705-126C5054F1DC}"/>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기타</a:t>
              </a:r>
              <a:endParaRPr lang="en-US" sz="1067" dirty="0">
                <a:solidFill>
                  <a:srgbClr val="5F5F5F"/>
                </a:solidFill>
                <a:latin typeface="Segoe UI" panose="020B0502040204020203" pitchFamily="34" charset="0"/>
                <a:cs typeface="Segoe UI" panose="020B0502040204020203" pitchFamily="34" charset="0"/>
              </a:endParaRPr>
            </a:p>
          </p:txBody>
        </p:sp>
        <p:sp>
          <p:nvSpPr>
            <p:cNvPr id="129" name="Check" hidden="1">
              <a:extLst>
                <a:ext uri="{FF2B5EF4-FFF2-40B4-BE49-F238E27FC236}">
                  <a16:creationId xmlns:a16="http://schemas.microsoft.com/office/drawing/2014/main" id="{1F11E7FE-E9E6-49FF-A772-9D1E0FA7DC49}"/>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sp>
        <p:nvSpPr>
          <p:cNvPr id="130" name="Text Box">
            <a:extLst>
              <a:ext uri="{FF2B5EF4-FFF2-40B4-BE49-F238E27FC236}">
                <a16:creationId xmlns:a16="http://schemas.microsoft.com/office/drawing/2014/main" id="{9B133384-E657-41F1-86BD-36E6B1BDFEE0}"/>
              </a:ext>
            </a:extLst>
          </p:cNvPr>
          <p:cNvSpPr/>
          <p:nvPr/>
        </p:nvSpPr>
        <p:spPr>
          <a:xfrm>
            <a:off x="1978701" y="5982103"/>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31" name="사각형: 둥근 모서리 130">
            <a:extLst>
              <a:ext uri="{FF2B5EF4-FFF2-40B4-BE49-F238E27FC236}">
                <a16:creationId xmlns:a16="http://schemas.microsoft.com/office/drawing/2014/main" id="{F973B848-79F1-454D-87D7-B2546039139C}"/>
              </a:ext>
            </a:extLst>
          </p:cNvPr>
          <p:cNvSpPr/>
          <p:nvPr/>
        </p:nvSpPr>
        <p:spPr>
          <a:xfrm>
            <a:off x="7597501" y="5943010"/>
            <a:ext cx="1113619" cy="384041"/>
          </a:xfrm>
          <a:prstGeom prst="roundRect">
            <a:avLst/>
          </a:prstGeom>
          <a:solidFill>
            <a:srgbClr val="416BA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a:solidFill>
                  <a:schemeClr val="bg1"/>
                </a:solidFill>
              </a:rPr>
              <a:t>검색</a:t>
            </a:r>
            <a:endParaRPr lang="ko-KR" altLang="en-US" sz="2133" dirty="0">
              <a:solidFill>
                <a:schemeClr val="bg1"/>
              </a:solidFill>
            </a:endParaRPr>
          </a:p>
        </p:txBody>
      </p:sp>
      <p:sp>
        <p:nvSpPr>
          <p:cNvPr id="132" name="TextBox 131">
            <a:extLst>
              <a:ext uri="{FF2B5EF4-FFF2-40B4-BE49-F238E27FC236}">
                <a16:creationId xmlns:a16="http://schemas.microsoft.com/office/drawing/2014/main" id="{57FF757A-5099-4C81-A61A-C43962434E28}"/>
              </a:ext>
            </a:extLst>
          </p:cNvPr>
          <p:cNvSpPr txBox="1"/>
          <p:nvPr/>
        </p:nvSpPr>
        <p:spPr>
          <a:xfrm>
            <a:off x="6825132" y="1458264"/>
            <a:ext cx="1515541" cy="307777"/>
          </a:xfrm>
          <a:prstGeom prst="rect">
            <a:avLst/>
          </a:prstGeom>
          <a:noFill/>
        </p:spPr>
        <p:txBody>
          <a:bodyPr wrap="square" rtlCol="0">
            <a:spAutoFit/>
          </a:bodyPr>
          <a:lstStyle/>
          <a:p>
            <a:r>
              <a:rPr lang="ko-KR" altLang="en-US" sz="1400" dirty="0">
                <a:solidFill>
                  <a:schemeClr val="bg1"/>
                </a:solidFill>
              </a:rPr>
              <a:t>중소기업 통계</a:t>
            </a:r>
          </a:p>
        </p:txBody>
      </p:sp>
      <p:sp>
        <p:nvSpPr>
          <p:cNvPr id="133" name="사각형: 둥근 모서리 132">
            <a:extLst>
              <a:ext uri="{FF2B5EF4-FFF2-40B4-BE49-F238E27FC236}">
                <a16:creationId xmlns:a16="http://schemas.microsoft.com/office/drawing/2014/main" id="{531C5E6A-E51A-418F-90CA-D07ECAB6CB63}"/>
              </a:ext>
            </a:extLst>
          </p:cNvPr>
          <p:cNvSpPr/>
          <p:nvPr/>
        </p:nvSpPr>
        <p:spPr>
          <a:xfrm>
            <a:off x="527381" y="3826189"/>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산업기술분류</a:t>
            </a:r>
          </a:p>
        </p:txBody>
      </p:sp>
      <p:grpSp>
        <p:nvGrpSpPr>
          <p:cNvPr id="134" name="Drop-Down Box" descr="&lt;SmartSettings&gt;&lt;SmartResize enabled=&quot;True&quot; minWidth=&quot;18&quot; minHeight=&quot;7&quot; /&gt;&lt;/SmartSettings&gt;">
            <a:extLst>
              <a:ext uri="{FF2B5EF4-FFF2-40B4-BE49-F238E27FC236}">
                <a16:creationId xmlns:a16="http://schemas.microsoft.com/office/drawing/2014/main" id="{808AD6CE-E249-46C5-A307-1E6FA5D437A1}"/>
              </a:ext>
            </a:extLst>
          </p:cNvPr>
          <p:cNvGrpSpPr/>
          <p:nvPr>
            <p:custDataLst>
              <p:tags r:id="rId28"/>
            </p:custDataLst>
          </p:nvPr>
        </p:nvGrpSpPr>
        <p:grpSpPr>
          <a:xfrm>
            <a:off x="1895978" y="3851864"/>
            <a:ext cx="1824197" cy="321456"/>
            <a:chOff x="595684" y="1551576"/>
            <a:chExt cx="1368148" cy="241092"/>
          </a:xfrm>
          <a:solidFill>
            <a:srgbClr val="FFFFFF"/>
          </a:solidFill>
        </p:grpSpPr>
        <p:sp>
          <p:nvSpPr>
            <p:cNvPr id="135" name="Text Box" descr="&lt;Tags&gt;&lt;SMARTRESIZEANCHORS&gt;Absolute,Absolute,Absolute,Absolute&lt;/SMARTRESIZEANCHORS&gt;&lt;/Tags&gt;">
              <a:extLst>
                <a:ext uri="{FF2B5EF4-FFF2-40B4-BE49-F238E27FC236}">
                  <a16:creationId xmlns:a16="http://schemas.microsoft.com/office/drawing/2014/main" id="{AE8EC724-AEDD-40AD-B7E4-64393D127844}"/>
                </a:ext>
              </a:extLst>
            </p:cNvPr>
            <p:cNvSpPr/>
            <p:nvPr/>
          </p:nvSpPr>
          <p:spPr>
            <a:xfrm>
              <a:off x="595684" y="1551576"/>
              <a:ext cx="1202158"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err="1">
                  <a:solidFill>
                    <a:srgbClr val="5F5F5F"/>
                  </a:solidFill>
                  <a:latin typeface="Segoe UI" panose="020B0502040204020203" pitchFamily="34" charset="0"/>
                  <a:cs typeface="Segoe UI" panose="020B0502040204020203" pitchFamily="34" charset="0"/>
                </a:rPr>
                <a:t>산업기술대분류</a:t>
              </a:r>
              <a:endParaRPr lang="en-US" sz="1200" dirty="0">
                <a:solidFill>
                  <a:srgbClr val="5F5F5F"/>
                </a:solidFill>
                <a:latin typeface="Segoe UI" panose="020B0502040204020203" pitchFamily="34" charset="0"/>
                <a:cs typeface="Segoe UI" panose="020B0502040204020203" pitchFamily="34" charset="0"/>
              </a:endParaRPr>
            </a:p>
          </p:txBody>
        </p:sp>
        <p:sp>
          <p:nvSpPr>
            <p:cNvPr id="136" name="Arrow Box" descr="&lt;Tags&gt;&lt;SMARTRESIZEANCHORS&gt;Absolute,Absolute,None,Absolute&lt;/SMARTRESIZEANCHORS&gt;&lt;/Tags&gt;">
              <a:extLst>
                <a:ext uri="{FF2B5EF4-FFF2-40B4-BE49-F238E27FC236}">
                  <a16:creationId xmlns:a16="http://schemas.microsoft.com/office/drawing/2014/main" id="{BF33688A-B3DB-4EF8-B7DE-EF4874CE64AF}"/>
                </a:ext>
              </a:extLst>
            </p:cNvPr>
            <p:cNvSpPr/>
            <p:nvPr/>
          </p:nvSpPr>
          <p:spPr>
            <a:xfrm>
              <a:off x="1797843" y="1551576"/>
              <a:ext cx="165989"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37" name="Arrow Down" descr="&lt;Tags&gt;&lt;SMARTRESIZEANCHORS&gt;None,None,None,Absolute&lt;/SMARTRESIZEANCHORS&gt;&lt;/Tags&gt;">
              <a:extLst>
                <a:ext uri="{FF2B5EF4-FFF2-40B4-BE49-F238E27FC236}">
                  <a16:creationId xmlns:a16="http://schemas.microsoft.com/office/drawing/2014/main" id="{ECF2334D-C0AA-4CBB-A07A-92C628A1A32F}"/>
                </a:ext>
              </a:extLst>
            </p:cNvPr>
            <p:cNvSpPr>
              <a:spLocks noChangeAspect="1"/>
            </p:cNvSpPr>
            <p:nvPr/>
          </p:nvSpPr>
          <p:spPr bwMode="auto">
            <a:xfrm flipH="1">
              <a:off x="1848833" y="1654034"/>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138" name="Drop-Down Box" descr="&lt;SmartSettings&gt;&lt;SmartResize enabled=&quot;True&quot; minWidth=&quot;18&quot; minHeight=&quot;7&quot; /&gt;&lt;/SmartSettings&gt;">
            <a:extLst>
              <a:ext uri="{FF2B5EF4-FFF2-40B4-BE49-F238E27FC236}">
                <a16:creationId xmlns:a16="http://schemas.microsoft.com/office/drawing/2014/main" id="{94A600C8-6FB9-4329-8264-4EC92B712D52}"/>
              </a:ext>
            </a:extLst>
          </p:cNvPr>
          <p:cNvGrpSpPr/>
          <p:nvPr>
            <p:custDataLst>
              <p:tags r:id="rId29"/>
            </p:custDataLst>
          </p:nvPr>
        </p:nvGrpSpPr>
        <p:grpSpPr>
          <a:xfrm>
            <a:off x="3964119" y="3851864"/>
            <a:ext cx="1824197" cy="321456"/>
            <a:chOff x="595684" y="1551576"/>
            <a:chExt cx="1368148" cy="241092"/>
          </a:xfrm>
          <a:solidFill>
            <a:srgbClr val="FFFFFF"/>
          </a:solidFill>
        </p:grpSpPr>
        <p:sp>
          <p:nvSpPr>
            <p:cNvPr id="139" name="Text Box" descr="&lt;Tags&gt;&lt;SMARTRESIZEANCHORS&gt;Absolute,Absolute,Absolute,Absolute&lt;/SMARTRESIZEANCHORS&gt;&lt;/Tags&gt;">
              <a:extLst>
                <a:ext uri="{FF2B5EF4-FFF2-40B4-BE49-F238E27FC236}">
                  <a16:creationId xmlns:a16="http://schemas.microsoft.com/office/drawing/2014/main" id="{C76E8562-DE77-408E-AA36-7D4A0239EC9B}"/>
                </a:ext>
              </a:extLst>
            </p:cNvPr>
            <p:cNvSpPr/>
            <p:nvPr/>
          </p:nvSpPr>
          <p:spPr>
            <a:xfrm>
              <a:off x="595684" y="1551576"/>
              <a:ext cx="1202158"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err="1">
                  <a:solidFill>
                    <a:srgbClr val="5F5F5F"/>
                  </a:solidFill>
                  <a:latin typeface="Segoe UI" panose="020B0502040204020203" pitchFamily="34" charset="0"/>
                  <a:cs typeface="Segoe UI" panose="020B0502040204020203" pitchFamily="34" charset="0"/>
                </a:rPr>
                <a:t>산업기술중분류</a:t>
              </a:r>
              <a:endParaRPr lang="en-US" sz="1200" dirty="0">
                <a:solidFill>
                  <a:srgbClr val="5F5F5F"/>
                </a:solidFill>
                <a:latin typeface="Segoe UI" panose="020B0502040204020203" pitchFamily="34" charset="0"/>
                <a:cs typeface="Segoe UI" panose="020B0502040204020203" pitchFamily="34" charset="0"/>
              </a:endParaRPr>
            </a:p>
          </p:txBody>
        </p:sp>
        <p:sp>
          <p:nvSpPr>
            <p:cNvPr id="140" name="Arrow Box" descr="&lt;Tags&gt;&lt;SMARTRESIZEANCHORS&gt;Absolute,Absolute,None,Absolute&lt;/SMARTRESIZEANCHORS&gt;&lt;/Tags&gt;">
              <a:extLst>
                <a:ext uri="{FF2B5EF4-FFF2-40B4-BE49-F238E27FC236}">
                  <a16:creationId xmlns:a16="http://schemas.microsoft.com/office/drawing/2014/main" id="{09C8A552-D49C-484D-B98A-06920A1EB4E3}"/>
                </a:ext>
              </a:extLst>
            </p:cNvPr>
            <p:cNvSpPr/>
            <p:nvPr/>
          </p:nvSpPr>
          <p:spPr>
            <a:xfrm>
              <a:off x="1797843" y="1551576"/>
              <a:ext cx="165989"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41" name="Arrow Down" descr="&lt;Tags&gt;&lt;SMARTRESIZEANCHORS&gt;None,None,None,Absolute&lt;/SMARTRESIZEANCHORS&gt;&lt;/Tags&gt;">
              <a:extLst>
                <a:ext uri="{FF2B5EF4-FFF2-40B4-BE49-F238E27FC236}">
                  <a16:creationId xmlns:a16="http://schemas.microsoft.com/office/drawing/2014/main" id="{BB4858BD-2242-4C1E-9B2C-176D281A1C1C}"/>
                </a:ext>
              </a:extLst>
            </p:cNvPr>
            <p:cNvSpPr>
              <a:spLocks noChangeAspect="1"/>
            </p:cNvSpPr>
            <p:nvPr/>
          </p:nvSpPr>
          <p:spPr bwMode="auto">
            <a:xfrm flipH="1">
              <a:off x="1848833" y="1654034"/>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142" name="Drop-Down Box" descr="&lt;SmartSettings&gt;&lt;SmartResize enabled=&quot;True&quot; minWidth=&quot;18&quot; minHeight=&quot;7&quot; /&gt;&lt;/SmartSettings&gt;">
            <a:extLst>
              <a:ext uri="{FF2B5EF4-FFF2-40B4-BE49-F238E27FC236}">
                <a16:creationId xmlns:a16="http://schemas.microsoft.com/office/drawing/2014/main" id="{53062692-58AE-4554-844F-E1A3C455CE4C}"/>
              </a:ext>
            </a:extLst>
          </p:cNvPr>
          <p:cNvGrpSpPr/>
          <p:nvPr>
            <p:custDataLst>
              <p:tags r:id="rId30"/>
            </p:custDataLst>
          </p:nvPr>
        </p:nvGrpSpPr>
        <p:grpSpPr>
          <a:xfrm>
            <a:off x="6079076" y="3851864"/>
            <a:ext cx="1824197" cy="321456"/>
            <a:chOff x="595684" y="1551576"/>
            <a:chExt cx="1368148" cy="241092"/>
          </a:xfrm>
          <a:solidFill>
            <a:srgbClr val="FFFFFF"/>
          </a:solidFill>
        </p:grpSpPr>
        <p:sp>
          <p:nvSpPr>
            <p:cNvPr id="143" name="Text Box" descr="&lt;Tags&gt;&lt;SMARTRESIZEANCHORS&gt;Absolute,Absolute,Absolute,Absolute&lt;/SMARTRESIZEANCHORS&gt;&lt;/Tags&gt;">
              <a:extLst>
                <a:ext uri="{FF2B5EF4-FFF2-40B4-BE49-F238E27FC236}">
                  <a16:creationId xmlns:a16="http://schemas.microsoft.com/office/drawing/2014/main" id="{C12F5CE8-69D0-45B0-A314-6E103525CF91}"/>
                </a:ext>
              </a:extLst>
            </p:cNvPr>
            <p:cNvSpPr/>
            <p:nvPr/>
          </p:nvSpPr>
          <p:spPr>
            <a:xfrm>
              <a:off x="595684" y="1551576"/>
              <a:ext cx="1202158"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err="1">
                  <a:solidFill>
                    <a:srgbClr val="5F5F5F"/>
                  </a:solidFill>
                  <a:latin typeface="Segoe UI" panose="020B0502040204020203" pitchFamily="34" charset="0"/>
                  <a:cs typeface="Segoe UI" panose="020B0502040204020203" pitchFamily="34" charset="0"/>
                </a:rPr>
                <a:t>산업기술소분류</a:t>
              </a:r>
              <a:endParaRPr lang="en-US" sz="1200" dirty="0">
                <a:solidFill>
                  <a:srgbClr val="5F5F5F"/>
                </a:solidFill>
                <a:latin typeface="Segoe UI" panose="020B0502040204020203" pitchFamily="34" charset="0"/>
                <a:cs typeface="Segoe UI" panose="020B0502040204020203" pitchFamily="34" charset="0"/>
              </a:endParaRPr>
            </a:p>
          </p:txBody>
        </p:sp>
        <p:sp>
          <p:nvSpPr>
            <p:cNvPr id="144" name="Arrow Box" descr="&lt;Tags&gt;&lt;SMARTRESIZEANCHORS&gt;Absolute,Absolute,None,Absolute&lt;/SMARTRESIZEANCHORS&gt;&lt;/Tags&gt;">
              <a:extLst>
                <a:ext uri="{FF2B5EF4-FFF2-40B4-BE49-F238E27FC236}">
                  <a16:creationId xmlns:a16="http://schemas.microsoft.com/office/drawing/2014/main" id="{3CAF1659-C51B-4912-A9BD-E7D0F715FE1E}"/>
                </a:ext>
              </a:extLst>
            </p:cNvPr>
            <p:cNvSpPr/>
            <p:nvPr/>
          </p:nvSpPr>
          <p:spPr>
            <a:xfrm>
              <a:off x="1797843" y="1551576"/>
              <a:ext cx="165989"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45" name="Arrow Down" descr="&lt;Tags&gt;&lt;SMARTRESIZEANCHORS&gt;None,None,None,Absolute&lt;/SMARTRESIZEANCHORS&gt;&lt;/Tags&gt;">
              <a:extLst>
                <a:ext uri="{FF2B5EF4-FFF2-40B4-BE49-F238E27FC236}">
                  <a16:creationId xmlns:a16="http://schemas.microsoft.com/office/drawing/2014/main" id="{4FBAE58C-404F-4E16-B3BD-9BE091E9FABA}"/>
                </a:ext>
              </a:extLst>
            </p:cNvPr>
            <p:cNvSpPr>
              <a:spLocks noChangeAspect="1"/>
            </p:cNvSpPr>
            <p:nvPr/>
          </p:nvSpPr>
          <p:spPr bwMode="auto">
            <a:xfrm flipH="1">
              <a:off x="1848833" y="1654034"/>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13" name="TextBox 12">
            <a:extLst>
              <a:ext uri="{FF2B5EF4-FFF2-40B4-BE49-F238E27FC236}">
                <a16:creationId xmlns:a16="http://schemas.microsoft.com/office/drawing/2014/main" id="{F3A2F4CA-B9CE-4FBD-BD20-CEB625B79C75}"/>
              </a:ext>
            </a:extLst>
          </p:cNvPr>
          <p:cNvSpPr txBox="1"/>
          <p:nvPr/>
        </p:nvSpPr>
        <p:spPr>
          <a:xfrm>
            <a:off x="458984" y="2177463"/>
            <a:ext cx="1384931" cy="276999"/>
          </a:xfrm>
          <a:prstGeom prst="rect">
            <a:avLst/>
          </a:prstGeom>
          <a:noFill/>
        </p:spPr>
        <p:txBody>
          <a:bodyPr wrap="none" rtlCol="0">
            <a:spAutoFit/>
          </a:bodyPr>
          <a:lstStyle/>
          <a:p>
            <a:r>
              <a:rPr lang="en-US" altLang="ko-KR" sz="1200" dirty="0"/>
              <a:t>TB_EXPERT_FIELD</a:t>
            </a:r>
            <a:endParaRPr lang="ko-KR" altLang="en-US" sz="1200" dirty="0"/>
          </a:p>
        </p:txBody>
      </p:sp>
      <p:sp>
        <p:nvSpPr>
          <p:cNvPr id="20" name="TextBox 19">
            <a:extLst>
              <a:ext uri="{FF2B5EF4-FFF2-40B4-BE49-F238E27FC236}">
                <a16:creationId xmlns:a16="http://schemas.microsoft.com/office/drawing/2014/main" id="{085E56C1-F144-4280-9746-0B0BE29D02F8}"/>
              </a:ext>
            </a:extLst>
          </p:cNvPr>
          <p:cNvSpPr txBox="1"/>
          <p:nvPr/>
        </p:nvSpPr>
        <p:spPr>
          <a:xfrm>
            <a:off x="1808825" y="2299403"/>
            <a:ext cx="881973" cy="200055"/>
          </a:xfrm>
          <a:prstGeom prst="rect">
            <a:avLst/>
          </a:prstGeom>
          <a:noFill/>
        </p:spPr>
        <p:txBody>
          <a:bodyPr wrap="none" rtlCol="0">
            <a:spAutoFit/>
          </a:bodyPr>
          <a:lstStyle/>
          <a:p>
            <a:r>
              <a:rPr lang="en-US" altLang="ko-KR" sz="700" dirty="0"/>
              <a:t>EX_POLICY_PLAN</a:t>
            </a:r>
            <a:endParaRPr lang="ko-KR" altLang="en-US" sz="700" dirty="0"/>
          </a:p>
        </p:txBody>
      </p:sp>
      <p:sp>
        <p:nvSpPr>
          <p:cNvPr id="146" name="TextBox 145">
            <a:extLst>
              <a:ext uri="{FF2B5EF4-FFF2-40B4-BE49-F238E27FC236}">
                <a16:creationId xmlns:a16="http://schemas.microsoft.com/office/drawing/2014/main" id="{82C80DB2-FE00-4C7D-BCA4-29A941F62837}"/>
              </a:ext>
            </a:extLst>
          </p:cNvPr>
          <p:cNvSpPr txBox="1"/>
          <p:nvPr/>
        </p:nvSpPr>
        <p:spPr>
          <a:xfrm>
            <a:off x="2633252" y="2299403"/>
            <a:ext cx="963725" cy="200055"/>
          </a:xfrm>
          <a:prstGeom prst="rect">
            <a:avLst/>
          </a:prstGeom>
          <a:noFill/>
        </p:spPr>
        <p:txBody>
          <a:bodyPr wrap="none" rtlCol="0">
            <a:spAutoFit/>
          </a:bodyPr>
          <a:lstStyle/>
          <a:p>
            <a:r>
              <a:rPr lang="en-US" altLang="ko-KR" sz="700" dirty="0"/>
              <a:t>EX_RESEARCH_DEV</a:t>
            </a:r>
            <a:endParaRPr lang="ko-KR" altLang="en-US" sz="700" dirty="0"/>
          </a:p>
        </p:txBody>
      </p:sp>
      <p:sp>
        <p:nvSpPr>
          <p:cNvPr id="147" name="TextBox 146">
            <a:extLst>
              <a:ext uri="{FF2B5EF4-FFF2-40B4-BE49-F238E27FC236}">
                <a16:creationId xmlns:a16="http://schemas.microsoft.com/office/drawing/2014/main" id="{98FE27E7-4E27-43A4-ACD0-38B9727AAE10}"/>
              </a:ext>
            </a:extLst>
          </p:cNvPr>
          <p:cNvSpPr txBox="1"/>
          <p:nvPr/>
        </p:nvSpPr>
        <p:spPr>
          <a:xfrm>
            <a:off x="3499694" y="2299403"/>
            <a:ext cx="1186543" cy="200055"/>
          </a:xfrm>
          <a:prstGeom prst="rect">
            <a:avLst/>
          </a:prstGeom>
          <a:noFill/>
        </p:spPr>
        <p:txBody>
          <a:bodyPr wrap="none" rtlCol="0">
            <a:spAutoFit/>
          </a:bodyPr>
          <a:lstStyle/>
          <a:p>
            <a:r>
              <a:rPr lang="en-US" altLang="ko-KR" sz="700" dirty="0"/>
              <a:t>EX_COMPANY_SUPPORT</a:t>
            </a:r>
            <a:endParaRPr lang="ko-KR" altLang="en-US" sz="700" dirty="0"/>
          </a:p>
        </p:txBody>
      </p:sp>
      <p:sp>
        <p:nvSpPr>
          <p:cNvPr id="148" name="TextBox 147">
            <a:extLst>
              <a:ext uri="{FF2B5EF4-FFF2-40B4-BE49-F238E27FC236}">
                <a16:creationId xmlns:a16="http://schemas.microsoft.com/office/drawing/2014/main" id="{D025BF9A-6A00-493A-8868-80B1ECD8B711}"/>
              </a:ext>
            </a:extLst>
          </p:cNvPr>
          <p:cNvSpPr txBox="1"/>
          <p:nvPr/>
        </p:nvSpPr>
        <p:spPr>
          <a:xfrm>
            <a:off x="4703379" y="2326648"/>
            <a:ext cx="524503" cy="200055"/>
          </a:xfrm>
          <a:prstGeom prst="rect">
            <a:avLst/>
          </a:prstGeom>
          <a:noFill/>
        </p:spPr>
        <p:txBody>
          <a:bodyPr wrap="none" rtlCol="0">
            <a:spAutoFit/>
          </a:bodyPr>
          <a:lstStyle/>
          <a:p>
            <a:r>
              <a:rPr lang="en-US" altLang="ko-KR" sz="700" dirty="0"/>
              <a:t>EX_JNSP</a:t>
            </a:r>
            <a:endParaRPr lang="ko-KR" altLang="en-US" sz="700" dirty="0"/>
          </a:p>
        </p:txBody>
      </p:sp>
      <p:sp>
        <p:nvSpPr>
          <p:cNvPr id="149" name="TextBox 148">
            <a:extLst>
              <a:ext uri="{FF2B5EF4-FFF2-40B4-BE49-F238E27FC236}">
                <a16:creationId xmlns:a16="http://schemas.microsoft.com/office/drawing/2014/main" id="{71586E72-B2AB-455C-8E4D-AE591E6B8706}"/>
              </a:ext>
            </a:extLst>
          </p:cNvPr>
          <p:cNvSpPr txBox="1"/>
          <p:nvPr/>
        </p:nvSpPr>
        <p:spPr>
          <a:xfrm>
            <a:off x="5506308" y="2299403"/>
            <a:ext cx="431528" cy="200055"/>
          </a:xfrm>
          <a:prstGeom prst="rect">
            <a:avLst/>
          </a:prstGeom>
          <a:noFill/>
        </p:spPr>
        <p:txBody>
          <a:bodyPr wrap="none" rtlCol="0">
            <a:spAutoFit/>
          </a:bodyPr>
          <a:lstStyle/>
          <a:p>
            <a:r>
              <a:rPr lang="en-US" altLang="ko-KR" sz="700" dirty="0"/>
              <a:t>EX_JIP</a:t>
            </a:r>
            <a:endParaRPr lang="ko-KR" altLang="en-US" sz="700" dirty="0"/>
          </a:p>
        </p:txBody>
      </p:sp>
      <p:sp>
        <p:nvSpPr>
          <p:cNvPr id="150" name="TextBox 149">
            <a:extLst>
              <a:ext uri="{FF2B5EF4-FFF2-40B4-BE49-F238E27FC236}">
                <a16:creationId xmlns:a16="http://schemas.microsoft.com/office/drawing/2014/main" id="{B75B328D-9CC3-4004-8D54-816EFED8C53C}"/>
              </a:ext>
            </a:extLst>
          </p:cNvPr>
          <p:cNvSpPr txBox="1"/>
          <p:nvPr/>
        </p:nvSpPr>
        <p:spPr>
          <a:xfrm>
            <a:off x="5952792" y="2300273"/>
            <a:ext cx="1079142" cy="200055"/>
          </a:xfrm>
          <a:prstGeom prst="rect">
            <a:avLst/>
          </a:prstGeom>
          <a:noFill/>
        </p:spPr>
        <p:txBody>
          <a:bodyPr wrap="none" rtlCol="0">
            <a:spAutoFit/>
          </a:bodyPr>
          <a:lstStyle/>
          <a:p>
            <a:r>
              <a:rPr lang="en-US" altLang="ko-KR" sz="700" dirty="0"/>
              <a:t>EX_POWER_TRAINING</a:t>
            </a:r>
            <a:endParaRPr lang="ko-KR" altLang="en-US" sz="700" dirty="0"/>
          </a:p>
        </p:txBody>
      </p:sp>
      <p:sp>
        <p:nvSpPr>
          <p:cNvPr id="151" name="TextBox 150">
            <a:extLst>
              <a:ext uri="{FF2B5EF4-FFF2-40B4-BE49-F238E27FC236}">
                <a16:creationId xmlns:a16="http://schemas.microsoft.com/office/drawing/2014/main" id="{D4956573-3A1D-45BB-BECD-5AA9EE20B21A}"/>
              </a:ext>
            </a:extLst>
          </p:cNvPr>
          <p:cNvSpPr txBox="1"/>
          <p:nvPr/>
        </p:nvSpPr>
        <p:spPr>
          <a:xfrm>
            <a:off x="6925985" y="2336074"/>
            <a:ext cx="877163" cy="200055"/>
          </a:xfrm>
          <a:prstGeom prst="rect">
            <a:avLst/>
          </a:prstGeom>
          <a:noFill/>
        </p:spPr>
        <p:txBody>
          <a:bodyPr wrap="none" rtlCol="0">
            <a:spAutoFit/>
          </a:bodyPr>
          <a:lstStyle/>
          <a:p>
            <a:r>
              <a:rPr lang="en-US" altLang="ko-KR" sz="700" dirty="0"/>
              <a:t>EX_CONSULTING</a:t>
            </a:r>
            <a:endParaRPr lang="ko-KR" altLang="en-US" sz="700" dirty="0"/>
          </a:p>
        </p:txBody>
      </p:sp>
      <p:sp>
        <p:nvSpPr>
          <p:cNvPr id="152" name="TextBox 151">
            <a:extLst>
              <a:ext uri="{FF2B5EF4-FFF2-40B4-BE49-F238E27FC236}">
                <a16:creationId xmlns:a16="http://schemas.microsoft.com/office/drawing/2014/main" id="{BEEF36E9-8215-4C84-AE42-D920FC3D06B1}"/>
              </a:ext>
            </a:extLst>
          </p:cNvPr>
          <p:cNvSpPr txBox="1"/>
          <p:nvPr/>
        </p:nvSpPr>
        <p:spPr>
          <a:xfrm>
            <a:off x="7697730" y="2344830"/>
            <a:ext cx="822661" cy="200055"/>
          </a:xfrm>
          <a:prstGeom prst="rect">
            <a:avLst/>
          </a:prstGeom>
          <a:noFill/>
        </p:spPr>
        <p:txBody>
          <a:bodyPr wrap="none" rtlCol="0">
            <a:spAutoFit/>
          </a:bodyPr>
          <a:lstStyle/>
          <a:p>
            <a:r>
              <a:rPr lang="en-US" altLang="ko-KR" sz="700" dirty="0"/>
              <a:t>EX_MARKETING</a:t>
            </a:r>
            <a:endParaRPr lang="ko-KR" altLang="en-US" sz="700" dirty="0"/>
          </a:p>
        </p:txBody>
      </p:sp>
      <p:sp>
        <p:nvSpPr>
          <p:cNvPr id="153" name="TextBox 152">
            <a:extLst>
              <a:ext uri="{FF2B5EF4-FFF2-40B4-BE49-F238E27FC236}">
                <a16:creationId xmlns:a16="http://schemas.microsoft.com/office/drawing/2014/main" id="{6FB3588A-80E4-48A7-BB7D-DD0F25FA9855}"/>
              </a:ext>
            </a:extLst>
          </p:cNvPr>
          <p:cNvSpPr txBox="1"/>
          <p:nvPr/>
        </p:nvSpPr>
        <p:spPr>
          <a:xfrm>
            <a:off x="8545156" y="2345426"/>
            <a:ext cx="476412" cy="200055"/>
          </a:xfrm>
          <a:prstGeom prst="rect">
            <a:avLst/>
          </a:prstGeom>
          <a:noFill/>
        </p:spPr>
        <p:txBody>
          <a:bodyPr wrap="none" rtlCol="0">
            <a:spAutoFit/>
          </a:bodyPr>
          <a:lstStyle/>
          <a:p>
            <a:r>
              <a:rPr lang="en-US" altLang="ko-KR" sz="700" dirty="0"/>
              <a:t>EX_ETC</a:t>
            </a:r>
            <a:endParaRPr lang="ko-KR" altLang="en-US" sz="700" dirty="0"/>
          </a:p>
        </p:txBody>
      </p:sp>
      <p:sp>
        <p:nvSpPr>
          <p:cNvPr id="156" name="직사각형 155">
            <a:extLst>
              <a:ext uri="{FF2B5EF4-FFF2-40B4-BE49-F238E27FC236}">
                <a16:creationId xmlns:a16="http://schemas.microsoft.com/office/drawing/2014/main" id="{3B6F9F8C-08F2-4C51-9AD4-CA1117C3A0AF}"/>
              </a:ext>
            </a:extLst>
          </p:cNvPr>
          <p:cNvSpPr/>
          <p:nvPr/>
        </p:nvSpPr>
        <p:spPr>
          <a:xfrm>
            <a:off x="4049570" y="867008"/>
            <a:ext cx="1287439"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867" b="1" dirty="0">
                <a:solidFill>
                  <a:srgbClr val="416BA4"/>
                </a:solidFill>
              </a:rPr>
              <a:t>SMBRND</a:t>
            </a:r>
          </a:p>
          <a:p>
            <a:pPr algn="ctr"/>
            <a:r>
              <a:rPr lang="ko-KR" altLang="en-US" sz="667" dirty="0">
                <a:solidFill>
                  <a:srgbClr val="416BA4"/>
                </a:solidFill>
              </a:rPr>
              <a:t>전남중소기업 </a:t>
            </a:r>
            <a:r>
              <a:rPr lang="en-US" altLang="ko-KR" sz="667" dirty="0">
                <a:solidFill>
                  <a:srgbClr val="416BA4"/>
                </a:solidFill>
              </a:rPr>
              <a:t>R&amp;D</a:t>
            </a:r>
            <a:r>
              <a:rPr lang="ko-KR" altLang="en-US" sz="667" dirty="0">
                <a:solidFill>
                  <a:srgbClr val="416BA4"/>
                </a:solidFill>
              </a:rPr>
              <a:t>시스템</a:t>
            </a:r>
            <a:endParaRPr lang="ko-KR" altLang="en-US" sz="533" dirty="0">
              <a:solidFill>
                <a:srgbClr val="416BA4"/>
              </a:solidFill>
            </a:endParaRPr>
          </a:p>
        </p:txBody>
      </p:sp>
      <p:sp>
        <p:nvSpPr>
          <p:cNvPr id="157" name="TextBox 156">
            <a:extLst>
              <a:ext uri="{FF2B5EF4-FFF2-40B4-BE49-F238E27FC236}">
                <a16:creationId xmlns:a16="http://schemas.microsoft.com/office/drawing/2014/main" id="{077F66E2-98C6-4A92-B863-34EFD7E9FEFC}"/>
              </a:ext>
            </a:extLst>
          </p:cNvPr>
          <p:cNvSpPr txBox="1"/>
          <p:nvPr/>
        </p:nvSpPr>
        <p:spPr>
          <a:xfrm>
            <a:off x="458984" y="4897222"/>
            <a:ext cx="2384627" cy="276999"/>
          </a:xfrm>
          <a:prstGeom prst="rect">
            <a:avLst/>
          </a:prstGeom>
          <a:noFill/>
        </p:spPr>
        <p:txBody>
          <a:bodyPr wrap="none" rtlCol="0">
            <a:spAutoFit/>
          </a:bodyPr>
          <a:lstStyle/>
          <a:p>
            <a:r>
              <a:rPr lang="en-US" altLang="ko-KR" sz="1200" dirty="0"/>
              <a:t>TB_EXPERT_ACADEMIC_CAREER</a:t>
            </a:r>
            <a:endParaRPr lang="ko-KR" altLang="en-US" sz="1200" dirty="0"/>
          </a:p>
        </p:txBody>
      </p:sp>
      <p:sp>
        <p:nvSpPr>
          <p:cNvPr id="158" name="TextBox 157">
            <a:extLst>
              <a:ext uri="{FF2B5EF4-FFF2-40B4-BE49-F238E27FC236}">
                <a16:creationId xmlns:a16="http://schemas.microsoft.com/office/drawing/2014/main" id="{960F490E-2438-4129-8E97-FB0FE72EA4E1}"/>
              </a:ext>
            </a:extLst>
          </p:cNvPr>
          <p:cNvSpPr txBox="1"/>
          <p:nvPr/>
        </p:nvSpPr>
        <p:spPr>
          <a:xfrm>
            <a:off x="3778334" y="4983426"/>
            <a:ext cx="649537" cy="200055"/>
          </a:xfrm>
          <a:prstGeom prst="rect">
            <a:avLst/>
          </a:prstGeom>
          <a:noFill/>
        </p:spPr>
        <p:txBody>
          <a:bodyPr wrap="none" rtlCol="0">
            <a:spAutoFit/>
          </a:bodyPr>
          <a:lstStyle/>
          <a:p>
            <a:r>
              <a:rPr lang="en-US" altLang="ko-KR" sz="700" dirty="0"/>
              <a:t>SC_DEGREE</a:t>
            </a:r>
            <a:endParaRPr lang="ko-KR" altLang="en-US" sz="700" dirty="0"/>
          </a:p>
        </p:txBody>
      </p:sp>
      <p:sp>
        <p:nvSpPr>
          <p:cNvPr id="165" name="TextBox 164">
            <a:extLst>
              <a:ext uri="{FF2B5EF4-FFF2-40B4-BE49-F238E27FC236}">
                <a16:creationId xmlns:a16="http://schemas.microsoft.com/office/drawing/2014/main" id="{6862E903-5373-4A90-8F4B-C551D2582495}"/>
              </a:ext>
            </a:extLst>
          </p:cNvPr>
          <p:cNvSpPr txBox="1"/>
          <p:nvPr/>
        </p:nvSpPr>
        <p:spPr>
          <a:xfrm>
            <a:off x="458984" y="5638412"/>
            <a:ext cx="870751" cy="276999"/>
          </a:xfrm>
          <a:prstGeom prst="rect">
            <a:avLst/>
          </a:prstGeom>
          <a:noFill/>
        </p:spPr>
        <p:txBody>
          <a:bodyPr wrap="none" rtlCol="0">
            <a:spAutoFit/>
          </a:bodyPr>
          <a:lstStyle/>
          <a:p>
            <a:r>
              <a:rPr lang="ko-KR" altLang="en-US" sz="1200" dirty="0"/>
              <a:t>기본정보</a:t>
            </a:r>
            <a:r>
              <a:rPr lang="en-US" altLang="ko-KR" sz="1200" dirty="0"/>
              <a:t>?</a:t>
            </a:r>
            <a:endParaRPr lang="ko-KR" altLang="en-US" sz="1200" dirty="0"/>
          </a:p>
        </p:txBody>
      </p:sp>
      <p:sp>
        <p:nvSpPr>
          <p:cNvPr id="166" name="직사각형 165">
            <a:extLst>
              <a:ext uri="{FF2B5EF4-FFF2-40B4-BE49-F238E27FC236}">
                <a16:creationId xmlns:a16="http://schemas.microsoft.com/office/drawing/2014/main" id="{9D2D62DF-E961-4843-9C97-1C956376D1C2}"/>
              </a:ext>
            </a:extLst>
          </p:cNvPr>
          <p:cNvSpPr/>
          <p:nvPr/>
        </p:nvSpPr>
        <p:spPr>
          <a:xfrm>
            <a:off x="478734" y="3722745"/>
            <a:ext cx="7898274" cy="11464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67" name="TextBox 166">
            <a:extLst>
              <a:ext uri="{FF2B5EF4-FFF2-40B4-BE49-F238E27FC236}">
                <a16:creationId xmlns:a16="http://schemas.microsoft.com/office/drawing/2014/main" id="{37EE42C0-8746-425E-8556-1CE94165191D}"/>
              </a:ext>
            </a:extLst>
          </p:cNvPr>
          <p:cNvSpPr txBox="1"/>
          <p:nvPr/>
        </p:nvSpPr>
        <p:spPr>
          <a:xfrm>
            <a:off x="2576450" y="2943173"/>
            <a:ext cx="704039" cy="200055"/>
          </a:xfrm>
          <a:prstGeom prst="rect">
            <a:avLst/>
          </a:prstGeom>
          <a:noFill/>
        </p:spPr>
        <p:txBody>
          <a:bodyPr wrap="none" rtlCol="0">
            <a:spAutoFit/>
          </a:bodyPr>
          <a:lstStyle/>
          <a:p>
            <a:r>
              <a:rPr lang="en-US" altLang="ko-KR" sz="700" dirty="0" err="1"/>
              <a:t>AreaSigungu</a:t>
            </a:r>
            <a:endParaRPr lang="ko-KR" altLang="en-US" sz="700" dirty="0"/>
          </a:p>
        </p:txBody>
      </p:sp>
      <p:sp>
        <p:nvSpPr>
          <p:cNvPr id="168" name="TextBox 167">
            <a:extLst>
              <a:ext uri="{FF2B5EF4-FFF2-40B4-BE49-F238E27FC236}">
                <a16:creationId xmlns:a16="http://schemas.microsoft.com/office/drawing/2014/main" id="{3CE083BF-4686-480E-81F9-4CB3C63DD401}"/>
              </a:ext>
            </a:extLst>
          </p:cNvPr>
          <p:cNvSpPr txBox="1"/>
          <p:nvPr/>
        </p:nvSpPr>
        <p:spPr>
          <a:xfrm>
            <a:off x="6159363" y="2943173"/>
            <a:ext cx="601447" cy="200055"/>
          </a:xfrm>
          <a:prstGeom prst="rect">
            <a:avLst/>
          </a:prstGeom>
          <a:noFill/>
        </p:spPr>
        <p:txBody>
          <a:bodyPr wrap="none" rtlCol="0">
            <a:spAutoFit/>
          </a:bodyPr>
          <a:lstStyle/>
          <a:p>
            <a:r>
              <a:rPr lang="en-US" altLang="ko-KR" sz="700" dirty="0" err="1"/>
              <a:t>OtherArea</a:t>
            </a:r>
            <a:endParaRPr lang="ko-KR" altLang="en-US" sz="700" dirty="0"/>
          </a:p>
        </p:txBody>
      </p:sp>
      <p:sp>
        <p:nvSpPr>
          <p:cNvPr id="169" name="TextBox 168">
            <a:extLst>
              <a:ext uri="{FF2B5EF4-FFF2-40B4-BE49-F238E27FC236}">
                <a16:creationId xmlns:a16="http://schemas.microsoft.com/office/drawing/2014/main" id="{07B646C8-1548-49EA-BA72-A300FC90E4D6}"/>
              </a:ext>
            </a:extLst>
          </p:cNvPr>
          <p:cNvSpPr txBox="1"/>
          <p:nvPr/>
        </p:nvSpPr>
        <p:spPr>
          <a:xfrm>
            <a:off x="478734" y="2884799"/>
            <a:ext cx="870751" cy="276999"/>
          </a:xfrm>
          <a:prstGeom prst="rect">
            <a:avLst/>
          </a:prstGeom>
          <a:noFill/>
        </p:spPr>
        <p:txBody>
          <a:bodyPr wrap="none" rtlCol="0">
            <a:spAutoFit/>
          </a:bodyPr>
          <a:lstStyle/>
          <a:p>
            <a:r>
              <a:rPr lang="ko-KR" altLang="en-US" sz="1200" dirty="0"/>
              <a:t>기본정보</a:t>
            </a:r>
            <a:r>
              <a:rPr lang="en-US" altLang="ko-KR" sz="1200" dirty="0"/>
              <a:t>?</a:t>
            </a:r>
            <a:endParaRPr lang="ko-KR" altLang="en-US" sz="1200" dirty="0"/>
          </a:p>
        </p:txBody>
      </p:sp>
      <p:sp>
        <p:nvSpPr>
          <p:cNvPr id="170" name="사각형: 둥근 모서리 169">
            <a:extLst>
              <a:ext uri="{FF2B5EF4-FFF2-40B4-BE49-F238E27FC236}">
                <a16:creationId xmlns:a16="http://schemas.microsoft.com/office/drawing/2014/main" id="{8F57A2C8-E19F-449E-AEB7-3A25C630C4EA}"/>
              </a:ext>
            </a:extLst>
          </p:cNvPr>
          <p:cNvSpPr/>
          <p:nvPr/>
        </p:nvSpPr>
        <p:spPr>
          <a:xfrm>
            <a:off x="6405221" y="5943010"/>
            <a:ext cx="1113619" cy="384041"/>
          </a:xfrm>
          <a:prstGeom prst="roundRect">
            <a:avLst/>
          </a:prstGeom>
          <a:solidFill>
            <a:schemeClr val="bg2">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dirty="0">
                <a:solidFill>
                  <a:schemeClr val="bg1"/>
                </a:solidFill>
              </a:rPr>
              <a:t>초기화</a:t>
            </a:r>
          </a:p>
        </p:txBody>
      </p:sp>
      <p:sp>
        <p:nvSpPr>
          <p:cNvPr id="172" name="TextBox 171">
            <a:extLst>
              <a:ext uri="{FF2B5EF4-FFF2-40B4-BE49-F238E27FC236}">
                <a16:creationId xmlns:a16="http://schemas.microsoft.com/office/drawing/2014/main" id="{5BC88D3A-9EFE-44B7-AAA7-6F5C7F284CBE}"/>
              </a:ext>
            </a:extLst>
          </p:cNvPr>
          <p:cNvSpPr txBox="1"/>
          <p:nvPr/>
        </p:nvSpPr>
        <p:spPr>
          <a:xfrm>
            <a:off x="3442839" y="1842925"/>
            <a:ext cx="1181734" cy="215444"/>
          </a:xfrm>
          <a:prstGeom prst="rect">
            <a:avLst/>
          </a:prstGeom>
          <a:noFill/>
        </p:spPr>
        <p:txBody>
          <a:bodyPr wrap="none" rtlCol="0">
            <a:spAutoFit/>
          </a:bodyPr>
          <a:lstStyle/>
          <a:p>
            <a:r>
              <a:rPr lang="ko-KR" altLang="en-US" sz="800" dirty="0"/>
              <a:t>사업현황 ｜ 지원계획</a:t>
            </a:r>
          </a:p>
        </p:txBody>
      </p:sp>
      <p:sp>
        <p:nvSpPr>
          <p:cNvPr id="173" name="TextBox 172">
            <a:extLst>
              <a:ext uri="{FF2B5EF4-FFF2-40B4-BE49-F238E27FC236}">
                <a16:creationId xmlns:a16="http://schemas.microsoft.com/office/drawing/2014/main" id="{CDCC21D6-FBFF-4809-B30B-EBB452222C5F}"/>
              </a:ext>
            </a:extLst>
          </p:cNvPr>
          <p:cNvSpPr txBox="1"/>
          <p:nvPr/>
        </p:nvSpPr>
        <p:spPr>
          <a:xfrm>
            <a:off x="5595388" y="1848631"/>
            <a:ext cx="734496" cy="215444"/>
          </a:xfrm>
          <a:prstGeom prst="rect">
            <a:avLst/>
          </a:prstGeom>
          <a:noFill/>
        </p:spPr>
        <p:txBody>
          <a:bodyPr wrap="none" rtlCol="0">
            <a:spAutoFit/>
          </a:bodyPr>
          <a:lstStyle/>
          <a:p>
            <a:r>
              <a:rPr lang="ko-KR" altLang="en-US" sz="800" dirty="0"/>
              <a:t>전문가 정보</a:t>
            </a:r>
          </a:p>
        </p:txBody>
      </p:sp>
      <p:sp>
        <p:nvSpPr>
          <p:cNvPr id="174" name="TextBox 173">
            <a:extLst>
              <a:ext uri="{FF2B5EF4-FFF2-40B4-BE49-F238E27FC236}">
                <a16:creationId xmlns:a16="http://schemas.microsoft.com/office/drawing/2014/main" id="{2BF34D05-DD0D-4EDD-A782-EFC45C8042BE}"/>
              </a:ext>
            </a:extLst>
          </p:cNvPr>
          <p:cNvSpPr txBox="1"/>
          <p:nvPr/>
        </p:nvSpPr>
        <p:spPr>
          <a:xfrm>
            <a:off x="1129237" y="1838694"/>
            <a:ext cx="1797287" cy="215444"/>
          </a:xfrm>
          <a:prstGeom prst="rect">
            <a:avLst/>
          </a:prstGeom>
          <a:noFill/>
        </p:spPr>
        <p:txBody>
          <a:bodyPr wrap="none" rtlCol="0">
            <a:spAutoFit/>
          </a:bodyPr>
          <a:lstStyle/>
          <a:p>
            <a:r>
              <a:rPr lang="en-US" altLang="ko-KR" sz="800" dirty="0"/>
              <a:t>SMBRND </a:t>
            </a:r>
            <a:r>
              <a:rPr lang="ko-KR" altLang="en-US" sz="800" dirty="0"/>
              <a:t>소개 ｜ </a:t>
            </a:r>
            <a:r>
              <a:rPr lang="en-US" altLang="ko-KR" sz="800" dirty="0"/>
              <a:t>SMBRND </a:t>
            </a:r>
            <a:r>
              <a:rPr lang="ko-KR" altLang="en-US" sz="800" dirty="0"/>
              <a:t>인사말</a:t>
            </a:r>
          </a:p>
        </p:txBody>
      </p:sp>
      <p:sp>
        <p:nvSpPr>
          <p:cNvPr id="175" name="TextBox 174">
            <a:extLst>
              <a:ext uri="{FF2B5EF4-FFF2-40B4-BE49-F238E27FC236}">
                <a16:creationId xmlns:a16="http://schemas.microsoft.com/office/drawing/2014/main" id="{FAC97652-64D4-40F4-93DD-F303987876C7}"/>
              </a:ext>
            </a:extLst>
          </p:cNvPr>
          <p:cNvSpPr txBox="1"/>
          <p:nvPr/>
        </p:nvSpPr>
        <p:spPr>
          <a:xfrm>
            <a:off x="6902073" y="1860306"/>
            <a:ext cx="1233030" cy="215444"/>
          </a:xfrm>
          <a:prstGeom prst="rect">
            <a:avLst/>
          </a:prstGeom>
          <a:noFill/>
        </p:spPr>
        <p:txBody>
          <a:bodyPr wrap="none" rtlCol="0">
            <a:spAutoFit/>
          </a:bodyPr>
          <a:lstStyle/>
          <a:p>
            <a:r>
              <a:rPr lang="en-US" altLang="ko-KR" sz="800" dirty="0"/>
              <a:t>R&amp;D</a:t>
            </a:r>
            <a:r>
              <a:rPr lang="ko-KR" altLang="en-US" sz="800" dirty="0"/>
              <a:t>과제 ｜ 연구조직</a:t>
            </a:r>
          </a:p>
        </p:txBody>
      </p:sp>
    </p:spTree>
    <p:extLst>
      <p:ext uri="{BB962C8B-B14F-4D97-AF65-F5344CB8AC3E}">
        <p14:creationId xmlns:p14="http://schemas.microsoft.com/office/powerpoint/2010/main" val="228885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9BDDE52-BAB2-4BF0-9261-A15B787FB4C9}"/>
              </a:ext>
            </a:extLst>
          </p:cNvPr>
          <p:cNvSpPr>
            <a:spLocks noGrp="1"/>
          </p:cNvSpPr>
          <p:nvPr>
            <p:ph type="title" idx="4294967295"/>
          </p:nvPr>
        </p:nvSpPr>
        <p:spPr>
          <a:xfrm>
            <a:off x="0" y="0"/>
            <a:ext cx="7200900" cy="357188"/>
          </a:xfrm>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전문가 정보 표출</a:t>
            </a:r>
          </a:p>
        </p:txBody>
      </p:sp>
      <p:sp>
        <p:nvSpPr>
          <p:cNvPr id="4" name="사각형: 둥근 모서리 3">
            <a:extLst>
              <a:ext uri="{FF2B5EF4-FFF2-40B4-BE49-F238E27FC236}">
                <a16:creationId xmlns:a16="http://schemas.microsoft.com/office/drawing/2014/main" id="{1E09A69A-3325-484A-BF52-79F3733860E7}"/>
              </a:ext>
            </a:extLst>
          </p:cNvPr>
          <p:cNvSpPr/>
          <p:nvPr/>
        </p:nvSpPr>
        <p:spPr>
          <a:xfrm>
            <a:off x="658061" y="1037290"/>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rPr>
              <a:t>최종학위</a:t>
            </a:r>
            <a:endParaRPr lang="ko-KR" altLang="en-US" sz="1200" dirty="0">
              <a:solidFill>
                <a:schemeClr val="tx1"/>
              </a:solidFill>
            </a:endParaRPr>
          </a:p>
        </p:txBody>
      </p:sp>
      <p:sp>
        <p:nvSpPr>
          <p:cNvPr id="5" name="사각형: 둥근 모서리 4">
            <a:extLst>
              <a:ext uri="{FF2B5EF4-FFF2-40B4-BE49-F238E27FC236}">
                <a16:creationId xmlns:a16="http://schemas.microsoft.com/office/drawing/2014/main" id="{F130D5ED-338A-4A29-8E5D-C4AE819EC71C}"/>
              </a:ext>
            </a:extLst>
          </p:cNvPr>
          <p:cNvSpPr/>
          <p:nvPr/>
        </p:nvSpPr>
        <p:spPr>
          <a:xfrm>
            <a:off x="658061" y="1796820"/>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200" dirty="0">
                <a:solidFill>
                  <a:schemeClr val="tx1"/>
                </a:solidFill>
              </a:rPr>
              <a:t>이름 및 키워드</a:t>
            </a:r>
          </a:p>
        </p:txBody>
      </p:sp>
      <p:grpSp>
        <p:nvGrpSpPr>
          <p:cNvPr id="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717661E6-8492-4B32-B690-494E5B79EC6E}"/>
              </a:ext>
            </a:extLst>
          </p:cNvPr>
          <p:cNvGrpSpPr/>
          <p:nvPr>
            <p:custDataLst>
              <p:tags r:id="rId1"/>
            </p:custDataLst>
          </p:nvPr>
        </p:nvGrpSpPr>
        <p:grpSpPr>
          <a:xfrm>
            <a:off x="2007905" y="1096087"/>
            <a:ext cx="630888" cy="262701"/>
            <a:chOff x="554563" y="2586658"/>
            <a:chExt cx="514231" cy="223529"/>
          </a:xfrm>
        </p:grpSpPr>
        <p:sp>
          <p:nvSpPr>
            <p:cNvPr id="7" name="Box">
              <a:extLst>
                <a:ext uri="{FF2B5EF4-FFF2-40B4-BE49-F238E27FC236}">
                  <a16:creationId xmlns:a16="http://schemas.microsoft.com/office/drawing/2014/main" id="{D189045E-7270-44B6-8ACA-B6C59F64AE9C}"/>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8" name="Label">
              <a:extLst>
                <a:ext uri="{FF2B5EF4-FFF2-40B4-BE49-F238E27FC236}">
                  <a16:creationId xmlns:a16="http://schemas.microsoft.com/office/drawing/2014/main" id="{9B190C1E-D041-4060-A870-303CE2B79745}"/>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고졸</a:t>
              </a:r>
              <a:endParaRPr lang="en-US" sz="1067" dirty="0">
                <a:solidFill>
                  <a:srgbClr val="5F5F5F"/>
                </a:solidFill>
                <a:latin typeface="Segoe UI" panose="020B0502040204020203" pitchFamily="34" charset="0"/>
                <a:cs typeface="Segoe UI" panose="020B0502040204020203" pitchFamily="34" charset="0"/>
              </a:endParaRPr>
            </a:p>
          </p:txBody>
        </p:sp>
        <p:sp>
          <p:nvSpPr>
            <p:cNvPr id="9" name="Check" hidden="1">
              <a:extLst>
                <a:ext uri="{FF2B5EF4-FFF2-40B4-BE49-F238E27FC236}">
                  <a16:creationId xmlns:a16="http://schemas.microsoft.com/office/drawing/2014/main" id="{DA4B586C-0678-42F8-8664-FCCAC0DCF1BF}"/>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0"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18834962-D061-4F76-8E89-4A01D0C1AA4E}"/>
              </a:ext>
            </a:extLst>
          </p:cNvPr>
          <p:cNvGrpSpPr/>
          <p:nvPr>
            <p:custDataLst>
              <p:tags r:id="rId2"/>
            </p:custDataLst>
          </p:nvPr>
        </p:nvGrpSpPr>
        <p:grpSpPr>
          <a:xfrm>
            <a:off x="2792924" y="1096087"/>
            <a:ext cx="903398" cy="262701"/>
            <a:chOff x="554563" y="2586658"/>
            <a:chExt cx="736352" cy="223529"/>
          </a:xfrm>
        </p:grpSpPr>
        <p:sp>
          <p:nvSpPr>
            <p:cNvPr id="11" name="Box">
              <a:extLst>
                <a:ext uri="{FF2B5EF4-FFF2-40B4-BE49-F238E27FC236}">
                  <a16:creationId xmlns:a16="http://schemas.microsoft.com/office/drawing/2014/main" id="{FA5CD54C-3A33-426C-B565-32F760517565}"/>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2" name="Label">
              <a:extLst>
                <a:ext uri="{FF2B5EF4-FFF2-40B4-BE49-F238E27FC236}">
                  <a16:creationId xmlns:a16="http://schemas.microsoft.com/office/drawing/2014/main" id="{90138A6E-E465-4749-B909-7B83245A210E}"/>
                </a:ext>
              </a:extLst>
            </p:cNvPr>
            <p:cNvSpPr txBox="1"/>
            <p:nvPr/>
          </p:nvSpPr>
          <p:spPr>
            <a:xfrm>
              <a:off x="686119" y="2586658"/>
              <a:ext cx="60479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전문학사</a:t>
              </a:r>
              <a:endParaRPr lang="en-US" sz="1067" dirty="0">
                <a:solidFill>
                  <a:srgbClr val="5F5F5F"/>
                </a:solidFill>
                <a:latin typeface="Segoe UI" panose="020B0502040204020203" pitchFamily="34" charset="0"/>
                <a:cs typeface="Segoe UI" panose="020B0502040204020203" pitchFamily="34" charset="0"/>
              </a:endParaRPr>
            </a:p>
          </p:txBody>
        </p:sp>
        <p:sp>
          <p:nvSpPr>
            <p:cNvPr id="13" name="Check" hidden="1">
              <a:extLst>
                <a:ext uri="{FF2B5EF4-FFF2-40B4-BE49-F238E27FC236}">
                  <a16:creationId xmlns:a16="http://schemas.microsoft.com/office/drawing/2014/main" id="{D744BAEE-8DE5-48A6-90E9-093DBFE291C3}"/>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4"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D28F5DCA-C3FB-4011-9DBE-D99BD5714164}"/>
              </a:ext>
            </a:extLst>
          </p:cNvPr>
          <p:cNvGrpSpPr/>
          <p:nvPr>
            <p:custDataLst>
              <p:tags r:id="rId3"/>
            </p:custDataLst>
          </p:nvPr>
        </p:nvGrpSpPr>
        <p:grpSpPr>
          <a:xfrm>
            <a:off x="3851522" y="1096087"/>
            <a:ext cx="630888" cy="262701"/>
            <a:chOff x="554563" y="2586658"/>
            <a:chExt cx="514231" cy="223529"/>
          </a:xfrm>
        </p:grpSpPr>
        <p:sp>
          <p:nvSpPr>
            <p:cNvPr id="15" name="Box">
              <a:extLst>
                <a:ext uri="{FF2B5EF4-FFF2-40B4-BE49-F238E27FC236}">
                  <a16:creationId xmlns:a16="http://schemas.microsoft.com/office/drawing/2014/main" id="{7315A7F1-6F7C-497B-8C7E-F4B2786CD587}"/>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6" name="Label">
              <a:extLst>
                <a:ext uri="{FF2B5EF4-FFF2-40B4-BE49-F238E27FC236}">
                  <a16:creationId xmlns:a16="http://schemas.microsoft.com/office/drawing/2014/main" id="{039346BD-7A88-40B7-9DE7-22E9AEAF4E91}"/>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학사</a:t>
              </a:r>
              <a:endParaRPr lang="en-US" sz="1067" dirty="0">
                <a:solidFill>
                  <a:srgbClr val="5F5F5F"/>
                </a:solidFill>
                <a:latin typeface="Segoe UI" panose="020B0502040204020203" pitchFamily="34" charset="0"/>
                <a:cs typeface="Segoe UI" panose="020B0502040204020203" pitchFamily="34" charset="0"/>
              </a:endParaRPr>
            </a:p>
          </p:txBody>
        </p:sp>
        <p:sp>
          <p:nvSpPr>
            <p:cNvPr id="17" name="Check" hidden="1">
              <a:extLst>
                <a:ext uri="{FF2B5EF4-FFF2-40B4-BE49-F238E27FC236}">
                  <a16:creationId xmlns:a16="http://schemas.microsoft.com/office/drawing/2014/main" id="{B414AAC3-B236-454A-BDCE-AFDF1A722023}"/>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8"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6249D846-9A8E-4167-99C4-4E2CAE5B76AF}"/>
              </a:ext>
            </a:extLst>
          </p:cNvPr>
          <p:cNvGrpSpPr/>
          <p:nvPr>
            <p:custDataLst>
              <p:tags r:id="rId4"/>
            </p:custDataLst>
          </p:nvPr>
        </p:nvGrpSpPr>
        <p:grpSpPr>
          <a:xfrm>
            <a:off x="4636541" y="1096087"/>
            <a:ext cx="630888" cy="262701"/>
            <a:chOff x="554563" y="2586658"/>
            <a:chExt cx="514231" cy="223529"/>
          </a:xfrm>
        </p:grpSpPr>
        <p:sp>
          <p:nvSpPr>
            <p:cNvPr id="19" name="Box">
              <a:extLst>
                <a:ext uri="{FF2B5EF4-FFF2-40B4-BE49-F238E27FC236}">
                  <a16:creationId xmlns:a16="http://schemas.microsoft.com/office/drawing/2014/main" id="{C2B6E015-268D-4C88-98F5-F4074FFFBC20}"/>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0" name="Label">
              <a:extLst>
                <a:ext uri="{FF2B5EF4-FFF2-40B4-BE49-F238E27FC236}">
                  <a16:creationId xmlns:a16="http://schemas.microsoft.com/office/drawing/2014/main" id="{DF8D3F34-27E0-4446-A377-8160E71BB740}"/>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석사</a:t>
              </a:r>
              <a:endParaRPr lang="en-US" sz="1067" dirty="0">
                <a:solidFill>
                  <a:srgbClr val="5F5F5F"/>
                </a:solidFill>
                <a:latin typeface="Segoe UI" panose="020B0502040204020203" pitchFamily="34" charset="0"/>
                <a:cs typeface="Segoe UI" panose="020B0502040204020203" pitchFamily="34" charset="0"/>
              </a:endParaRPr>
            </a:p>
          </p:txBody>
        </p:sp>
        <p:sp>
          <p:nvSpPr>
            <p:cNvPr id="21" name="Check" hidden="1">
              <a:extLst>
                <a:ext uri="{FF2B5EF4-FFF2-40B4-BE49-F238E27FC236}">
                  <a16:creationId xmlns:a16="http://schemas.microsoft.com/office/drawing/2014/main" id="{4056E310-E9C4-4EB0-A582-DD29AF72600B}"/>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2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1C192D8F-24E2-4BF3-9130-A9EE49674190}"/>
              </a:ext>
            </a:extLst>
          </p:cNvPr>
          <p:cNvGrpSpPr/>
          <p:nvPr>
            <p:custDataLst>
              <p:tags r:id="rId5"/>
            </p:custDataLst>
          </p:nvPr>
        </p:nvGrpSpPr>
        <p:grpSpPr>
          <a:xfrm>
            <a:off x="5421559" y="1096087"/>
            <a:ext cx="630888" cy="262701"/>
            <a:chOff x="554563" y="2586658"/>
            <a:chExt cx="514231" cy="223529"/>
          </a:xfrm>
        </p:grpSpPr>
        <p:sp>
          <p:nvSpPr>
            <p:cNvPr id="23" name="Box">
              <a:extLst>
                <a:ext uri="{FF2B5EF4-FFF2-40B4-BE49-F238E27FC236}">
                  <a16:creationId xmlns:a16="http://schemas.microsoft.com/office/drawing/2014/main" id="{244490A5-EE66-40C3-B4CD-6B5EC3A5B1E3}"/>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4" name="Label">
              <a:extLst>
                <a:ext uri="{FF2B5EF4-FFF2-40B4-BE49-F238E27FC236}">
                  <a16:creationId xmlns:a16="http://schemas.microsoft.com/office/drawing/2014/main" id="{8EA1C684-9C02-4BB7-8586-657BA6124101}"/>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박사</a:t>
              </a:r>
              <a:endParaRPr lang="en-US" sz="1067" dirty="0">
                <a:solidFill>
                  <a:srgbClr val="5F5F5F"/>
                </a:solidFill>
                <a:latin typeface="Segoe UI" panose="020B0502040204020203" pitchFamily="34" charset="0"/>
                <a:cs typeface="Segoe UI" panose="020B0502040204020203" pitchFamily="34" charset="0"/>
              </a:endParaRPr>
            </a:p>
          </p:txBody>
        </p:sp>
        <p:sp>
          <p:nvSpPr>
            <p:cNvPr id="25" name="Check" hidden="1">
              <a:extLst>
                <a:ext uri="{FF2B5EF4-FFF2-40B4-BE49-F238E27FC236}">
                  <a16:creationId xmlns:a16="http://schemas.microsoft.com/office/drawing/2014/main" id="{EA39C44C-DCA6-4B81-BE09-2AC75143D81C}"/>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2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35CB49B5-1BCD-4653-9041-E1212DCF59B5}"/>
              </a:ext>
            </a:extLst>
          </p:cNvPr>
          <p:cNvGrpSpPr/>
          <p:nvPr>
            <p:custDataLst>
              <p:tags r:id="rId6"/>
            </p:custDataLst>
          </p:nvPr>
        </p:nvGrpSpPr>
        <p:grpSpPr>
          <a:xfrm>
            <a:off x="6206578" y="1096087"/>
            <a:ext cx="630888" cy="262701"/>
            <a:chOff x="554563" y="2586658"/>
            <a:chExt cx="514231" cy="223529"/>
          </a:xfrm>
        </p:grpSpPr>
        <p:sp>
          <p:nvSpPr>
            <p:cNvPr id="27" name="Box">
              <a:extLst>
                <a:ext uri="{FF2B5EF4-FFF2-40B4-BE49-F238E27FC236}">
                  <a16:creationId xmlns:a16="http://schemas.microsoft.com/office/drawing/2014/main" id="{B98C7290-BB0A-4EC0-B94C-0579C92B0438}"/>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8" name="Label">
              <a:extLst>
                <a:ext uri="{FF2B5EF4-FFF2-40B4-BE49-F238E27FC236}">
                  <a16:creationId xmlns:a16="http://schemas.microsoft.com/office/drawing/2014/main" id="{F947A6B0-4AB8-47C2-B485-9DC4CEB8B8BA}"/>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기타</a:t>
              </a:r>
              <a:endParaRPr lang="en-US" sz="1067" dirty="0">
                <a:solidFill>
                  <a:srgbClr val="5F5F5F"/>
                </a:solidFill>
                <a:latin typeface="Segoe UI" panose="020B0502040204020203" pitchFamily="34" charset="0"/>
                <a:cs typeface="Segoe UI" panose="020B0502040204020203" pitchFamily="34" charset="0"/>
              </a:endParaRPr>
            </a:p>
          </p:txBody>
        </p:sp>
        <p:sp>
          <p:nvSpPr>
            <p:cNvPr id="29" name="Check" hidden="1">
              <a:extLst>
                <a:ext uri="{FF2B5EF4-FFF2-40B4-BE49-F238E27FC236}">
                  <a16:creationId xmlns:a16="http://schemas.microsoft.com/office/drawing/2014/main" id="{A851E71A-D26A-4BFB-B9FA-F384B43DCDFF}"/>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sp>
        <p:nvSpPr>
          <p:cNvPr id="30" name="Text Box">
            <a:extLst>
              <a:ext uri="{FF2B5EF4-FFF2-40B4-BE49-F238E27FC236}">
                <a16:creationId xmlns:a16="http://schemas.microsoft.com/office/drawing/2014/main" id="{D3CE761D-C52F-431B-97D0-F50932076F1F}"/>
              </a:ext>
            </a:extLst>
          </p:cNvPr>
          <p:cNvSpPr/>
          <p:nvPr/>
        </p:nvSpPr>
        <p:spPr>
          <a:xfrm>
            <a:off x="2109381" y="1835913"/>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31" name="사각형: 둥근 모서리 30">
            <a:extLst>
              <a:ext uri="{FF2B5EF4-FFF2-40B4-BE49-F238E27FC236}">
                <a16:creationId xmlns:a16="http://schemas.microsoft.com/office/drawing/2014/main" id="{8B687860-FBCE-4D0A-90A1-5D6A4FC601E8}"/>
              </a:ext>
            </a:extLst>
          </p:cNvPr>
          <p:cNvSpPr/>
          <p:nvPr/>
        </p:nvSpPr>
        <p:spPr>
          <a:xfrm>
            <a:off x="7728181" y="1796820"/>
            <a:ext cx="954355" cy="384041"/>
          </a:xfrm>
          <a:prstGeom prst="roundRect">
            <a:avLst/>
          </a:prstGeom>
          <a:solidFill>
            <a:srgbClr val="416BA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a:solidFill>
                  <a:schemeClr val="bg1"/>
                </a:solidFill>
              </a:rPr>
              <a:t>검색</a:t>
            </a:r>
            <a:endParaRPr lang="ko-KR" altLang="en-US" sz="2133" dirty="0">
              <a:solidFill>
                <a:schemeClr val="bg1"/>
              </a:solidFill>
            </a:endParaRPr>
          </a:p>
        </p:txBody>
      </p:sp>
      <p:sp>
        <p:nvSpPr>
          <p:cNvPr id="34" name="직사각형 33">
            <a:extLst>
              <a:ext uri="{FF2B5EF4-FFF2-40B4-BE49-F238E27FC236}">
                <a16:creationId xmlns:a16="http://schemas.microsoft.com/office/drawing/2014/main" id="{46982E5F-FDE3-4E6B-A7F9-705435980D82}"/>
              </a:ext>
            </a:extLst>
          </p:cNvPr>
          <p:cNvSpPr/>
          <p:nvPr/>
        </p:nvSpPr>
        <p:spPr>
          <a:xfrm>
            <a:off x="3326392" y="2556348"/>
            <a:ext cx="1033305" cy="3214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39" name="직선 연결선 38">
            <a:extLst>
              <a:ext uri="{FF2B5EF4-FFF2-40B4-BE49-F238E27FC236}">
                <a16:creationId xmlns:a16="http://schemas.microsoft.com/office/drawing/2014/main" id="{CD20471C-921E-4130-8286-452E26606F81}"/>
              </a:ext>
            </a:extLst>
          </p:cNvPr>
          <p:cNvCxnSpPr/>
          <p:nvPr/>
        </p:nvCxnSpPr>
        <p:spPr>
          <a:xfrm>
            <a:off x="565265" y="2556348"/>
            <a:ext cx="8219034"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3A49279-D408-4F07-B6F3-0D758658CDB5}"/>
              </a:ext>
            </a:extLst>
          </p:cNvPr>
          <p:cNvSpPr txBox="1"/>
          <p:nvPr/>
        </p:nvSpPr>
        <p:spPr>
          <a:xfrm>
            <a:off x="565265" y="2688539"/>
            <a:ext cx="1337226" cy="261610"/>
          </a:xfrm>
          <a:prstGeom prst="rect">
            <a:avLst/>
          </a:prstGeom>
          <a:noFill/>
        </p:spPr>
        <p:txBody>
          <a:bodyPr wrap="none" rtlCol="0">
            <a:spAutoFit/>
          </a:bodyPr>
          <a:lstStyle/>
          <a:p>
            <a:r>
              <a:rPr lang="en-US" altLang="ko-KR" sz="1100" dirty="0">
                <a:solidFill>
                  <a:schemeClr val="bg2">
                    <a:lumMod val="75000"/>
                  </a:schemeClr>
                </a:solidFill>
              </a:rPr>
              <a:t>[</a:t>
            </a:r>
            <a:r>
              <a:rPr lang="ko-KR" altLang="en-US" sz="1100" dirty="0">
                <a:solidFill>
                  <a:schemeClr val="bg2">
                    <a:lumMod val="75000"/>
                  </a:schemeClr>
                </a:solidFill>
              </a:rPr>
              <a:t>조회결과 </a:t>
            </a:r>
            <a:r>
              <a:rPr lang="en-US" altLang="ko-KR" sz="1100" dirty="0">
                <a:solidFill>
                  <a:schemeClr val="bg2">
                    <a:lumMod val="75000"/>
                  </a:schemeClr>
                </a:solidFill>
              </a:rPr>
              <a:t>: 000</a:t>
            </a:r>
            <a:r>
              <a:rPr lang="ko-KR" altLang="en-US" sz="1100" dirty="0">
                <a:solidFill>
                  <a:schemeClr val="bg2">
                    <a:lumMod val="75000"/>
                  </a:schemeClr>
                </a:solidFill>
              </a:rPr>
              <a:t>건</a:t>
            </a:r>
            <a:r>
              <a:rPr lang="en-US" altLang="ko-KR" sz="1100" dirty="0">
                <a:solidFill>
                  <a:schemeClr val="bg2">
                    <a:lumMod val="75000"/>
                  </a:schemeClr>
                </a:solidFill>
              </a:rPr>
              <a:t>]</a:t>
            </a:r>
            <a:endParaRPr lang="ko-KR" altLang="en-US" sz="1100" dirty="0">
              <a:solidFill>
                <a:schemeClr val="bg2">
                  <a:lumMod val="75000"/>
                </a:schemeClr>
              </a:solidFill>
            </a:endParaRPr>
          </a:p>
        </p:txBody>
      </p:sp>
      <p:sp>
        <p:nvSpPr>
          <p:cNvPr id="32" name="TextBox 31">
            <a:extLst>
              <a:ext uri="{FF2B5EF4-FFF2-40B4-BE49-F238E27FC236}">
                <a16:creationId xmlns:a16="http://schemas.microsoft.com/office/drawing/2014/main" id="{846CDCA8-6A82-46BA-87F9-501DF7D198B1}"/>
              </a:ext>
            </a:extLst>
          </p:cNvPr>
          <p:cNvSpPr txBox="1"/>
          <p:nvPr/>
        </p:nvSpPr>
        <p:spPr>
          <a:xfrm>
            <a:off x="565265" y="3131212"/>
            <a:ext cx="877163" cy="369332"/>
          </a:xfrm>
          <a:prstGeom prst="rect">
            <a:avLst/>
          </a:prstGeom>
          <a:noFill/>
        </p:spPr>
        <p:txBody>
          <a:bodyPr wrap="none" rtlCol="0">
            <a:spAutoFit/>
          </a:bodyPr>
          <a:lstStyle/>
          <a:p>
            <a:r>
              <a:rPr lang="ko-KR" altLang="en-US" dirty="0">
                <a:solidFill>
                  <a:schemeClr val="accent3">
                    <a:lumMod val="50000"/>
                  </a:schemeClr>
                </a:solidFill>
              </a:rPr>
              <a:t>김철수</a:t>
            </a:r>
          </a:p>
        </p:txBody>
      </p:sp>
      <p:sp>
        <p:nvSpPr>
          <p:cNvPr id="35" name="사각형: 둥근 모서리 34">
            <a:extLst>
              <a:ext uri="{FF2B5EF4-FFF2-40B4-BE49-F238E27FC236}">
                <a16:creationId xmlns:a16="http://schemas.microsoft.com/office/drawing/2014/main" id="{3B04E38D-FC30-44B4-AAE6-AA855B0BA53A}"/>
              </a:ext>
            </a:extLst>
          </p:cNvPr>
          <p:cNvSpPr/>
          <p:nvPr/>
        </p:nvSpPr>
        <p:spPr>
          <a:xfrm>
            <a:off x="1563395" y="3209731"/>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정책기획</a:t>
            </a:r>
          </a:p>
        </p:txBody>
      </p:sp>
      <p:sp>
        <p:nvSpPr>
          <p:cNvPr id="38" name="사각형: 둥근 모서리 37">
            <a:extLst>
              <a:ext uri="{FF2B5EF4-FFF2-40B4-BE49-F238E27FC236}">
                <a16:creationId xmlns:a16="http://schemas.microsoft.com/office/drawing/2014/main" id="{D10D799D-A8DE-424B-B9EA-552675582F23}"/>
              </a:ext>
            </a:extLst>
          </p:cNvPr>
          <p:cNvSpPr/>
          <p:nvPr/>
        </p:nvSpPr>
        <p:spPr>
          <a:xfrm>
            <a:off x="2362554" y="3209731"/>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연구개발</a:t>
            </a:r>
          </a:p>
        </p:txBody>
      </p:sp>
      <p:sp>
        <p:nvSpPr>
          <p:cNvPr id="41" name="사각형: 둥근 모서리 40">
            <a:extLst>
              <a:ext uri="{FF2B5EF4-FFF2-40B4-BE49-F238E27FC236}">
                <a16:creationId xmlns:a16="http://schemas.microsoft.com/office/drawing/2014/main" id="{FDCA6B2B-A5FD-4FC7-9D37-ECB9C26BA6FE}"/>
              </a:ext>
            </a:extLst>
          </p:cNvPr>
          <p:cNvSpPr/>
          <p:nvPr/>
        </p:nvSpPr>
        <p:spPr>
          <a:xfrm>
            <a:off x="3161713" y="3209731"/>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기업지원</a:t>
            </a:r>
          </a:p>
        </p:txBody>
      </p:sp>
      <p:sp>
        <p:nvSpPr>
          <p:cNvPr id="37" name="TextBox 36">
            <a:extLst>
              <a:ext uri="{FF2B5EF4-FFF2-40B4-BE49-F238E27FC236}">
                <a16:creationId xmlns:a16="http://schemas.microsoft.com/office/drawing/2014/main" id="{B5D965E3-1F2D-4BD6-B82A-AA935AE5838F}"/>
              </a:ext>
            </a:extLst>
          </p:cNvPr>
          <p:cNvSpPr txBox="1"/>
          <p:nvPr/>
        </p:nvSpPr>
        <p:spPr>
          <a:xfrm>
            <a:off x="568518" y="3558477"/>
            <a:ext cx="5378395" cy="261610"/>
          </a:xfrm>
          <a:prstGeom prst="rect">
            <a:avLst/>
          </a:prstGeom>
          <a:noFill/>
        </p:spPr>
        <p:txBody>
          <a:bodyPr wrap="none" rtlCol="0">
            <a:spAutoFit/>
          </a:bodyPr>
          <a:lstStyle/>
          <a:p>
            <a:r>
              <a:rPr lang="ko-KR" altLang="en-US" sz="1100" dirty="0">
                <a:solidFill>
                  <a:schemeClr val="accent3">
                    <a:lumMod val="50000"/>
                  </a:schemeClr>
                </a:solidFill>
              </a:rPr>
              <a:t>산업기술분야</a:t>
            </a:r>
            <a:r>
              <a:rPr lang="en-US" altLang="ko-KR" sz="1100" dirty="0">
                <a:solidFill>
                  <a:schemeClr val="accent3">
                    <a:lumMod val="50000"/>
                  </a:schemeClr>
                </a:solidFill>
              </a:rPr>
              <a:t>(</a:t>
            </a:r>
            <a:r>
              <a:rPr lang="ko-KR" altLang="en-US" sz="1100" dirty="0">
                <a:solidFill>
                  <a:schemeClr val="accent3">
                    <a:lumMod val="50000"/>
                  </a:schemeClr>
                </a:solidFill>
              </a:rPr>
              <a:t>대</a:t>
            </a:r>
            <a:r>
              <a:rPr lang="en-US" altLang="ko-KR" sz="1100" dirty="0">
                <a:solidFill>
                  <a:schemeClr val="accent3">
                    <a:lumMod val="50000"/>
                  </a:schemeClr>
                </a:solidFill>
              </a:rPr>
              <a:t>)</a:t>
            </a:r>
            <a:r>
              <a:rPr lang="ko-KR" altLang="en-US" sz="1100" dirty="0">
                <a:solidFill>
                  <a:schemeClr val="accent3">
                    <a:lumMod val="50000"/>
                  </a:schemeClr>
                </a:solidFill>
              </a:rPr>
              <a:t> </a:t>
            </a:r>
            <a:r>
              <a:rPr lang="en-US" altLang="ko-KR" sz="1100" dirty="0">
                <a:solidFill>
                  <a:schemeClr val="accent3">
                    <a:lumMod val="50000"/>
                  </a:schemeClr>
                </a:solidFill>
              </a:rPr>
              <a:t>: </a:t>
            </a:r>
            <a:r>
              <a:rPr lang="ko-KR" altLang="en-US" sz="1100" dirty="0">
                <a:solidFill>
                  <a:schemeClr val="accent3">
                    <a:lumMod val="50000"/>
                  </a:schemeClr>
                </a:solidFill>
              </a:rPr>
              <a:t>기술분야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소속기관 </a:t>
            </a:r>
            <a:r>
              <a:rPr lang="en-US" altLang="ko-KR" sz="1100" dirty="0">
                <a:solidFill>
                  <a:schemeClr val="accent3">
                    <a:lumMod val="50000"/>
                  </a:schemeClr>
                </a:solidFill>
              </a:rPr>
              <a:t>: </a:t>
            </a:r>
            <a:r>
              <a:rPr lang="ko-KR" altLang="en-US" sz="1100" dirty="0">
                <a:solidFill>
                  <a:schemeClr val="accent3">
                    <a:lumMod val="50000"/>
                  </a:schemeClr>
                </a:solidFill>
              </a:rPr>
              <a:t>기관명 </a:t>
            </a:r>
            <a:r>
              <a:rPr lang="en-US" altLang="ko-KR" sz="1100" dirty="0">
                <a:solidFill>
                  <a:schemeClr val="accent3">
                    <a:lumMod val="50000"/>
                  </a:schemeClr>
                </a:solidFill>
              </a:rPr>
              <a:t>| </a:t>
            </a:r>
            <a:r>
              <a:rPr lang="ko-KR" altLang="en-US" sz="1100" dirty="0">
                <a:solidFill>
                  <a:schemeClr val="accent3">
                    <a:lumMod val="50000"/>
                  </a:schemeClr>
                </a:solidFill>
              </a:rPr>
              <a:t>최종학위 </a:t>
            </a:r>
            <a:r>
              <a:rPr lang="en-US" altLang="ko-KR" sz="1100" dirty="0">
                <a:solidFill>
                  <a:schemeClr val="accent3">
                    <a:lumMod val="50000"/>
                  </a:schemeClr>
                </a:solidFill>
              </a:rPr>
              <a:t>: </a:t>
            </a:r>
            <a:r>
              <a:rPr lang="ko-KR" altLang="en-US" sz="1100" dirty="0">
                <a:solidFill>
                  <a:schemeClr val="accent3">
                    <a:lumMod val="50000"/>
                  </a:schemeClr>
                </a:solidFill>
              </a:rPr>
              <a:t>최종학위</a:t>
            </a:r>
          </a:p>
        </p:txBody>
      </p:sp>
      <p:pic>
        <p:nvPicPr>
          <p:cNvPr id="43" name="그림 42">
            <a:extLst>
              <a:ext uri="{FF2B5EF4-FFF2-40B4-BE49-F238E27FC236}">
                <a16:creationId xmlns:a16="http://schemas.microsoft.com/office/drawing/2014/main" id="{9066F8DC-B3AF-4E6D-AA30-5A5C0D5B582B}"/>
              </a:ext>
            </a:extLst>
          </p:cNvPr>
          <p:cNvPicPr>
            <a:picLocks noChangeAspect="1"/>
          </p:cNvPicPr>
          <p:nvPr/>
        </p:nvPicPr>
        <p:blipFill>
          <a:blip r:embed="rId8"/>
          <a:stretch>
            <a:fillRect/>
          </a:stretch>
        </p:blipFill>
        <p:spPr>
          <a:xfrm>
            <a:off x="7817045" y="3291836"/>
            <a:ext cx="971429" cy="628571"/>
          </a:xfrm>
          <a:prstGeom prst="rect">
            <a:avLst/>
          </a:prstGeom>
        </p:spPr>
      </p:pic>
      <p:sp>
        <p:nvSpPr>
          <p:cNvPr id="44" name="TextBox 43">
            <a:extLst>
              <a:ext uri="{FF2B5EF4-FFF2-40B4-BE49-F238E27FC236}">
                <a16:creationId xmlns:a16="http://schemas.microsoft.com/office/drawing/2014/main" id="{B2ACFD66-7A3A-412F-BAEE-89EB7BAA08B0}"/>
              </a:ext>
            </a:extLst>
          </p:cNvPr>
          <p:cNvSpPr txBox="1"/>
          <p:nvPr/>
        </p:nvSpPr>
        <p:spPr>
          <a:xfrm>
            <a:off x="565265" y="4149220"/>
            <a:ext cx="3010696" cy="369332"/>
          </a:xfrm>
          <a:prstGeom prst="rect">
            <a:avLst/>
          </a:prstGeom>
          <a:noFill/>
        </p:spPr>
        <p:txBody>
          <a:bodyPr wrap="none" rtlCol="0">
            <a:spAutoFit/>
          </a:bodyPr>
          <a:lstStyle/>
          <a:p>
            <a:r>
              <a:rPr lang="en-US" altLang="ko-KR" dirty="0">
                <a:solidFill>
                  <a:schemeClr val="accent3">
                    <a:lumMod val="50000"/>
                  </a:schemeClr>
                </a:solidFill>
              </a:rPr>
              <a:t>TB_USER_COPY &gt; PSN_NM</a:t>
            </a:r>
            <a:endParaRPr lang="ko-KR" altLang="en-US" dirty="0">
              <a:solidFill>
                <a:schemeClr val="accent3">
                  <a:lumMod val="50000"/>
                </a:schemeClr>
              </a:solidFill>
            </a:endParaRPr>
          </a:p>
        </p:txBody>
      </p:sp>
      <p:sp>
        <p:nvSpPr>
          <p:cNvPr id="45" name="사각형: 둥근 모서리 44">
            <a:extLst>
              <a:ext uri="{FF2B5EF4-FFF2-40B4-BE49-F238E27FC236}">
                <a16:creationId xmlns:a16="http://schemas.microsoft.com/office/drawing/2014/main" id="{C89A5601-6194-4988-851C-CA6643D49B5A}"/>
              </a:ext>
            </a:extLst>
          </p:cNvPr>
          <p:cNvSpPr/>
          <p:nvPr/>
        </p:nvSpPr>
        <p:spPr>
          <a:xfrm>
            <a:off x="3619857" y="4227739"/>
            <a:ext cx="1178084" cy="19795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dirty="0"/>
              <a:t>TB_EXPERT_FIELD</a:t>
            </a:r>
            <a:endParaRPr lang="ko-KR" altLang="en-US" sz="900" dirty="0"/>
          </a:p>
        </p:txBody>
      </p:sp>
      <p:sp>
        <p:nvSpPr>
          <p:cNvPr id="48" name="TextBox 47">
            <a:extLst>
              <a:ext uri="{FF2B5EF4-FFF2-40B4-BE49-F238E27FC236}">
                <a16:creationId xmlns:a16="http://schemas.microsoft.com/office/drawing/2014/main" id="{AD86D5BB-85FB-442F-891C-457E0ECC3E34}"/>
              </a:ext>
            </a:extLst>
          </p:cNvPr>
          <p:cNvSpPr txBox="1"/>
          <p:nvPr/>
        </p:nvSpPr>
        <p:spPr>
          <a:xfrm>
            <a:off x="568518" y="4576485"/>
            <a:ext cx="11388054" cy="261610"/>
          </a:xfrm>
          <a:prstGeom prst="rect">
            <a:avLst/>
          </a:prstGeom>
          <a:noFill/>
        </p:spPr>
        <p:txBody>
          <a:bodyPr wrap="none" rtlCol="0">
            <a:spAutoFit/>
          </a:bodyPr>
          <a:lstStyle/>
          <a:p>
            <a:r>
              <a:rPr lang="ko-KR" altLang="en-US" sz="1100" dirty="0">
                <a:solidFill>
                  <a:schemeClr val="accent3">
                    <a:lumMod val="50000"/>
                  </a:schemeClr>
                </a:solidFill>
              </a:rPr>
              <a:t>산업기술분야</a:t>
            </a:r>
            <a:r>
              <a:rPr lang="en-US" altLang="ko-KR" sz="1100" dirty="0">
                <a:solidFill>
                  <a:schemeClr val="accent3">
                    <a:lumMod val="50000"/>
                  </a:schemeClr>
                </a:solidFill>
              </a:rPr>
              <a:t>(</a:t>
            </a:r>
            <a:r>
              <a:rPr lang="ko-KR" altLang="en-US" sz="1100" dirty="0">
                <a:solidFill>
                  <a:schemeClr val="accent3">
                    <a:lumMod val="50000"/>
                  </a:schemeClr>
                </a:solidFill>
              </a:rPr>
              <a:t>대</a:t>
            </a:r>
            <a:r>
              <a:rPr lang="en-US" altLang="ko-KR" sz="1100" dirty="0">
                <a:solidFill>
                  <a:schemeClr val="accent3">
                    <a:lumMod val="50000"/>
                  </a:schemeClr>
                </a:solidFill>
              </a:rPr>
              <a:t>)</a:t>
            </a:r>
            <a:r>
              <a:rPr lang="ko-KR" altLang="en-US" sz="1100" dirty="0">
                <a:solidFill>
                  <a:schemeClr val="accent3">
                    <a:lumMod val="50000"/>
                  </a:schemeClr>
                </a:solidFill>
              </a:rPr>
              <a:t> </a:t>
            </a:r>
            <a:r>
              <a:rPr lang="en-US" altLang="ko-KR" sz="1100" dirty="0">
                <a:solidFill>
                  <a:schemeClr val="accent3">
                    <a:lumMod val="50000"/>
                  </a:schemeClr>
                </a:solidFill>
              </a:rPr>
              <a:t>: </a:t>
            </a:r>
            <a:r>
              <a:rPr lang="en-US" altLang="ko-KR" sz="1000" dirty="0">
                <a:solidFill>
                  <a:schemeClr val="accent3">
                    <a:lumMod val="50000"/>
                  </a:schemeClr>
                </a:solidFill>
              </a:rPr>
              <a:t>TB_EXPERT_INDUSTRY(IN_DEPTH1) - </a:t>
            </a:r>
            <a:r>
              <a:rPr lang="ko-KR" altLang="en-US" sz="1000" dirty="0">
                <a:solidFill>
                  <a:schemeClr val="accent3">
                    <a:lumMod val="50000"/>
                  </a:schemeClr>
                </a:solidFill>
              </a:rPr>
              <a:t>예정</a:t>
            </a:r>
            <a:r>
              <a:rPr lang="ko-KR" altLang="en-US" sz="1100" dirty="0">
                <a:solidFill>
                  <a:schemeClr val="accent3">
                    <a:lumMod val="50000"/>
                  </a:schemeClr>
                </a:solidFill>
              </a:rPr>
              <a:t>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en-US" altLang="ko-KR" sz="1000" dirty="0">
                <a:solidFill>
                  <a:schemeClr val="accent3">
                    <a:lumMod val="50000"/>
                  </a:schemeClr>
                </a:solidFill>
              </a:rPr>
              <a:t>TB_USER_COPY(PRO_USER_BIRTHPLACE)</a:t>
            </a:r>
            <a:r>
              <a:rPr lang="ko-KR" altLang="en-US" sz="1100" dirty="0">
                <a:solidFill>
                  <a:schemeClr val="accent3">
                    <a:lumMod val="50000"/>
                  </a:schemeClr>
                </a:solidFill>
              </a:rPr>
              <a:t> </a:t>
            </a:r>
            <a:r>
              <a:rPr lang="en-US" altLang="ko-KR" sz="1100" dirty="0">
                <a:solidFill>
                  <a:schemeClr val="accent3">
                    <a:lumMod val="50000"/>
                  </a:schemeClr>
                </a:solidFill>
              </a:rPr>
              <a:t>| </a:t>
            </a:r>
            <a:r>
              <a:rPr lang="ko-KR" altLang="en-US" sz="1100" dirty="0">
                <a:solidFill>
                  <a:schemeClr val="accent3">
                    <a:lumMod val="50000"/>
                  </a:schemeClr>
                </a:solidFill>
              </a:rPr>
              <a:t>소속기관 </a:t>
            </a:r>
            <a:r>
              <a:rPr lang="en-US" altLang="ko-KR" sz="1100" dirty="0">
                <a:solidFill>
                  <a:schemeClr val="accent3">
                    <a:lumMod val="50000"/>
                  </a:schemeClr>
                </a:solidFill>
              </a:rPr>
              <a:t>: </a:t>
            </a:r>
            <a:r>
              <a:rPr lang="ko-KR" altLang="en-US" sz="1100" dirty="0">
                <a:solidFill>
                  <a:schemeClr val="accent3">
                    <a:lumMod val="50000"/>
                  </a:schemeClr>
                </a:solidFill>
              </a:rPr>
              <a:t>추가예정</a:t>
            </a:r>
            <a:r>
              <a:rPr lang="en-US" altLang="ko-KR" sz="1100" dirty="0">
                <a:solidFill>
                  <a:schemeClr val="accent3">
                    <a:lumMod val="50000"/>
                  </a:schemeClr>
                </a:solidFill>
              </a:rPr>
              <a:t>| </a:t>
            </a:r>
            <a:r>
              <a:rPr lang="ko-KR" altLang="en-US" sz="1100" dirty="0">
                <a:solidFill>
                  <a:schemeClr val="accent3">
                    <a:lumMod val="50000"/>
                  </a:schemeClr>
                </a:solidFill>
              </a:rPr>
              <a:t>최종학위 </a:t>
            </a:r>
            <a:r>
              <a:rPr lang="en-US" altLang="ko-KR" sz="1100" dirty="0">
                <a:solidFill>
                  <a:schemeClr val="accent3">
                    <a:lumMod val="50000"/>
                  </a:schemeClr>
                </a:solidFill>
              </a:rPr>
              <a:t>: </a:t>
            </a:r>
            <a:r>
              <a:rPr lang="en-US" altLang="ko-KR" sz="1000" dirty="0">
                <a:solidFill>
                  <a:schemeClr val="accent3">
                    <a:lumMod val="50000"/>
                  </a:schemeClr>
                </a:solidFill>
              </a:rPr>
              <a:t>TB_EXPERT_ACADEMIC_CAREER(SC_DEGREE)</a:t>
            </a:r>
            <a:endParaRPr lang="ko-KR" altLang="en-US" sz="1100" dirty="0">
              <a:solidFill>
                <a:schemeClr val="accent3">
                  <a:lumMod val="50000"/>
                </a:schemeClr>
              </a:solidFill>
            </a:endParaRPr>
          </a:p>
        </p:txBody>
      </p:sp>
      <p:sp>
        <p:nvSpPr>
          <p:cNvPr id="50" name="TextBox 49">
            <a:extLst>
              <a:ext uri="{FF2B5EF4-FFF2-40B4-BE49-F238E27FC236}">
                <a16:creationId xmlns:a16="http://schemas.microsoft.com/office/drawing/2014/main" id="{C0CCF0E9-0A4C-4B24-A346-CFADA1907A97}"/>
              </a:ext>
            </a:extLst>
          </p:cNvPr>
          <p:cNvSpPr txBox="1"/>
          <p:nvPr/>
        </p:nvSpPr>
        <p:spPr>
          <a:xfrm>
            <a:off x="565265" y="5232958"/>
            <a:ext cx="877163" cy="369332"/>
          </a:xfrm>
          <a:prstGeom prst="rect">
            <a:avLst/>
          </a:prstGeom>
          <a:noFill/>
        </p:spPr>
        <p:txBody>
          <a:bodyPr wrap="none" rtlCol="0">
            <a:spAutoFit/>
          </a:bodyPr>
          <a:lstStyle/>
          <a:p>
            <a:r>
              <a:rPr lang="ko-KR" altLang="en-US" dirty="0">
                <a:solidFill>
                  <a:schemeClr val="accent3">
                    <a:lumMod val="50000"/>
                  </a:schemeClr>
                </a:solidFill>
              </a:rPr>
              <a:t>김철수</a:t>
            </a:r>
          </a:p>
        </p:txBody>
      </p:sp>
      <p:sp>
        <p:nvSpPr>
          <p:cNvPr id="51" name="사각형: 둥근 모서리 50">
            <a:extLst>
              <a:ext uri="{FF2B5EF4-FFF2-40B4-BE49-F238E27FC236}">
                <a16:creationId xmlns:a16="http://schemas.microsoft.com/office/drawing/2014/main" id="{649A27C1-2586-4B5A-A2DE-2EB4D02721C4}"/>
              </a:ext>
            </a:extLst>
          </p:cNvPr>
          <p:cNvSpPr/>
          <p:nvPr/>
        </p:nvSpPr>
        <p:spPr>
          <a:xfrm>
            <a:off x="1563395" y="5311477"/>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정책기획</a:t>
            </a:r>
          </a:p>
        </p:txBody>
      </p:sp>
      <p:sp>
        <p:nvSpPr>
          <p:cNvPr id="52" name="사각형: 둥근 모서리 51">
            <a:extLst>
              <a:ext uri="{FF2B5EF4-FFF2-40B4-BE49-F238E27FC236}">
                <a16:creationId xmlns:a16="http://schemas.microsoft.com/office/drawing/2014/main" id="{9C397F43-3B2D-46BF-B82C-BA63D8530DBE}"/>
              </a:ext>
            </a:extLst>
          </p:cNvPr>
          <p:cNvSpPr/>
          <p:nvPr/>
        </p:nvSpPr>
        <p:spPr>
          <a:xfrm>
            <a:off x="2362554" y="5311477"/>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연구개발</a:t>
            </a:r>
          </a:p>
        </p:txBody>
      </p:sp>
      <p:sp>
        <p:nvSpPr>
          <p:cNvPr id="53" name="사각형: 둥근 모서리 52">
            <a:extLst>
              <a:ext uri="{FF2B5EF4-FFF2-40B4-BE49-F238E27FC236}">
                <a16:creationId xmlns:a16="http://schemas.microsoft.com/office/drawing/2014/main" id="{338C89B0-6B77-4D3D-A4ED-76E1F2B6ACB3}"/>
              </a:ext>
            </a:extLst>
          </p:cNvPr>
          <p:cNvSpPr/>
          <p:nvPr/>
        </p:nvSpPr>
        <p:spPr>
          <a:xfrm>
            <a:off x="3161713" y="5311477"/>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기업지원</a:t>
            </a:r>
          </a:p>
        </p:txBody>
      </p:sp>
      <p:sp>
        <p:nvSpPr>
          <p:cNvPr id="54" name="TextBox 53">
            <a:extLst>
              <a:ext uri="{FF2B5EF4-FFF2-40B4-BE49-F238E27FC236}">
                <a16:creationId xmlns:a16="http://schemas.microsoft.com/office/drawing/2014/main" id="{FD89AF5C-0614-4C38-A413-ED248FECA915}"/>
              </a:ext>
            </a:extLst>
          </p:cNvPr>
          <p:cNvSpPr txBox="1"/>
          <p:nvPr/>
        </p:nvSpPr>
        <p:spPr>
          <a:xfrm>
            <a:off x="568518" y="5660223"/>
            <a:ext cx="5335115" cy="261610"/>
          </a:xfrm>
          <a:prstGeom prst="rect">
            <a:avLst/>
          </a:prstGeom>
          <a:noFill/>
        </p:spPr>
        <p:txBody>
          <a:bodyPr wrap="none" rtlCol="0">
            <a:spAutoFit/>
          </a:bodyPr>
          <a:lstStyle/>
          <a:p>
            <a:r>
              <a:rPr lang="ko-KR" altLang="en-US" sz="1100" dirty="0">
                <a:solidFill>
                  <a:schemeClr val="accent3">
                    <a:lumMod val="50000"/>
                  </a:schemeClr>
                </a:solidFill>
              </a:rPr>
              <a:t>산업기술분야 </a:t>
            </a:r>
            <a:r>
              <a:rPr lang="en-US" altLang="ko-KR" sz="1100" dirty="0">
                <a:solidFill>
                  <a:schemeClr val="accent3">
                    <a:lumMod val="50000"/>
                  </a:schemeClr>
                </a:solidFill>
              </a:rPr>
              <a:t>: </a:t>
            </a:r>
            <a:r>
              <a:rPr lang="ko-KR" altLang="en-US" sz="1100" dirty="0">
                <a:solidFill>
                  <a:schemeClr val="accent3">
                    <a:lumMod val="50000"/>
                  </a:schemeClr>
                </a:solidFill>
              </a:rPr>
              <a:t>기술분야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소속기관 </a:t>
            </a:r>
            <a:r>
              <a:rPr lang="en-US" altLang="ko-KR" sz="1100" dirty="0">
                <a:solidFill>
                  <a:schemeClr val="accent3">
                    <a:lumMod val="50000"/>
                  </a:schemeClr>
                </a:solidFill>
              </a:rPr>
              <a:t>: </a:t>
            </a:r>
            <a:r>
              <a:rPr lang="ko-KR" altLang="en-US" sz="1100" dirty="0">
                <a:solidFill>
                  <a:schemeClr val="accent3">
                    <a:lumMod val="50000"/>
                  </a:schemeClr>
                </a:solidFill>
              </a:rPr>
              <a:t>기관유형 </a:t>
            </a:r>
            <a:r>
              <a:rPr lang="en-US" altLang="ko-KR" sz="1100" dirty="0">
                <a:solidFill>
                  <a:schemeClr val="accent3">
                    <a:lumMod val="50000"/>
                  </a:schemeClr>
                </a:solidFill>
              </a:rPr>
              <a:t>| </a:t>
            </a:r>
            <a:r>
              <a:rPr lang="ko-KR" altLang="en-US" sz="1100" dirty="0">
                <a:solidFill>
                  <a:schemeClr val="accent3">
                    <a:lumMod val="50000"/>
                  </a:schemeClr>
                </a:solidFill>
              </a:rPr>
              <a:t>최종학위 </a:t>
            </a:r>
            <a:r>
              <a:rPr lang="en-US" altLang="ko-KR" sz="1100" dirty="0">
                <a:solidFill>
                  <a:schemeClr val="accent3">
                    <a:lumMod val="50000"/>
                  </a:schemeClr>
                </a:solidFill>
              </a:rPr>
              <a:t>: </a:t>
            </a:r>
            <a:r>
              <a:rPr lang="ko-KR" altLang="en-US" sz="1100" dirty="0">
                <a:solidFill>
                  <a:schemeClr val="accent3">
                    <a:lumMod val="50000"/>
                  </a:schemeClr>
                </a:solidFill>
              </a:rPr>
              <a:t>최종학위</a:t>
            </a:r>
          </a:p>
        </p:txBody>
      </p:sp>
      <p:pic>
        <p:nvPicPr>
          <p:cNvPr id="55" name="그림 54">
            <a:extLst>
              <a:ext uri="{FF2B5EF4-FFF2-40B4-BE49-F238E27FC236}">
                <a16:creationId xmlns:a16="http://schemas.microsoft.com/office/drawing/2014/main" id="{2C20AA10-5EED-480B-BD3F-8217633A3373}"/>
              </a:ext>
            </a:extLst>
          </p:cNvPr>
          <p:cNvPicPr>
            <a:picLocks noChangeAspect="1"/>
          </p:cNvPicPr>
          <p:nvPr/>
        </p:nvPicPr>
        <p:blipFill>
          <a:blip r:embed="rId8"/>
          <a:stretch>
            <a:fillRect/>
          </a:stretch>
        </p:blipFill>
        <p:spPr>
          <a:xfrm>
            <a:off x="7817045" y="5393582"/>
            <a:ext cx="971429" cy="628571"/>
          </a:xfrm>
          <a:prstGeom prst="rect">
            <a:avLst/>
          </a:prstGeom>
        </p:spPr>
      </p:pic>
      <p:sp>
        <p:nvSpPr>
          <p:cNvPr id="56" name="직사각형 55">
            <a:extLst>
              <a:ext uri="{FF2B5EF4-FFF2-40B4-BE49-F238E27FC236}">
                <a16:creationId xmlns:a16="http://schemas.microsoft.com/office/drawing/2014/main" id="{7D5ECC41-618A-4ACC-BC0B-CCD9486D7AB2}"/>
              </a:ext>
            </a:extLst>
          </p:cNvPr>
          <p:cNvSpPr/>
          <p:nvPr/>
        </p:nvSpPr>
        <p:spPr>
          <a:xfrm>
            <a:off x="7893698" y="3423568"/>
            <a:ext cx="810871" cy="3965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89723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90BCBEF-3EDE-442E-8A2C-2468F268E63B}"/>
              </a:ext>
            </a:extLst>
          </p:cNvPr>
          <p:cNvSpPr txBox="1"/>
          <p:nvPr/>
        </p:nvSpPr>
        <p:spPr>
          <a:xfrm>
            <a:off x="565265" y="3131212"/>
            <a:ext cx="877163" cy="369332"/>
          </a:xfrm>
          <a:prstGeom prst="rect">
            <a:avLst/>
          </a:prstGeom>
          <a:noFill/>
        </p:spPr>
        <p:txBody>
          <a:bodyPr wrap="none" rtlCol="0">
            <a:spAutoFit/>
          </a:bodyPr>
          <a:lstStyle/>
          <a:p>
            <a:r>
              <a:rPr lang="ko-KR" altLang="en-US" dirty="0">
                <a:solidFill>
                  <a:schemeClr val="accent3">
                    <a:lumMod val="50000"/>
                  </a:schemeClr>
                </a:solidFill>
              </a:rPr>
              <a:t>김철수</a:t>
            </a:r>
          </a:p>
        </p:txBody>
      </p:sp>
      <p:sp>
        <p:nvSpPr>
          <p:cNvPr id="96" name="사각형: 둥근 모서리 95">
            <a:extLst>
              <a:ext uri="{FF2B5EF4-FFF2-40B4-BE49-F238E27FC236}">
                <a16:creationId xmlns:a16="http://schemas.microsoft.com/office/drawing/2014/main" id="{84751E92-1B5A-4B07-B852-CAF7E5B8EE6D}"/>
              </a:ext>
            </a:extLst>
          </p:cNvPr>
          <p:cNvSpPr/>
          <p:nvPr/>
        </p:nvSpPr>
        <p:spPr>
          <a:xfrm>
            <a:off x="1563395" y="3209731"/>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정책기획</a:t>
            </a:r>
          </a:p>
        </p:txBody>
      </p:sp>
      <p:sp>
        <p:nvSpPr>
          <p:cNvPr id="97" name="사각형: 둥근 모서리 96">
            <a:extLst>
              <a:ext uri="{FF2B5EF4-FFF2-40B4-BE49-F238E27FC236}">
                <a16:creationId xmlns:a16="http://schemas.microsoft.com/office/drawing/2014/main" id="{9CF9C7A2-0A52-469C-B4DD-996D64782152}"/>
              </a:ext>
            </a:extLst>
          </p:cNvPr>
          <p:cNvSpPr/>
          <p:nvPr/>
        </p:nvSpPr>
        <p:spPr>
          <a:xfrm>
            <a:off x="2362554" y="3209731"/>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연구개발</a:t>
            </a:r>
          </a:p>
        </p:txBody>
      </p:sp>
      <p:sp>
        <p:nvSpPr>
          <p:cNvPr id="98" name="사각형: 둥근 모서리 97">
            <a:extLst>
              <a:ext uri="{FF2B5EF4-FFF2-40B4-BE49-F238E27FC236}">
                <a16:creationId xmlns:a16="http://schemas.microsoft.com/office/drawing/2014/main" id="{8F1134E6-3F63-4B96-AF48-E8054E66A0CE}"/>
              </a:ext>
            </a:extLst>
          </p:cNvPr>
          <p:cNvSpPr/>
          <p:nvPr/>
        </p:nvSpPr>
        <p:spPr>
          <a:xfrm>
            <a:off x="3161713" y="3209731"/>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기업지원</a:t>
            </a:r>
          </a:p>
        </p:txBody>
      </p:sp>
      <p:sp>
        <p:nvSpPr>
          <p:cNvPr id="99" name="TextBox 98">
            <a:extLst>
              <a:ext uri="{FF2B5EF4-FFF2-40B4-BE49-F238E27FC236}">
                <a16:creationId xmlns:a16="http://schemas.microsoft.com/office/drawing/2014/main" id="{CE06A57C-3236-47D8-BE1B-4C71DB6F62D9}"/>
              </a:ext>
            </a:extLst>
          </p:cNvPr>
          <p:cNvSpPr txBox="1"/>
          <p:nvPr/>
        </p:nvSpPr>
        <p:spPr>
          <a:xfrm>
            <a:off x="568518" y="3558477"/>
            <a:ext cx="5578771" cy="261610"/>
          </a:xfrm>
          <a:prstGeom prst="rect">
            <a:avLst/>
          </a:prstGeom>
          <a:noFill/>
        </p:spPr>
        <p:txBody>
          <a:bodyPr wrap="none" rtlCol="0">
            <a:spAutoFit/>
          </a:bodyPr>
          <a:lstStyle/>
          <a:p>
            <a:r>
              <a:rPr lang="ko-KR" altLang="en-US" sz="1100" dirty="0">
                <a:solidFill>
                  <a:schemeClr val="accent3">
                    <a:lumMod val="50000"/>
                  </a:schemeClr>
                </a:solidFill>
              </a:rPr>
              <a:t>산업기술분야</a:t>
            </a:r>
            <a:r>
              <a:rPr lang="en-US" altLang="ko-KR" sz="1100" dirty="0">
                <a:solidFill>
                  <a:schemeClr val="accent3">
                    <a:lumMod val="50000"/>
                  </a:schemeClr>
                </a:solidFill>
              </a:rPr>
              <a:t>(</a:t>
            </a:r>
            <a:r>
              <a:rPr lang="ko-KR" altLang="en-US" sz="1100" dirty="0">
                <a:solidFill>
                  <a:schemeClr val="accent3">
                    <a:lumMod val="50000"/>
                  </a:schemeClr>
                </a:solidFill>
              </a:rPr>
              <a:t>대</a:t>
            </a:r>
            <a:r>
              <a:rPr lang="en-US" altLang="ko-KR" sz="1100" dirty="0">
                <a:solidFill>
                  <a:schemeClr val="accent3">
                    <a:lumMod val="50000"/>
                  </a:schemeClr>
                </a:solidFill>
              </a:rPr>
              <a:t>)</a:t>
            </a:r>
            <a:r>
              <a:rPr lang="ko-KR" altLang="en-US" sz="1100" dirty="0">
                <a:solidFill>
                  <a:schemeClr val="accent3">
                    <a:lumMod val="50000"/>
                  </a:schemeClr>
                </a:solidFill>
              </a:rPr>
              <a:t> </a:t>
            </a:r>
            <a:r>
              <a:rPr lang="en-US" altLang="ko-KR" sz="1100" dirty="0">
                <a:solidFill>
                  <a:schemeClr val="accent3">
                    <a:lumMod val="50000"/>
                  </a:schemeClr>
                </a:solidFill>
              </a:rPr>
              <a:t>: </a:t>
            </a:r>
            <a:r>
              <a:rPr lang="ko-KR" altLang="en-US" sz="1100" dirty="0">
                <a:solidFill>
                  <a:schemeClr val="accent3">
                    <a:lumMod val="50000"/>
                  </a:schemeClr>
                </a:solidFill>
              </a:rPr>
              <a:t>기술분야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소속기관 </a:t>
            </a:r>
            <a:r>
              <a:rPr lang="en-US" altLang="ko-KR" sz="1100" dirty="0">
                <a:solidFill>
                  <a:schemeClr val="accent3">
                    <a:lumMod val="50000"/>
                  </a:schemeClr>
                </a:solidFill>
              </a:rPr>
              <a:t>: </a:t>
            </a:r>
            <a:r>
              <a:rPr lang="ko-KR" altLang="en-US" sz="1100" dirty="0">
                <a:solidFill>
                  <a:schemeClr val="accent3">
                    <a:lumMod val="50000"/>
                  </a:schemeClr>
                </a:solidFill>
              </a:rPr>
              <a:t>기관유형 </a:t>
            </a:r>
            <a:r>
              <a:rPr lang="en-US" altLang="ko-KR" sz="1100" dirty="0">
                <a:solidFill>
                  <a:schemeClr val="accent3">
                    <a:lumMod val="50000"/>
                  </a:schemeClr>
                </a:solidFill>
              </a:rPr>
              <a:t>| </a:t>
            </a:r>
            <a:r>
              <a:rPr lang="ko-KR" altLang="en-US" sz="1100" dirty="0">
                <a:solidFill>
                  <a:schemeClr val="accent3">
                    <a:lumMod val="50000"/>
                  </a:schemeClr>
                </a:solidFill>
              </a:rPr>
              <a:t>최종학위 </a:t>
            </a:r>
            <a:r>
              <a:rPr lang="en-US" altLang="ko-KR" sz="1100" dirty="0">
                <a:solidFill>
                  <a:schemeClr val="accent3">
                    <a:lumMod val="50000"/>
                  </a:schemeClr>
                </a:solidFill>
              </a:rPr>
              <a:t>: </a:t>
            </a:r>
            <a:r>
              <a:rPr lang="ko-KR" altLang="en-US" sz="1100" dirty="0">
                <a:solidFill>
                  <a:schemeClr val="accent3">
                    <a:lumMod val="50000"/>
                  </a:schemeClr>
                </a:solidFill>
              </a:rPr>
              <a:t>최종학위</a:t>
            </a:r>
          </a:p>
        </p:txBody>
      </p:sp>
      <p:pic>
        <p:nvPicPr>
          <p:cNvPr id="100" name="그림 99">
            <a:extLst>
              <a:ext uri="{FF2B5EF4-FFF2-40B4-BE49-F238E27FC236}">
                <a16:creationId xmlns:a16="http://schemas.microsoft.com/office/drawing/2014/main" id="{93916F1A-4DFF-4436-9690-7C7CA0237835}"/>
              </a:ext>
            </a:extLst>
          </p:cNvPr>
          <p:cNvPicPr>
            <a:picLocks noChangeAspect="1"/>
          </p:cNvPicPr>
          <p:nvPr/>
        </p:nvPicPr>
        <p:blipFill>
          <a:blip r:embed="rId8"/>
          <a:stretch>
            <a:fillRect/>
          </a:stretch>
        </p:blipFill>
        <p:spPr>
          <a:xfrm>
            <a:off x="7817045" y="3291836"/>
            <a:ext cx="971429" cy="628571"/>
          </a:xfrm>
          <a:prstGeom prst="rect">
            <a:avLst/>
          </a:prstGeom>
        </p:spPr>
      </p:pic>
      <p:sp>
        <p:nvSpPr>
          <p:cNvPr id="101" name="TextBox 100">
            <a:extLst>
              <a:ext uri="{FF2B5EF4-FFF2-40B4-BE49-F238E27FC236}">
                <a16:creationId xmlns:a16="http://schemas.microsoft.com/office/drawing/2014/main" id="{1A60A041-BFF6-48D6-853A-71E3439FB7E0}"/>
              </a:ext>
            </a:extLst>
          </p:cNvPr>
          <p:cNvSpPr txBox="1"/>
          <p:nvPr/>
        </p:nvSpPr>
        <p:spPr>
          <a:xfrm>
            <a:off x="565265" y="4149220"/>
            <a:ext cx="877163" cy="369332"/>
          </a:xfrm>
          <a:prstGeom prst="rect">
            <a:avLst/>
          </a:prstGeom>
          <a:noFill/>
        </p:spPr>
        <p:txBody>
          <a:bodyPr wrap="none" rtlCol="0">
            <a:spAutoFit/>
          </a:bodyPr>
          <a:lstStyle/>
          <a:p>
            <a:r>
              <a:rPr lang="ko-KR" altLang="en-US" dirty="0">
                <a:solidFill>
                  <a:schemeClr val="accent3">
                    <a:lumMod val="50000"/>
                  </a:schemeClr>
                </a:solidFill>
              </a:rPr>
              <a:t>김철수</a:t>
            </a:r>
          </a:p>
        </p:txBody>
      </p:sp>
      <p:sp>
        <p:nvSpPr>
          <p:cNvPr id="102" name="사각형: 둥근 모서리 101">
            <a:extLst>
              <a:ext uri="{FF2B5EF4-FFF2-40B4-BE49-F238E27FC236}">
                <a16:creationId xmlns:a16="http://schemas.microsoft.com/office/drawing/2014/main" id="{0EAD650A-993B-4476-9955-F6369ED31CD5}"/>
              </a:ext>
            </a:extLst>
          </p:cNvPr>
          <p:cNvSpPr/>
          <p:nvPr/>
        </p:nvSpPr>
        <p:spPr>
          <a:xfrm>
            <a:off x="1563395" y="4227739"/>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정책기획</a:t>
            </a:r>
          </a:p>
        </p:txBody>
      </p:sp>
      <p:sp>
        <p:nvSpPr>
          <p:cNvPr id="103" name="사각형: 둥근 모서리 102">
            <a:extLst>
              <a:ext uri="{FF2B5EF4-FFF2-40B4-BE49-F238E27FC236}">
                <a16:creationId xmlns:a16="http://schemas.microsoft.com/office/drawing/2014/main" id="{80D5771D-B442-4120-8612-9005FE849450}"/>
              </a:ext>
            </a:extLst>
          </p:cNvPr>
          <p:cNvSpPr/>
          <p:nvPr/>
        </p:nvSpPr>
        <p:spPr>
          <a:xfrm>
            <a:off x="2362554" y="4227739"/>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연구개발</a:t>
            </a:r>
          </a:p>
        </p:txBody>
      </p:sp>
      <p:sp>
        <p:nvSpPr>
          <p:cNvPr id="104" name="사각형: 둥근 모서리 103">
            <a:extLst>
              <a:ext uri="{FF2B5EF4-FFF2-40B4-BE49-F238E27FC236}">
                <a16:creationId xmlns:a16="http://schemas.microsoft.com/office/drawing/2014/main" id="{A1A68BD7-5C55-442E-9BA5-0630A55B5204}"/>
              </a:ext>
            </a:extLst>
          </p:cNvPr>
          <p:cNvSpPr/>
          <p:nvPr/>
        </p:nvSpPr>
        <p:spPr>
          <a:xfrm>
            <a:off x="3161713" y="4227739"/>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기업지원</a:t>
            </a:r>
          </a:p>
        </p:txBody>
      </p:sp>
      <p:sp>
        <p:nvSpPr>
          <p:cNvPr id="105" name="TextBox 104">
            <a:extLst>
              <a:ext uri="{FF2B5EF4-FFF2-40B4-BE49-F238E27FC236}">
                <a16:creationId xmlns:a16="http://schemas.microsoft.com/office/drawing/2014/main" id="{563A9ED5-5DF7-465F-AAC0-D45457E9262C}"/>
              </a:ext>
            </a:extLst>
          </p:cNvPr>
          <p:cNvSpPr txBox="1"/>
          <p:nvPr/>
        </p:nvSpPr>
        <p:spPr>
          <a:xfrm>
            <a:off x="568518" y="4576485"/>
            <a:ext cx="5519460" cy="261610"/>
          </a:xfrm>
          <a:prstGeom prst="rect">
            <a:avLst/>
          </a:prstGeom>
          <a:noFill/>
        </p:spPr>
        <p:txBody>
          <a:bodyPr wrap="none" rtlCol="0">
            <a:spAutoFit/>
          </a:bodyPr>
          <a:lstStyle/>
          <a:p>
            <a:r>
              <a:rPr lang="ko-KR" altLang="en-US" sz="1100" dirty="0">
                <a:solidFill>
                  <a:schemeClr val="accent3">
                    <a:lumMod val="50000"/>
                  </a:schemeClr>
                </a:solidFill>
              </a:rPr>
              <a:t>산업기술분야</a:t>
            </a:r>
            <a:r>
              <a:rPr lang="en-US" altLang="ko-KR" sz="1100" dirty="0">
                <a:solidFill>
                  <a:schemeClr val="accent3">
                    <a:lumMod val="50000"/>
                  </a:schemeClr>
                </a:solidFill>
              </a:rPr>
              <a:t>(</a:t>
            </a:r>
            <a:r>
              <a:rPr lang="ko-KR" altLang="en-US" sz="1100" dirty="0">
                <a:solidFill>
                  <a:schemeClr val="accent3">
                    <a:lumMod val="50000"/>
                  </a:schemeClr>
                </a:solidFill>
              </a:rPr>
              <a:t>대</a:t>
            </a:r>
            <a:r>
              <a:rPr lang="en-US" altLang="ko-KR" sz="1100" dirty="0">
                <a:solidFill>
                  <a:schemeClr val="accent3">
                    <a:lumMod val="50000"/>
                  </a:schemeClr>
                </a:solidFill>
              </a:rPr>
              <a:t>)</a:t>
            </a:r>
            <a:r>
              <a:rPr lang="ko-KR" altLang="en-US" sz="1100" dirty="0">
                <a:solidFill>
                  <a:schemeClr val="accent3">
                    <a:lumMod val="50000"/>
                  </a:schemeClr>
                </a:solidFill>
              </a:rPr>
              <a:t> </a:t>
            </a:r>
            <a:r>
              <a:rPr lang="en-US" altLang="ko-KR" sz="1100" dirty="0">
                <a:solidFill>
                  <a:schemeClr val="accent3">
                    <a:lumMod val="50000"/>
                  </a:schemeClr>
                </a:solidFill>
              </a:rPr>
              <a:t>: </a:t>
            </a:r>
            <a:r>
              <a:rPr lang="ko-KR" altLang="en-US" sz="1100" dirty="0">
                <a:solidFill>
                  <a:schemeClr val="accent3">
                    <a:lumMod val="50000"/>
                  </a:schemeClr>
                </a:solidFill>
              </a:rPr>
              <a:t>기술분야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소속기관 </a:t>
            </a:r>
            <a:r>
              <a:rPr lang="en-US" altLang="ko-KR" sz="1100" dirty="0">
                <a:solidFill>
                  <a:schemeClr val="accent3">
                    <a:lumMod val="50000"/>
                  </a:schemeClr>
                </a:solidFill>
              </a:rPr>
              <a:t>: </a:t>
            </a:r>
            <a:r>
              <a:rPr lang="ko-KR" altLang="en-US" sz="1100" dirty="0">
                <a:solidFill>
                  <a:schemeClr val="accent3">
                    <a:lumMod val="50000"/>
                  </a:schemeClr>
                </a:solidFill>
              </a:rPr>
              <a:t>기관유형 </a:t>
            </a:r>
            <a:r>
              <a:rPr lang="en-US" altLang="ko-KR" sz="1100" dirty="0">
                <a:solidFill>
                  <a:schemeClr val="accent3">
                    <a:lumMod val="50000"/>
                  </a:schemeClr>
                </a:solidFill>
              </a:rPr>
              <a:t>| </a:t>
            </a:r>
            <a:r>
              <a:rPr lang="ko-KR" altLang="en-US" sz="1100" dirty="0">
                <a:solidFill>
                  <a:schemeClr val="accent3">
                    <a:lumMod val="50000"/>
                  </a:schemeClr>
                </a:solidFill>
              </a:rPr>
              <a:t>최종학위 </a:t>
            </a:r>
            <a:r>
              <a:rPr lang="en-US" altLang="ko-KR" sz="1100" dirty="0">
                <a:solidFill>
                  <a:schemeClr val="accent3">
                    <a:lumMod val="50000"/>
                  </a:schemeClr>
                </a:solidFill>
              </a:rPr>
              <a:t>: </a:t>
            </a:r>
            <a:r>
              <a:rPr lang="ko-KR" altLang="en-US" sz="1100" dirty="0">
                <a:solidFill>
                  <a:schemeClr val="accent3">
                    <a:lumMod val="50000"/>
                  </a:schemeClr>
                </a:solidFill>
              </a:rPr>
              <a:t>최종학위</a:t>
            </a:r>
          </a:p>
        </p:txBody>
      </p:sp>
      <p:pic>
        <p:nvPicPr>
          <p:cNvPr id="106" name="그림 105">
            <a:extLst>
              <a:ext uri="{FF2B5EF4-FFF2-40B4-BE49-F238E27FC236}">
                <a16:creationId xmlns:a16="http://schemas.microsoft.com/office/drawing/2014/main" id="{E4224F86-602E-4022-8ED2-432BB7A5AD23}"/>
              </a:ext>
            </a:extLst>
          </p:cNvPr>
          <p:cNvPicPr>
            <a:picLocks noChangeAspect="1"/>
          </p:cNvPicPr>
          <p:nvPr/>
        </p:nvPicPr>
        <p:blipFill>
          <a:blip r:embed="rId8"/>
          <a:stretch>
            <a:fillRect/>
          </a:stretch>
        </p:blipFill>
        <p:spPr>
          <a:xfrm>
            <a:off x="7817045" y="4309844"/>
            <a:ext cx="971429" cy="628571"/>
          </a:xfrm>
          <a:prstGeom prst="rect">
            <a:avLst/>
          </a:prstGeom>
        </p:spPr>
      </p:pic>
      <p:sp>
        <p:nvSpPr>
          <p:cNvPr id="107" name="TextBox 106">
            <a:extLst>
              <a:ext uri="{FF2B5EF4-FFF2-40B4-BE49-F238E27FC236}">
                <a16:creationId xmlns:a16="http://schemas.microsoft.com/office/drawing/2014/main" id="{0280E482-0B93-4B39-BEDB-3CEB78903D17}"/>
              </a:ext>
            </a:extLst>
          </p:cNvPr>
          <p:cNvSpPr txBox="1"/>
          <p:nvPr/>
        </p:nvSpPr>
        <p:spPr>
          <a:xfrm>
            <a:off x="565265" y="5232958"/>
            <a:ext cx="877163" cy="369332"/>
          </a:xfrm>
          <a:prstGeom prst="rect">
            <a:avLst/>
          </a:prstGeom>
          <a:noFill/>
        </p:spPr>
        <p:txBody>
          <a:bodyPr wrap="none" rtlCol="0">
            <a:spAutoFit/>
          </a:bodyPr>
          <a:lstStyle/>
          <a:p>
            <a:r>
              <a:rPr lang="ko-KR" altLang="en-US" dirty="0">
                <a:solidFill>
                  <a:schemeClr val="accent3">
                    <a:lumMod val="50000"/>
                  </a:schemeClr>
                </a:solidFill>
              </a:rPr>
              <a:t>김철수</a:t>
            </a:r>
          </a:p>
        </p:txBody>
      </p:sp>
      <p:sp>
        <p:nvSpPr>
          <p:cNvPr id="108" name="사각형: 둥근 모서리 107">
            <a:extLst>
              <a:ext uri="{FF2B5EF4-FFF2-40B4-BE49-F238E27FC236}">
                <a16:creationId xmlns:a16="http://schemas.microsoft.com/office/drawing/2014/main" id="{094CB069-F99B-4CBD-81C8-5EA95EB043E8}"/>
              </a:ext>
            </a:extLst>
          </p:cNvPr>
          <p:cNvSpPr/>
          <p:nvPr/>
        </p:nvSpPr>
        <p:spPr>
          <a:xfrm>
            <a:off x="1563395" y="5311477"/>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정책기획</a:t>
            </a:r>
          </a:p>
        </p:txBody>
      </p:sp>
      <p:sp>
        <p:nvSpPr>
          <p:cNvPr id="109" name="사각형: 둥근 모서리 108">
            <a:extLst>
              <a:ext uri="{FF2B5EF4-FFF2-40B4-BE49-F238E27FC236}">
                <a16:creationId xmlns:a16="http://schemas.microsoft.com/office/drawing/2014/main" id="{F9699579-0067-4A70-8189-E1D8DE130844}"/>
              </a:ext>
            </a:extLst>
          </p:cNvPr>
          <p:cNvSpPr/>
          <p:nvPr/>
        </p:nvSpPr>
        <p:spPr>
          <a:xfrm>
            <a:off x="2362554" y="5311477"/>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연구개발</a:t>
            </a:r>
          </a:p>
        </p:txBody>
      </p:sp>
      <p:sp>
        <p:nvSpPr>
          <p:cNvPr id="110" name="사각형: 둥근 모서리 109">
            <a:extLst>
              <a:ext uri="{FF2B5EF4-FFF2-40B4-BE49-F238E27FC236}">
                <a16:creationId xmlns:a16="http://schemas.microsoft.com/office/drawing/2014/main" id="{6F5D0A85-8C3C-4E01-A9C1-F115142DA985}"/>
              </a:ext>
            </a:extLst>
          </p:cNvPr>
          <p:cNvSpPr/>
          <p:nvPr/>
        </p:nvSpPr>
        <p:spPr>
          <a:xfrm>
            <a:off x="3161713" y="5311477"/>
            <a:ext cx="678192" cy="21383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900" dirty="0"/>
              <a:t>기업지원</a:t>
            </a:r>
          </a:p>
        </p:txBody>
      </p:sp>
      <p:sp>
        <p:nvSpPr>
          <p:cNvPr id="111" name="TextBox 110">
            <a:extLst>
              <a:ext uri="{FF2B5EF4-FFF2-40B4-BE49-F238E27FC236}">
                <a16:creationId xmlns:a16="http://schemas.microsoft.com/office/drawing/2014/main" id="{539AFE7F-5186-42E8-9B3E-CD7F22EF350A}"/>
              </a:ext>
            </a:extLst>
          </p:cNvPr>
          <p:cNvSpPr txBox="1"/>
          <p:nvPr/>
        </p:nvSpPr>
        <p:spPr>
          <a:xfrm>
            <a:off x="568518" y="5660223"/>
            <a:ext cx="5519460" cy="261610"/>
          </a:xfrm>
          <a:prstGeom prst="rect">
            <a:avLst/>
          </a:prstGeom>
          <a:noFill/>
        </p:spPr>
        <p:txBody>
          <a:bodyPr wrap="none" rtlCol="0">
            <a:spAutoFit/>
          </a:bodyPr>
          <a:lstStyle/>
          <a:p>
            <a:r>
              <a:rPr lang="ko-KR" altLang="en-US" sz="1100" dirty="0">
                <a:solidFill>
                  <a:schemeClr val="accent3">
                    <a:lumMod val="50000"/>
                  </a:schemeClr>
                </a:solidFill>
              </a:rPr>
              <a:t>산업기술분야</a:t>
            </a:r>
            <a:r>
              <a:rPr lang="en-US" altLang="ko-KR" sz="1100" dirty="0">
                <a:solidFill>
                  <a:schemeClr val="accent3">
                    <a:lumMod val="50000"/>
                  </a:schemeClr>
                </a:solidFill>
              </a:rPr>
              <a:t>(</a:t>
            </a:r>
            <a:r>
              <a:rPr lang="ko-KR" altLang="en-US" sz="1100" dirty="0">
                <a:solidFill>
                  <a:schemeClr val="accent3">
                    <a:lumMod val="50000"/>
                  </a:schemeClr>
                </a:solidFill>
              </a:rPr>
              <a:t>대</a:t>
            </a:r>
            <a:r>
              <a:rPr lang="en-US" altLang="ko-KR" sz="1100" dirty="0">
                <a:solidFill>
                  <a:schemeClr val="accent3">
                    <a:lumMod val="50000"/>
                  </a:schemeClr>
                </a:solidFill>
              </a:rPr>
              <a:t>)</a:t>
            </a:r>
            <a:r>
              <a:rPr lang="ko-KR" altLang="en-US" sz="1100" dirty="0">
                <a:solidFill>
                  <a:schemeClr val="accent3">
                    <a:lumMod val="50000"/>
                  </a:schemeClr>
                </a:solidFill>
              </a:rPr>
              <a:t> </a:t>
            </a:r>
            <a:r>
              <a:rPr lang="en-US" altLang="ko-KR" sz="1100" dirty="0">
                <a:solidFill>
                  <a:schemeClr val="accent3">
                    <a:lumMod val="50000"/>
                  </a:schemeClr>
                </a:solidFill>
              </a:rPr>
              <a:t>: </a:t>
            </a:r>
            <a:r>
              <a:rPr lang="ko-KR" altLang="en-US" sz="1100" dirty="0">
                <a:solidFill>
                  <a:schemeClr val="accent3">
                    <a:lumMod val="50000"/>
                  </a:schemeClr>
                </a:solidFill>
              </a:rPr>
              <a:t>기술분야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지역 </a:t>
            </a:r>
            <a:r>
              <a:rPr lang="en-US" altLang="ko-KR" sz="1100" dirty="0">
                <a:solidFill>
                  <a:schemeClr val="accent3">
                    <a:lumMod val="50000"/>
                  </a:schemeClr>
                </a:solidFill>
              </a:rPr>
              <a:t>| </a:t>
            </a:r>
            <a:r>
              <a:rPr lang="ko-KR" altLang="en-US" sz="1100" dirty="0">
                <a:solidFill>
                  <a:schemeClr val="accent3">
                    <a:lumMod val="50000"/>
                  </a:schemeClr>
                </a:solidFill>
              </a:rPr>
              <a:t>소속기관 </a:t>
            </a:r>
            <a:r>
              <a:rPr lang="en-US" altLang="ko-KR" sz="1100" dirty="0">
                <a:solidFill>
                  <a:schemeClr val="accent3">
                    <a:lumMod val="50000"/>
                  </a:schemeClr>
                </a:solidFill>
              </a:rPr>
              <a:t>: </a:t>
            </a:r>
            <a:r>
              <a:rPr lang="ko-KR" altLang="en-US" sz="1100" dirty="0">
                <a:solidFill>
                  <a:schemeClr val="accent3">
                    <a:lumMod val="50000"/>
                  </a:schemeClr>
                </a:solidFill>
              </a:rPr>
              <a:t>기관유형 </a:t>
            </a:r>
            <a:r>
              <a:rPr lang="en-US" altLang="ko-KR" sz="1100" dirty="0">
                <a:solidFill>
                  <a:schemeClr val="accent3">
                    <a:lumMod val="50000"/>
                  </a:schemeClr>
                </a:solidFill>
              </a:rPr>
              <a:t>| </a:t>
            </a:r>
            <a:r>
              <a:rPr lang="ko-KR" altLang="en-US" sz="1100" dirty="0">
                <a:solidFill>
                  <a:schemeClr val="accent3">
                    <a:lumMod val="50000"/>
                  </a:schemeClr>
                </a:solidFill>
              </a:rPr>
              <a:t>최종학위 </a:t>
            </a:r>
            <a:r>
              <a:rPr lang="en-US" altLang="ko-KR" sz="1100" dirty="0">
                <a:solidFill>
                  <a:schemeClr val="accent3">
                    <a:lumMod val="50000"/>
                  </a:schemeClr>
                </a:solidFill>
              </a:rPr>
              <a:t>: </a:t>
            </a:r>
            <a:r>
              <a:rPr lang="ko-KR" altLang="en-US" sz="1100" dirty="0">
                <a:solidFill>
                  <a:schemeClr val="accent3">
                    <a:lumMod val="50000"/>
                  </a:schemeClr>
                </a:solidFill>
              </a:rPr>
              <a:t>최종학위</a:t>
            </a:r>
          </a:p>
        </p:txBody>
      </p:sp>
      <p:pic>
        <p:nvPicPr>
          <p:cNvPr id="112" name="그림 111">
            <a:extLst>
              <a:ext uri="{FF2B5EF4-FFF2-40B4-BE49-F238E27FC236}">
                <a16:creationId xmlns:a16="http://schemas.microsoft.com/office/drawing/2014/main" id="{3A6FA6BE-0FB0-4187-9C04-7C1FC8A90C00}"/>
              </a:ext>
            </a:extLst>
          </p:cNvPr>
          <p:cNvPicPr>
            <a:picLocks noChangeAspect="1"/>
          </p:cNvPicPr>
          <p:nvPr/>
        </p:nvPicPr>
        <p:blipFill>
          <a:blip r:embed="rId8"/>
          <a:stretch>
            <a:fillRect/>
          </a:stretch>
        </p:blipFill>
        <p:spPr>
          <a:xfrm>
            <a:off x="7817045" y="5393582"/>
            <a:ext cx="971429" cy="628571"/>
          </a:xfrm>
          <a:prstGeom prst="rect">
            <a:avLst/>
          </a:prstGeom>
        </p:spPr>
      </p:pic>
      <p:sp>
        <p:nvSpPr>
          <p:cNvPr id="157" name="직사각형 156">
            <a:extLst>
              <a:ext uri="{FF2B5EF4-FFF2-40B4-BE49-F238E27FC236}">
                <a16:creationId xmlns:a16="http://schemas.microsoft.com/office/drawing/2014/main" id="{3F359D17-3B28-4C1F-A38B-7A78902F31C4}"/>
              </a:ext>
            </a:extLst>
          </p:cNvPr>
          <p:cNvSpPr/>
          <p:nvPr/>
        </p:nvSpPr>
        <p:spPr>
          <a:xfrm>
            <a:off x="3326392" y="2556348"/>
            <a:ext cx="1033305" cy="3214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cxnSp>
        <p:nvCxnSpPr>
          <p:cNvPr id="158" name="직선 연결선 157">
            <a:extLst>
              <a:ext uri="{FF2B5EF4-FFF2-40B4-BE49-F238E27FC236}">
                <a16:creationId xmlns:a16="http://schemas.microsoft.com/office/drawing/2014/main" id="{BE30A3EE-943C-446B-9DC6-C442809493FF}"/>
              </a:ext>
            </a:extLst>
          </p:cNvPr>
          <p:cNvCxnSpPr/>
          <p:nvPr/>
        </p:nvCxnSpPr>
        <p:spPr>
          <a:xfrm>
            <a:off x="565265" y="2556348"/>
            <a:ext cx="8219034" cy="0"/>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3564F6B5-C927-457B-9F59-3570EA0FB728}"/>
              </a:ext>
            </a:extLst>
          </p:cNvPr>
          <p:cNvSpPr txBox="1"/>
          <p:nvPr/>
        </p:nvSpPr>
        <p:spPr>
          <a:xfrm>
            <a:off x="565265" y="2688539"/>
            <a:ext cx="1337226" cy="261610"/>
          </a:xfrm>
          <a:prstGeom prst="rect">
            <a:avLst/>
          </a:prstGeom>
          <a:noFill/>
        </p:spPr>
        <p:txBody>
          <a:bodyPr wrap="none" rtlCol="0">
            <a:spAutoFit/>
          </a:bodyPr>
          <a:lstStyle/>
          <a:p>
            <a:r>
              <a:rPr lang="en-US" altLang="ko-KR" sz="1100" dirty="0">
                <a:solidFill>
                  <a:schemeClr val="bg2">
                    <a:lumMod val="75000"/>
                  </a:schemeClr>
                </a:solidFill>
              </a:rPr>
              <a:t>[</a:t>
            </a:r>
            <a:r>
              <a:rPr lang="ko-KR" altLang="en-US" sz="1100" dirty="0">
                <a:solidFill>
                  <a:schemeClr val="bg2">
                    <a:lumMod val="75000"/>
                  </a:schemeClr>
                </a:solidFill>
              </a:rPr>
              <a:t>조회결과 </a:t>
            </a:r>
            <a:r>
              <a:rPr lang="en-US" altLang="ko-KR" sz="1100" dirty="0">
                <a:solidFill>
                  <a:schemeClr val="bg2">
                    <a:lumMod val="75000"/>
                  </a:schemeClr>
                </a:solidFill>
              </a:rPr>
              <a:t>: 000</a:t>
            </a:r>
            <a:r>
              <a:rPr lang="ko-KR" altLang="en-US" sz="1100" dirty="0">
                <a:solidFill>
                  <a:schemeClr val="bg2">
                    <a:lumMod val="75000"/>
                  </a:schemeClr>
                </a:solidFill>
              </a:rPr>
              <a:t>건</a:t>
            </a:r>
            <a:r>
              <a:rPr lang="en-US" altLang="ko-KR" sz="1100" dirty="0">
                <a:solidFill>
                  <a:schemeClr val="bg2">
                    <a:lumMod val="75000"/>
                  </a:schemeClr>
                </a:solidFill>
              </a:rPr>
              <a:t>]</a:t>
            </a:r>
            <a:endParaRPr lang="ko-KR" altLang="en-US" sz="1100" dirty="0">
              <a:solidFill>
                <a:schemeClr val="bg2">
                  <a:lumMod val="75000"/>
                </a:schemeClr>
              </a:solidFill>
            </a:endParaRPr>
          </a:p>
        </p:txBody>
      </p:sp>
      <p:sp>
        <p:nvSpPr>
          <p:cNvPr id="177" name="TextBox 176">
            <a:extLst>
              <a:ext uri="{FF2B5EF4-FFF2-40B4-BE49-F238E27FC236}">
                <a16:creationId xmlns:a16="http://schemas.microsoft.com/office/drawing/2014/main" id="{6E1EBADC-8FC7-493E-A29C-25A5A5CDFA70}"/>
              </a:ext>
            </a:extLst>
          </p:cNvPr>
          <p:cNvSpPr txBox="1"/>
          <p:nvPr/>
        </p:nvSpPr>
        <p:spPr>
          <a:xfrm>
            <a:off x="4797941" y="3135157"/>
            <a:ext cx="1008609" cy="276999"/>
          </a:xfrm>
          <a:prstGeom prst="rect">
            <a:avLst/>
          </a:prstGeom>
          <a:noFill/>
        </p:spPr>
        <p:txBody>
          <a:bodyPr wrap="none" rtlCol="0">
            <a:spAutoFit/>
          </a:bodyPr>
          <a:lstStyle/>
          <a:p>
            <a:r>
              <a:rPr lang="ko-KR" altLang="en-US" sz="1200"/>
              <a:t>전문가 이름</a:t>
            </a:r>
          </a:p>
        </p:txBody>
      </p:sp>
      <p:sp>
        <p:nvSpPr>
          <p:cNvPr id="186" name="TextBox 185">
            <a:extLst>
              <a:ext uri="{FF2B5EF4-FFF2-40B4-BE49-F238E27FC236}">
                <a16:creationId xmlns:a16="http://schemas.microsoft.com/office/drawing/2014/main" id="{09F635E1-6FA1-41D8-A273-2AF18D4C33B9}"/>
              </a:ext>
            </a:extLst>
          </p:cNvPr>
          <p:cNvSpPr txBox="1"/>
          <p:nvPr/>
        </p:nvSpPr>
        <p:spPr>
          <a:xfrm>
            <a:off x="4800395" y="3604477"/>
            <a:ext cx="607859" cy="261610"/>
          </a:xfrm>
          <a:prstGeom prst="rect">
            <a:avLst/>
          </a:prstGeom>
          <a:noFill/>
        </p:spPr>
        <p:txBody>
          <a:bodyPr wrap="none" rtlCol="0">
            <a:spAutoFit/>
          </a:bodyPr>
          <a:lstStyle/>
          <a:p>
            <a:r>
              <a:rPr lang="ko-KR" altLang="en-US" sz="1100" dirty="0"/>
              <a:t>거주지</a:t>
            </a:r>
          </a:p>
        </p:txBody>
      </p:sp>
      <p:sp>
        <p:nvSpPr>
          <p:cNvPr id="187" name="TextBox 186">
            <a:extLst>
              <a:ext uri="{FF2B5EF4-FFF2-40B4-BE49-F238E27FC236}">
                <a16:creationId xmlns:a16="http://schemas.microsoft.com/office/drawing/2014/main" id="{2503BADE-A49C-4393-B323-FD83839FEEC6}"/>
              </a:ext>
            </a:extLst>
          </p:cNvPr>
          <p:cNvSpPr txBox="1"/>
          <p:nvPr/>
        </p:nvSpPr>
        <p:spPr>
          <a:xfrm>
            <a:off x="4800395" y="4069489"/>
            <a:ext cx="1031051" cy="261610"/>
          </a:xfrm>
          <a:prstGeom prst="rect">
            <a:avLst/>
          </a:prstGeom>
          <a:noFill/>
        </p:spPr>
        <p:txBody>
          <a:bodyPr wrap="none" rtlCol="0">
            <a:spAutoFit/>
          </a:bodyPr>
          <a:lstStyle/>
          <a:p>
            <a:r>
              <a:rPr lang="ko-KR" altLang="en-US" sz="1100" dirty="0"/>
              <a:t>산업기술분류</a:t>
            </a:r>
          </a:p>
        </p:txBody>
      </p:sp>
      <p:sp>
        <p:nvSpPr>
          <p:cNvPr id="188" name="TextBox 187">
            <a:extLst>
              <a:ext uri="{FF2B5EF4-FFF2-40B4-BE49-F238E27FC236}">
                <a16:creationId xmlns:a16="http://schemas.microsoft.com/office/drawing/2014/main" id="{73C165A5-8E1E-4DBB-B094-5C9F64C813B3}"/>
              </a:ext>
            </a:extLst>
          </p:cNvPr>
          <p:cNvSpPr txBox="1"/>
          <p:nvPr/>
        </p:nvSpPr>
        <p:spPr>
          <a:xfrm>
            <a:off x="4800395" y="4534501"/>
            <a:ext cx="1031051" cy="261610"/>
          </a:xfrm>
          <a:prstGeom prst="rect">
            <a:avLst/>
          </a:prstGeom>
          <a:noFill/>
        </p:spPr>
        <p:txBody>
          <a:bodyPr wrap="none" rtlCol="0">
            <a:spAutoFit/>
          </a:bodyPr>
          <a:lstStyle/>
          <a:p>
            <a:r>
              <a:rPr lang="ko-KR" altLang="en-US" sz="1100" dirty="0"/>
              <a:t>소속기관유형</a:t>
            </a:r>
          </a:p>
        </p:txBody>
      </p:sp>
      <p:sp>
        <p:nvSpPr>
          <p:cNvPr id="189" name="TextBox 188">
            <a:extLst>
              <a:ext uri="{FF2B5EF4-FFF2-40B4-BE49-F238E27FC236}">
                <a16:creationId xmlns:a16="http://schemas.microsoft.com/office/drawing/2014/main" id="{69918968-2264-48E6-971C-22923FD924EF}"/>
              </a:ext>
            </a:extLst>
          </p:cNvPr>
          <p:cNvSpPr txBox="1"/>
          <p:nvPr/>
        </p:nvSpPr>
        <p:spPr>
          <a:xfrm>
            <a:off x="4800395" y="4986046"/>
            <a:ext cx="748923" cy="261610"/>
          </a:xfrm>
          <a:prstGeom prst="rect">
            <a:avLst/>
          </a:prstGeom>
          <a:noFill/>
        </p:spPr>
        <p:txBody>
          <a:bodyPr wrap="none" rtlCol="0">
            <a:spAutoFit/>
          </a:bodyPr>
          <a:lstStyle/>
          <a:p>
            <a:r>
              <a:rPr lang="ko-KR" altLang="en-US" sz="1100" dirty="0"/>
              <a:t>최종학력</a:t>
            </a:r>
          </a:p>
        </p:txBody>
      </p:sp>
      <p:sp>
        <p:nvSpPr>
          <p:cNvPr id="190" name="직사각형 189">
            <a:extLst>
              <a:ext uri="{FF2B5EF4-FFF2-40B4-BE49-F238E27FC236}">
                <a16:creationId xmlns:a16="http://schemas.microsoft.com/office/drawing/2014/main" id="{E284AEF4-30C4-423D-BC31-B16E1F34E5DF}"/>
              </a:ext>
            </a:extLst>
          </p:cNvPr>
          <p:cNvSpPr/>
          <p:nvPr/>
        </p:nvSpPr>
        <p:spPr>
          <a:xfrm>
            <a:off x="6206578" y="3007894"/>
            <a:ext cx="2890383" cy="239429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1" name="사각형: 둥근 모서리 190">
            <a:extLst>
              <a:ext uri="{FF2B5EF4-FFF2-40B4-BE49-F238E27FC236}">
                <a16:creationId xmlns:a16="http://schemas.microsoft.com/office/drawing/2014/main" id="{126336FE-5414-406E-8F5F-D8310795DC2D}"/>
              </a:ext>
            </a:extLst>
          </p:cNvPr>
          <p:cNvSpPr/>
          <p:nvPr/>
        </p:nvSpPr>
        <p:spPr>
          <a:xfrm>
            <a:off x="6380466" y="3096273"/>
            <a:ext cx="879824" cy="315883"/>
          </a:xfrm>
          <a:prstGeom prst="roundRect">
            <a:avLst/>
          </a:prstGeom>
          <a:solidFill>
            <a:schemeClr val="bg1"/>
          </a:solidFill>
          <a:ln>
            <a:solidFill>
              <a:srgbClr val="416BA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100" dirty="0">
                <a:solidFill>
                  <a:schemeClr val="tx1">
                    <a:lumMod val="75000"/>
                    <a:lumOff val="25000"/>
                  </a:schemeClr>
                </a:solidFill>
              </a:rPr>
              <a:t>전문가 구분</a:t>
            </a:r>
          </a:p>
        </p:txBody>
      </p:sp>
      <p:sp>
        <p:nvSpPr>
          <p:cNvPr id="192" name="TextBox 191">
            <a:extLst>
              <a:ext uri="{FF2B5EF4-FFF2-40B4-BE49-F238E27FC236}">
                <a16:creationId xmlns:a16="http://schemas.microsoft.com/office/drawing/2014/main" id="{A058A290-07F8-4C5B-A242-313AD2AD8B86}"/>
              </a:ext>
            </a:extLst>
          </p:cNvPr>
          <p:cNvSpPr txBox="1"/>
          <p:nvPr/>
        </p:nvSpPr>
        <p:spPr>
          <a:xfrm>
            <a:off x="7868895" y="3135157"/>
            <a:ext cx="1008609" cy="276999"/>
          </a:xfrm>
          <a:prstGeom prst="rect">
            <a:avLst/>
          </a:prstGeom>
          <a:noFill/>
        </p:spPr>
        <p:txBody>
          <a:bodyPr wrap="none" rtlCol="0">
            <a:spAutoFit/>
          </a:bodyPr>
          <a:lstStyle/>
          <a:p>
            <a:r>
              <a:rPr lang="ko-KR" altLang="en-US" sz="1200"/>
              <a:t>전문가 이름</a:t>
            </a:r>
          </a:p>
        </p:txBody>
      </p:sp>
      <p:pic>
        <p:nvPicPr>
          <p:cNvPr id="193" name="그래픽 192" descr="표식 윤곽선">
            <a:extLst>
              <a:ext uri="{FF2B5EF4-FFF2-40B4-BE49-F238E27FC236}">
                <a16:creationId xmlns:a16="http://schemas.microsoft.com/office/drawing/2014/main" id="{F13B25D5-718E-4608-9C14-8CDD57B0F6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35240" y="3560664"/>
            <a:ext cx="343159" cy="343159"/>
          </a:xfrm>
          <a:prstGeom prst="rect">
            <a:avLst/>
          </a:prstGeom>
        </p:spPr>
      </p:pic>
      <p:pic>
        <p:nvPicPr>
          <p:cNvPr id="194" name="그래픽 193" descr="도시 윤곽선">
            <a:extLst>
              <a:ext uri="{FF2B5EF4-FFF2-40B4-BE49-F238E27FC236}">
                <a16:creationId xmlns:a16="http://schemas.microsoft.com/office/drawing/2014/main" id="{9AF876F3-16B5-409A-963E-6E23C001386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4323" y="4484636"/>
            <a:ext cx="343159" cy="343159"/>
          </a:xfrm>
          <a:prstGeom prst="rect">
            <a:avLst/>
          </a:prstGeom>
        </p:spPr>
      </p:pic>
      <p:pic>
        <p:nvPicPr>
          <p:cNvPr id="195" name="그래픽 194" descr="사원증 윤곽선">
            <a:extLst>
              <a:ext uri="{FF2B5EF4-FFF2-40B4-BE49-F238E27FC236}">
                <a16:creationId xmlns:a16="http://schemas.microsoft.com/office/drawing/2014/main" id="{56103B9C-DC08-4F11-831A-7F151515FA8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34324" y="4022650"/>
            <a:ext cx="343159" cy="343159"/>
          </a:xfrm>
          <a:prstGeom prst="rect">
            <a:avLst/>
          </a:prstGeom>
        </p:spPr>
      </p:pic>
      <p:pic>
        <p:nvPicPr>
          <p:cNvPr id="196" name="그래픽 195" descr="남성 사무직 근로자 단색으로 채워진">
            <a:extLst>
              <a:ext uri="{FF2B5EF4-FFF2-40B4-BE49-F238E27FC236}">
                <a16:creationId xmlns:a16="http://schemas.microsoft.com/office/drawing/2014/main" id="{14D7B7ED-36D8-4F61-B11A-0F4F23DACBC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34324" y="4946621"/>
            <a:ext cx="343159" cy="343159"/>
          </a:xfrm>
          <a:prstGeom prst="rect">
            <a:avLst/>
          </a:prstGeom>
        </p:spPr>
      </p:pic>
      <p:sp>
        <p:nvSpPr>
          <p:cNvPr id="197" name="TextBox 196">
            <a:extLst>
              <a:ext uri="{FF2B5EF4-FFF2-40B4-BE49-F238E27FC236}">
                <a16:creationId xmlns:a16="http://schemas.microsoft.com/office/drawing/2014/main" id="{1656EE2B-4C09-403D-A7FD-FF632529D5F4}"/>
              </a:ext>
            </a:extLst>
          </p:cNvPr>
          <p:cNvSpPr txBox="1"/>
          <p:nvPr/>
        </p:nvSpPr>
        <p:spPr>
          <a:xfrm>
            <a:off x="6670210" y="3604477"/>
            <a:ext cx="607859" cy="261610"/>
          </a:xfrm>
          <a:prstGeom prst="rect">
            <a:avLst/>
          </a:prstGeom>
          <a:noFill/>
        </p:spPr>
        <p:txBody>
          <a:bodyPr wrap="none" rtlCol="0">
            <a:spAutoFit/>
          </a:bodyPr>
          <a:lstStyle/>
          <a:p>
            <a:r>
              <a:rPr lang="ko-KR" altLang="en-US" sz="1100" dirty="0"/>
              <a:t>거주지</a:t>
            </a:r>
          </a:p>
        </p:txBody>
      </p:sp>
      <p:sp>
        <p:nvSpPr>
          <p:cNvPr id="198" name="TextBox 197">
            <a:extLst>
              <a:ext uri="{FF2B5EF4-FFF2-40B4-BE49-F238E27FC236}">
                <a16:creationId xmlns:a16="http://schemas.microsoft.com/office/drawing/2014/main" id="{5ABCCE19-AD4D-476D-8DAB-BDF6E90D7BD5}"/>
              </a:ext>
            </a:extLst>
          </p:cNvPr>
          <p:cNvSpPr txBox="1"/>
          <p:nvPr/>
        </p:nvSpPr>
        <p:spPr>
          <a:xfrm>
            <a:off x="6670210" y="4069489"/>
            <a:ext cx="1031051" cy="261610"/>
          </a:xfrm>
          <a:prstGeom prst="rect">
            <a:avLst/>
          </a:prstGeom>
          <a:noFill/>
        </p:spPr>
        <p:txBody>
          <a:bodyPr wrap="none" rtlCol="0">
            <a:spAutoFit/>
          </a:bodyPr>
          <a:lstStyle/>
          <a:p>
            <a:r>
              <a:rPr lang="ko-KR" altLang="en-US" sz="1100" dirty="0"/>
              <a:t>산업기술분류</a:t>
            </a:r>
          </a:p>
        </p:txBody>
      </p:sp>
      <p:sp>
        <p:nvSpPr>
          <p:cNvPr id="199" name="TextBox 198">
            <a:extLst>
              <a:ext uri="{FF2B5EF4-FFF2-40B4-BE49-F238E27FC236}">
                <a16:creationId xmlns:a16="http://schemas.microsoft.com/office/drawing/2014/main" id="{9846EBA3-E861-4810-AAD5-074BF16EF858}"/>
              </a:ext>
            </a:extLst>
          </p:cNvPr>
          <p:cNvSpPr txBox="1"/>
          <p:nvPr/>
        </p:nvSpPr>
        <p:spPr>
          <a:xfrm>
            <a:off x="6670210" y="4534501"/>
            <a:ext cx="1031051" cy="261610"/>
          </a:xfrm>
          <a:prstGeom prst="rect">
            <a:avLst/>
          </a:prstGeom>
          <a:noFill/>
        </p:spPr>
        <p:txBody>
          <a:bodyPr wrap="none" rtlCol="0">
            <a:spAutoFit/>
          </a:bodyPr>
          <a:lstStyle/>
          <a:p>
            <a:r>
              <a:rPr lang="ko-KR" altLang="en-US" sz="1100"/>
              <a:t>소속기관유형</a:t>
            </a:r>
            <a:endParaRPr lang="ko-KR" altLang="en-US" sz="1100" dirty="0"/>
          </a:p>
        </p:txBody>
      </p:sp>
      <p:sp>
        <p:nvSpPr>
          <p:cNvPr id="200" name="TextBox 199">
            <a:extLst>
              <a:ext uri="{FF2B5EF4-FFF2-40B4-BE49-F238E27FC236}">
                <a16:creationId xmlns:a16="http://schemas.microsoft.com/office/drawing/2014/main" id="{395D8DE7-DF7A-44A5-B9D5-8B650032452F}"/>
              </a:ext>
            </a:extLst>
          </p:cNvPr>
          <p:cNvSpPr txBox="1"/>
          <p:nvPr/>
        </p:nvSpPr>
        <p:spPr>
          <a:xfrm>
            <a:off x="6670210" y="4992463"/>
            <a:ext cx="748923" cy="261610"/>
          </a:xfrm>
          <a:prstGeom prst="rect">
            <a:avLst/>
          </a:prstGeom>
          <a:noFill/>
        </p:spPr>
        <p:txBody>
          <a:bodyPr wrap="none" rtlCol="0">
            <a:spAutoFit/>
          </a:bodyPr>
          <a:lstStyle/>
          <a:p>
            <a:r>
              <a:rPr lang="ko-KR" altLang="en-US" sz="1100" dirty="0"/>
              <a:t>최종학력</a:t>
            </a:r>
          </a:p>
        </p:txBody>
      </p:sp>
      <p:sp>
        <p:nvSpPr>
          <p:cNvPr id="201" name="TextBox 200">
            <a:extLst>
              <a:ext uri="{FF2B5EF4-FFF2-40B4-BE49-F238E27FC236}">
                <a16:creationId xmlns:a16="http://schemas.microsoft.com/office/drawing/2014/main" id="{51F2DBA5-B9EF-43C8-B022-C8FE0423F750}"/>
              </a:ext>
            </a:extLst>
          </p:cNvPr>
          <p:cNvSpPr txBox="1"/>
          <p:nvPr/>
        </p:nvSpPr>
        <p:spPr>
          <a:xfrm>
            <a:off x="7869112" y="3604477"/>
            <a:ext cx="607859" cy="261610"/>
          </a:xfrm>
          <a:prstGeom prst="rect">
            <a:avLst/>
          </a:prstGeom>
          <a:noFill/>
        </p:spPr>
        <p:txBody>
          <a:bodyPr wrap="none" rtlCol="0">
            <a:spAutoFit/>
          </a:bodyPr>
          <a:lstStyle/>
          <a:p>
            <a:r>
              <a:rPr lang="ko-KR" altLang="en-US" sz="1100" dirty="0"/>
              <a:t>거주지</a:t>
            </a:r>
          </a:p>
        </p:txBody>
      </p:sp>
      <p:sp>
        <p:nvSpPr>
          <p:cNvPr id="202" name="TextBox 201">
            <a:extLst>
              <a:ext uri="{FF2B5EF4-FFF2-40B4-BE49-F238E27FC236}">
                <a16:creationId xmlns:a16="http://schemas.microsoft.com/office/drawing/2014/main" id="{F482660A-8A81-447A-8595-08C678E99598}"/>
              </a:ext>
            </a:extLst>
          </p:cNvPr>
          <p:cNvSpPr txBox="1"/>
          <p:nvPr/>
        </p:nvSpPr>
        <p:spPr>
          <a:xfrm>
            <a:off x="7869112" y="4069489"/>
            <a:ext cx="1031051" cy="261610"/>
          </a:xfrm>
          <a:prstGeom prst="rect">
            <a:avLst/>
          </a:prstGeom>
          <a:noFill/>
        </p:spPr>
        <p:txBody>
          <a:bodyPr wrap="none" rtlCol="0">
            <a:spAutoFit/>
          </a:bodyPr>
          <a:lstStyle/>
          <a:p>
            <a:r>
              <a:rPr lang="ko-KR" altLang="en-US" sz="1100" dirty="0"/>
              <a:t>산업기술분류</a:t>
            </a:r>
          </a:p>
        </p:txBody>
      </p:sp>
      <p:sp>
        <p:nvSpPr>
          <p:cNvPr id="203" name="TextBox 202">
            <a:extLst>
              <a:ext uri="{FF2B5EF4-FFF2-40B4-BE49-F238E27FC236}">
                <a16:creationId xmlns:a16="http://schemas.microsoft.com/office/drawing/2014/main" id="{924549E0-A00F-4DF1-A85E-435D552D22A5}"/>
              </a:ext>
            </a:extLst>
          </p:cNvPr>
          <p:cNvSpPr txBox="1"/>
          <p:nvPr/>
        </p:nvSpPr>
        <p:spPr>
          <a:xfrm>
            <a:off x="7869112" y="4534501"/>
            <a:ext cx="1031051" cy="261610"/>
          </a:xfrm>
          <a:prstGeom prst="rect">
            <a:avLst/>
          </a:prstGeom>
          <a:noFill/>
        </p:spPr>
        <p:txBody>
          <a:bodyPr wrap="none" rtlCol="0">
            <a:spAutoFit/>
          </a:bodyPr>
          <a:lstStyle/>
          <a:p>
            <a:r>
              <a:rPr lang="ko-KR" altLang="en-US" sz="1100" dirty="0"/>
              <a:t>소속기관유형</a:t>
            </a:r>
          </a:p>
        </p:txBody>
      </p:sp>
      <p:sp>
        <p:nvSpPr>
          <p:cNvPr id="204" name="TextBox 203">
            <a:extLst>
              <a:ext uri="{FF2B5EF4-FFF2-40B4-BE49-F238E27FC236}">
                <a16:creationId xmlns:a16="http://schemas.microsoft.com/office/drawing/2014/main" id="{185A8FFF-66FC-4620-AC24-555A63EE4070}"/>
              </a:ext>
            </a:extLst>
          </p:cNvPr>
          <p:cNvSpPr txBox="1"/>
          <p:nvPr/>
        </p:nvSpPr>
        <p:spPr>
          <a:xfrm>
            <a:off x="7869112" y="4986046"/>
            <a:ext cx="748923" cy="261610"/>
          </a:xfrm>
          <a:prstGeom prst="rect">
            <a:avLst/>
          </a:prstGeom>
          <a:noFill/>
        </p:spPr>
        <p:txBody>
          <a:bodyPr wrap="none" rtlCol="0">
            <a:spAutoFit/>
          </a:bodyPr>
          <a:lstStyle/>
          <a:p>
            <a:r>
              <a:rPr lang="ko-KR" altLang="en-US" sz="1100" dirty="0"/>
              <a:t>최종학력</a:t>
            </a:r>
          </a:p>
        </p:txBody>
      </p:sp>
      <p:cxnSp>
        <p:nvCxnSpPr>
          <p:cNvPr id="207" name="직선 연결선 206">
            <a:extLst>
              <a:ext uri="{FF2B5EF4-FFF2-40B4-BE49-F238E27FC236}">
                <a16:creationId xmlns:a16="http://schemas.microsoft.com/office/drawing/2014/main" id="{1E645D3D-AB0D-4D9C-AACE-40EE438ACE84}"/>
              </a:ext>
            </a:extLst>
          </p:cNvPr>
          <p:cNvCxnSpPr/>
          <p:nvPr/>
        </p:nvCxnSpPr>
        <p:spPr>
          <a:xfrm>
            <a:off x="6206578" y="3493682"/>
            <a:ext cx="289038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텍스트 개체 틀 1">
            <a:extLst>
              <a:ext uri="{FF2B5EF4-FFF2-40B4-BE49-F238E27FC236}">
                <a16:creationId xmlns:a16="http://schemas.microsoft.com/office/drawing/2014/main" id="{8FECCC0D-AFC5-4B2C-B73E-6E8C3F502E2B}"/>
              </a:ext>
            </a:extLst>
          </p:cNvPr>
          <p:cNvSpPr>
            <a:spLocks noGrp="1"/>
          </p:cNvSpPr>
          <p:nvPr>
            <p:ph type="body" sz="quarter" idx="10"/>
          </p:nvPr>
        </p:nvSpPr>
        <p:spPr/>
        <p:txBody>
          <a:bodyPr/>
          <a:lstStyle/>
          <a:p>
            <a:r>
              <a:rPr lang="ko-KR" altLang="en-US" dirty="0"/>
              <a:t>전문가 정보 상세보기</a:t>
            </a:r>
          </a:p>
        </p:txBody>
      </p:sp>
      <p:sp>
        <p:nvSpPr>
          <p:cNvPr id="3" name="제목 2">
            <a:extLst>
              <a:ext uri="{FF2B5EF4-FFF2-40B4-BE49-F238E27FC236}">
                <a16:creationId xmlns:a16="http://schemas.microsoft.com/office/drawing/2014/main" id="{D9BDDE52-BAB2-4BF0-9261-A15B787FB4C9}"/>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전문가 정보 표출 </a:t>
            </a:r>
            <a:r>
              <a:rPr lang="en-US" altLang="ko-KR" sz="1300" dirty="0"/>
              <a:t>&gt; </a:t>
            </a:r>
            <a:r>
              <a:rPr lang="ko-KR" altLang="en-US" sz="1300" dirty="0"/>
              <a:t>전문가 정보 상세보기</a:t>
            </a:r>
          </a:p>
        </p:txBody>
      </p:sp>
      <p:sp>
        <p:nvSpPr>
          <p:cNvPr id="4" name="사각형: 둥근 모서리 3">
            <a:extLst>
              <a:ext uri="{FF2B5EF4-FFF2-40B4-BE49-F238E27FC236}">
                <a16:creationId xmlns:a16="http://schemas.microsoft.com/office/drawing/2014/main" id="{1E09A69A-3325-484A-BF52-79F3733860E7}"/>
              </a:ext>
            </a:extLst>
          </p:cNvPr>
          <p:cNvSpPr/>
          <p:nvPr/>
        </p:nvSpPr>
        <p:spPr>
          <a:xfrm>
            <a:off x="658061" y="1037290"/>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rPr>
              <a:t>최종학위</a:t>
            </a:r>
            <a:endParaRPr lang="ko-KR" altLang="en-US" sz="1200" dirty="0">
              <a:solidFill>
                <a:schemeClr val="tx1"/>
              </a:solidFill>
            </a:endParaRPr>
          </a:p>
        </p:txBody>
      </p:sp>
      <p:sp>
        <p:nvSpPr>
          <p:cNvPr id="5" name="사각형: 둥근 모서리 4">
            <a:extLst>
              <a:ext uri="{FF2B5EF4-FFF2-40B4-BE49-F238E27FC236}">
                <a16:creationId xmlns:a16="http://schemas.microsoft.com/office/drawing/2014/main" id="{F130D5ED-338A-4A29-8E5D-C4AE819EC71C}"/>
              </a:ext>
            </a:extLst>
          </p:cNvPr>
          <p:cNvSpPr/>
          <p:nvPr/>
        </p:nvSpPr>
        <p:spPr>
          <a:xfrm>
            <a:off x="658061" y="1796820"/>
            <a:ext cx="1248139" cy="384041"/>
          </a:xfrm>
          <a:prstGeom prst="round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200" dirty="0">
                <a:solidFill>
                  <a:schemeClr val="tx1"/>
                </a:solidFill>
              </a:rPr>
              <a:t>이름 및 키워드</a:t>
            </a:r>
          </a:p>
        </p:txBody>
      </p:sp>
      <p:grpSp>
        <p:nvGrpSpPr>
          <p:cNvPr id="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717661E6-8492-4B32-B690-494E5B79EC6E}"/>
              </a:ext>
            </a:extLst>
          </p:cNvPr>
          <p:cNvGrpSpPr/>
          <p:nvPr>
            <p:custDataLst>
              <p:tags r:id="rId1"/>
            </p:custDataLst>
          </p:nvPr>
        </p:nvGrpSpPr>
        <p:grpSpPr>
          <a:xfrm>
            <a:off x="2007905" y="1096087"/>
            <a:ext cx="630888" cy="262701"/>
            <a:chOff x="554563" y="2586658"/>
            <a:chExt cx="514231" cy="223529"/>
          </a:xfrm>
        </p:grpSpPr>
        <p:sp>
          <p:nvSpPr>
            <p:cNvPr id="7" name="Box">
              <a:extLst>
                <a:ext uri="{FF2B5EF4-FFF2-40B4-BE49-F238E27FC236}">
                  <a16:creationId xmlns:a16="http://schemas.microsoft.com/office/drawing/2014/main" id="{D189045E-7270-44B6-8ACA-B6C59F64AE9C}"/>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8" name="Label">
              <a:extLst>
                <a:ext uri="{FF2B5EF4-FFF2-40B4-BE49-F238E27FC236}">
                  <a16:creationId xmlns:a16="http://schemas.microsoft.com/office/drawing/2014/main" id="{9B190C1E-D041-4060-A870-303CE2B79745}"/>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고졸</a:t>
              </a:r>
              <a:endParaRPr lang="en-US" sz="1067" dirty="0">
                <a:solidFill>
                  <a:srgbClr val="5F5F5F"/>
                </a:solidFill>
                <a:latin typeface="Segoe UI" panose="020B0502040204020203" pitchFamily="34" charset="0"/>
                <a:cs typeface="Segoe UI" panose="020B0502040204020203" pitchFamily="34" charset="0"/>
              </a:endParaRPr>
            </a:p>
          </p:txBody>
        </p:sp>
        <p:sp>
          <p:nvSpPr>
            <p:cNvPr id="9" name="Check" hidden="1">
              <a:extLst>
                <a:ext uri="{FF2B5EF4-FFF2-40B4-BE49-F238E27FC236}">
                  <a16:creationId xmlns:a16="http://schemas.microsoft.com/office/drawing/2014/main" id="{DA4B586C-0678-42F8-8664-FCCAC0DCF1BF}"/>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0"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18834962-D061-4F76-8E89-4A01D0C1AA4E}"/>
              </a:ext>
            </a:extLst>
          </p:cNvPr>
          <p:cNvGrpSpPr/>
          <p:nvPr>
            <p:custDataLst>
              <p:tags r:id="rId2"/>
            </p:custDataLst>
          </p:nvPr>
        </p:nvGrpSpPr>
        <p:grpSpPr>
          <a:xfrm>
            <a:off x="2792924" y="1096087"/>
            <a:ext cx="903398" cy="262701"/>
            <a:chOff x="554563" y="2586658"/>
            <a:chExt cx="736352" cy="223529"/>
          </a:xfrm>
        </p:grpSpPr>
        <p:sp>
          <p:nvSpPr>
            <p:cNvPr id="11" name="Box">
              <a:extLst>
                <a:ext uri="{FF2B5EF4-FFF2-40B4-BE49-F238E27FC236}">
                  <a16:creationId xmlns:a16="http://schemas.microsoft.com/office/drawing/2014/main" id="{FA5CD54C-3A33-426C-B565-32F760517565}"/>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2" name="Label">
              <a:extLst>
                <a:ext uri="{FF2B5EF4-FFF2-40B4-BE49-F238E27FC236}">
                  <a16:creationId xmlns:a16="http://schemas.microsoft.com/office/drawing/2014/main" id="{90138A6E-E465-4749-B909-7B83245A210E}"/>
                </a:ext>
              </a:extLst>
            </p:cNvPr>
            <p:cNvSpPr txBox="1"/>
            <p:nvPr/>
          </p:nvSpPr>
          <p:spPr>
            <a:xfrm>
              <a:off x="686119" y="2586658"/>
              <a:ext cx="604796"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전문학사</a:t>
              </a:r>
              <a:endParaRPr lang="en-US" sz="1067" dirty="0">
                <a:solidFill>
                  <a:srgbClr val="5F5F5F"/>
                </a:solidFill>
                <a:latin typeface="Segoe UI" panose="020B0502040204020203" pitchFamily="34" charset="0"/>
                <a:cs typeface="Segoe UI" panose="020B0502040204020203" pitchFamily="34" charset="0"/>
              </a:endParaRPr>
            </a:p>
          </p:txBody>
        </p:sp>
        <p:sp>
          <p:nvSpPr>
            <p:cNvPr id="13" name="Check" hidden="1">
              <a:extLst>
                <a:ext uri="{FF2B5EF4-FFF2-40B4-BE49-F238E27FC236}">
                  <a16:creationId xmlns:a16="http://schemas.microsoft.com/office/drawing/2014/main" id="{D744BAEE-8DE5-48A6-90E9-093DBFE291C3}"/>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sp>
        <p:nvSpPr>
          <p:cNvPr id="30" name="Text Box">
            <a:extLst>
              <a:ext uri="{FF2B5EF4-FFF2-40B4-BE49-F238E27FC236}">
                <a16:creationId xmlns:a16="http://schemas.microsoft.com/office/drawing/2014/main" id="{D3CE761D-C52F-431B-97D0-F50932076F1F}"/>
              </a:ext>
            </a:extLst>
          </p:cNvPr>
          <p:cNvSpPr/>
          <p:nvPr/>
        </p:nvSpPr>
        <p:spPr>
          <a:xfrm>
            <a:off x="2109381" y="1835913"/>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31" name="사각형: 둥근 모서리 30">
            <a:extLst>
              <a:ext uri="{FF2B5EF4-FFF2-40B4-BE49-F238E27FC236}">
                <a16:creationId xmlns:a16="http://schemas.microsoft.com/office/drawing/2014/main" id="{8B687860-FBCE-4D0A-90A1-5D6A4FC601E8}"/>
              </a:ext>
            </a:extLst>
          </p:cNvPr>
          <p:cNvSpPr/>
          <p:nvPr/>
        </p:nvSpPr>
        <p:spPr>
          <a:xfrm>
            <a:off x="7728181" y="1796820"/>
            <a:ext cx="954355" cy="384041"/>
          </a:xfrm>
          <a:prstGeom prst="roundRect">
            <a:avLst/>
          </a:prstGeom>
          <a:solidFill>
            <a:srgbClr val="416BA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133">
                <a:solidFill>
                  <a:schemeClr val="bg1"/>
                </a:solidFill>
              </a:rPr>
              <a:t>검색</a:t>
            </a:r>
            <a:endParaRPr lang="ko-KR" altLang="en-US" sz="2133" dirty="0">
              <a:solidFill>
                <a:schemeClr val="bg1"/>
              </a:solidFill>
            </a:endParaRPr>
          </a:p>
        </p:txBody>
      </p:sp>
      <p:grpSp>
        <p:nvGrpSpPr>
          <p:cNvPr id="14"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D28F5DCA-C3FB-4011-9DBE-D99BD5714164}"/>
              </a:ext>
            </a:extLst>
          </p:cNvPr>
          <p:cNvGrpSpPr/>
          <p:nvPr>
            <p:custDataLst>
              <p:tags r:id="rId3"/>
            </p:custDataLst>
          </p:nvPr>
        </p:nvGrpSpPr>
        <p:grpSpPr>
          <a:xfrm>
            <a:off x="3851522" y="1096087"/>
            <a:ext cx="630888" cy="262701"/>
            <a:chOff x="554563" y="2586658"/>
            <a:chExt cx="514231" cy="223529"/>
          </a:xfrm>
        </p:grpSpPr>
        <p:sp>
          <p:nvSpPr>
            <p:cNvPr id="15" name="Box">
              <a:extLst>
                <a:ext uri="{FF2B5EF4-FFF2-40B4-BE49-F238E27FC236}">
                  <a16:creationId xmlns:a16="http://schemas.microsoft.com/office/drawing/2014/main" id="{7315A7F1-6F7C-497B-8C7E-F4B2786CD587}"/>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16" name="Label">
              <a:extLst>
                <a:ext uri="{FF2B5EF4-FFF2-40B4-BE49-F238E27FC236}">
                  <a16:creationId xmlns:a16="http://schemas.microsoft.com/office/drawing/2014/main" id="{039346BD-7A88-40B7-9DE7-22E9AEAF4E91}"/>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학사</a:t>
              </a:r>
              <a:endParaRPr lang="en-US" sz="1067" dirty="0">
                <a:solidFill>
                  <a:srgbClr val="5F5F5F"/>
                </a:solidFill>
                <a:latin typeface="Segoe UI" panose="020B0502040204020203" pitchFamily="34" charset="0"/>
                <a:cs typeface="Segoe UI" panose="020B0502040204020203" pitchFamily="34" charset="0"/>
              </a:endParaRPr>
            </a:p>
          </p:txBody>
        </p:sp>
        <p:sp>
          <p:nvSpPr>
            <p:cNvPr id="17" name="Check" hidden="1">
              <a:extLst>
                <a:ext uri="{FF2B5EF4-FFF2-40B4-BE49-F238E27FC236}">
                  <a16:creationId xmlns:a16="http://schemas.microsoft.com/office/drawing/2014/main" id="{B414AAC3-B236-454A-BDCE-AFDF1A722023}"/>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18"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6249D846-9A8E-4167-99C4-4E2CAE5B76AF}"/>
              </a:ext>
            </a:extLst>
          </p:cNvPr>
          <p:cNvGrpSpPr/>
          <p:nvPr>
            <p:custDataLst>
              <p:tags r:id="rId4"/>
            </p:custDataLst>
          </p:nvPr>
        </p:nvGrpSpPr>
        <p:grpSpPr>
          <a:xfrm>
            <a:off x="4636541" y="1096087"/>
            <a:ext cx="630888" cy="262701"/>
            <a:chOff x="554563" y="2586658"/>
            <a:chExt cx="514231" cy="223529"/>
          </a:xfrm>
        </p:grpSpPr>
        <p:sp>
          <p:nvSpPr>
            <p:cNvPr id="19" name="Box">
              <a:extLst>
                <a:ext uri="{FF2B5EF4-FFF2-40B4-BE49-F238E27FC236}">
                  <a16:creationId xmlns:a16="http://schemas.microsoft.com/office/drawing/2014/main" id="{C2B6E015-268D-4C88-98F5-F4074FFFBC20}"/>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0" name="Label">
              <a:extLst>
                <a:ext uri="{FF2B5EF4-FFF2-40B4-BE49-F238E27FC236}">
                  <a16:creationId xmlns:a16="http://schemas.microsoft.com/office/drawing/2014/main" id="{DF8D3F34-27E0-4446-A377-8160E71BB740}"/>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석사</a:t>
              </a:r>
              <a:endParaRPr lang="en-US" sz="1067" dirty="0">
                <a:solidFill>
                  <a:srgbClr val="5F5F5F"/>
                </a:solidFill>
                <a:latin typeface="Segoe UI" panose="020B0502040204020203" pitchFamily="34" charset="0"/>
                <a:cs typeface="Segoe UI" panose="020B0502040204020203" pitchFamily="34" charset="0"/>
              </a:endParaRPr>
            </a:p>
          </p:txBody>
        </p:sp>
        <p:sp>
          <p:nvSpPr>
            <p:cNvPr id="21" name="Check" hidden="1">
              <a:extLst>
                <a:ext uri="{FF2B5EF4-FFF2-40B4-BE49-F238E27FC236}">
                  <a16:creationId xmlns:a16="http://schemas.microsoft.com/office/drawing/2014/main" id="{4056E310-E9C4-4EB0-A582-DD29AF72600B}"/>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2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1C192D8F-24E2-4BF3-9130-A9EE49674190}"/>
              </a:ext>
            </a:extLst>
          </p:cNvPr>
          <p:cNvGrpSpPr/>
          <p:nvPr>
            <p:custDataLst>
              <p:tags r:id="rId5"/>
            </p:custDataLst>
          </p:nvPr>
        </p:nvGrpSpPr>
        <p:grpSpPr>
          <a:xfrm>
            <a:off x="5421559" y="1096087"/>
            <a:ext cx="630888" cy="262701"/>
            <a:chOff x="554563" y="2586658"/>
            <a:chExt cx="514231" cy="223529"/>
          </a:xfrm>
        </p:grpSpPr>
        <p:sp>
          <p:nvSpPr>
            <p:cNvPr id="23" name="Box">
              <a:extLst>
                <a:ext uri="{FF2B5EF4-FFF2-40B4-BE49-F238E27FC236}">
                  <a16:creationId xmlns:a16="http://schemas.microsoft.com/office/drawing/2014/main" id="{244490A5-EE66-40C3-B4CD-6B5EC3A5B1E3}"/>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4" name="Label">
              <a:extLst>
                <a:ext uri="{FF2B5EF4-FFF2-40B4-BE49-F238E27FC236}">
                  <a16:creationId xmlns:a16="http://schemas.microsoft.com/office/drawing/2014/main" id="{8EA1C684-9C02-4BB7-8586-657BA6124101}"/>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박사</a:t>
              </a:r>
              <a:endParaRPr lang="en-US" sz="1067" dirty="0">
                <a:solidFill>
                  <a:srgbClr val="5F5F5F"/>
                </a:solidFill>
                <a:latin typeface="Segoe UI" panose="020B0502040204020203" pitchFamily="34" charset="0"/>
                <a:cs typeface="Segoe UI" panose="020B0502040204020203" pitchFamily="34" charset="0"/>
              </a:endParaRPr>
            </a:p>
          </p:txBody>
        </p:sp>
        <p:sp>
          <p:nvSpPr>
            <p:cNvPr id="25" name="Check" hidden="1">
              <a:extLst>
                <a:ext uri="{FF2B5EF4-FFF2-40B4-BE49-F238E27FC236}">
                  <a16:creationId xmlns:a16="http://schemas.microsoft.com/office/drawing/2014/main" id="{EA39C44C-DCA6-4B81-BE09-2AC75143D81C}"/>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grpSp>
        <p:nvGrpSpPr>
          <p:cNvPr id="2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35CB49B5-1BCD-4653-9041-E1212DCF59B5}"/>
              </a:ext>
            </a:extLst>
          </p:cNvPr>
          <p:cNvGrpSpPr/>
          <p:nvPr>
            <p:custDataLst>
              <p:tags r:id="rId6"/>
            </p:custDataLst>
          </p:nvPr>
        </p:nvGrpSpPr>
        <p:grpSpPr>
          <a:xfrm>
            <a:off x="6206578" y="1096087"/>
            <a:ext cx="630888" cy="262701"/>
            <a:chOff x="554563" y="2586658"/>
            <a:chExt cx="514231" cy="223529"/>
          </a:xfrm>
        </p:grpSpPr>
        <p:sp>
          <p:nvSpPr>
            <p:cNvPr id="27" name="Box">
              <a:extLst>
                <a:ext uri="{FF2B5EF4-FFF2-40B4-BE49-F238E27FC236}">
                  <a16:creationId xmlns:a16="http://schemas.microsoft.com/office/drawing/2014/main" id="{B98C7290-BB0A-4EC0-B94C-0579C92B0438}"/>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67" dirty="0">
                <a:solidFill>
                  <a:srgbClr val="5F5F5F"/>
                </a:solidFill>
                <a:latin typeface="Segoe UI" panose="020B0502040204020203" pitchFamily="34" charset="0"/>
                <a:cs typeface="Segoe UI" panose="020B0502040204020203" pitchFamily="34" charset="0"/>
              </a:endParaRPr>
            </a:p>
          </p:txBody>
        </p:sp>
        <p:sp>
          <p:nvSpPr>
            <p:cNvPr id="28" name="Label">
              <a:extLst>
                <a:ext uri="{FF2B5EF4-FFF2-40B4-BE49-F238E27FC236}">
                  <a16:creationId xmlns:a16="http://schemas.microsoft.com/office/drawing/2014/main" id="{F947A6B0-4AB8-47C2-B485-9DC4CEB8B8BA}"/>
                </a:ext>
              </a:extLst>
            </p:cNvPr>
            <p:cNvSpPr txBox="1"/>
            <p:nvPr/>
          </p:nvSpPr>
          <p:spPr>
            <a:xfrm>
              <a:off x="686119" y="2586658"/>
              <a:ext cx="382675" cy="223529"/>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067" dirty="0">
                  <a:solidFill>
                    <a:srgbClr val="5F5F5F"/>
                  </a:solidFill>
                  <a:latin typeface="Segoe UI" panose="020B0502040204020203" pitchFamily="34" charset="0"/>
                  <a:cs typeface="Segoe UI" panose="020B0502040204020203" pitchFamily="34" charset="0"/>
                </a:rPr>
                <a:t>기타</a:t>
              </a:r>
              <a:endParaRPr lang="en-US" sz="1067" dirty="0">
                <a:solidFill>
                  <a:srgbClr val="5F5F5F"/>
                </a:solidFill>
                <a:latin typeface="Segoe UI" panose="020B0502040204020203" pitchFamily="34" charset="0"/>
                <a:cs typeface="Segoe UI" panose="020B0502040204020203" pitchFamily="34" charset="0"/>
              </a:endParaRPr>
            </a:p>
          </p:txBody>
        </p:sp>
        <p:sp>
          <p:nvSpPr>
            <p:cNvPr id="29" name="Check" hidden="1">
              <a:extLst>
                <a:ext uri="{FF2B5EF4-FFF2-40B4-BE49-F238E27FC236}">
                  <a16:creationId xmlns:a16="http://schemas.microsoft.com/office/drawing/2014/main" id="{A851E71A-D26A-4BFB-B9FA-F384B43DCDFF}"/>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3">
                <a:solidFill>
                  <a:srgbClr val="5F5F5F"/>
                </a:solidFill>
                <a:latin typeface="Segoe UI" panose="020B0502040204020203" pitchFamily="34" charset="0"/>
                <a:cs typeface="Segoe UI" panose="020B0502040204020203" pitchFamily="34" charset="0"/>
              </a:endParaRPr>
            </a:p>
          </p:txBody>
        </p:sp>
      </p:grpSp>
      <p:sp>
        <p:nvSpPr>
          <p:cNvPr id="34" name="직사각형 33">
            <a:extLst>
              <a:ext uri="{FF2B5EF4-FFF2-40B4-BE49-F238E27FC236}">
                <a16:creationId xmlns:a16="http://schemas.microsoft.com/office/drawing/2014/main" id="{46982E5F-FDE3-4E6B-A7F9-705435980D82}"/>
              </a:ext>
            </a:extLst>
          </p:cNvPr>
          <p:cNvSpPr/>
          <p:nvPr/>
        </p:nvSpPr>
        <p:spPr>
          <a:xfrm>
            <a:off x="3326392" y="2556348"/>
            <a:ext cx="1033305" cy="32145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211" name="직사각형 210">
            <a:extLst>
              <a:ext uri="{FF2B5EF4-FFF2-40B4-BE49-F238E27FC236}">
                <a16:creationId xmlns:a16="http://schemas.microsoft.com/office/drawing/2014/main" id="{AFE708E4-4076-41AC-8250-D6DBDDB52FA5}"/>
              </a:ext>
            </a:extLst>
          </p:cNvPr>
          <p:cNvSpPr/>
          <p:nvPr/>
        </p:nvSpPr>
        <p:spPr>
          <a:xfrm>
            <a:off x="3966909" y="232329"/>
            <a:ext cx="4753775" cy="76924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2" name="직사각형 211">
            <a:extLst>
              <a:ext uri="{FF2B5EF4-FFF2-40B4-BE49-F238E27FC236}">
                <a16:creationId xmlns:a16="http://schemas.microsoft.com/office/drawing/2014/main" id="{1A79C696-9444-4C0E-A800-C6599A10D66F}"/>
              </a:ext>
            </a:extLst>
          </p:cNvPr>
          <p:cNvSpPr/>
          <p:nvPr/>
        </p:nvSpPr>
        <p:spPr>
          <a:xfrm>
            <a:off x="4182287" y="1031844"/>
            <a:ext cx="4356446" cy="6729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3" name="십자형 212">
            <a:extLst>
              <a:ext uri="{FF2B5EF4-FFF2-40B4-BE49-F238E27FC236}">
                <a16:creationId xmlns:a16="http://schemas.microsoft.com/office/drawing/2014/main" id="{F5C61861-7030-4D07-B0BA-F53DD3BEDC06}"/>
              </a:ext>
            </a:extLst>
          </p:cNvPr>
          <p:cNvSpPr/>
          <p:nvPr/>
        </p:nvSpPr>
        <p:spPr>
          <a:xfrm rot="2700000">
            <a:off x="8111247" y="426173"/>
            <a:ext cx="389497" cy="389497"/>
          </a:xfrm>
          <a:prstGeom prst="plus">
            <a:avLst>
              <a:gd name="adj" fmla="val 4375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4" name="TextBox 213">
            <a:extLst>
              <a:ext uri="{FF2B5EF4-FFF2-40B4-BE49-F238E27FC236}">
                <a16:creationId xmlns:a16="http://schemas.microsoft.com/office/drawing/2014/main" id="{39F664C9-3451-40B0-B868-3EB9B632FADC}"/>
              </a:ext>
            </a:extLst>
          </p:cNvPr>
          <p:cNvSpPr txBox="1"/>
          <p:nvPr/>
        </p:nvSpPr>
        <p:spPr>
          <a:xfrm>
            <a:off x="4229344" y="440653"/>
            <a:ext cx="2672526" cy="400110"/>
          </a:xfrm>
          <a:prstGeom prst="rect">
            <a:avLst/>
          </a:prstGeom>
          <a:noFill/>
        </p:spPr>
        <p:txBody>
          <a:bodyPr wrap="none" rtlCol="0">
            <a:spAutoFit/>
          </a:bodyPr>
          <a:lstStyle/>
          <a:p>
            <a:r>
              <a:rPr lang="ko-KR" altLang="en-US" sz="2000" b="1" dirty="0">
                <a:solidFill>
                  <a:schemeClr val="bg1"/>
                </a:solidFill>
              </a:rPr>
              <a:t>전문가 정보 상세보기</a:t>
            </a:r>
          </a:p>
        </p:txBody>
      </p:sp>
      <p:graphicFrame>
        <p:nvGraphicFramePr>
          <p:cNvPr id="32" name="표 45">
            <a:extLst>
              <a:ext uri="{FF2B5EF4-FFF2-40B4-BE49-F238E27FC236}">
                <a16:creationId xmlns:a16="http://schemas.microsoft.com/office/drawing/2014/main" id="{BCB075A6-EB57-4A4C-99AD-C0A59F839255}"/>
              </a:ext>
            </a:extLst>
          </p:cNvPr>
          <p:cNvGraphicFramePr>
            <a:graphicFrameLocks noGrp="1"/>
          </p:cNvGraphicFramePr>
          <p:nvPr>
            <p:extLst>
              <p:ext uri="{D42A27DB-BD31-4B8C-83A1-F6EECF244321}">
                <p14:modId xmlns:p14="http://schemas.microsoft.com/office/powerpoint/2010/main" val="2931586236"/>
              </p:ext>
            </p:extLst>
          </p:nvPr>
        </p:nvGraphicFramePr>
        <p:xfrm>
          <a:off x="4339580" y="1187155"/>
          <a:ext cx="4097424" cy="1432208"/>
        </p:xfrm>
        <a:graphic>
          <a:graphicData uri="http://schemas.openxmlformats.org/drawingml/2006/table">
            <a:tbl>
              <a:tblPr firstRow="1" bandRow="1">
                <a:tableStyleId>{93296810-A885-4BE3-A3E7-6D5BEEA58F35}</a:tableStyleId>
              </a:tblPr>
              <a:tblGrid>
                <a:gridCol w="1024356">
                  <a:extLst>
                    <a:ext uri="{9D8B030D-6E8A-4147-A177-3AD203B41FA5}">
                      <a16:colId xmlns:a16="http://schemas.microsoft.com/office/drawing/2014/main" val="2786166089"/>
                    </a:ext>
                  </a:extLst>
                </a:gridCol>
                <a:gridCol w="1024356">
                  <a:extLst>
                    <a:ext uri="{9D8B030D-6E8A-4147-A177-3AD203B41FA5}">
                      <a16:colId xmlns:a16="http://schemas.microsoft.com/office/drawing/2014/main" val="611458456"/>
                    </a:ext>
                  </a:extLst>
                </a:gridCol>
                <a:gridCol w="1024356">
                  <a:extLst>
                    <a:ext uri="{9D8B030D-6E8A-4147-A177-3AD203B41FA5}">
                      <a16:colId xmlns:a16="http://schemas.microsoft.com/office/drawing/2014/main" val="4047068706"/>
                    </a:ext>
                  </a:extLst>
                </a:gridCol>
                <a:gridCol w="1024356">
                  <a:extLst>
                    <a:ext uri="{9D8B030D-6E8A-4147-A177-3AD203B41FA5}">
                      <a16:colId xmlns:a16="http://schemas.microsoft.com/office/drawing/2014/main" val="3998968106"/>
                    </a:ext>
                  </a:extLst>
                </a:gridCol>
              </a:tblGrid>
              <a:tr h="358052">
                <a:tc>
                  <a:txBody>
                    <a:bodyPr/>
                    <a:lstStyle/>
                    <a:p>
                      <a:pPr algn="ctr" latinLnBrk="1"/>
                      <a:r>
                        <a:rPr lang="ko-KR" altLang="en-US" sz="900" b="0" dirty="0">
                          <a:solidFill>
                            <a:schemeClr val="tx1">
                              <a:lumMod val="50000"/>
                              <a:lumOff val="50000"/>
                            </a:schemeClr>
                          </a:solidFill>
                        </a:rPr>
                        <a:t>이름</a:t>
                      </a:r>
                    </a:p>
                  </a:txBody>
                  <a:tcPr marL="121920" marR="121920" marT="60960" marB="60960" anchor="ctr">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900" dirty="0">
                          <a:solidFill>
                            <a:schemeClr val="tx1"/>
                          </a:solidFill>
                        </a:rPr>
                        <a:t>이호철</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lumMod val="50000"/>
                              <a:lumOff val="50000"/>
                            </a:schemeClr>
                          </a:solidFill>
                        </a:rPr>
                        <a:t>거주지</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900" dirty="0">
                          <a:solidFill>
                            <a:schemeClr val="tx1"/>
                          </a:solidFill>
                        </a:rPr>
                        <a:t>고흥군</a:t>
                      </a:r>
                    </a:p>
                  </a:txBody>
                  <a:tcPr marL="121920" marR="121920" marT="60960" marB="60960" anchor="ctr">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85171673"/>
                  </a:ext>
                </a:extLst>
              </a:tr>
              <a:tr h="358052">
                <a:tc>
                  <a:txBody>
                    <a:bodyPr/>
                    <a:lstStyle/>
                    <a:p>
                      <a:pPr algn="ctr" latinLnBrk="1"/>
                      <a:r>
                        <a:rPr lang="ko-KR" altLang="en-US" sz="900" b="0" dirty="0">
                          <a:solidFill>
                            <a:schemeClr val="tx1">
                              <a:lumMod val="50000"/>
                              <a:lumOff val="50000"/>
                            </a:schemeClr>
                          </a:solidFill>
                        </a:rPr>
                        <a:t>이메일</a:t>
                      </a: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lumMod val="50000"/>
                              <a:lumOff val="50000"/>
                            </a:schemeClr>
                          </a:solidFill>
                        </a:rPr>
                        <a:t>전화번호</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140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0366524"/>
                  </a:ext>
                </a:extLst>
              </a:tr>
              <a:tr h="358052">
                <a:tc>
                  <a:txBody>
                    <a:bodyPr/>
                    <a:lstStyle/>
                    <a:p>
                      <a:pPr algn="ctr" latinLnBrk="1"/>
                      <a:r>
                        <a:rPr lang="ko-KR" altLang="en-US" sz="800" b="0" dirty="0">
                          <a:solidFill>
                            <a:schemeClr val="tx1">
                              <a:lumMod val="65000"/>
                              <a:lumOff val="35000"/>
                            </a:schemeClr>
                          </a:solidFill>
                        </a:rPr>
                        <a:t>전문가 구분</a:t>
                      </a:r>
                      <a:endParaRPr lang="en-US" altLang="ko-KR" sz="800" b="0" dirty="0">
                        <a:solidFill>
                          <a:schemeClr val="tx1">
                            <a:lumMod val="65000"/>
                            <a:lumOff val="35000"/>
                          </a:schemeClr>
                        </a:solidFill>
                      </a:endParaRP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dirty="0"/>
                        <a:t>TB_EXPERT_FIELD</a:t>
                      </a:r>
                      <a:endParaRPr lang="ko-KR" altLang="en-US" sz="700" dirty="0"/>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a:solidFill>
                            <a:schemeClr val="tx1">
                              <a:lumMod val="65000"/>
                              <a:lumOff val="35000"/>
                            </a:schemeClr>
                          </a:solidFill>
                        </a:rPr>
                        <a:t>산업기술분류</a:t>
                      </a:r>
                      <a:r>
                        <a:rPr lang="en-US" altLang="ko-KR" sz="800" dirty="0">
                          <a:solidFill>
                            <a:schemeClr val="tx1">
                              <a:lumMod val="65000"/>
                              <a:lumOff val="35000"/>
                            </a:schemeClr>
                          </a:solidFill>
                        </a:rPr>
                        <a:t>(</a:t>
                      </a:r>
                      <a:r>
                        <a:rPr lang="ko-KR" altLang="en-US" sz="800" dirty="0">
                          <a:solidFill>
                            <a:schemeClr val="tx1">
                              <a:lumMod val="65000"/>
                              <a:lumOff val="35000"/>
                            </a:schemeClr>
                          </a:solidFill>
                        </a:rPr>
                        <a:t>대</a:t>
                      </a:r>
                      <a:r>
                        <a:rPr lang="en-US" altLang="ko-KR" sz="800" dirty="0">
                          <a:solidFill>
                            <a:schemeClr val="tx1">
                              <a:lumMod val="65000"/>
                              <a:lumOff val="35000"/>
                            </a:schemeClr>
                          </a:solidFill>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dirty="0"/>
                        <a:t>TB_CODE_TYPE</a:t>
                      </a:r>
                      <a:endParaRPr lang="ko-KR" altLang="en-US" sz="700" dirty="0"/>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tc>
                  <a:txBody>
                    <a:bodyPr/>
                    <a:lstStyle/>
                    <a:p>
                      <a:pPr algn="ctr" latinLnBrk="1"/>
                      <a:r>
                        <a:rPr lang="ko-KR" altLang="en-US" sz="800" b="0" dirty="0">
                          <a:solidFill>
                            <a:schemeClr val="tx1">
                              <a:lumMod val="65000"/>
                              <a:lumOff val="35000"/>
                            </a:schemeClr>
                          </a:solidFill>
                        </a:rPr>
                        <a:t>산업기술분류</a:t>
                      </a:r>
                      <a:r>
                        <a:rPr lang="en-US" altLang="ko-KR" sz="800" b="0" dirty="0">
                          <a:solidFill>
                            <a:schemeClr val="tx1">
                              <a:lumMod val="65000"/>
                              <a:lumOff val="35000"/>
                            </a:schemeClr>
                          </a:solidFill>
                        </a:rPr>
                        <a:t>(</a:t>
                      </a:r>
                      <a:r>
                        <a:rPr lang="ko-KR" altLang="en-US" sz="800" b="0" dirty="0">
                          <a:solidFill>
                            <a:schemeClr val="tx1">
                              <a:lumMod val="65000"/>
                              <a:lumOff val="35000"/>
                            </a:schemeClr>
                          </a:solidFill>
                        </a:rPr>
                        <a:t>중</a:t>
                      </a:r>
                      <a:r>
                        <a:rPr lang="en-US" altLang="ko-KR" sz="800" b="0" dirty="0">
                          <a:solidFill>
                            <a:schemeClr val="tx1">
                              <a:lumMod val="65000"/>
                              <a:lumOff val="35000"/>
                            </a:schemeClr>
                          </a:solidFill>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dirty="0"/>
                        <a:t>TB_CODE_TYPE</a:t>
                      </a:r>
                      <a:endParaRPr lang="ko-KR" altLang="en-US" sz="800" dirty="0"/>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a:solidFill>
                            <a:schemeClr val="tx1">
                              <a:lumMod val="65000"/>
                              <a:lumOff val="35000"/>
                            </a:schemeClr>
                          </a:solidFill>
                        </a:rPr>
                        <a:t>산업기술분류</a:t>
                      </a:r>
                      <a:r>
                        <a:rPr lang="en-US" altLang="ko-KR" sz="800" dirty="0">
                          <a:solidFill>
                            <a:schemeClr val="tx1">
                              <a:lumMod val="65000"/>
                              <a:lumOff val="35000"/>
                            </a:schemeClr>
                          </a:solidFill>
                        </a:rPr>
                        <a:t>(</a:t>
                      </a:r>
                      <a:r>
                        <a:rPr lang="ko-KR" altLang="en-US" sz="800" dirty="0">
                          <a:solidFill>
                            <a:schemeClr val="tx1">
                              <a:lumMod val="65000"/>
                              <a:lumOff val="35000"/>
                            </a:schemeClr>
                          </a:solidFill>
                        </a:rPr>
                        <a:t>소</a:t>
                      </a:r>
                      <a:r>
                        <a:rPr lang="en-US" altLang="ko-KR" sz="800" dirty="0">
                          <a:solidFill>
                            <a:schemeClr val="tx1">
                              <a:lumMod val="65000"/>
                              <a:lumOff val="35000"/>
                            </a:schemeClr>
                          </a:solidFill>
                        </a:rPr>
                        <a: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dirty="0"/>
                        <a:t>TB_CODE_TYPE</a:t>
                      </a:r>
                      <a:endParaRPr lang="ko-KR" altLang="en-US" sz="800" dirty="0"/>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3621031351"/>
                  </a:ext>
                </a:extLst>
              </a:tr>
              <a:tr h="358052">
                <a:tc>
                  <a:txBody>
                    <a:bodyPr/>
                    <a:lstStyle/>
                    <a:p>
                      <a:pPr algn="ctr" latinLnBrk="1"/>
                      <a:r>
                        <a:rPr lang="ko-KR" altLang="en-US" sz="800" b="0" dirty="0">
                          <a:solidFill>
                            <a:schemeClr val="tx1">
                              <a:lumMod val="65000"/>
                              <a:lumOff val="35000"/>
                            </a:schemeClr>
                          </a:solidFill>
                        </a:rPr>
                        <a:t>정책기획 등</a:t>
                      </a: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r>
                        <a:rPr lang="ko-KR" altLang="en-US" sz="800" dirty="0">
                          <a:solidFill>
                            <a:schemeClr val="tx1">
                              <a:lumMod val="65000"/>
                              <a:lumOff val="35000"/>
                            </a:schemeClr>
                          </a:solidFill>
                        </a:rPr>
                        <a:t>대</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r>
                        <a:rPr lang="ko-KR" altLang="en-US" sz="800" b="0" dirty="0">
                          <a:solidFill>
                            <a:schemeClr val="tx1">
                              <a:lumMod val="65000"/>
                              <a:lumOff val="35000"/>
                            </a:schemeClr>
                          </a:solidFill>
                        </a:rPr>
                        <a:t>중</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r>
                        <a:rPr lang="ko-KR" altLang="en-US" sz="800" dirty="0">
                          <a:solidFill>
                            <a:schemeClr val="tx1">
                              <a:lumMod val="65000"/>
                              <a:lumOff val="35000"/>
                            </a:schemeClr>
                          </a:solidFill>
                        </a:rPr>
                        <a:t>소</a:t>
                      </a: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2037695484"/>
                  </a:ext>
                </a:extLst>
              </a:tr>
            </a:tbl>
          </a:graphicData>
        </a:graphic>
      </p:graphicFrame>
      <p:graphicFrame>
        <p:nvGraphicFramePr>
          <p:cNvPr id="46" name="표 45">
            <a:extLst>
              <a:ext uri="{FF2B5EF4-FFF2-40B4-BE49-F238E27FC236}">
                <a16:creationId xmlns:a16="http://schemas.microsoft.com/office/drawing/2014/main" id="{3889A4D2-C46C-44F6-8DF3-0069CAAB39B8}"/>
              </a:ext>
            </a:extLst>
          </p:cNvPr>
          <p:cNvGraphicFramePr>
            <a:graphicFrameLocks noGrp="1"/>
          </p:cNvGraphicFramePr>
          <p:nvPr>
            <p:extLst>
              <p:ext uri="{D42A27DB-BD31-4B8C-83A1-F6EECF244321}">
                <p14:modId xmlns:p14="http://schemas.microsoft.com/office/powerpoint/2010/main" val="3413194843"/>
              </p:ext>
            </p:extLst>
          </p:nvPr>
        </p:nvGraphicFramePr>
        <p:xfrm>
          <a:off x="4282261" y="2907301"/>
          <a:ext cx="4097424" cy="1074156"/>
        </p:xfrm>
        <a:graphic>
          <a:graphicData uri="http://schemas.openxmlformats.org/drawingml/2006/table">
            <a:tbl>
              <a:tblPr firstRow="1" bandRow="1">
                <a:tableStyleId>{93296810-A885-4BE3-A3E7-6D5BEEA58F35}</a:tableStyleId>
              </a:tblPr>
              <a:tblGrid>
                <a:gridCol w="1024356">
                  <a:extLst>
                    <a:ext uri="{9D8B030D-6E8A-4147-A177-3AD203B41FA5}">
                      <a16:colId xmlns:a16="http://schemas.microsoft.com/office/drawing/2014/main" val="50746210"/>
                    </a:ext>
                  </a:extLst>
                </a:gridCol>
                <a:gridCol w="1024356">
                  <a:extLst>
                    <a:ext uri="{9D8B030D-6E8A-4147-A177-3AD203B41FA5}">
                      <a16:colId xmlns:a16="http://schemas.microsoft.com/office/drawing/2014/main" val="50913495"/>
                    </a:ext>
                  </a:extLst>
                </a:gridCol>
                <a:gridCol w="1024356">
                  <a:extLst>
                    <a:ext uri="{9D8B030D-6E8A-4147-A177-3AD203B41FA5}">
                      <a16:colId xmlns:a16="http://schemas.microsoft.com/office/drawing/2014/main" val="2715617372"/>
                    </a:ext>
                  </a:extLst>
                </a:gridCol>
                <a:gridCol w="1024356">
                  <a:extLst>
                    <a:ext uri="{9D8B030D-6E8A-4147-A177-3AD203B41FA5}">
                      <a16:colId xmlns:a16="http://schemas.microsoft.com/office/drawing/2014/main" val="2854927056"/>
                    </a:ext>
                  </a:extLst>
                </a:gridCol>
              </a:tblGrid>
              <a:tr h="358052">
                <a:tc>
                  <a:txBody>
                    <a:bodyPr/>
                    <a:lstStyle/>
                    <a:p>
                      <a:pPr algn="ctr" latinLnBrk="1"/>
                      <a:r>
                        <a:rPr lang="ko-KR" altLang="en-US" sz="900" b="0" dirty="0">
                          <a:solidFill>
                            <a:schemeClr val="tx1">
                              <a:lumMod val="50000"/>
                              <a:lumOff val="50000"/>
                            </a:schemeClr>
                          </a:solidFill>
                        </a:rPr>
                        <a:t>관심분야</a:t>
                      </a:r>
                    </a:p>
                  </a:txBody>
                  <a:tcPr marL="121920" marR="121920" marT="60960" marB="60960" anchor="ctr">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solidFill>
                      <a:schemeClr val="bg1">
                        <a:lumMod val="95000"/>
                      </a:schemeClr>
                    </a:solidFill>
                  </a:tcPr>
                </a:tc>
                <a:tc gridSpan="3">
                  <a:txBody>
                    <a:bodyPr/>
                    <a:lstStyle/>
                    <a:p>
                      <a:pPr algn="ctr" latinLnBrk="1"/>
                      <a:endParaRPr lang="ko-KR" altLang="en-US" sz="900" b="0" dirty="0">
                        <a:solidFill>
                          <a:schemeClr val="tx1">
                            <a:lumMod val="50000"/>
                            <a:lumOff val="50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36673397"/>
                  </a:ext>
                </a:extLst>
              </a:tr>
              <a:tr h="358052">
                <a:tc>
                  <a:txBody>
                    <a:bodyPr/>
                    <a:lstStyle/>
                    <a:p>
                      <a:pPr algn="ctr" latinLnBrk="1"/>
                      <a:r>
                        <a:rPr lang="ko-KR" altLang="en-US" sz="900" b="0" dirty="0">
                          <a:solidFill>
                            <a:schemeClr val="tx1">
                              <a:lumMod val="50000"/>
                              <a:lumOff val="50000"/>
                            </a:schemeClr>
                          </a:solidFill>
                        </a:rPr>
                        <a:t>기관명</a:t>
                      </a: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lumMod val="50000"/>
                              <a:lumOff val="50000"/>
                            </a:schemeClr>
                          </a:solidFill>
                        </a:rPr>
                        <a:t>기관유형</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tc>
                  <a:txBody>
                    <a:bodyPr/>
                    <a:lstStyle/>
                    <a:p>
                      <a:pPr algn="ctr" latinLnBrk="1"/>
                      <a:endParaRPr lang="ko-KR" altLang="en-US" sz="90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58999115"/>
                  </a:ext>
                </a:extLst>
              </a:tr>
              <a:tr h="358052">
                <a:tc>
                  <a:txBody>
                    <a:bodyPr/>
                    <a:lstStyle/>
                    <a:p>
                      <a:pPr algn="ctr" latinLnBrk="1"/>
                      <a:r>
                        <a:rPr lang="ko-KR" altLang="en-US" sz="900" b="0" dirty="0">
                          <a:solidFill>
                            <a:schemeClr val="tx1">
                              <a:lumMod val="50000"/>
                              <a:lumOff val="50000"/>
                            </a:schemeClr>
                          </a:solidFill>
                        </a:rPr>
                        <a:t>취득학위</a:t>
                      </a: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endParaRPr lang="ko-KR" altLang="en-US" sz="90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lumMod val="50000"/>
                              <a:lumOff val="50000"/>
                            </a:schemeClr>
                          </a:solidFill>
                        </a:rPr>
                        <a:t>세부전공</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tc>
                  <a:txBody>
                    <a:bodyPr/>
                    <a:lstStyle/>
                    <a:p>
                      <a:pPr algn="ctr" latinLnBrk="1"/>
                      <a:endParaRPr lang="ko-KR" altLang="en-US" sz="90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9241624"/>
                  </a:ext>
                </a:extLst>
              </a:tr>
            </a:tbl>
          </a:graphicData>
        </a:graphic>
      </p:graphicFrame>
      <p:sp>
        <p:nvSpPr>
          <p:cNvPr id="47" name="TextBox 46">
            <a:extLst>
              <a:ext uri="{FF2B5EF4-FFF2-40B4-BE49-F238E27FC236}">
                <a16:creationId xmlns:a16="http://schemas.microsoft.com/office/drawing/2014/main" id="{361F9904-BFDA-4DBC-BBBD-8D9F6E9CDB79}"/>
              </a:ext>
            </a:extLst>
          </p:cNvPr>
          <p:cNvSpPr txBox="1"/>
          <p:nvPr/>
        </p:nvSpPr>
        <p:spPr>
          <a:xfrm>
            <a:off x="4355780" y="2600817"/>
            <a:ext cx="934871" cy="318100"/>
          </a:xfrm>
          <a:prstGeom prst="rect">
            <a:avLst/>
          </a:prstGeom>
          <a:noFill/>
        </p:spPr>
        <p:txBody>
          <a:bodyPr wrap="none" rtlCol="0">
            <a:spAutoFit/>
          </a:bodyPr>
          <a:lstStyle/>
          <a:p>
            <a:r>
              <a:rPr lang="ko-KR" altLang="en-US" sz="1467" dirty="0"/>
              <a:t>소속정보</a:t>
            </a:r>
          </a:p>
        </p:txBody>
      </p:sp>
      <p:sp>
        <p:nvSpPr>
          <p:cNvPr id="48" name="TextBox 47">
            <a:extLst>
              <a:ext uri="{FF2B5EF4-FFF2-40B4-BE49-F238E27FC236}">
                <a16:creationId xmlns:a16="http://schemas.microsoft.com/office/drawing/2014/main" id="{D8D2B8D3-28BC-441A-B89F-CC788E6F8D38}"/>
              </a:ext>
            </a:extLst>
          </p:cNvPr>
          <p:cNvSpPr txBox="1"/>
          <p:nvPr/>
        </p:nvSpPr>
        <p:spPr>
          <a:xfrm>
            <a:off x="4355780" y="4055359"/>
            <a:ext cx="4206601" cy="318100"/>
          </a:xfrm>
          <a:prstGeom prst="rect">
            <a:avLst/>
          </a:prstGeom>
          <a:noFill/>
        </p:spPr>
        <p:txBody>
          <a:bodyPr wrap="none" rtlCol="0">
            <a:spAutoFit/>
          </a:bodyPr>
          <a:lstStyle/>
          <a:p>
            <a:r>
              <a:rPr lang="ko-KR" altLang="en-US" sz="1467" dirty="0"/>
              <a:t>연구개발과제</a:t>
            </a:r>
            <a:r>
              <a:rPr lang="en-US" altLang="ko-KR" sz="1467" dirty="0"/>
              <a:t>(</a:t>
            </a:r>
            <a:r>
              <a:rPr lang="ko-KR" altLang="en-US" sz="1467" dirty="0"/>
              <a:t>프로젝트</a:t>
            </a:r>
            <a:r>
              <a:rPr lang="en-US" altLang="ko-KR" sz="1467" dirty="0"/>
              <a:t>) </a:t>
            </a:r>
            <a:r>
              <a:rPr lang="ko-KR" altLang="en-US" sz="1467" dirty="0"/>
              <a:t>수행실적</a:t>
            </a:r>
            <a:r>
              <a:rPr lang="en-US" altLang="ko-KR" sz="1467" dirty="0"/>
              <a:t> </a:t>
            </a:r>
            <a:r>
              <a:rPr lang="en-US" altLang="ko-KR" sz="800" dirty="0"/>
              <a:t>TB_EXPERT_R&amp;D_RESULT</a:t>
            </a:r>
            <a:endParaRPr lang="ko-KR" altLang="en-US" sz="1467" dirty="0"/>
          </a:p>
        </p:txBody>
      </p:sp>
      <p:graphicFrame>
        <p:nvGraphicFramePr>
          <p:cNvPr id="49" name="표 48">
            <a:extLst>
              <a:ext uri="{FF2B5EF4-FFF2-40B4-BE49-F238E27FC236}">
                <a16:creationId xmlns:a16="http://schemas.microsoft.com/office/drawing/2014/main" id="{C72CCD6C-FC43-4390-B3E2-0FC1E2EF0691}"/>
              </a:ext>
            </a:extLst>
          </p:cNvPr>
          <p:cNvGraphicFramePr>
            <a:graphicFrameLocks noGrp="1"/>
          </p:cNvGraphicFramePr>
          <p:nvPr>
            <p:extLst>
              <p:ext uri="{D42A27DB-BD31-4B8C-83A1-F6EECF244321}">
                <p14:modId xmlns:p14="http://schemas.microsoft.com/office/powerpoint/2010/main" val="2492421222"/>
              </p:ext>
            </p:extLst>
          </p:nvPr>
        </p:nvGraphicFramePr>
        <p:xfrm>
          <a:off x="4265202" y="4421608"/>
          <a:ext cx="4097424" cy="815252"/>
        </p:xfrm>
        <a:graphic>
          <a:graphicData uri="http://schemas.openxmlformats.org/drawingml/2006/table">
            <a:tbl>
              <a:tblPr firstRow="1" bandRow="1">
                <a:tableStyleId>{93296810-A885-4BE3-A3E7-6D5BEEA58F35}</a:tableStyleId>
              </a:tblPr>
              <a:tblGrid>
                <a:gridCol w="1024356">
                  <a:extLst>
                    <a:ext uri="{9D8B030D-6E8A-4147-A177-3AD203B41FA5}">
                      <a16:colId xmlns:a16="http://schemas.microsoft.com/office/drawing/2014/main" val="460802440"/>
                    </a:ext>
                  </a:extLst>
                </a:gridCol>
                <a:gridCol w="1024356">
                  <a:extLst>
                    <a:ext uri="{9D8B030D-6E8A-4147-A177-3AD203B41FA5}">
                      <a16:colId xmlns:a16="http://schemas.microsoft.com/office/drawing/2014/main" val="4115947766"/>
                    </a:ext>
                  </a:extLst>
                </a:gridCol>
                <a:gridCol w="1024356">
                  <a:extLst>
                    <a:ext uri="{9D8B030D-6E8A-4147-A177-3AD203B41FA5}">
                      <a16:colId xmlns:a16="http://schemas.microsoft.com/office/drawing/2014/main" val="178913583"/>
                    </a:ext>
                  </a:extLst>
                </a:gridCol>
                <a:gridCol w="1024356">
                  <a:extLst>
                    <a:ext uri="{9D8B030D-6E8A-4147-A177-3AD203B41FA5}">
                      <a16:colId xmlns:a16="http://schemas.microsoft.com/office/drawing/2014/main" val="1289192193"/>
                    </a:ext>
                  </a:extLst>
                </a:gridCol>
              </a:tblGrid>
              <a:tr h="358052">
                <a:tc>
                  <a:txBody>
                    <a:bodyPr/>
                    <a:lstStyle/>
                    <a:p>
                      <a:pPr algn="ctr" latinLnBrk="1"/>
                      <a:r>
                        <a:rPr lang="ko-KR" altLang="en-US" sz="800" b="0" dirty="0">
                          <a:solidFill>
                            <a:schemeClr val="tx1">
                              <a:lumMod val="65000"/>
                              <a:lumOff val="35000"/>
                            </a:schemeClr>
                          </a:solidFill>
                        </a:rPr>
                        <a:t>사업명</a:t>
                      </a:r>
                      <a:endParaRPr lang="en-US" altLang="ko-KR" sz="800" b="0" dirty="0">
                        <a:solidFill>
                          <a:schemeClr val="tx1">
                            <a:lumMod val="65000"/>
                            <a:lumOff val="35000"/>
                          </a:schemeClr>
                        </a:solidFill>
                      </a:endParaRPr>
                    </a:p>
                    <a:p>
                      <a:pPr algn="ctr" latinLnBrk="1"/>
                      <a:r>
                        <a:rPr lang="en-US" altLang="ko-KR" sz="700" b="0" dirty="0">
                          <a:solidFill>
                            <a:schemeClr val="tx1">
                              <a:lumMod val="65000"/>
                              <a:lumOff val="35000"/>
                            </a:schemeClr>
                          </a:solidFill>
                        </a:rPr>
                        <a:t>RD_BUSINESS_NM</a:t>
                      </a:r>
                      <a:endParaRPr lang="ko-KR" altLang="en-US" sz="700" b="0" dirty="0">
                        <a:solidFill>
                          <a:schemeClr val="tx1">
                            <a:lumMod val="65000"/>
                            <a:lumOff val="35000"/>
                          </a:schemeClr>
                        </a:solidFill>
                      </a:endParaRP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a:solidFill>
                            <a:schemeClr val="tx1">
                              <a:lumMod val="65000"/>
                              <a:lumOff val="35000"/>
                            </a:schemeClr>
                          </a:solidFill>
                        </a:rPr>
                        <a:t>과제명</a:t>
                      </a:r>
                      <a:endParaRPr lang="en-US" altLang="ko-KR" sz="800" dirty="0">
                        <a:solidFill>
                          <a:schemeClr val="tx1">
                            <a:lumMod val="65000"/>
                            <a:lumOff val="35000"/>
                          </a:schemeClr>
                        </a:solidFill>
                      </a:endParaRPr>
                    </a:p>
                    <a:p>
                      <a:pPr algn="ctr" latinLnBrk="1"/>
                      <a:r>
                        <a:rPr lang="en-US" altLang="ko-KR" sz="700" b="0" dirty="0">
                          <a:solidFill>
                            <a:schemeClr val="tx1">
                              <a:lumMod val="65000"/>
                              <a:lumOff val="35000"/>
                            </a:schemeClr>
                          </a:solidFill>
                        </a:rPr>
                        <a:t>RD_NM</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tc>
                  <a:txBody>
                    <a:bodyPr/>
                    <a:lstStyle/>
                    <a:p>
                      <a:pPr algn="ctr" latinLnBrk="1"/>
                      <a:r>
                        <a:rPr lang="ko-KR" altLang="en-US" sz="800" b="0" dirty="0">
                          <a:solidFill>
                            <a:schemeClr val="tx1">
                              <a:lumMod val="65000"/>
                              <a:lumOff val="35000"/>
                            </a:schemeClr>
                          </a:solidFill>
                        </a:rPr>
                        <a:t>총사업참여기간</a:t>
                      </a:r>
                      <a:endParaRPr lang="en-US" altLang="ko-KR" sz="800" b="0" dirty="0">
                        <a:solidFill>
                          <a:schemeClr val="tx1">
                            <a:lumMod val="65000"/>
                            <a:lumOff val="35000"/>
                          </a:schemeClr>
                        </a:solidFill>
                      </a:endParaRPr>
                    </a:p>
                    <a:p>
                      <a:pPr algn="ctr" latinLnBrk="1"/>
                      <a:r>
                        <a:rPr lang="en-US" altLang="ko-KR" sz="700" b="0" dirty="0">
                          <a:solidFill>
                            <a:schemeClr val="tx1">
                              <a:lumMod val="65000"/>
                              <a:lumOff val="35000"/>
                            </a:schemeClr>
                          </a:solidFill>
                        </a:rPr>
                        <a:t>(RD_FINISH – RD_START)</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800" dirty="0">
                          <a:solidFill>
                            <a:schemeClr val="tx1">
                              <a:lumMod val="65000"/>
                              <a:lumOff val="35000"/>
                            </a:schemeClr>
                          </a:solidFill>
                        </a:rPr>
                        <a:t>참여형태</a:t>
                      </a:r>
                      <a:endParaRPr lang="en-US" altLang="ko-KR" sz="800" dirty="0">
                        <a:solidFill>
                          <a:schemeClr val="tx1">
                            <a:lumMod val="65000"/>
                            <a:lumOff val="35000"/>
                          </a:schemeClr>
                        </a:solidFill>
                      </a:endParaRPr>
                    </a:p>
                    <a:p>
                      <a:pPr algn="ctr" latinLnBrk="1"/>
                      <a:r>
                        <a:rPr lang="en-US" altLang="ko-KR" sz="700" b="0" dirty="0">
                          <a:solidFill>
                            <a:schemeClr val="tx1">
                              <a:lumMod val="65000"/>
                              <a:lumOff val="35000"/>
                            </a:schemeClr>
                          </a:solidFill>
                        </a:rPr>
                        <a:t>RD_FORM</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678797463"/>
                  </a:ext>
                </a:extLst>
              </a:tr>
              <a:tr h="358052">
                <a:tc>
                  <a:txBody>
                    <a:bodyPr/>
                    <a:lstStyle/>
                    <a:p>
                      <a:pPr algn="ctr" latinLnBrk="1"/>
                      <a:endParaRPr lang="ko-KR" altLang="en-US" sz="800" b="0" dirty="0">
                        <a:solidFill>
                          <a:schemeClr val="tx1">
                            <a:lumMod val="65000"/>
                            <a:lumOff val="35000"/>
                          </a:schemeClr>
                        </a:solidFill>
                      </a:endParaRP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221637136"/>
                  </a:ext>
                </a:extLst>
              </a:tr>
            </a:tbl>
          </a:graphicData>
        </a:graphic>
      </p:graphicFrame>
      <p:sp>
        <p:nvSpPr>
          <p:cNvPr id="113" name="TextBox 112">
            <a:extLst>
              <a:ext uri="{FF2B5EF4-FFF2-40B4-BE49-F238E27FC236}">
                <a16:creationId xmlns:a16="http://schemas.microsoft.com/office/drawing/2014/main" id="{312D568A-90BE-4D73-994B-4E6013365766}"/>
              </a:ext>
            </a:extLst>
          </p:cNvPr>
          <p:cNvSpPr txBox="1"/>
          <p:nvPr/>
        </p:nvSpPr>
        <p:spPr>
          <a:xfrm>
            <a:off x="4355780" y="5317831"/>
            <a:ext cx="2004075" cy="318100"/>
          </a:xfrm>
          <a:prstGeom prst="rect">
            <a:avLst/>
          </a:prstGeom>
          <a:noFill/>
        </p:spPr>
        <p:txBody>
          <a:bodyPr wrap="none" rtlCol="0">
            <a:spAutoFit/>
          </a:bodyPr>
          <a:lstStyle/>
          <a:p>
            <a:r>
              <a:rPr lang="ko-KR" altLang="en-US" sz="1467" dirty="0"/>
              <a:t>수상실적 및 자격사항</a:t>
            </a:r>
          </a:p>
        </p:txBody>
      </p:sp>
      <p:graphicFrame>
        <p:nvGraphicFramePr>
          <p:cNvPr id="114" name="표 113">
            <a:extLst>
              <a:ext uri="{FF2B5EF4-FFF2-40B4-BE49-F238E27FC236}">
                <a16:creationId xmlns:a16="http://schemas.microsoft.com/office/drawing/2014/main" id="{E3FF0D4F-413F-43E0-B8CF-5A2A7BD5F023}"/>
              </a:ext>
            </a:extLst>
          </p:cNvPr>
          <p:cNvGraphicFramePr>
            <a:graphicFrameLocks noGrp="1"/>
          </p:cNvGraphicFramePr>
          <p:nvPr>
            <p:extLst>
              <p:ext uri="{D42A27DB-BD31-4B8C-83A1-F6EECF244321}">
                <p14:modId xmlns:p14="http://schemas.microsoft.com/office/powerpoint/2010/main" val="1394520999"/>
              </p:ext>
            </p:extLst>
          </p:nvPr>
        </p:nvGraphicFramePr>
        <p:xfrm>
          <a:off x="4265202" y="5935042"/>
          <a:ext cx="4097424" cy="716104"/>
        </p:xfrm>
        <a:graphic>
          <a:graphicData uri="http://schemas.openxmlformats.org/drawingml/2006/table">
            <a:tbl>
              <a:tblPr firstRow="1" bandRow="1">
                <a:tableStyleId>{93296810-A885-4BE3-A3E7-6D5BEEA58F35}</a:tableStyleId>
              </a:tblPr>
              <a:tblGrid>
                <a:gridCol w="1024356">
                  <a:extLst>
                    <a:ext uri="{9D8B030D-6E8A-4147-A177-3AD203B41FA5}">
                      <a16:colId xmlns:a16="http://schemas.microsoft.com/office/drawing/2014/main" val="460802440"/>
                    </a:ext>
                  </a:extLst>
                </a:gridCol>
                <a:gridCol w="1024356">
                  <a:extLst>
                    <a:ext uri="{9D8B030D-6E8A-4147-A177-3AD203B41FA5}">
                      <a16:colId xmlns:a16="http://schemas.microsoft.com/office/drawing/2014/main" val="4115947766"/>
                    </a:ext>
                  </a:extLst>
                </a:gridCol>
                <a:gridCol w="1024356">
                  <a:extLst>
                    <a:ext uri="{9D8B030D-6E8A-4147-A177-3AD203B41FA5}">
                      <a16:colId xmlns:a16="http://schemas.microsoft.com/office/drawing/2014/main" val="178913583"/>
                    </a:ext>
                  </a:extLst>
                </a:gridCol>
                <a:gridCol w="1024356">
                  <a:extLst>
                    <a:ext uri="{9D8B030D-6E8A-4147-A177-3AD203B41FA5}">
                      <a16:colId xmlns:a16="http://schemas.microsoft.com/office/drawing/2014/main" val="1289192193"/>
                    </a:ext>
                  </a:extLst>
                </a:gridCol>
              </a:tblGrid>
              <a:tr h="358052">
                <a:tc>
                  <a:txBody>
                    <a:bodyPr/>
                    <a:lstStyle/>
                    <a:p>
                      <a:pPr algn="ctr" latinLnBrk="1"/>
                      <a:r>
                        <a:rPr lang="ko-KR" altLang="en-US" sz="700" b="0" dirty="0" err="1">
                          <a:solidFill>
                            <a:schemeClr val="tx1">
                              <a:lumMod val="65000"/>
                              <a:lumOff val="35000"/>
                            </a:schemeClr>
                          </a:solidFill>
                        </a:rPr>
                        <a:t>훈격</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AW_BADGE</a:t>
                      </a:r>
                      <a:endParaRPr lang="ko-KR" altLang="en-US" sz="700" b="0" dirty="0">
                        <a:solidFill>
                          <a:schemeClr val="tx1">
                            <a:lumMod val="65000"/>
                            <a:lumOff val="35000"/>
                          </a:schemeClr>
                        </a:solidFill>
                      </a:endParaRP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700" b="0" dirty="0">
                          <a:solidFill>
                            <a:schemeClr val="tx1">
                              <a:lumMod val="65000"/>
                              <a:lumOff val="35000"/>
                            </a:schemeClr>
                          </a:solidFill>
                        </a:rPr>
                        <a:t>수여일자</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AW_START</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tc>
                  <a:txBody>
                    <a:bodyPr/>
                    <a:lstStyle/>
                    <a:p>
                      <a:pPr algn="ctr" latinLnBrk="1"/>
                      <a:r>
                        <a:rPr lang="ko-KR" altLang="en-US" sz="700" b="0" dirty="0">
                          <a:solidFill>
                            <a:schemeClr val="tx1">
                              <a:lumMod val="65000"/>
                              <a:lumOff val="35000"/>
                            </a:schemeClr>
                          </a:solidFill>
                        </a:rPr>
                        <a:t>수여기관</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AW_PRESENT</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700" b="0" dirty="0">
                          <a:solidFill>
                            <a:schemeClr val="tx1">
                              <a:lumMod val="65000"/>
                              <a:lumOff val="35000"/>
                            </a:schemeClr>
                          </a:solidFill>
                        </a:rPr>
                        <a:t>공적내용</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AW_CONTENT</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678797463"/>
                  </a:ext>
                </a:extLst>
              </a:tr>
              <a:tr h="358052">
                <a:tc>
                  <a:txBody>
                    <a:bodyPr/>
                    <a:lstStyle/>
                    <a:p>
                      <a:pPr algn="ctr" latinLnBrk="1"/>
                      <a:endParaRPr lang="ko-KR" altLang="en-US" sz="800" b="0" dirty="0">
                        <a:solidFill>
                          <a:schemeClr val="tx1">
                            <a:lumMod val="65000"/>
                            <a:lumOff val="35000"/>
                          </a:schemeClr>
                        </a:solidFill>
                      </a:endParaRP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221637136"/>
                  </a:ext>
                </a:extLst>
              </a:tr>
            </a:tbl>
          </a:graphicData>
        </a:graphic>
      </p:graphicFrame>
      <p:graphicFrame>
        <p:nvGraphicFramePr>
          <p:cNvPr id="115" name="표 114">
            <a:extLst>
              <a:ext uri="{FF2B5EF4-FFF2-40B4-BE49-F238E27FC236}">
                <a16:creationId xmlns:a16="http://schemas.microsoft.com/office/drawing/2014/main" id="{5280EA61-FE4B-4078-B99B-8EE3DA5C5E7B}"/>
              </a:ext>
            </a:extLst>
          </p:cNvPr>
          <p:cNvGraphicFramePr>
            <a:graphicFrameLocks noGrp="1"/>
          </p:cNvGraphicFramePr>
          <p:nvPr>
            <p:extLst>
              <p:ext uri="{D42A27DB-BD31-4B8C-83A1-F6EECF244321}">
                <p14:modId xmlns:p14="http://schemas.microsoft.com/office/powerpoint/2010/main" val="2293416626"/>
              </p:ext>
            </p:extLst>
          </p:nvPr>
        </p:nvGraphicFramePr>
        <p:xfrm>
          <a:off x="4265202" y="6955251"/>
          <a:ext cx="4097424" cy="716104"/>
        </p:xfrm>
        <a:graphic>
          <a:graphicData uri="http://schemas.openxmlformats.org/drawingml/2006/table">
            <a:tbl>
              <a:tblPr firstRow="1" bandRow="1">
                <a:tableStyleId>{93296810-A885-4BE3-A3E7-6D5BEEA58F35}</a:tableStyleId>
              </a:tblPr>
              <a:tblGrid>
                <a:gridCol w="1024356">
                  <a:extLst>
                    <a:ext uri="{9D8B030D-6E8A-4147-A177-3AD203B41FA5}">
                      <a16:colId xmlns:a16="http://schemas.microsoft.com/office/drawing/2014/main" val="460802440"/>
                    </a:ext>
                  </a:extLst>
                </a:gridCol>
                <a:gridCol w="1024356">
                  <a:extLst>
                    <a:ext uri="{9D8B030D-6E8A-4147-A177-3AD203B41FA5}">
                      <a16:colId xmlns:a16="http://schemas.microsoft.com/office/drawing/2014/main" val="4115947766"/>
                    </a:ext>
                  </a:extLst>
                </a:gridCol>
                <a:gridCol w="1024356">
                  <a:extLst>
                    <a:ext uri="{9D8B030D-6E8A-4147-A177-3AD203B41FA5}">
                      <a16:colId xmlns:a16="http://schemas.microsoft.com/office/drawing/2014/main" val="178913583"/>
                    </a:ext>
                  </a:extLst>
                </a:gridCol>
                <a:gridCol w="1024356">
                  <a:extLst>
                    <a:ext uri="{9D8B030D-6E8A-4147-A177-3AD203B41FA5}">
                      <a16:colId xmlns:a16="http://schemas.microsoft.com/office/drawing/2014/main" val="1289192193"/>
                    </a:ext>
                  </a:extLst>
                </a:gridCol>
              </a:tblGrid>
              <a:tr h="358052">
                <a:tc>
                  <a:txBody>
                    <a:bodyPr/>
                    <a:lstStyle/>
                    <a:p>
                      <a:pPr algn="ctr" latinLnBrk="1"/>
                      <a:r>
                        <a:rPr lang="ko-KR" altLang="en-US" sz="700" b="0" dirty="0">
                          <a:solidFill>
                            <a:schemeClr val="tx1">
                              <a:lumMod val="65000"/>
                              <a:lumOff val="35000"/>
                            </a:schemeClr>
                          </a:solidFill>
                        </a:rPr>
                        <a:t>취득일</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QU_START</a:t>
                      </a:r>
                      <a:endParaRPr lang="ko-KR" altLang="en-US" sz="700" b="0" dirty="0">
                        <a:solidFill>
                          <a:schemeClr val="tx1">
                            <a:lumMod val="65000"/>
                            <a:lumOff val="35000"/>
                          </a:schemeClr>
                        </a:solidFill>
                      </a:endParaRP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700" b="0" dirty="0">
                          <a:solidFill>
                            <a:schemeClr val="tx1">
                              <a:lumMod val="65000"/>
                              <a:lumOff val="35000"/>
                            </a:schemeClr>
                          </a:solidFill>
                        </a:rPr>
                        <a:t>발급기관</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QU_ORG_NM</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tc>
                  <a:txBody>
                    <a:bodyPr/>
                    <a:lstStyle/>
                    <a:p>
                      <a:pPr algn="ctr" latinLnBrk="1"/>
                      <a:r>
                        <a:rPr lang="ko-KR" altLang="en-US" sz="700" b="0" dirty="0">
                          <a:solidFill>
                            <a:schemeClr val="tx1">
                              <a:lumMod val="65000"/>
                              <a:lumOff val="35000"/>
                            </a:schemeClr>
                          </a:solidFill>
                        </a:rPr>
                        <a:t>자격구분</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QU_DIVIDE</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700" b="0" dirty="0" err="1">
                          <a:solidFill>
                            <a:schemeClr val="tx1">
                              <a:lumMod val="65000"/>
                              <a:lumOff val="35000"/>
                            </a:schemeClr>
                          </a:solidFill>
                        </a:rPr>
                        <a:t>자격명</a:t>
                      </a:r>
                      <a:endParaRPr lang="en-US" altLang="ko-KR" sz="700" b="0" dirty="0">
                        <a:solidFill>
                          <a:schemeClr val="tx1">
                            <a:lumMod val="65000"/>
                            <a:lumOff val="35000"/>
                          </a:schemeClr>
                        </a:solidFill>
                      </a:endParaRPr>
                    </a:p>
                    <a:p>
                      <a:pPr algn="ctr" latinLnBrk="1"/>
                      <a:r>
                        <a:rPr lang="en-US" altLang="ko-KR" sz="700" b="0" dirty="0">
                          <a:solidFill>
                            <a:schemeClr val="tx1">
                              <a:lumMod val="65000"/>
                              <a:lumOff val="35000"/>
                            </a:schemeClr>
                          </a:solidFill>
                        </a:rPr>
                        <a:t>QU_NM</a:t>
                      </a:r>
                      <a:endParaRPr lang="ko-KR" altLang="en-US" sz="7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678797463"/>
                  </a:ext>
                </a:extLst>
              </a:tr>
              <a:tr h="358052">
                <a:tc>
                  <a:txBody>
                    <a:bodyPr/>
                    <a:lstStyle/>
                    <a:p>
                      <a:pPr algn="ctr" latinLnBrk="1"/>
                      <a:endParaRPr lang="ko-KR" altLang="en-US" sz="800" b="0" dirty="0">
                        <a:solidFill>
                          <a:schemeClr val="tx1">
                            <a:lumMod val="65000"/>
                            <a:lumOff val="35000"/>
                          </a:schemeClr>
                        </a:solidFill>
                      </a:endParaRPr>
                    </a:p>
                  </a:txBody>
                  <a:tcPr marL="121920" marR="121920" marT="60960" marB="60960"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b="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endParaRPr lang="ko-KR" altLang="en-US" sz="800" dirty="0">
                        <a:solidFill>
                          <a:schemeClr val="tx1">
                            <a:lumMod val="65000"/>
                            <a:lumOff val="35000"/>
                          </a:schemeClr>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221637136"/>
                  </a:ext>
                </a:extLst>
              </a:tr>
            </a:tbl>
          </a:graphicData>
        </a:graphic>
      </p:graphicFrame>
      <p:sp>
        <p:nvSpPr>
          <p:cNvPr id="33" name="TextBox 32">
            <a:extLst>
              <a:ext uri="{FF2B5EF4-FFF2-40B4-BE49-F238E27FC236}">
                <a16:creationId xmlns:a16="http://schemas.microsoft.com/office/drawing/2014/main" id="{11E5630E-EE7F-4B12-B529-90757900E0FF}"/>
              </a:ext>
            </a:extLst>
          </p:cNvPr>
          <p:cNvSpPr txBox="1"/>
          <p:nvPr/>
        </p:nvSpPr>
        <p:spPr>
          <a:xfrm>
            <a:off x="4355780" y="5638912"/>
            <a:ext cx="2284600" cy="261610"/>
          </a:xfrm>
          <a:prstGeom prst="rect">
            <a:avLst/>
          </a:prstGeom>
          <a:noFill/>
        </p:spPr>
        <p:txBody>
          <a:bodyPr wrap="none" rtlCol="0">
            <a:spAutoFit/>
          </a:bodyPr>
          <a:lstStyle/>
          <a:p>
            <a:r>
              <a:rPr lang="ko-KR" altLang="en-US" sz="1100" dirty="0"/>
              <a:t>수상실적 </a:t>
            </a:r>
            <a:r>
              <a:rPr lang="en-US" altLang="ko-KR" sz="900" dirty="0"/>
              <a:t>TB_EXPERT_AWARD_CAREER</a:t>
            </a:r>
            <a:endParaRPr lang="ko-KR" altLang="en-US" sz="1100" dirty="0"/>
          </a:p>
        </p:txBody>
      </p:sp>
      <p:sp>
        <p:nvSpPr>
          <p:cNvPr id="118" name="TextBox 117">
            <a:extLst>
              <a:ext uri="{FF2B5EF4-FFF2-40B4-BE49-F238E27FC236}">
                <a16:creationId xmlns:a16="http://schemas.microsoft.com/office/drawing/2014/main" id="{BCBCBEA7-F490-4E86-8111-CEEB8C279BB0}"/>
              </a:ext>
            </a:extLst>
          </p:cNvPr>
          <p:cNvSpPr txBox="1"/>
          <p:nvPr/>
        </p:nvSpPr>
        <p:spPr>
          <a:xfrm>
            <a:off x="4355780" y="6597018"/>
            <a:ext cx="2250937" cy="261610"/>
          </a:xfrm>
          <a:prstGeom prst="rect">
            <a:avLst/>
          </a:prstGeom>
          <a:noFill/>
        </p:spPr>
        <p:txBody>
          <a:bodyPr wrap="none" rtlCol="0">
            <a:spAutoFit/>
          </a:bodyPr>
          <a:lstStyle/>
          <a:p>
            <a:r>
              <a:rPr lang="ko-KR" altLang="en-US" sz="1100" dirty="0"/>
              <a:t>자격사항 </a:t>
            </a:r>
            <a:r>
              <a:rPr lang="en-US" altLang="ko-KR" sz="900" dirty="0"/>
              <a:t>TB_EXPERT_QUALIFICATION</a:t>
            </a:r>
            <a:endParaRPr lang="ko-KR" altLang="en-US" sz="1100" dirty="0"/>
          </a:p>
        </p:txBody>
      </p:sp>
    </p:spTree>
    <p:extLst>
      <p:ext uri="{BB962C8B-B14F-4D97-AF65-F5344CB8AC3E}">
        <p14:creationId xmlns:p14="http://schemas.microsoft.com/office/powerpoint/2010/main" val="3842437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FACD8CA-C6B9-48FC-8A3C-252546826243}"/>
              </a:ext>
            </a:extLst>
          </p:cNvPr>
          <p:cNvSpPr>
            <a:spLocks noGrp="1"/>
          </p:cNvSpPr>
          <p:nvPr>
            <p:ph type="body" sz="quarter" idx="10"/>
          </p:nvPr>
        </p:nvSpPr>
        <p:spPr/>
        <p:txBody>
          <a:bodyPr/>
          <a:lstStyle/>
          <a:p>
            <a:r>
              <a:rPr lang="ko-KR" altLang="en-US" dirty="0"/>
              <a:t>과제현황 통계표출</a:t>
            </a:r>
          </a:p>
        </p:txBody>
      </p:sp>
      <p:sp>
        <p:nvSpPr>
          <p:cNvPr id="3" name="제목 2">
            <a:extLst>
              <a:ext uri="{FF2B5EF4-FFF2-40B4-BE49-F238E27FC236}">
                <a16:creationId xmlns:a16="http://schemas.microsoft.com/office/drawing/2014/main" id="{75773CD7-68FF-4BBA-B667-722FEF354175}"/>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통계 </a:t>
            </a:r>
            <a:r>
              <a:rPr lang="en-US" altLang="ko-KR" sz="1300" dirty="0"/>
              <a:t>&gt; R&amp;D</a:t>
            </a:r>
            <a:r>
              <a:rPr lang="ko-KR" altLang="en-US" sz="1300" dirty="0"/>
              <a:t>과제현황</a:t>
            </a:r>
          </a:p>
        </p:txBody>
      </p:sp>
      <p:pic>
        <p:nvPicPr>
          <p:cNvPr id="5" name="그림 4">
            <a:extLst>
              <a:ext uri="{FF2B5EF4-FFF2-40B4-BE49-F238E27FC236}">
                <a16:creationId xmlns:a16="http://schemas.microsoft.com/office/drawing/2014/main" id="{24F71FB1-2F7B-4E5F-8746-5E9565666EF6}"/>
              </a:ext>
            </a:extLst>
          </p:cNvPr>
          <p:cNvPicPr>
            <a:picLocks noChangeAspect="1"/>
          </p:cNvPicPr>
          <p:nvPr/>
        </p:nvPicPr>
        <p:blipFill>
          <a:blip r:embed="rId14"/>
          <a:stretch>
            <a:fillRect/>
          </a:stretch>
        </p:blipFill>
        <p:spPr>
          <a:xfrm>
            <a:off x="239350" y="932723"/>
            <a:ext cx="1898141" cy="1536171"/>
          </a:xfrm>
          <a:prstGeom prst="rect">
            <a:avLst/>
          </a:prstGeom>
        </p:spPr>
      </p:pic>
      <p:sp>
        <p:nvSpPr>
          <p:cNvPr id="6" name="직사각형 5">
            <a:extLst>
              <a:ext uri="{FF2B5EF4-FFF2-40B4-BE49-F238E27FC236}">
                <a16:creationId xmlns:a16="http://schemas.microsoft.com/office/drawing/2014/main" id="{35761A53-2CC5-41BC-8D37-5A78A07130E3}"/>
              </a:ext>
            </a:extLst>
          </p:cNvPr>
          <p:cNvSpPr/>
          <p:nvPr/>
        </p:nvSpPr>
        <p:spPr>
          <a:xfrm>
            <a:off x="335360" y="1146516"/>
            <a:ext cx="1056117" cy="288032"/>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chemeClr val="bg1"/>
                </a:solidFill>
              </a:rPr>
              <a:t>R&amp;D</a:t>
            </a:r>
            <a:r>
              <a:rPr lang="ko-KR" altLang="en-US" sz="1200" dirty="0">
                <a:solidFill>
                  <a:schemeClr val="bg1"/>
                </a:solidFill>
              </a:rPr>
              <a:t>과제현황</a:t>
            </a:r>
          </a:p>
        </p:txBody>
      </p:sp>
      <p:sp>
        <p:nvSpPr>
          <p:cNvPr id="7" name="TextBox 6">
            <a:extLst>
              <a:ext uri="{FF2B5EF4-FFF2-40B4-BE49-F238E27FC236}">
                <a16:creationId xmlns:a16="http://schemas.microsoft.com/office/drawing/2014/main" id="{0321F409-84CF-4A17-860D-8557B423E259}"/>
              </a:ext>
            </a:extLst>
          </p:cNvPr>
          <p:cNvSpPr txBox="1"/>
          <p:nvPr/>
        </p:nvSpPr>
        <p:spPr>
          <a:xfrm>
            <a:off x="2362267" y="1492378"/>
            <a:ext cx="527709" cy="297454"/>
          </a:xfrm>
          <a:prstGeom prst="rect">
            <a:avLst/>
          </a:prstGeom>
          <a:noFill/>
        </p:spPr>
        <p:txBody>
          <a:bodyPr wrap="none" rtlCol="0">
            <a:spAutoFit/>
          </a:bodyPr>
          <a:lstStyle/>
          <a:p>
            <a:r>
              <a:rPr lang="ko-KR" altLang="en-US" sz="1333" dirty="0"/>
              <a:t>연도</a:t>
            </a:r>
          </a:p>
        </p:txBody>
      </p:sp>
      <p:sp>
        <p:nvSpPr>
          <p:cNvPr id="8" name="TextBox 7">
            <a:extLst>
              <a:ext uri="{FF2B5EF4-FFF2-40B4-BE49-F238E27FC236}">
                <a16:creationId xmlns:a16="http://schemas.microsoft.com/office/drawing/2014/main" id="{ED8C6B7B-291A-445E-9628-53487FE55675}"/>
              </a:ext>
            </a:extLst>
          </p:cNvPr>
          <p:cNvSpPr txBox="1"/>
          <p:nvPr/>
        </p:nvSpPr>
        <p:spPr>
          <a:xfrm>
            <a:off x="4526982" y="1496060"/>
            <a:ext cx="527709" cy="297454"/>
          </a:xfrm>
          <a:prstGeom prst="rect">
            <a:avLst/>
          </a:prstGeom>
          <a:noFill/>
        </p:spPr>
        <p:txBody>
          <a:bodyPr wrap="none" rtlCol="0">
            <a:spAutoFit/>
          </a:bodyPr>
          <a:lstStyle/>
          <a:p>
            <a:r>
              <a:rPr lang="ko-KR" altLang="en-US" sz="1333" dirty="0"/>
              <a:t>지역</a:t>
            </a:r>
          </a:p>
        </p:txBody>
      </p:sp>
      <p:sp>
        <p:nvSpPr>
          <p:cNvPr id="9" name="TextBox 8">
            <a:extLst>
              <a:ext uri="{FF2B5EF4-FFF2-40B4-BE49-F238E27FC236}">
                <a16:creationId xmlns:a16="http://schemas.microsoft.com/office/drawing/2014/main" id="{068D6093-D003-4377-BBC8-1C747B8DA1A8}"/>
              </a:ext>
            </a:extLst>
          </p:cNvPr>
          <p:cNvSpPr txBox="1"/>
          <p:nvPr/>
        </p:nvSpPr>
        <p:spPr>
          <a:xfrm>
            <a:off x="6705226" y="1496062"/>
            <a:ext cx="527709" cy="297454"/>
          </a:xfrm>
          <a:prstGeom prst="rect">
            <a:avLst/>
          </a:prstGeom>
          <a:noFill/>
        </p:spPr>
        <p:txBody>
          <a:bodyPr wrap="none" rtlCol="0">
            <a:spAutoFit/>
          </a:bodyPr>
          <a:lstStyle/>
          <a:p>
            <a:r>
              <a:rPr lang="ko-KR" altLang="en-US" sz="1333" dirty="0"/>
              <a:t>선택</a:t>
            </a:r>
          </a:p>
        </p:txBody>
      </p:sp>
      <p:grpSp>
        <p:nvGrpSpPr>
          <p:cNvPr id="10" name="Drop-Down Box" descr="&lt;SmartSettings&gt;&lt;SmartResize enabled=&quot;True&quot; minWidth=&quot;18&quot; minHeight=&quot;7&quot; /&gt;&lt;/SmartSettings&gt;">
            <a:extLst>
              <a:ext uri="{FF2B5EF4-FFF2-40B4-BE49-F238E27FC236}">
                <a16:creationId xmlns:a16="http://schemas.microsoft.com/office/drawing/2014/main" id="{C9AB7D02-2BA6-4528-8810-E1A222191912}"/>
              </a:ext>
            </a:extLst>
          </p:cNvPr>
          <p:cNvGrpSpPr/>
          <p:nvPr>
            <p:custDataLst>
              <p:tags r:id="rId1"/>
            </p:custDataLst>
          </p:nvPr>
        </p:nvGrpSpPr>
        <p:grpSpPr>
          <a:xfrm>
            <a:off x="2950790" y="1475361"/>
            <a:ext cx="1296141" cy="321456"/>
            <a:chOff x="595684" y="1551576"/>
            <a:chExt cx="1368148" cy="241092"/>
          </a:xfrm>
          <a:solidFill>
            <a:srgbClr val="FFFFFF"/>
          </a:solidFill>
        </p:grpSpPr>
        <p:sp>
          <p:nvSpPr>
            <p:cNvPr id="11"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43064AF7-D606-4247-B55D-7C8BCE74D643}"/>
                </a:ext>
              </a:extLst>
            </p:cNvPr>
            <p:cNvSpPr/>
            <p:nvPr>
              <p:custDataLst>
                <p:tags r:id="rId10"/>
              </p:custDataLst>
            </p:nvPr>
          </p:nvSpPr>
          <p:spPr>
            <a:xfrm>
              <a:off x="595684" y="1551576"/>
              <a:ext cx="113453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2015</a:t>
              </a:r>
            </a:p>
          </p:txBody>
        </p:sp>
        <p:sp>
          <p:nvSpPr>
            <p:cNvPr id="12"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BAA4AACB-9186-4CF3-A7C0-0FE3B152BC26}"/>
                </a:ext>
              </a:extLst>
            </p:cNvPr>
            <p:cNvSpPr/>
            <p:nvPr>
              <p:custDataLst>
                <p:tags r:id="rId11"/>
              </p:custDataLst>
            </p:nvPr>
          </p:nvSpPr>
          <p:spPr>
            <a:xfrm>
              <a:off x="1730218" y="1551576"/>
              <a:ext cx="233614"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3"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293F697A-012C-425D-A9FE-01E28BD83BFD}"/>
                </a:ext>
              </a:extLst>
            </p:cNvPr>
            <p:cNvSpPr>
              <a:spLocks noChangeAspect="1"/>
            </p:cNvSpPr>
            <p:nvPr>
              <p:custDataLst>
                <p:tags r:id="rId12"/>
              </p:custDataLst>
            </p:nvPr>
          </p:nvSpPr>
          <p:spPr bwMode="auto">
            <a:xfrm flipH="1">
              <a:off x="1801982" y="1654034"/>
              <a:ext cx="90085"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14" name="Drop-Down Box" descr="&lt;SmartSettings&gt;&lt;SmartResize enabled=&quot;True&quot; minWidth=&quot;18&quot; minHeight=&quot;7&quot; /&gt;&lt;/SmartSettings&gt;">
            <a:extLst>
              <a:ext uri="{FF2B5EF4-FFF2-40B4-BE49-F238E27FC236}">
                <a16:creationId xmlns:a16="http://schemas.microsoft.com/office/drawing/2014/main" id="{261A4A49-B6B9-4892-8C37-BDF2B97C2A94}"/>
              </a:ext>
            </a:extLst>
          </p:cNvPr>
          <p:cNvGrpSpPr/>
          <p:nvPr>
            <p:custDataLst>
              <p:tags r:id="rId2"/>
            </p:custDataLst>
          </p:nvPr>
        </p:nvGrpSpPr>
        <p:grpSpPr>
          <a:xfrm>
            <a:off x="5115834" y="1475361"/>
            <a:ext cx="1296141" cy="321456"/>
            <a:chOff x="595684" y="1551576"/>
            <a:chExt cx="1368148" cy="241092"/>
          </a:xfrm>
          <a:solidFill>
            <a:srgbClr val="FFFFFF"/>
          </a:solidFill>
        </p:grpSpPr>
        <p:sp>
          <p:nvSpPr>
            <p:cNvPr id="15"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B4541CCA-2492-4A8D-BEE5-56CE87A18925}"/>
                </a:ext>
              </a:extLst>
            </p:cNvPr>
            <p:cNvSpPr/>
            <p:nvPr>
              <p:custDataLst>
                <p:tags r:id="rId7"/>
              </p:custDataLst>
            </p:nvPr>
          </p:nvSpPr>
          <p:spPr>
            <a:xfrm>
              <a:off x="595684" y="1551576"/>
              <a:ext cx="113453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선택</a:t>
              </a:r>
              <a:endParaRPr lang="en-US" sz="1200" dirty="0">
                <a:solidFill>
                  <a:srgbClr val="5F5F5F"/>
                </a:solidFill>
                <a:latin typeface="Segoe UI" panose="020B0502040204020203" pitchFamily="34" charset="0"/>
                <a:cs typeface="Segoe UI" panose="020B0502040204020203" pitchFamily="34" charset="0"/>
              </a:endParaRPr>
            </a:p>
          </p:txBody>
        </p:sp>
        <p:sp>
          <p:nvSpPr>
            <p:cNvPr id="16"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0FBF463E-155A-4F92-838C-49BC503EAF6E}"/>
                </a:ext>
              </a:extLst>
            </p:cNvPr>
            <p:cNvSpPr/>
            <p:nvPr>
              <p:custDataLst>
                <p:tags r:id="rId8"/>
              </p:custDataLst>
            </p:nvPr>
          </p:nvSpPr>
          <p:spPr>
            <a:xfrm>
              <a:off x="1730218" y="1551576"/>
              <a:ext cx="233614"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7"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01A3B74C-FF9E-4DCC-ABC4-2D747C9828A3}"/>
                </a:ext>
              </a:extLst>
            </p:cNvPr>
            <p:cNvSpPr>
              <a:spLocks noChangeAspect="1"/>
            </p:cNvSpPr>
            <p:nvPr>
              <p:custDataLst>
                <p:tags r:id="rId9"/>
              </p:custDataLst>
            </p:nvPr>
          </p:nvSpPr>
          <p:spPr bwMode="auto">
            <a:xfrm flipH="1">
              <a:off x="1801982" y="1654034"/>
              <a:ext cx="90085"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18" name="Drop-Down Box" descr="&lt;SmartSettings&gt;&lt;SmartResize enabled=&quot;True&quot; minWidth=&quot;18&quot; minHeight=&quot;7&quot; /&gt;&lt;/SmartSettings&gt;">
            <a:extLst>
              <a:ext uri="{FF2B5EF4-FFF2-40B4-BE49-F238E27FC236}">
                <a16:creationId xmlns:a16="http://schemas.microsoft.com/office/drawing/2014/main" id="{DEAF22B3-5C21-4B3F-9687-35974AAE136B}"/>
              </a:ext>
            </a:extLst>
          </p:cNvPr>
          <p:cNvGrpSpPr/>
          <p:nvPr>
            <p:custDataLst>
              <p:tags r:id="rId3"/>
            </p:custDataLst>
          </p:nvPr>
        </p:nvGrpSpPr>
        <p:grpSpPr>
          <a:xfrm>
            <a:off x="7332006" y="1475363"/>
            <a:ext cx="1548303" cy="321456"/>
            <a:chOff x="595684" y="1551576"/>
            <a:chExt cx="1368148" cy="241092"/>
          </a:xfrm>
          <a:solidFill>
            <a:srgbClr val="FFFFFF"/>
          </a:solidFill>
        </p:grpSpPr>
        <p:sp>
          <p:nvSpPr>
            <p:cNvPr id="19"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2F8F7E1D-0239-45FE-95E0-E9FAB7F38DF9}"/>
                </a:ext>
              </a:extLst>
            </p:cNvPr>
            <p:cNvSpPr/>
            <p:nvPr>
              <p:custDataLst>
                <p:tags r:id="rId4"/>
              </p:custDataLst>
            </p:nvPr>
          </p:nvSpPr>
          <p:spPr>
            <a:xfrm>
              <a:off x="595684" y="1551576"/>
              <a:ext cx="1172580"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과학기술표준</a:t>
              </a:r>
              <a:endParaRPr lang="en-US" altLang="ko-KR" sz="1200" dirty="0">
                <a:solidFill>
                  <a:srgbClr val="5F5F5F"/>
                </a:solidFill>
                <a:latin typeface="Segoe UI" panose="020B0502040204020203" pitchFamily="34" charset="0"/>
                <a:cs typeface="Segoe UI" panose="020B0502040204020203" pitchFamily="34" charset="0"/>
              </a:endParaRPr>
            </a:p>
          </p:txBody>
        </p:sp>
        <p:sp>
          <p:nvSpPr>
            <p:cNvPr id="20"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FDAC2ECB-1885-4B5D-A16B-B44F3A875257}"/>
                </a:ext>
              </a:extLst>
            </p:cNvPr>
            <p:cNvSpPr/>
            <p:nvPr>
              <p:custDataLst>
                <p:tags r:id="rId5"/>
              </p:custDataLst>
            </p:nvPr>
          </p:nvSpPr>
          <p:spPr>
            <a:xfrm>
              <a:off x="1768265" y="1551576"/>
              <a:ext cx="195567"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21"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1B67A5CE-6CD9-4ADA-A262-167A0E8AF0E1}"/>
                </a:ext>
              </a:extLst>
            </p:cNvPr>
            <p:cNvSpPr>
              <a:spLocks noChangeAspect="1"/>
            </p:cNvSpPr>
            <p:nvPr>
              <p:custDataLst>
                <p:tags r:id="rId6"/>
              </p:custDataLst>
            </p:nvPr>
          </p:nvSpPr>
          <p:spPr bwMode="auto">
            <a:xfrm flipH="1">
              <a:off x="1828341" y="1654034"/>
              <a:ext cx="75414"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22" name="TextBox 21">
            <a:extLst>
              <a:ext uri="{FF2B5EF4-FFF2-40B4-BE49-F238E27FC236}">
                <a16:creationId xmlns:a16="http://schemas.microsoft.com/office/drawing/2014/main" id="{49130734-DF81-4108-8202-685904B10767}"/>
              </a:ext>
            </a:extLst>
          </p:cNvPr>
          <p:cNvSpPr txBox="1"/>
          <p:nvPr/>
        </p:nvSpPr>
        <p:spPr>
          <a:xfrm>
            <a:off x="2565284" y="958698"/>
            <a:ext cx="1404552" cy="318100"/>
          </a:xfrm>
          <a:prstGeom prst="rect">
            <a:avLst/>
          </a:prstGeom>
          <a:noFill/>
        </p:spPr>
        <p:txBody>
          <a:bodyPr wrap="none" rtlCol="0">
            <a:spAutoFit/>
          </a:bodyPr>
          <a:lstStyle/>
          <a:p>
            <a:r>
              <a:rPr lang="en-US" altLang="ko-KR" sz="1467" dirty="0"/>
              <a:t>R&amp;D</a:t>
            </a:r>
            <a:r>
              <a:rPr lang="ko-KR" altLang="en-US" sz="1467" dirty="0"/>
              <a:t>과제 현황</a:t>
            </a:r>
          </a:p>
        </p:txBody>
      </p:sp>
      <p:sp>
        <p:nvSpPr>
          <p:cNvPr id="23" name="직사각형 22">
            <a:extLst>
              <a:ext uri="{FF2B5EF4-FFF2-40B4-BE49-F238E27FC236}">
                <a16:creationId xmlns:a16="http://schemas.microsoft.com/office/drawing/2014/main" id="{74B79381-4932-4A97-8C2E-DA020DCF3B8A}"/>
              </a:ext>
            </a:extLst>
          </p:cNvPr>
          <p:cNvSpPr/>
          <p:nvPr/>
        </p:nvSpPr>
        <p:spPr>
          <a:xfrm>
            <a:off x="2324403" y="1047010"/>
            <a:ext cx="198496" cy="172191"/>
          </a:xfrm>
          <a:prstGeom prst="rect">
            <a:avLst/>
          </a:prstGeom>
          <a:solidFill>
            <a:srgbClr val="3B88B7"/>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graphicFrame>
        <p:nvGraphicFramePr>
          <p:cNvPr id="27" name="차트 26">
            <a:extLst>
              <a:ext uri="{FF2B5EF4-FFF2-40B4-BE49-F238E27FC236}">
                <a16:creationId xmlns:a16="http://schemas.microsoft.com/office/drawing/2014/main" id="{DD8F4C6A-C699-4020-82EC-7B85DF79D486}"/>
              </a:ext>
            </a:extLst>
          </p:cNvPr>
          <p:cNvGraphicFramePr/>
          <p:nvPr/>
        </p:nvGraphicFramePr>
        <p:xfrm>
          <a:off x="2224021" y="2468893"/>
          <a:ext cx="6752299" cy="4214072"/>
        </p:xfrm>
        <a:graphic>
          <a:graphicData uri="http://schemas.openxmlformats.org/drawingml/2006/chart">
            <c:chart xmlns:c="http://schemas.openxmlformats.org/drawingml/2006/chart" xmlns:r="http://schemas.openxmlformats.org/officeDocument/2006/relationships" r:id="rId15"/>
          </a:graphicData>
        </a:graphic>
      </p:graphicFrame>
      <p:sp>
        <p:nvSpPr>
          <p:cNvPr id="28" name="TextBox 27">
            <a:extLst>
              <a:ext uri="{FF2B5EF4-FFF2-40B4-BE49-F238E27FC236}">
                <a16:creationId xmlns:a16="http://schemas.microsoft.com/office/drawing/2014/main" id="{150BECCB-83EE-4B79-AFC5-BAE14D28C68C}"/>
              </a:ext>
            </a:extLst>
          </p:cNvPr>
          <p:cNvSpPr txBox="1"/>
          <p:nvPr/>
        </p:nvSpPr>
        <p:spPr>
          <a:xfrm>
            <a:off x="2255574" y="2116396"/>
            <a:ext cx="2983509" cy="318100"/>
          </a:xfrm>
          <a:prstGeom prst="rect">
            <a:avLst/>
          </a:prstGeom>
          <a:noFill/>
        </p:spPr>
        <p:txBody>
          <a:bodyPr wrap="none" rtlCol="0">
            <a:spAutoFit/>
          </a:bodyPr>
          <a:lstStyle/>
          <a:p>
            <a:r>
              <a:rPr lang="en-US" altLang="ko-KR" sz="1467" dirty="0"/>
              <a:t>2015</a:t>
            </a:r>
            <a:r>
              <a:rPr lang="ko-KR" altLang="en-US" sz="1467" dirty="0"/>
              <a:t>년도 전라남도 과학기술분류</a:t>
            </a:r>
          </a:p>
        </p:txBody>
      </p:sp>
      <p:sp>
        <p:nvSpPr>
          <p:cNvPr id="29" name="직사각형 28">
            <a:extLst>
              <a:ext uri="{FF2B5EF4-FFF2-40B4-BE49-F238E27FC236}">
                <a16:creationId xmlns:a16="http://schemas.microsoft.com/office/drawing/2014/main" id="{33DCF6E2-7C96-44C0-A3DA-FAE77E0B99E1}"/>
              </a:ext>
            </a:extLst>
          </p:cNvPr>
          <p:cNvSpPr/>
          <p:nvPr/>
        </p:nvSpPr>
        <p:spPr>
          <a:xfrm>
            <a:off x="397711" y="1483870"/>
            <a:ext cx="951427" cy="3044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1200" dirty="0">
                <a:solidFill>
                  <a:schemeClr val="tx1">
                    <a:lumMod val="50000"/>
                    <a:lumOff val="50000"/>
                  </a:schemeClr>
                </a:solidFill>
              </a:rPr>
              <a:t>연구조직</a:t>
            </a:r>
          </a:p>
        </p:txBody>
      </p:sp>
      <p:sp>
        <p:nvSpPr>
          <p:cNvPr id="30" name="직사각형 29">
            <a:extLst>
              <a:ext uri="{FF2B5EF4-FFF2-40B4-BE49-F238E27FC236}">
                <a16:creationId xmlns:a16="http://schemas.microsoft.com/office/drawing/2014/main" id="{8278B837-F7F7-4E4A-9CD6-15E5EC5918CD}"/>
              </a:ext>
            </a:extLst>
          </p:cNvPr>
          <p:cNvSpPr/>
          <p:nvPr/>
        </p:nvSpPr>
        <p:spPr>
          <a:xfrm>
            <a:off x="239349" y="1892829"/>
            <a:ext cx="1728192"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1" name="직사각형 30">
            <a:extLst>
              <a:ext uri="{FF2B5EF4-FFF2-40B4-BE49-F238E27FC236}">
                <a16:creationId xmlns:a16="http://schemas.microsoft.com/office/drawing/2014/main" id="{E26F07CF-BE8C-4115-BA7B-27486932AF72}"/>
              </a:ext>
            </a:extLst>
          </p:cNvPr>
          <p:cNvSpPr/>
          <p:nvPr/>
        </p:nvSpPr>
        <p:spPr>
          <a:xfrm>
            <a:off x="273172" y="469586"/>
            <a:ext cx="8629025" cy="384041"/>
          </a:xfrm>
          <a:prstGeom prst="rect">
            <a:avLst/>
          </a:prstGeom>
          <a:solidFill>
            <a:srgbClr val="416BA4"/>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2" name="TextBox 31">
            <a:extLst>
              <a:ext uri="{FF2B5EF4-FFF2-40B4-BE49-F238E27FC236}">
                <a16:creationId xmlns:a16="http://schemas.microsoft.com/office/drawing/2014/main" id="{0C88E6C5-93D0-4EF8-81C0-0F9A18814BDB}"/>
              </a:ext>
            </a:extLst>
          </p:cNvPr>
          <p:cNvSpPr txBox="1"/>
          <p:nvPr/>
        </p:nvSpPr>
        <p:spPr>
          <a:xfrm>
            <a:off x="1509375" y="504814"/>
            <a:ext cx="1144865" cy="307777"/>
          </a:xfrm>
          <a:prstGeom prst="rect">
            <a:avLst/>
          </a:prstGeom>
          <a:noFill/>
        </p:spPr>
        <p:txBody>
          <a:bodyPr wrap="none" rtlCol="0">
            <a:spAutoFit/>
          </a:bodyPr>
          <a:lstStyle/>
          <a:p>
            <a:r>
              <a:rPr lang="ko-KR" altLang="en-US" sz="1400" dirty="0">
                <a:solidFill>
                  <a:schemeClr val="bg1"/>
                </a:solidFill>
              </a:rPr>
              <a:t>시스템 소개</a:t>
            </a:r>
          </a:p>
        </p:txBody>
      </p:sp>
      <p:sp>
        <p:nvSpPr>
          <p:cNvPr id="33" name="TextBox 32">
            <a:extLst>
              <a:ext uri="{FF2B5EF4-FFF2-40B4-BE49-F238E27FC236}">
                <a16:creationId xmlns:a16="http://schemas.microsoft.com/office/drawing/2014/main" id="{40BE59CB-95A4-4553-BB53-38CDD6D9A298}"/>
              </a:ext>
            </a:extLst>
          </p:cNvPr>
          <p:cNvSpPr txBox="1"/>
          <p:nvPr/>
        </p:nvSpPr>
        <p:spPr>
          <a:xfrm>
            <a:off x="3571363" y="504814"/>
            <a:ext cx="902811" cy="307777"/>
          </a:xfrm>
          <a:prstGeom prst="rect">
            <a:avLst/>
          </a:prstGeom>
          <a:noFill/>
        </p:spPr>
        <p:txBody>
          <a:bodyPr wrap="none" rtlCol="0">
            <a:spAutoFit/>
          </a:bodyPr>
          <a:lstStyle/>
          <a:p>
            <a:r>
              <a:rPr lang="ko-KR" altLang="en-US" sz="1400" dirty="0">
                <a:solidFill>
                  <a:schemeClr val="bg1"/>
                </a:solidFill>
              </a:rPr>
              <a:t>사업공고</a:t>
            </a:r>
          </a:p>
        </p:txBody>
      </p:sp>
      <p:sp>
        <p:nvSpPr>
          <p:cNvPr id="35" name="TextBox 34">
            <a:extLst>
              <a:ext uri="{FF2B5EF4-FFF2-40B4-BE49-F238E27FC236}">
                <a16:creationId xmlns:a16="http://schemas.microsoft.com/office/drawing/2014/main" id="{F6622ED1-9359-4C62-A82C-A6E9D012648B}"/>
              </a:ext>
            </a:extLst>
          </p:cNvPr>
          <p:cNvSpPr txBox="1"/>
          <p:nvPr/>
        </p:nvSpPr>
        <p:spPr>
          <a:xfrm>
            <a:off x="5751949" y="504814"/>
            <a:ext cx="864096" cy="307777"/>
          </a:xfrm>
          <a:prstGeom prst="rect">
            <a:avLst/>
          </a:prstGeom>
          <a:noFill/>
        </p:spPr>
        <p:txBody>
          <a:bodyPr wrap="square" rtlCol="0">
            <a:spAutoFit/>
          </a:bodyPr>
          <a:lstStyle/>
          <a:p>
            <a:r>
              <a:rPr lang="ko-KR" altLang="en-US" sz="1400">
                <a:solidFill>
                  <a:schemeClr val="bg1"/>
                </a:solidFill>
              </a:rPr>
              <a:t>정보</a:t>
            </a:r>
            <a:endParaRPr lang="ko-KR" altLang="en-US" sz="1400" dirty="0">
              <a:solidFill>
                <a:schemeClr val="bg1"/>
              </a:solidFill>
            </a:endParaRPr>
          </a:p>
        </p:txBody>
      </p:sp>
      <p:sp>
        <p:nvSpPr>
          <p:cNvPr id="36" name="직사각형 35">
            <a:extLst>
              <a:ext uri="{FF2B5EF4-FFF2-40B4-BE49-F238E27FC236}">
                <a16:creationId xmlns:a16="http://schemas.microsoft.com/office/drawing/2014/main" id="{3E3AFC1A-60AF-4436-A563-EF0151CEE158}"/>
              </a:ext>
            </a:extLst>
          </p:cNvPr>
          <p:cNvSpPr/>
          <p:nvPr/>
        </p:nvSpPr>
        <p:spPr>
          <a:xfrm>
            <a:off x="7154194" y="453714"/>
            <a:ext cx="1326983" cy="4800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37" name="TextBox 36">
            <a:extLst>
              <a:ext uri="{FF2B5EF4-FFF2-40B4-BE49-F238E27FC236}">
                <a16:creationId xmlns:a16="http://schemas.microsoft.com/office/drawing/2014/main" id="{B65CCDC9-8E2F-4BEF-9ED0-3112EA135D78}"/>
              </a:ext>
            </a:extLst>
          </p:cNvPr>
          <p:cNvSpPr txBox="1"/>
          <p:nvPr/>
        </p:nvSpPr>
        <p:spPr>
          <a:xfrm>
            <a:off x="7107550" y="512969"/>
            <a:ext cx="1515541" cy="307777"/>
          </a:xfrm>
          <a:prstGeom prst="rect">
            <a:avLst/>
          </a:prstGeom>
          <a:noFill/>
        </p:spPr>
        <p:txBody>
          <a:bodyPr wrap="square" rtlCol="0">
            <a:spAutoFit/>
          </a:bodyPr>
          <a:lstStyle/>
          <a:p>
            <a:r>
              <a:rPr lang="ko-KR" altLang="en-US" sz="1400" dirty="0">
                <a:solidFill>
                  <a:schemeClr val="bg1"/>
                </a:solidFill>
              </a:rPr>
              <a:t>중소기업 통계</a:t>
            </a:r>
          </a:p>
        </p:txBody>
      </p:sp>
    </p:spTree>
    <p:extLst>
      <p:ext uri="{BB962C8B-B14F-4D97-AF65-F5344CB8AC3E}">
        <p14:creationId xmlns:p14="http://schemas.microsoft.com/office/powerpoint/2010/main" val="142949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70C81DE-EBED-4612-A0DB-C8F2FEB60B91}"/>
              </a:ext>
            </a:extLst>
          </p:cNvPr>
          <p:cNvSpPr>
            <a:spLocks noGrp="1"/>
          </p:cNvSpPr>
          <p:nvPr>
            <p:ph type="body" sz="quarter" idx="10"/>
          </p:nvPr>
        </p:nvSpPr>
        <p:spPr/>
        <p:txBody>
          <a:bodyPr/>
          <a:lstStyle/>
          <a:p>
            <a:r>
              <a:rPr lang="ko-KR" altLang="en-US" dirty="0"/>
              <a:t>과제현황 통계표출</a:t>
            </a:r>
            <a:endParaRPr lang="en-US" altLang="ko-KR" dirty="0"/>
          </a:p>
          <a:p>
            <a:endParaRPr lang="en-US" altLang="ko-KR" dirty="0"/>
          </a:p>
          <a:p>
            <a:r>
              <a:rPr lang="ko-KR" altLang="en-US" dirty="0"/>
              <a:t>표가 너무 길 경우 스크롤 처리</a:t>
            </a:r>
            <a:endParaRPr lang="en-US" altLang="ko-KR" dirty="0"/>
          </a:p>
        </p:txBody>
      </p:sp>
      <p:sp>
        <p:nvSpPr>
          <p:cNvPr id="3" name="제목 2">
            <a:extLst>
              <a:ext uri="{FF2B5EF4-FFF2-40B4-BE49-F238E27FC236}">
                <a16:creationId xmlns:a16="http://schemas.microsoft.com/office/drawing/2014/main" id="{0AAE0043-6841-4331-9AF1-63780F4C0F66}"/>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통계 </a:t>
            </a:r>
            <a:r>
              <a:rPr lang="en-US" altLang="ko-KR" sz="1300" dirty="0"/>
              <a:t>&gt; R&amp;D</a:t>
            </a:r>
            <a:r>
              <a:rPr lang="ko-KR" altLang="en-US" sz="1300" dirty="0"/>
              <a:t>과제현황</a:t>
            </a:r>
          </a:p>
        </p:txBody>
      </p:sp>
      <p:pic>
        <p:nvPicPr>
          <p:cNvPr id="4" name="그림 3">
            <a:extLst>
              <a:ext uri="{FF2B5EF4-FFF2-40B4-BE49-F238E27FC236}">
                <a16:creationId xmlns:a16="http://schemas.microsoft.com/office/drawing/2014/main" id="{01E4F775-02F5-42BA-B977-C1082B38A0FB}"/>
              </a:ext>
            </a:extLst>
          </p:cNvPr>
          <p:cNvPicPr>
            <a:picLocks noChangeAspect="1"/>
          </p:cNvPicPr>
          <p:nvPr/>
        </p:nvPicPr>
        <p:blipFill>
          <a:blip r:embed="rId2"/>
          <a:stretch>
            <a:fillRect/>
          </a:stretch>
        </p:blipFill>
        <p:spPr>
          <a:xfrm>
            <a:off x="239350" y="932723"/>
            <a:ext cx="1898141" cy="1536171"/>
          </a:xfrm>
          <a:prstGeom prst="rect">
            <a:avLst/>
          </a:prstGeom>
        </p:spPr>
      </p:pic>
      <p:sp>
        <p:nvSpPr>
          <p:cNvPr id="5" name="직사각형 4">
            <a:extLst>
              <a:ext uri="{FF2B5EF4-FFF2-40B4-BE49-F238E27FC236}">
                <a16:creationId xmlns:a16="http://schemas.microsoft.com/office/drawing/2014/main" id="{8686A457-3788-464A-B60E-4569023DBA97}"/>
              </a:ext>
            </a:extLst>
          </p:cNvPr>
          <p:cNvSpPr/>
          <p:nvPr/>
        </p:nvSpPr>
        <p:spPr>
          <a:xfrm>
            <a:off x="335360" y="1146516"/>
            <a:ext cx="1056117" cy="288032"/>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chemeClr val="bg1"/>
                </a:solidFill>
              </a:rPr>
              <a:t>R&amp;D</a:t>
            </a:r>
            <a:r>
              <a:rPr lang="ko-KR" altLang="en-US" sz="1200" dirty="0">
                <a:solidFill>
                  <a:schemeClr val="bg1"/>
                </a:solidFill>
              </a:rPr>
              <a:t>과제현황</a:t>
            </a:r>
          </a:p>
        </p:txBody>
      </p:sp>
      <p:sp>
        <p:nvSpPr>
          <p:cNvPr id="6" name="직사각형 5">
            <a:extLst>
              <a:ext uri="{FF2B5EF4-FFF2-40B4-BE49-F238E27FC236}">
                <a16:creationId xmlns:a16="http://schemas.microsoft.com/office/drawing/2014/main" id="{47D501B8-24B5-482E-8024-174034418C4B}"/>
              </a:ext>
            </a:extLst>
          </p:cNvPr>
          <p:cNvSpPr/>
          <p:nvPr/>
        </p:nvSpPr>
        <p:spPr>
          <a:xfrm>
            <a:off x="397711" y="1483870"/>
            <a:ext cx="951427" cy="3044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1200" dirty="0">
                <a:solidFill>
                  <a:schemeClr val="tx1">
                    <a:lumMod val="50000"/>
                    <a:lumOff val="50000"/>
                  </a:schemeClr>
                </a:solidFill>
              </a:rPr>
              <a:t>연구조직</a:t>
            </a:r>
          </a:p>
        </p:txBody>
      </p:sp>
      <p:sp>
        <p:nvSpPr>
          <p:cNvPr id="7" name="직사각형 6">
            <a:extLst>
              <a:ext uri="{FF2B5EF4-FFF2-40B4-BE49-F238E27FC236}">
                <a16:creationId xmlns:a16="http://schemas.microsoft.com/office/drawing/2014/main" id="{108C094B-FD6E-4D3E-807C-2BE2916BE501}"/>
              </a:ext>
            </a:extLst>
          </p:cNvPr>
          <p:cNvSpPr/>
          <p:nvPr/>
        </p:nvSpPr>
        <p:spPr>
          <a:xfrm>
            <a:off x="239349" y="1892829"/>
            <a:ext cx="1728192"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pic>
        <p:nvPicPr>
          <p:cNvPr id="9" name="그림 8">
            <a:extLst>
              <a:ext uri="{FF2B5EF4-FFF2-40B4-BE49-F238E27FC236}">
                <a16:creationId xmlns:a16="http://schemas.microsoft.com/office/drawing/2014/main" id="{052B9B29-AA27-4945-BD6E-D99E4B7FF330}"/>
              </a:ext>
            </a:extLst>
          </p:cNvPr>
          <p:cNvPicPr>
            <a:picLocks noChangeAspect="1"/>
          </p:cNvPicPr>
          <p:nvPr/>
        </p:nvPicPr>
        <p:blipFill>
          <a:blip r:embed="rId3"/>
          <a:stretch>
            <a:fillRect/>
          </a:stretch>
        </p:blipFill>
        <p:spPr>
          <a:xfrm>
            <a:off x="2137491" y="1185697"/>
            <a:ext cx="6610613" cy="1414264"/>
          </a:xfrm>
          <a:prstGeom prst="rect">
            <a:avLst/>
          </a:prstGeom>
        </p:spPr>
      </p:pic>
      <p:graphicFrame>
        <p:nvGraphicFramePr>
          <p:cNvPr id="14" name="표 14">
            <a:extLst>
              <a:ext uri="{FF2B5EF4-FFF2-40B4-BE49-F238E27FC236}">
                <a16:creationId xmlns:a16="http://schemas.microsoft.com/office/drawing/2014/main" id="{1A4F788E-0A8D-4161-8AAE-93F014BE1885}"/>
              </a:ext>
            </a:extLst>
          </p:cNvPr>
          <p:cNvGraphicFramePr>
            <a:graphicFrameLocks noGrp="1"/>
          </p:cNvGraphicFramePr>
          <p:nvPr/>
        </p:nvGraphicFramePr>
        <p:xfrm>
          <a:off x="1871531" y="3297932"/>
          <a:ext cx="6966858" cy="2472265"/>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836206112"/>
                    </a:ext>
                  </a:extLst>
                </a:gridCol>
                <a:gridCol w="1161143">
                  <a:extLst>
                    <a:ext uri="{9D8B030D-6E8A-4147-A177-3AD203B41FA5}">
                      <a16:colId xmlns:a16="http://schemas.microsoft.com/office/drawing/2014/main" val="2646296070"/>
                    </a:ext>
                  </a:extLst>
                </a:gridCol>
                <a:gridCol w="1161143">
                  <a:extLst>
                    <a:ext uri="{9D8B030D-6E8A-4147-A177-3AD203B41FA5}">
                      <a16:colId xmlns:a16="http://schemas.microsoft.com/office/drawing/2014/main" val="4196949956"/>
                    </a:ext>
                  </a:extLst>
                </a:gridCol>
                <a:gridCol w="1161143">
                  <a:extLst>
                    <a:ext uri="{9D8B030D-6E8A-4147-A177-3AD203B41FA5}">
                      <a16:colId xmlns:a16="http://schemas.microsoft.com/office/drawing/2014/main" val="2602329905"/>
                    </a:ext>
                  </a:extLst>
                </a:gridCol>
                <a:gridCol w="1161143">
                  <a:extLst>
                    <a:ext uri="{9D8B030D-6E8A-4147-A177-3AD203B41FA5}">
                      <a16:colId xmlns:a16="http://schemas.microsoft.com/office/drawing/2014/main" val="2514463731"/>
                    </a:ext>
                  </a:extLst>
                </a:gridCol>
                <a:gridCol w="1161143">
                  <a:extLst>
                    <a:ext uri="{9D8B030D-6E8A-4147-A177-3AD203B41FA5}">
                      <a16:colId xmlns:a16="http://schemas.microsoft.com/office/drawing/2014/main" val="24998687"/>
                    </a:ext>
                  </a:extLst>
                </a:gridCol>
              </a:tblGrid>
              <a:tr h="494453">
                <a:tc>
                  <a:txBody>
                    <a:bodyPr/>
                    <a:lstStyle/>
                    <a:p>
                      <a:pPr algn="ctr" latinLnBrk="1"/>
                      <a:r>
                        <a:rPr lang="ko-KR" altLang="en-US" sz="1200" dirty="0"/>
                        <a:t>지역</a:t>
                      </a:r>
                    </a:p>
                  </a:txBody>
                  <a:tcPr marL="121920" marR="121920" marT="60960" marB="60960" anchor="ctr"/>
                </a:tc>
                <a:tc>
                  <a:txBody>
                    <a:bodyPr/>
                    <a:lstStyle/>
                    <a:p>
                      <a:pPr algn="ctr" latinLnBrk="1"/>
                      <a:r>
                        <a:rPr lang="ko-KR" altLang="en-US" sz="1200" dirty="0"/>
                        <a:t>기계</a:t>
                      </a:r>
                      <a:r>
                        <a:rPr lang="en-US" altLang="ko-KR" sz="1200" dirty="0"/>
                        <a:t>·</a:t>
                      </a:r>
                      <a:r>
                        <a:rPr lang="ko-KR" altLang="en-US" sz="1200" dirty="0"/>
                        <a:t>제조</a:t>
                      </a:r>
                    </a:p>
                  </a:txBody>
                  <a:tcPr marL="121920" marR="121920" marT="60960" marB="60960" anchor="ctr"/>
                </a:tc>
                <a:tc>
                  <a:txBody>
                    <a:bodyPr/>
                    <a:lstStyle/>
                    <a:p>
                      <a:pPr algn="ctr" latinLnBrk="1"/>
                      <a:r>
                        <a:rPr lang="ko-KR" altLang="en-US" sz="1200" dirty="0"/>
                        <a:t>우주</a:t>
                      </a:r>
                      <a:r>
                        <a:rPr lang="en-US" altLang="ko-KR" sz="1200" dirty="0"/>
                        <a:t>·</a:t>
                      </a:r>
                      <a:r>
                        <a:rPr lang="ko-KR" altLang="en-US" sz="1200" dirty="0"/>
                        <a:t>항공</a:t>
                      </a:r>
                      <a:r>
                        <a:rPr lang="en-US" altLang="ko-KR" sz="1200" dirty="0"/>
                        <a:t>·</a:t>
                      </a:r>
                      <a:r>
                        <a:rPr lang="ko-KR" altLang="en-US" sz="1200" dirty="0"/>
                        <a:t>해양</a:t>
                      </a:r>
                    </a:p>
                  </a:txBody>
                  <a:tcPr marL="121920" marR="121920" marT="60960" marB="60960" anchor="ctr"/>
                </a:tc>
                <a:tc>
                  <a:txBody>
                    <a:bodyPr/>
                    <a:lstStyle/>
                    <a:p>
                      <a:pPr algn="ctr" latinLnBrk="1"/>
                      <a:r>
                        <a:rPr lang="ko-KR" altLang="en-US" sz="1200"/>
                        <a:t>소재</a:t>
                      </a:r>
                      <a:r>
                        <a:rPr lang="en-US" altLang="ko-KR" sz="1200"/>
                        <a:t>·</a:t>
                      </a:r>
                      <a:r>
                        <a:rPr lang="ko-KR" altLang="en-US" sz="1200"/>
                        <a:t>나노</a:t>
                      </a:r>
                      <a:endParaRPr lang="ko-KR" altLang="en-US" sz="1200" dirty="0"/>
                    </a:p>
                  </a:txBody>
                  <a:tcPr marL="121920" marR="121920" marT="60960" marB="60960" anchor="ctr"/>
                </a:tc>
                <a:tc>
                  <a:txBody>
                    <a:bodyPr/>
                    <a:lstStyle/>
                    <a:p>
                      <a:pPr algn="ctr" latinLnBrk="1"/>
                      <a:r>
                        <a:rPr lang="ko-KR" altLang="en-US" sz="1200"/>
                        <a:t>농림</a:t>
                      </a:r>
                      <a:r>
                        <a:rPr lang="en-US" altLang="ko-KR" sz="1200"/>
                        <a:t>·</a:t>
                      </a:r>
                      <a:r>
                        <a:rPr lang="ko-KR" altLang="en-US" sz="1200"/>
                        <a:t>수산</a:t>
                      </a:r>
                      <a:r>
                        <a:rPr lang="en-US" altLang="ko-KR" sz="1200"/>
                        <a:t>·</a:t>
                      </a:r>
                      <a:r>
                        <a:rPr lang="ko-KR" altLang="en-US" sz="1200"/>
                        <a:t>식품</a:t>
                      </a:r>
                      <a:endParaRPr lang="ko-KR" altLang="en-US" sz="1200" dirty="0"/>
                    </a:p>
                  </a:txBody>
                  <a:tcPr marL="121920" marR="121920" marT="60960" marB="60960" anchor="ctr"/>
                </a:tc>
                <a:tc>
                  <a:txBody>
                    <a:bodyPr/>
                    <a:lstStyle/>
                    <a:p>
                      <a:pPr algn="ctr" latinLnBrk="1"/>
                      <a:r>
                        <a:rPr lang="ko-KR" altLang="en-US" sz="1200"/>
                        <a:t>건설</a:t>
                      </a:r>
                      <a:r>
                        <a:rPr lang="en-US" altLang="ko-KR" sz="1200"/>
                        <a:t>·</a:t>
                      </a:r>
                      <a:r>
                        <a:rPr lang="ko-KR" altLang="en-US" sz="1200"/>
                        <a:t>교통</a:t>
                      </a:r>
                      <a:endParaRPr lang="ko-KR" altLang="en-US" sz="1200" dirty="0"/>
                    </a:p>
                  </a:txBody>
                  <a:tcPr marL="121920" marR="121920" marT="60960" marB="60960" anchor="ctr"/>
                </a:tc>
                <a:extLst>
                  <a:ext uri="{0D108BD9-81ED-4DB2-BD59-A6C34878D82A}">
                    <a16:rowId xmlns:a16="http://schemas.microsoft.com/office/drawing/2014/main" val="3360864934"/>
                  </a:ext>
                </a:extLst>
              </a:tr>
              <a:tr h="494453">
                <a:tc>
                  <a:txBody>
                    <a:bodyPr/>
                    <a:lstStyle/>
                    <a:p>
                      <a:pPr algn="ctr" latinLnBrk="1"/>
                      <a:r>
                        <a:rPr lang="ko-KR" altLang="en-US" sz="1200" dirty="0"/>
                        <a:t>전라남도</a:t>
                      </a:r>
                    </a:p>
                  </a:txBody>
                  <a:tcPr marL="121920" marR="121920" marT="60960" marB="60960" anchor="ctr"/>
                </a:tc>
                <a:tc>
                  <a:txBody>
                    <a:bodyPr/>
                    <a:lstStyle/>
                    <a:p>
                      <a:pPr algn="ctr" latinLnBrk="1"/>
                      <a:r>
                        <a:rPr lang="en-US" altLang="ko-KR" sz="1200" dirty="0"/>
                        <a:t>100</a:t>
                      </a:r>
                      <a:endParaRPr lang="ko-KR" altLang="en-US" sz="1200" dirty="0"/>
                    </a:p>
                  </a:txBody>
                  <a:tcPr marL="121920" marR="121920" marT="60960" marB="60960" anchor="ctr"/>
                </a:tc>
                <a:tc>
                  <a:txBody>
                    <a:bodyPr/>
                    <a:lstStyle/>
                    <a:p>
                      <a:pPr algn="ctr" latinLnBrk="1"/>
                      <a:r>
                        <a:rPr lang="en-US" altLang="ko-KR" sz="1200" dirty="0"/>
                        <a:t>45</a:t>
                      </a:r>
                      <a:endParaRPr lang="ko-KR" altLang="en-US" sz="1200" dirty="0"/>
                    </a:p>
                  </a:txBody>
                  <a:tcPr marL="121920" marR="121920" marT="60960" marB="60960" anchor="ctr"/>
                </a:tc>
                <a:tc>
                  <a:txBody>
                    <a:bodyPr/>
                    <a:lstStyle/>
                    <a:p>
                      <a:pPr algn="ctr" latinLnBrk="1"/>
                      <a:r>
                        <a:rPr lang="en-US" altLang="ko-KR" sz="1200" dirty="0"/>
                        <a:t>30</a:t>
                      </a:r>
                      <a:endParaRPr lang="ko-KR" altLang="en-US" sz="1200" dirty="0"/>
                    </a:p>
                  </a:txBody>
                  <a:tcPr marL="121920" marR="121920" marT="60960" marB="60960" anchor="ctr"/>
                </a:tc>
                <a:tc>
                  <a:txBody>
                    <a:bodyPr/>
                    <a:lstStyle/>
                    <a:p>
                      <a:pPr algn="ctr" latinLnBrk="1"/>
                      <a:r>
                        <a:rPr lang="en-US" altLang="ko-KR" sz="1200" dirty="0"/>
                        <a:t>25</a:t>
                      </a:r>
                      <a:endParaRPr lang="ko-KR" altLang="en-US" sz="1200" dirty="0"/>
                    </a:p>
                  </a:txBody>
                  <a:tcPr marL="121920" marR="121920" marT="60960" marB="60960" anchor="ctr"/>
                </a:tc>
                <a:tc>
                  <a:txBody>
                    <a:bodyPr/>
                    <a:lstStyle/>
                    <a:p>
                      <a:pPr algn="ctr" latinLnBrk="1"/>
                      <a:r>
                        <a:rPr lang="en-US" altLang="ko-KR" sz="1200" dirty="0"/>
                        <a:t>20</a:t>
                      </a:r>
                      <a:endParaRPr lang="ko-KR" altLang="en-US" sz="1200" dirty="0"/>
                    </a:p>
                  </a:txBody>
                  <a:tcPr marL="121920" marR="121920" marT="60960" marB="60960" anchor="ctr"/>
                </a:tc>
                <a:extLst>
                  <a:ext uri="{0D108BD9-81ED-4DB2-BD59-A6C34878D82A}">
                    <a16:rowId xmlns:a16="http://schemas.microsoft.com/office/drawing/2014/main" val="3515139695"/>
                  </a:ext>
                </a:extLst>
              </a:tr>
              <a:tr h="494453">
                <a:tc>
                  <a:txBody>
                    <a:bodyPr/>
                    <a:lstStyle/>
                    <a:p>
                      <a:pPr algn="ctr" latinLnBrk="1"/>
                      <a:r>
                        <a:rPr lang="ko-KR" altLang="en-US" sz="1200" dirty="0"/>
                        <a:t>순천시</a:t>
                      </a:r>
                    </a:p>
                  </a:txBody>
                  <a:tcPr marL="121920" marR="121920" marT="60960" marB="60960" anchor="ctr"/>
                </a:tc>
                <a:tc>
                  <a:txBody>
                    <a:bodyPr/>
                    <a:lstStyle/>
                    <a:p>
                      <a:pPr algn="ctr" latinLnBrk="1"/>
                      <a:r>
                        <a:rPr lang="en-US" altLang="ko-KR" sz="1200" dirty="0"/>
                        <a:t>17</a:t>
                      </a:r>
                      <a:endParaRPr lang="ko-KR" altLang="en-US" sz="1200" dirty="0"/>
                    </a:p>
                  </a:txBody>
                  <a:tcPr marL="121920" marR="121920" marT="60960" marB="60960" anchor="ctr"/>
                </a:tc>
                <a:tc>
                  <a:txBody>
                    <a:bodyPr/>
                    <a:lstStyle/>
                    <a:p>
                      <a:pPr algn="ctr" latinLnBrk="1"/>
                      <a:r>
                        <a:rPr lang="en-US" altLang="ko-KR" sz="1200" dirty="0"/>
                        <a:t>15</a:t>
                      </a:r>
                      <a:endParaRPr lang="ko-KR" altLang="en-US" sz="1200" dirty="0"/>
                    </a:p>
                  </a:txBody>
                  <a:tcPr marL="121920" marR="121920" marT="60960" marB="60960" anchor="ctr"/>
                </a:tc>
                <a:tc>
                  <a:txBody>
                    <a:bodyPr/>
                    <a:lstStyle/>
                    <a:p>
                      <a:pPr algn="ctr" latinLnBrk="1"/>
                      <a:r>
                        <a:rPr lang="en-US" altLang="ko-KR" sz="1200" dirty="0"/>
                        <a:t>10</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extLst>
                  <a:ext uri="{0D108BD9-81ED-4DB2-BD59-A6C34878D82A}">
                    <a16:rowId xmlns:a16="http://schemas.microsoft.com/office/drawing/2014/main" val="372911610"/>
                  </a:ext>
                </a:extLst>
              </a:tr>
              <a:tr h="494453">
                <a:tc>
                  <a:txBody>
                    <a:bodyPr/>
                    <a:lstStyle/>
                    <a:p>
                      <a:pPr algn="ctr" latinLnBrk="1"/>
                      <a:r>
                        <a:rPr lang="ko-KR" altLang="en-US" sz="1200" dirty="0"/>
                        <a:t>여수시</a:t>
                      </a:r>
                    </a:p>
                  </a:txBody>
                  <a:tcPr marL="121920" marR="121920" marT="60960" marB="60960" anchor="ctr"/>
                </a:tc>
                <a:tc>
                  <a:txBody>
                    <a:bodyPr/>
                    <a:lstStyle/>
                    <a:p>
                      <a:pPr algn="ctr" latinLnBrk="1"/>
                      <a:r>
                        <a:rPr lang="en-US" altLang="ko-KR" sz="1200" dirty="0"/>
                        <a:t>13</a:t>
                      </a:r>
                      <a:endParaRPr lang="ko-KR" altLang="en-US" sz="1200" dirty="0"/>
                    </a:p>
                  </a:txBody>
                  <a:tcPr marL="121920" marR="121920" marT="60960" marB="60960" anchor="ctr"/>
                </a:tc>
                <a:tc>
                  <a:txBody>
                    <a:bodyPr/>
                    <a:lstStyle/>
                    <a:p>
                      <a:pPr algn="ctr" latinLnBrk="1"/>
                      <a:r>
                        <a:rPr lang="en-US" altLang="ko-KR" sz="1200" dirty="0"/>
                        <a:t>9</a:t>
                      </a:r>
                      <a:endParaRPr lang="ko-KR" altLang="en-US" sz="1200" dirty="0"/>
                    </a:p>
                  </a:txBody>
                  <a:tcPr marL="121920" marR="121920" marT="60960" marB="60960" anchor="ctr"/>
                </a:tc>
                <a:tc>
                  <a:txBody>
                    <a:bodyPr/>
                    <a:lstStyle/>
                    <a:p>
                      <a:pPr algn="ctr" latinLnBrk="1"/>
                      <a:r>
                        <a:rPr lang="en-US" altLang="ko-KR" sz="1200" dirty="0"/>
                        <a:t>8</a:t>
                      </a:r>
                      <a:endParaRPr lang="ko-KR" altLang="en-US" sz="1200" dirty="0"/>
                    </a:p>
                  </a:txBody>
                  <a:tcPr marL="121920" marR="121920" marT="60960" marB="60960" anchor="ctr"/>
                </a:tc>
                <a:tc>
                  <a:txBody>
                    <a:bodyPr/>
                    <a:lstStyle/>
                    <a:p>
                      <a:pPr algn="ctr" latinLnBrk="1"/>
                      <a:r>
                        <a:rPr lang="en-US" altLang="ko-KR" sz="1200" dirty="0"/>
                        <a:t>6</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extLst>
                  <a:ext uri="{0D108BD9-81ED-4DB2-BD59-A6C34878D82A}">
                    <a16:rowId xmlns:a16="http://schemas.microsoft.com/office/drawing/2014/main" val="3962440756"/>
                  </a:ext>
                </a:extLst>
              </a:tr>
              <a:tr h="494453">
                <a:tc>
                  <a:txBody>
                    <a:bodyPr/>
                    <a:lstStyle/>
                    <a:p>
                      <a:pPr algn="ctr" latinLnBrk="1"/>
                      <a:r>
                        <a:rPr lang="ko-KR" altLang="en-US" sz="1200" dirty="0"/>
                        <a:t>목포시</a:t>
                      </a:r>
                    </a:p>
                  </a:txBody>
                  <a:tcPr marL="121920" marR="121920" marT="60960" marB="60960" anchor="ctr"/>
                </a:tc>
                <a:tc>
                  <a:txBody>
                    <a:bodyPr/>
                    <a:lstStyle/>
                    <a:p>
                      <a:pPr algn="ctr" latinLnBrk="1"/>
                      <a:r>
                        <a:rPr lang="en-US" altLang="ko-KR" sz="1200" dirty="0"/>
                        <a:t>10</a:t>
                      </a:r>
                      <a:endParaRPr lang="ko-KR" altLang="en-US" sz="1200" dirty="0"/>
                    </a:p>
                  </a:txBody>
                  <a:tcPr marL="121920" marR="121920" marT="60960" marB="60960" anchor="ctr"/>
                </a:tc>
                <a:tc>
                  <a:txBody>
                    <a:bodyPr/>
                    <a:lstStyle/>
                    <a:p>
                      <a:pPr algn="ctr" latinLnBrk="1"/>
                      <a:r>
                        <a:rPr lang="en-US" altLang="ko-KR" sz="1200" dirty="0"/>
                        <a:t>17</a:t>
                      </a:r>
                      <a:endParaRPr lang="ko-KR" altLang="en-US" sz="1200" dirty="0"/>
                    </a:p>
                  </a:txBody>
                  <a:tcPr marL="121920" marR="121920" marT="60960" marB="60960" anchor="ctr"/>
                </a:tc>
                <a:tc>
                  <a:txBody>
                    <a:bodyPr/>
                    <a:lstStyle/>
                    <a:p>
                      <a:pPr algn="ctr" latinLnBrk="1"/>
                      <a:r>
                        <a:rPr lang="en-US" altLang="ko-KR" sz="1200" dirty="0"/>
                        <a:t>9</a:t>
                      </a:r>
                      <a:endParaRPr lang="ko-KR" altLang="en-US" sz="1200" dirty="0"/>
                    </a:p>
                  </a:txBody>
                  <a:tcPr marL="121920" marR="121920" marT="60960" marB="60960" anchor="ctr"/>
                </a:tc>
                <a:tc>
                  <a:txBody>
                    <a:bodyPr/>
                    <a:lstStyle/>
                    <a:p>
                      <a:pPr algn="ctr" latinLnBrk="1"/>
                      <a:r>
                        <a:rPr lang="en-US" altLang="ko-KR" sz="1200" dirty="0"/>
                        <a:t>12</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extLst>
                  <a:ext uri="{0D108BD9-81ED-4DB2-BD59-A6C34878D82A}">
                    <a16:rowId xmlns:a16="http://schemas.microsoft.com/office/drawing/2014/main" val="2962723870"/>
                  </a:ext>
                </a:extLst>
              </a:tr>
            </a:tbl>
          </a:graphicData>
        </a:graphic>
      </p:graphicFrame>
      <p:grpSp>
        <p:nvGrpSpPr>
          <p:cNvPr id="15" name="Cutout">
            <a:extLst>
              <a:ext uri="{FF2B5EF4-FFF2-40B4-BE49-F238E27FC236}">
                <a16:creationId xmlns:a16="http://schemas.microsoft.com/office/drawing/2014/main" id="{C5C65EA9-A0F0-4C2A-99C3-60944B2792D3}"/>
              </a:ext>
            </a:extLst>
          </p:cNvPr>
          <p:cNvGrpSpPr/>
          <p:nvPr/>
        </p:nvGrpSpPr>
        <p:grpSpPr>
          <a:xfrm>
            <a:off x="8566461" y="2987103"/>
            <a:ext cx="543852" cy="3093924"/>
            <a:chOff x="6402388" y="1584325"/>
            <a:chExt cx="239713" cy="933450"/>
          </a:xfrm>
          <a:solidFill>
            <a:srgbClr val="FFFFFF"/>
          </a:solidFill>
        </p:grpSpPr>
        <p:sp>
          <p:nvSpPr>
            <p:cNvPr id="16" name="Fill">
              <a:extLst>
                <a:ext uri="{FF2B5EF4-FFF2-40B4-BE49-F238E27FC236}">
                  <a16:creationId xmlns:a16="http://schemas.microsoft.com/office/drawing/2014/main" id="{6226A632-0816-4F8C-AA76-BEBBA83C0BB3}"/>
                </a:ext>
              </a:extLst>
            </p:cNvPr>
            <p:cNvSpPr>
              <a:spLocks/>
            </p:cNvSpPr>
            <p:nvPr/>
          </p:nvSpPr>
          <p:spPr bwMode="auto">
            <a:xfrm>
              <a:off x="6402388" y="1584325"/>
              <a:ext cx="239713" cy="933450"/>
            </a:xfrm>
            <a:custGeom>
              <a:avLst/>
              <a:gdLst>
                <a:gd name="T0" fmla="*/ 74 w 151"/>
                <a:gd name="T1" fmla="*/ 588 h 588"/>
                <a:gd name="T2" fmla="*/ 151 w 151"/>
                <a:gd name="T3" fmla="*/ 518 h 588"/>
                <a:gd name="T4" fmla="*/ 74 w 151"/>
                <a:gd name="T5" fmla="*/ 441 h 588"/>
                <a:gd name="T6" fmla="*/ 151 w 151"/>
                <a:gd name="T7" fmla="*/ 375 h 588"/>
                <a:gd name="T8" fmla="*/ 74 w 151"/>
                <a:gd name="T9" fmla="*/ 294 h 588"/>
                <a:gd name="T10" fmla="*/ 151 w 151"/>
                <a:gd name="T11" fmla="*/ 231 h 588"/>
                <a:gd name="T12" fmla="*/ 74 w 151"/>
                <a:gd name="T13" fmla="*/ 147 h 588"/>
                <a:gd name="T14" fmla="*/ 151 w 151"/>
                <a:gd name="T15" fmla="*/ 88 h 588"/>
                <a:gd name="T16" fmla="*/ 74 w 151"/>
                <a:gd name="T17" fmla="*/ 0 h 588"/>
                <a:gd name="T18" fmla="*/ 0 w 151"/>
                <a:gd name="T19" fmla="*/ 0 h 588"/>
                <a:gd name="T20" fmla="*/ 78 w 151"/>
                <a:gd name="T21" fmla="*/ 88 h 588"/>
                <a:gd name="T22" fmla="*/ 0 w 151"/>
                <a:gd name="T23" fmla="*/ 147 h 588"/>
                <a:gd name="T24" fmla="*/ 78 w 151"/>
                <a:gd name="T25" fmla="*/ 231 h 588"/>
                <a:gd name="T26" fmla="*/ 0 w 151"/>
                <a:gd name="T27" fmla="*/ 294 h 588"/>
                <a:gd name="T28" fmla="*/ 78 w 151"/>
                <a:gd name="T29" fmla="*/ 375 h 588"/>
                <a:gd name="T30" fmla="*/ 0 w 151"/>
                <a:gd name="T31" fmla="*/ 441 h 588"/>
                <a:gd name="T32" fmla="*/ 78 w 151"/>
                <a:gd name="T33" fmla="*/ 518 h 588"/>
                <a:gd name="T34" fmla="*/ 0 w 151"/>
                <a:gd name="T35" fmla="*/ 588 h 588"/>
                <a:gd name="T36" fmla="*/ 74 w 151"/>
                <a:gd name="T37" fmla="*/ 588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588">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solidFill>
                  <a:srgbClr val="5F5F5F"/>
                </a:solidFill>
                <a:latin typeface="Segoe UI" panose="020B0502040204020203" pitchFamily="34" charset="0"/>
                <a:cs typeface="Segoe UI" panose="020B0502040204020203" pitchFamily="34" charset="0"/>
              </a:endParaRPr>
            </a:p>
          </p:txBody>
        </p:sp>
        <p:sp>
          <p:nvSpPr>
            <p:cNvPr id="17" name="Border">
              <a:extLst>
                <a:ext uri="{FF2B5EF4-FFF2-40B4-BE49-F238E27FC236}">
                  <a16:creationId xmlns:a16="http://schemas.microsoft.com/office/drawing/2014/main" id="{8CA1E196-8AA6-4FAC-B2AE-7AF99ABFFF29}"/>
                </a:ext>
              </a:extLst>
            </p:cNvPr>
            <p:cNvSpPr>
              <a:spLocks noEditPoints="1"/>
            </p:cNvSpPr>
            <p:nvPr/>
          </p:nvSpPr>
          <p:spPr bwMode="auto">
            <a:xfrm>
              <a:off x="6402388" y="1584325"/>
              <a:ext cx="239713" cy="933450"/>
            </a:xfrm>
            <a:custGeom>
              <a:avLst/>
              <a:gdLst>
                <a:gd name="T0" fmla="*/ 0 w 909"/>
                <a:gd name="T1" fmla="*/ 0 h 3585"/>
                <a:gd name="T2" fmla="*/ 467 w 909"/>
                <a:gd name="T3" fmla="*/ 535 h 3585"/>
                <a:gd name="T4" fmla="*/ 0 w 909"/>
                <a:gd name="T5" fmla="*/ 896 h 3585"/>
                <a:gd name="T6" fmla="*/ 467 w 909"/>
                <a:gd name="T7" fmla="*/ 1409 h 3585"/>
                <a:gd name="T8" fmla="*/ 0 w 909"/>
                <a:gd name="T9" fmla="*/ 1793 h 3585"/>
                <a:gd name="T10" fmla="*/ 467 w 909"/>
                <a:gd name="T11" fmla="*/ 2284 h 3585"/>
                <a:gd name="T12" fmla="*/ 0 w 909"/>
                <a:gd name="T13" fmla="*/ 2689 h 3585"/>
                <a:gd name="T14" fmla="*/ 467 w 909"/>
                <a:gd name="T15" fmla="*/ 3158 h 3585"/>
                <a:gd name="T16" fmla="*/ 0 w 909"/>
                <a:gd name="T17" fmla="*/ 3585 h 3585"/>
                <a:gd name="T18" fmla="*/ 442 w 909"/>
                <a:gd name="T19" fmla="*/ 3585 h 3585"/>
                <a:gd name="T20" fmla="*/ 909 w 909"/>
                <a:gd name="T21" fmla="*/ 3158 h 3585"/>
                <a:gd name="T22" fmla="*/ 442 w 909"/>
                <a:gd name="T23" fmla="*/ 2689 h 3585"/>
                <a:gd name="T24" fmla="*/ 909 w 909"/>
                <a:gd name="T25" fmla="*/ 2284 h 3585"/>
                <a:gd name="T26" fmla="*/ 442 w 909"/>
                <a:gd name="T27" fmla="*/ 1793 h 3585"/>
                <a:gd name="T28" fmla="*/ 909 w 909"/>
                <a:gd name="T29" fmla="*/ 1409 h 3585"/>
                <a:gd name="T30" fmla="*/ 442 w 909"/>
                <a:gd name="T31" fmla="*/ 896 h 3585"/>
                <a:gd name="T32" fmla="*/ 909 w 909"/>
                <a:gd name="T33" fmla="*/ 535 h 3585"/>
                <a:gd name="T34" fmla="*/ 442 w 909"/>
                <a:gd name="T35" fmla="*/ 0 h 3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9" h="3585">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solidFill>
                  <a:srgbClr val="5F5F5F"/>
                </a:solidFill>
                <a:latin typeface="Segoe UI" panose="020B0502040204020203" pitchFamily="34" charset="0"/>
                <a:cs typeface="Segoe UI" panose="020B0502040204020203" pitchFamily="34" charset="0"/>
              </a:endParaRPr>
            </a:p>
          </p:txBody>
        </p:sp>
      </p:grpSp>
      <p:sp>
        <p:nvSpPr>
          <p:cNvPr id="18" name="직사각형 17">
            <a:extLst>
              <a:ext uri="{FF2B5EF4-FFF2-40B4-BE49-F238E27FC236}">
                <a16:creationId xmlns:a16="http://schemas.microsoft.com/office/drawing/2014/main" id="{B0A4F489-7DD0-4223-9B4A-6C81FD68DF46}"/>
              </a:ext>
            </a:extLst>
          </p:cNvPr>
          <p:cNvSpPr/>
          <p:nvPr/>
        </p:nvSpPr>
        <p:spPr>
          <a:xfrm>
            <a:off x="8328196" y="2817878"/>
            <a:ext cx="787613" cy="34914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Tree>
    <p:extLst>
      <p:ext uri="{BB962C8B-B14F-4D97-AF65-F5344CB8AC3E}">
        <p14:creationId xmlns:p14="http://schemas.microsoft.com/office/powerpoint/2010/main" val="3469935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73D9428-2786-463A-95C8-992225A1AB57}"/>
              </a:ext>
            </a:extLst>
          </p:cNvPr>
          <p:cNvSpPr>
            <a:spLocks noGrp="1"/>
          </p:cNvSpPr>
          <p:nvPr>
            <p:ph type="body" sz="quarter" idx="10"/>
          </p:nvPr>
        </p:nvSpPr>
        <p:spPr/>
        <p:txBody>
          <a:bodyPr/>
          <a:lstStyle/>
          <a:p>
            <a:r>
              <a:rPr lang="ko-KR" altLang="en-US" dirty="0"/>
              <a:t>연구조직 통계표출</a:t>
            </a:r>
          </a:p>
        </p:txBody>
      </p:sp>
      <p:sp>
        <p:nvSpPr>
          <p:cNvPr id="3" name="제목 2">
            <a:extLst>
              <a:ext uri="{FF2B5EF4-FFF2-40B4-BE49-F238E27FC236}">
                <a16:creationId xmlns:a16="http://schemas.microsoft.com/office/drawing/2014/main" id="{948D097C-1CAB-4169-8393-508F64461A87}"/>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통계 </a:t>
            </a:r>
            <a:r>
              <a:rPr lang="en-US" altLang="ko-KR" sz="1300" dirty="0"/>
              <a:t>&gt; </a:t>
            </a:r>
            <a:r>
              <a:rPr lang="ko-KR" altLang="en-US" sz="1300" dirty="0"/>
              <a:t>연구조직</a:t>
            </a:r>
          </a:p>
        </p:txBody>
      </p:sp>
      <p:pic>
        <p:nvPicPr>
          <p:cNvPr id="5" name="그림 4">
            <a:extLst>
              <a:ext uri="{FF2B5EF4-FFF2-40B4-BE49-F238E27FC236}">
                <a16:creationId xmlns:a16="http://schemas.microsoft.com/office/drawing/2014/main" id="{E939F2FC-45DA-4C1A-A18F-FEEE26CC9636}"/>
              </a:ext>
            </a:extLst>
          </p:cNvPr>
          <p:cNvPicPr>
            <a:picLocks noChangeAspect="1"/>
          </p:cNvPicPr>
          <p:nvPr/>
        </p:nvPicPr>
        <p:blipFill>
          <a:blip r:embed="rId6"/>
          <a:stretch>
            <a:fillRect/>
          </a:stretch>
        </p:blipFill>
        <p:spPr>
          <a:xfrm>
            <a:off x="239350" y="916637"/>
            <a:ext cx="2020183" cy="1438904"/>
          </a:xfrm>
          <a:prstGeom prst="rect">
            <a:avLst/>
          </a:prstGeom>
        </p:spPr>
      </p:pic>
      <p:sp>
        <p:nvSpPr>
          <p:cNvPr id="6" name="직사각형 5">
            <a:extLst>
              <a:ext uri="{FF2B5EF4-FFF2-40B4-BE49-F238E27FC236}">
                <a16:creationId xmlns:a16="http://schemas.microsoft.com/office/drawing/2014/main" id="{C8F635D0-D8AF-4EC3-8C66-15C60218B75D}"/>
              </a:ext>
            </a:extLst>
          </p:cNvPr>
          <p:cNvSpPr/>
          <p:nvPr/>
        </p:nvSpPr>
        <p:spPr>
          <a:xfrm>
            <a:off x="335360" y="1146516"/>
            <a:ext cx="1056117"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chemeClr val="tx1">
                    <a:lumMod val="65000"/>
                    <a:lumOff val="35000"/>
                  </a:schemeClr>
                </a:solidFill>
              </a:rPr>
              <a:t>R&amp;D</a:t>
            </a:r>
            <a:r>
              <a:rPr lang="ko-KR" altLang="en-US" sz="1200" dirty="0">
                <a:solidFill>
                  <a:schemeClr val="tx1">
                    <a:lumMod val="65000"/>
                    <a:lumOff val="35000"/>
                  </a:schemeClr>
                </a:solidFill>
              </a:rPr>
              <a:t>과제현황</a:t>
            </a:r>
          </a:p>
        </p:txBody>
      </p:sp>
      <p:sp>
        <p:nvSpPr>
          <p:cNvPr id="7" name="직사각형 6">
            <a:extLst>
              <a:ext uri="{FF2B5EF4-FFF2-40B4-BE49-F238E27FC236}">
                <a16:creationId xmlns:a16="http://schemas.microsoft.com/office/drawing/2014/main" id="{76ADCBB9-91F8-4F25-96BD-F9CC981D2FEA}"/>
              </a:ext>
            </a:extLst>
          </p:cNvPr>
          <p:cNvSpPr/>
          <p:nvPr/>
        </p:nvSpPr>
        <p:spPr>
          <a:xfrm>
            <a:off x="397711" y="1483870"/>
            <a:ext cx="951427" cy="304441"/>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1200" b="1" dirty="0">
                <a:solidFill>
                  <a:schemeClr val="bg1"/>
                </a:solidFill>
              </a:rPr>
              <a:t>연구조직</a:t>
            </a:r>
          </a:p>
        </p:txBody>
      </p:sp>
      <p:sp>
        <p:nvSpPr>
          <p:cNvPr id="8" name="직사각형 7">
            <a:extLst>
              <a:ext uri="{FF2B5EF4-FFF2-40B4-BE49-F238E27FC236}">
                <a16:creationId xmlns:a16="http://schemas.microsoft.com/office/drawing/2014/main" id="{3E328F7B-A1D4-4AF0-A009-42EAA721F0AC}"/>
              </a:ext>
            </a:extLst>
          </p:cNvPr>
          <p:cNvSpPr/>
          <p:nvPr/>
        </p:nvSpPr>
        <p:spPr>
          <a:xfrm>
            <a:off x="239349" y="1892829"/>
            <a:ext cx="1728192"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9" name="TextBox 8">
            <a:extLst>
              <a:ext uri="{FF2B5EF4-FFF2-40B4-BE49-F238E27FC236}">
                <a16:creationId xmlns:a16="http://schemas.microsoft.com/office/drawing/2014/main" id="{66B8446C-25F8-4D59-A512-828B370A7C4F}"/>
              </a:ext>
            </a:extLst>
          </p:cNvPr>
          <p:cNvSpPr txBox="1"/>
          <p:nvPr/>
        </p:nvSpPr>
        <p:spPr>
          <a:xfrm>
            <a:off x="2565284" y="958698"/>
            <a:ext cx="1375698" cy="318100"/>
          </a:xfrm>
          <a:prstGeom prst="rect">
            <a:avLst/>
          </a:prstGeom>
          <a:noFill/>
        </p:spPr>
        <p:txBody>
          <a:bodyPr wrap="none" rtlCol="0">
            <a:spAutoFit/>
          </a:bodyPr>
          <a:lstStyle/>
          <a:p>
            <a:r>
              <a:rPr lang="ko-KR" altLang="en-US" sz="1467" dirty="0"/>
              <a:t>연구조직 현황</a:t>
            </a:r>
          </a:p>
        </p:txBody>
      </p:sp>
      <p:sp>
        <p:nvSpPr>
          <p:cNvPr id="10" name="직사각형 9">
            <a:extLst>
              <a:ext uri="{FF2B5EF4-FFF2-40B4-BE49-F238E27FC236}">
                <a16:creationId xmlns:a16="http://schemas.microsoft.com/office/drawing/2014/main" id="{0B3E9E08-3ABF-43F4-A927-C096BBE366D0}"/>
              </a:ext>
            </a:extLst>
          </p:cNvPr>
          <p:cNvSpPr/>
          <p:nvPr/>
        </p:nvSpPr>
        <p:spPr>
          <a:xfrm>
            <a:off x="2324403" y="1047010"/>
            <a:ext cx="198496" cy="172191"/>
          </a:xfrm>
          <a:prstGeom prst="rect">
            <a:avLst/>
          </a:prstGeom>
          <a:solidFill>
            <a:srgbClr val="3B88B7"/>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1" name="TextBox 10">
            <a:extLst>
              <a:ext uri="{FF2B5EF4-FFF2-40B4-BE49-F238E27FC236}">
                <a16:creationId xmlns:a16="http://schemas.microsoft.com/office/drawing/2014/main" id="{4E5DA05D-DCE3-4B13-A6D9-8732DF597FA6}"/>
              </a:ext>
            </a:extLst>
          </p:cNvPr>
          <p:cNvSpPr txBox="1"/>
          <p:nvPr/>
        </p:nvSpPr>
        <p:spPr>
          <a:xfrm>
            <a:off x="2362267" y="1492378"/>
            <a:ext cx="1101584" cy="297454"/>
          </a:xfrm>
          <a:prstGeom prst="rect">
            <a:avLst/>
          </a:prstGeom>
          <a:noFill/>
        </p:spPr>
        <p:txBody>
          <a:bodyPr wrap="none" rtlCol="0">
            <a:spAutoFit/>
          </a:bodyPr>
          <a:lstStyle/>
          <a:p>
            <a:r>
              <a:rPr lang="ko-KR" altLang="en-US" sz="1333" dirty="0"/>
              <a:t>연구소 구분</a:t>
            </a:r>
          </a:p>
        </p:txBody>
      </p:sp>
      <p:grpSp>
        <p:nvGrpSpPr>
          <p:cNvPr id="12" name="Drop-Down Box" descr="&lt;SmartSettings&gt;&lt;SmartResize enabled=&quot;True&quot; minWidth=&quot;18&quot; minHeight=&quot;7&quot; /&gt;&lt;/SmartSettings&gt;">
            <a:extLst>
              <a:ext uri="{FF2B5EF4-FFF2-40B4-BE49-F238E27FC236}">
                <a16:creationId xmlns:a16="http://schemas.microsoft.com/office/drawing/2014/main" id="{5F34A158-77A3-4E9B-B6AC-6A3928E12FAA}"/>
              </a:ext>
            </a:extLst>
          </p:cNvPr>
          <p:cNvGrpSpPr/>
          <p:nvPr>
            <p:custDataLst>
              <p:tags r:id="rId1"/>
            </p:custDataLst>
          </p:nvPr>
        </p:nvGrpSpPr>
        <p:grpSpPr>
          <a:xfrm>
            <a:off x="3544294" y="1499215"/>
            <a:ext cx="1296141" cy="321456"/>
            <a:chOff x="595684" y="1551576"/>
            <a:chExt cx="1368148" cy="241092"/>
          </a:xfrm>
          <a:solidFill>
            <a:srgbClr val="FFFFFF"/>
          </a:solidFill>
        </p:grpSpPr>
        <p:sp>
          <p:nvSpPr>
            <p:cNvPr id="13"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5ABDFAC2-AE1A-464B-AE8D-6C3BE7C11BDA}"/>
                </a:ext>
              </a:extLst>
            </p:cNvPr>
            <p:cNvSpPr/>
            <p:nvPr>
              <p:custDataLst>
                <p:tags r:id="rId2"/>
              </p:custDataLst>
            </p:nvPr>
          </p:nvSpPr>
          <p:spPr>
            <a:xfrm>
              <a:off x="595684" y="1551576"/>
              <a:ext cx="113453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선택</a:t>
              </a:r>
              <a:endParaRPr lang="en-US" sz="1200" dirty="0">
                <a:solidFill>
                  <a:srgbClr val="5F5F5F"/>
                </a:solidFill>
                <a:latin typeface="Segoe UI" panose="020B0502040204020203" pitchFamily="34" charset="0"/>
                <a:cs typeface="Segoe UI" panose="020B0502040204020203" pitchFamily="34" charset="0"/>
              </a:endParaRPr>
            </a:p>
          </p:txBody>
        </p:sp>
        <p:sp>
          <p:nvSpPr>
            <p:cNvPr id="14"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5E764FEC-2529-4209-9B27-30F45B722D14}"/>
                </a:ext>
              </a:extLst>
            </p:cNvPr>
            <p:cNvSpPr/>
            <p:nvPr>
              <p:custDataLst>
                <p:tags r:id="rId3"/>
              </p:custDataLst>
            </p:nvPr>
          </p:nvSpPr>
          <p:spPr>
            <a:xfrm>
              <a:off x="1730218" y="1551576"/>
              <a:ext cx="233614"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5"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7AB830F7-B8F9-45D6-A03B-AFEC2BAA8179}"/>
                </a:ext>
              </a:extLst>
            </p:cNvPr>
            <p:cNvSpPr>
              <a:spLocks noChangeAspect="1"/>
            </p:cNvSpPr>
            <p:nvPr>
              <p:custDataLst>
                <p:tags r:id="rId4"/>
              </p:custDataLst>
            </p:nvPr>
          </p:nvSpPr>
          <p:spPr bwMode="auto">
            <a:xfrm flipH="1">
              <a:off x="1801982" y="1654034"/>
              <a:ext cx="90085"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76" name="그룹 75">
            <a:extLst>
              <a:ext uri="{FF2B5EF4-FFF2-40B4-BE49-F238E27FC236}">
                <a16:creationId xmlns:a16="http://schemas.microsoft.com/office/drawing/2014/main" id="{87A72FF6-2659-4366-A1D7-F9DC69B89FC0}"/>
              </a:ext>
            </a:extLst>
          </p:cNvPr>
          <p:cNvGrpSpPr/>
          <p:nvPr/>
        </p:nvGrpSpPr>
        <p:grpSpPr>
          <a:xfrm>
            <a:off x="2263485" y="2564905"/>
            <a:ext cx="3971473" cy="2657270"/>
            <a:chOff x="2265738" y="769123"/>
            <a:chExt cx="7057724" cy="5144636"/>
          </a:xfrm>
        </p:grpSpPr>
        <p:sp>
          <p:nvSpPr>
            <p:cNvPr id="77" name="Freeform 4">
              <a:extLst>
                <a:ext uri="{FF2B5EF4-FFF2-40B4-BE49-F238E27FC236}">
                  <a16:creationId xmlns:a16="http://schemas.microsoft.com/office/drawing/2014/main" id="{6265F232-9CFA-4643-B3A5-27BDCB9A976A}"/>
                </a:ext>
              </a:extLst>
            </p:cNvPr>
            <p:cNvSpPr>
              <a:spLocks/>
            </p:cNvSpPr>
            <p:nvPr/>
          </p:nvSpPr>
          <p:spPr bwMode="auto">
            <a:xfrm>
              <a:off x="2265738" y="4355945"/>
              <a:ext cx="263655" cy="149050"/>
            </a:xfrm>
            <a:custGeom>
              <a:avLst/>
              <a:gdLst>
                <a:gd name="T0" fmla="*/ 2147483647 w 184"/>
                <a:gd name="T1" fmla="*/ 2147483647 h 107"/>
                <a:gd name="T2" fmla="*/ 2147483647 w 184"/>
                <a:gd name="T3" fmla="*/ 2147483647 h 107"/>
                <a:gd name="T4" fmla="*/ 2147483647 w 184"/>
                <a:gd name="T5" fmla="*/ 2147483647 h 107"/>
                <a:gd name="T6" fmla="*/ 2147483647 w 184"/>
                <a:gd name="T7" fmla="*/ 2147483647 h 107"/>
                <a:gd name="T8" fmla="*/ 2147483647 w 184"/>
                <a:gd name="T9" fmla="*/ 2147483647 h 107"/>
                <a:gd name="T10" fmla="*/ 2147483647 w 184"/>
                <a:gd name="T11" fmla="*/ 2147483647 h 107"/>
                <a:gd name="T12" fmla="*/ 2147483647 w 184"/>
                <a:gd name="T13" fmla="*/ 2147483647 h 107"/>
                <a:gd name="T14" fmla="*/ 2147483647 w 184"/>
                <a:gd name="T15" fmla="*/ 2147483647 h 1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4" h="107">
                  <a:moveTo>
                    <a:pt x="175" y="2"/>
                  </a:moveTo>
                  <a:cubicBezTo>
                    <a:pt x="177" y="8"/>
                    <a:pt x="179" y="14"/>
                    <a:pt x="181" y="20"/>
                  </a:cubicBezTo>
                  <a:cubicBezTo>
                    <a:pt x="182" y="23"/>
                    <a:pt x="184" y="29"/>
                    <a:pt x="184" y="29"/>
                  </a:cubicBezTo>
                  <a:cubicBezTo>
                    <a:pt x="181" y="47"/>
                    <a:pt x="172" y="88"/>
                    <a:pt x="151" y="98"/>
                  </a:cubicBezTo>
                  <a:cubicBezTo>
                    <a:pt x="141" y="103"/>
                    <a:pt x="129" y="103"/>
                    <a:pt x="118" y="107"/>
                  </a:cubicBezTo>
                  <a:cubicBezTo>
                    <a:pt x="74" y="100"/>
                    <a:pt x="52" y="53"/>
                    <a:pt x="16" y="41"/>
                  </a:cubicBezTo>
                  <a:cubicBezTo>
                    <a:pt x="0" y="25"/>
                    <a:pt x="12" y="3"/>
                    <a:pt x="34" y="2"/>
                  </a:cubicBezTo>
                  <a:cubicBezTo>
                    <a:pt x="81" y="0"/>
                    <a:pt x="128" y="2"/>
                    <a:pt x="175" y="2"/>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78" name="Freeform 5">
              <a:extLst>
                <a:ext uri="{FF2B5EF4-FFF2-40B4-BE49-F238E27FC236}">
                  <a16:creationId xmlns:a16="http://schemas.microsoft.com/office/drawing/2014/main" id="{739375A5-DC81-4673-851C-4EA4E641590F}"/>
                </a:ext>
              </a:extLst>
            </p:cNvPr>
            <p:cNvSpPr>
              <a:spLocks/>
            </p:cNvSpPr>
            <p:nvPr/>
          </p:nvSpPr>
          <p:spPr bwMode="auto">
            <a:xfrm>
              <a:off x="3049539" y="4885860"/>
              <a:ext cx="213123" cy="220998"/>
            </a:xfrm>
            <a:custGeom>
              <a:avLst/>
              <a:gdLst>
                <a:gd name="T0" fmla="*/ 2147483647 w 147"/>
                <a:gd name="T1" fmla="*/ 2147483647 h 159"/>
                <a:gd name="T2" fmla="*/ 2147483647 w 147"/>
                <a:gd name="T3" fmla="*/ 2147483647 h 159"/>
                <a:gd name="T4" fmla="*/ 2147483647 w 147"/>
                <a:gd name="T5" fmla="*/ 2147483647 h 159"/>
                <a:gd name="T6" fmla="*/ 2147483647 w 147"/>
                <a:gd name="T7" fmla="*/ 2147483647 h 159"/>
                <a:gd name="T8" fmla="*/ 2147483647 w 147"/>
                <a:gd name="T9" fmla="*/ 2147483647 h 159"/>
                <a:gd name="T10" fmla="*/ 2147483647 w 147"/>
                <a:gd name="T11" fmla="*/ 0 h 159"/>
                <a:gd name="T12" fmla="*/ 2147483647 w 147"/>
                <a:gd name="T13" fmla="*/ 2147483647 h 159"/>
                <a:gd name="T14" fmla="*/ 2147483647 w 147"/>
                <a:gd name="T15" fmla="*/ 2147483647 h 15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7" h="159">
                  <a:moveTo>
                    <a:pt x="147" y="18"/>
                  </a:moveTo>
                  <a:cubicBezTo>
                    <a:pt x="143" y="87"/>
                    <a:pt x="140" y="77"/>
                    <a:pt x="114" y="129"/>
                  </a:cubicBezTo>
                  <a:cubicBezTo>
                    <a:pt x="111" y="135"/>
                    <a:pt x="104" y="143"/>
                    <a:pt x="99" y="147"/>
                  </a:cubicBezTo>
                  <a:cubicBezTo>
                    <a:pt x="93" y="151"/>
                    <a:pt x="81" y="159"/>
                    <a:pt x="81" y="159"/>
                  </a:cubicBezTo>
                  <a:cubicBezTo>
                    <a:pt x="54" y="154"/>
                    <a:pt x="28" y="147"/>
                    <a:pt x="12" y="123"/>
                  </a:cubicBezTo>
                  <a:cubicBezTo>
                    <a:pt x="6" y="77"/>
                    <a:pt x="0" y="28"/>
                    <a:pt x="42" y="0"/>
                  </a:cubicBezTo>
                  <a:cubicBezTo>
                    <a:pt x="80" y="2"/>
                    <a:pt x="92" y="4"/>
                    <a:pt x="123" y="9"/>
                  </a:cubicBezTo>
                  <a:cubicBezTo>
                    <a:pt x="132" y="18"/>
                    <a:pt x="137" y="28"/>
                    <a:pt x="147" y="18"/>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79" name="Freeform 6">
              <a:extLst>
                <a:ext uri="{FF2B5EF4-FFF2-40B4-BE49-F238E27FC236}">
                  <a16:creationId xmlns:a16="http://schemas.microsoft.com/office/drawing/2014/main" id="{A2A43295-AFF0-4DA4-99C1-F235F66EAAFB}"/>
                </a:ext>
              </a:extLst>
            </p:cNvPr>
            <p:cNvSpPr>
              <a:spLocks/>
            </p:cNvSpPr>
            <p:nvPr/>
          </p:nvSpPr>
          <p:spPr bwMode="auto">
            <a:xfrm>
              <a:off x="3065390" y="4315375"/>
              <a:ext cx="343464" cy="462555"/>
            </a:xfrm>
            <a:custGeom>
              <a:avLst/>
              <a:gdLst>
                <a:gd name="T0" fmla="*/ 2147483647 w 240"/>
                <a:gd name="T1" fmla="*/ 2147483647 h 330"/>
                <a:gd name="T2" fmla="*/ 2147483647 w 240"/>
                <a:gd name="T3" fmla="*/ 2147483647 h 330"/>
                <a:gd name="T4" fmla="*/ 2147483647 w 240"/>
                <a:gd name="T5" fmla="*/ 2147483647 h 330"/>
                <a:gd name="T6" fmla="*/ 2147483647 w 240"/>
                <a:gd name="T7" fmla="*/ 2147483647 h 330"/>
                <a:gd name="T8" fmla="*/ 2147483647 w 240"/>
                <a:gd name="T9" fmla="*/ 2147483647 h 330"/>
                <a:gd name="T10" fmla="*/ 2147483647 w 240"/>
                <a:gd name="T11" fmla="*/ 2147483647 h 330"/>
                <a:gd name="T12" fmla="*/ 2147483647 w 240"/>
                <a:gd name="T13" fmla="*/ 0 h 330"/>
                <a:gd name="T14" fmla="*/ 2147483647 w 240"/>
                <a:gd name="T15" fmla="*/ 2147483647 h 330"/>
                <a:gd name="T16" fmla="*/ 2147483647 w 240"/>
                <a:gd name="T17" fmla="*/ 2147483647 h 330"/>
                <a:gd name="T18" fmla="*/ 2147483647 w 240"/>
                <a:gd name="T19" fmla="*/ 2147483647 h 330"/>
                <a:gd name="T20" fmla="*/ 2147483647 w 240"/>
                <a:gd name="T21" fmla="*/ 2147483647 h 330"/>
                <a:gd name="T22" fmla="*/ 2147483647 w 240"/>
                <a:gd name="T23" fmla="*/ 2147483647 h 330"/>
                <a:gd name="T24" fmla="*/ 2147483647 w 240"/>
                <a:gd name="T25" fmla="*/ 2147483647 h 330"/>
                <a:gd name="T26" fmla="*/ 2147483647 w 240"/>
                <a:gd name="T27" fmla="*/ 2147483647 h 3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0" h="330">
                  <a:moveTo>
                    <a:pt x="41" y="267"/>
                  </a:moveTo>
                  <a:cubicBezTo>
                    <a:pt x="0" y="297"/>
                    <a:pt x="33" y="321"/>
                    <a:pt x="68" y="330"/>
                  </a:cubicBezTo>
                  <a:cubicBezTo>
                    <a:pt x="104" y="328"/>
                    <a:pt x="138" y="327"/>
                    <a:pt x="173" y="318"/>
                  </a:cubicBezTo>
                  <a:cubicBezTo>
                    <a:pt x="202" y="296"/>
                    <a:pt x="221" y="269"/>
                    <a:pt x="233" y="234"/>
                  </a:cubicBezTo>
                  <a:cubicBezTo>
                    <a:pt x="232" y="205"/>
                    <a:pt x="240" y="88"/>
                    <a:pt x="203" y="51"/>
                  </a:cubicBezTo>
                  <a:cubicBezTo>
                    <a:pt x="198" y="37"/>
                    <a:pt x="172" y="14"/>
                    <a:pt x="158" y="6"/>
                  </a:cubicBezTo>
                  <a:cubicBezTo>
                    <a:pt x="152" y="3"/>
                    <a:pt x="140" y="0"/>
                    <a:pt x="140" y="0"/>
                  </a:cubicBezTo>
                  <a:cubicBezTo>
                    <a:pt x="120" y="4"/>
                    <a:pt x="109" y="7"/>
                    <a:pt x="95" y="21"/>
                  </a:cubicBezTo>
                  <a:cubicBezTo>
                    <a:pt x="96" y="34"/>
                    <a:pt x="95" y="47"/>
                    <a:pt x="98" y="60"/>
                  </a:cubicBezTo>
                  <a:cubicBezTo>
                    <a:pt x="99" y="66"/>
                    <a:pt x="120" y="88"/>
                    <a:pt x="125" y="99"/>
                  </a:cubicBezTo>
                  <a:cubicBezTo>
                    <a:pt x="128" y="113"/>
                    <a:pt x="129" y="121"/>
                    <a:pt x="137" y="132"/>
                  </a:cubicBezTo>
                  <a:cubicBezTo>
                    <a:pt x="132" y="179"/>
                    <a:pt x="126" y="207"/>
                    <a:pt x="86" y="234"/>
                  </a:cubicBezTo>
                  <a:cubicBezTo>
                    <a:pt x="82" y="240"/>
                    <a:pt x="77" y="249"/>
                    <a:pt x="71" y="252"/>
                  </a:cubicBezTo>
                  <a:cubicBezTo>
                    <a:pt x="59" y="259"/>
                    <a:pt x="47" y="255"/>
                    <a:pt x="41" y="267"/>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0" name="Freeform 7">
              <a:extLst>
                <a:ext uri="{FF2B5EF4-FFF2-40B4-BE49-F238E27FC236}">
                  <a16:creationId xmlns:a16="http://schemas.microsoft.com/office/drawing/2014/main" id="{6AADA478-8FCE-41B7-8B9E-939C8AD532A3}"/>
                </a:ext>
              </a:extLst>
            </p:cNvPr>
            <p:cNvSpPr>
              <a:spLocks/>
            </p:cNvSpPr>
            <p:nvPr/>
          </p:nvSpPr>
          <p:spPr bwMode="auto">
            <a:xfrm>
              <a:off x="2972665" y="4203688"/>
              <a:ext cx="222459" cy="418303"/>
            </a:xfrm>
            <a:custGeom>
              <a:avLst/>
              <a:gdLst>
                <a:gd name="T0" fmla="*/ 2147483647 w 156"/>
                <a:gd name="T1" fmla="*/ 0 h 300"/>
                <a:gd name="T2" fmla="*/ 2147483647 w 156"/>
                <a:gd name="T3" fmla="*/ 2147483647 h 300"/>
                <a:gd name="T4" fmla="*/ 2147483647 w 156"/>
                <a:gd name="T5" fmla="*/ 2147483647 h 300"/>
                <a:gd name="T6" fmla="*/ 2147483647 w 156"/>
                <a:gd name="T7" fmla="*/ 2147483647 h 300"/>
                <a:gd name="T8" fmla="*/ 2147483647 w 156"/>
                <a:gd name="T9" fmla="*/ 2147483647 h 300"/>
                <a:gd name="T10" fmla="*/ 2147483647 w 156"/>
                <a:gd name="T11" fmla="*/ 2147483647 h 300"/>
                <a:gd name="T12" fmla="*/ 2147483647 w 156"/>
                <a:gd name="T13" fmla="*/ 2147483647 h 300"/>
                <a:gd name="T14" fmla="*/ 2147483647 w 156"/>
                <a:gd name="T15" fmla="*/ 2147483647 h 300"/>
                <a:gd name="T16" fmla="*/ 2147483647 w 156"/>
                <a:gd name="T17" fmla="*/ 2147483647 h 300"/>
                <a:gd name="T18" fmla="*/ 2147483647 w 156"/>
                <a:gd name="T19" fmla="*/ 2147483647 h 300"/>
                <a:gd name="T20" fmla="*/ 2147483647 w 156"/>
                <a:gd name="T21" fmla="*/ 2147483647 h 300"/>
                <a:gd name="T22" fmla="*/ 2147483647 w 156"/>
                <a:gd name="T23" fmla="*/ 2147483647 h 300"/>
                <a:gd name="T24" fmla="*/ 2147483647 w 156"/>
                <a:gd name="T25" fmla="*/ 0 h 3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300">
                  <a:moveTo>
                    <a:pt x="118" y="0"/>
                  </a:moveTo>
                  <a:cubicBezTo>
                    <a:pt x="137" y="6"/>
                    <a:pt x="148" y="20"/>
                    <a:pt x="154" y="39"/>
                  </a:cubicBezTo>
                  <a:cubicBezTo>
                    <a:pt x="153" y="50"/>
                    <a:pt x="156" y="64"/>
                    <a:pt x="148" y="72"/>
                  </a:cubicBezTo>
                  <a:cubicBezTo>
                    <a:pt x="143" y="77"/>
                    <a:pt x="130" y="84"/>
                    <a:pt x="130" y="84"/>
                  </a:cubicBezTo>
                  <a:cubicBezTo>
                    <a:pt x="121" y="97"/>
                    <a:pt x="111" y="102"/>
                    <a:pt x="106" y="117"/>
                  </a:cubicBezTo>
                  <a:cubicBezTo>
                    <a:pt x="109" y="150"/>
                    <a:pt x="111" y="179"/>
                    <a:pt x="121" y="210"/>
                  </a:cubicBezTo>
                  <a:cubicBezTo>
                    <a:pt x="125" y="221"/>
                    <a:pt x="126" y="232"/>
                    <a:pt x="130" y="243"/>
                  </a:cubicBezTo>
                  <a:cubicBezTo>
                    <a:pt x="131" y="246"/>
                    <a:pt x="133" y="252"/>
                    <a:pt x="133" y="252"/>
                  </a:cubicBezTo>
                  <a:cubicBezTo>
                    <a:pt x="129" y="284"/>
                    <a:pt x="123" y="293"/>
                    <a:pt x="91" y="297"/>
                  </a:cubicBezTo>
                  <a:cubicBezTo>
                    <a:pt x="24" y="293"/>
                    <a:pt x="55" y="300"/>
                    <a:pt x="22" y="276"/>
                  </a:cubicBezTo>
                  <a:cubicBezTo>
                    <a:pt x="0" y="189"/>
                    <a:pt x="20" y="93"/>
                    <a:pt x="97" y="42"/>
                  </a:cubicBezTo>
                  <a:cubicBezTo>
                    <a:pt x="101" y="31"/>
                    <a:pt x="105" y="31"/>
                    <a:pt x="112" y="24"/>
                  </a:cubicBezTo>
                  <a:lnTo>
                    <a:pt x="118" y="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1" name="Freeform 8">
              <a:extLst>
                <a:ext uri="{FF2B5EF4-FFF2-40B4-BE49-F238E27FC236}">
                  <a16:creationId xmlns:a16="http://schemas.microsoft.com/office/drawing/2014/main" id="{E74A85CF-AC6E-40E3-87A4-7ABD5B664773}"/>
                </a:ext>
              </a:extLst>
            </p:cNvPr>
            <p:cNvSpPr>
              <a:spLocks/>
            </p:cNvSpPr>
            <p:nvPr/>
          </p:nvSpPr>
          <p:spPr bwMode="auto">
            <a:xfrm>
              <a:off x="2649686" y="3918409"/>
              <a:ext cx="426791" cy="322142"/>
            </a:xfrm>
            <a:custGeom>
              <a:avLst/>
              <a:gdLst>
                <a:gd name="T0" fmla="*/ 2147483647 w 298"/>
                <a:gd name="T1" fmla="*/ 2147483647 h 231"/>
                <a:gd name="T2" fmla="*/ 2147483647 w 298"/>
                <a:gd name="T3" fmla="*/ 2147483647 h 231"/>
                <a:gd name="T4" fmla="*/ 2147483647 w 298"/>
                <a:gd name="T5" fmla="*/ 2147483647 h 231"/>
                <a:gd name="T6" fmla="*/ 2147483647 w 298"/>
                <a:gd name="T7" fmla="*/ 2147483647 h 231"/>
                <a:gd name="T8" fmla="*/ 2147483647 w 298"/>
                <a:gd name="T9" fmla="*/ 2147483647 h 231"/>
                <a:gd name="T10" fmla="*/ 2147483647 w 298"/>
                <a:gd name="T11" fmla="*/ 2147483647 h 231"/>
                <a:gd name="T12" fmla="*/ 2147483647 w 298"/>
                <a:gd name="T13" fmla="*/ 2147483647 h 231"/>
                <a:gd name="T14" fmla="*/ 2147483647 w 298"/>
                <a:gd name="T15" fmla="*/ 2147483647 h 231"/>
                <a:gd name="T16" fmla="*/ 2147483647 w 298"/>
                <a:gd name="T17" fmla="*/ 2147483647 h 231"/>
                <a:gd name="T18" fmla="*/ 2147483647 w 298"/>
                <a:gd name="T19" fmla="*/ 2147483647 h 231"/>
                <a:gd name="T20" fmla="*/ 2147483647 w 298"/>
                <a:gd name="T21" fmla="*/ 2147483647 h 231"/>
                <a:gd name="T22" fmla="*/ 2147483647 w 298"/>
                <a:gd name="T23" fmla="*/ 2147483647 h 231"/>
                <a:gd name="T24" fmla="*/ 2147483647 w 298"/>
                <a:gd name="T25" fmla="*/ 2147483647 h 231"/>
                <a:gd name="T26" fmla="*/ 2147483647 w 298"/>
                <a:gd name="T27" fmla="*/ 2147483647 h 231"/>
                <a:gd name="T28" fmla="*/ 2147483647 w 298"/>
                <a:gd name="T29" fmla="*/ 2147483647 h 231"/>
                <a:gd name="T30" fmla="*/ 2147483647 w 298"/>
                <a:gd name="T31" fmla="*/ 2147483647 h 231"/>
                <a:gd name="T32" fmla="*/ 2147483647 w 298"/>
                <a:gd name="T33" fmla="*/ 2147483647 h 231"/>
                <a:gd name="T34" fmla="*/ 2147483647 w 298"/>
                <a:gd name="T35" fmla="*/ 0 h 231"/>
                <a:gd name="T36" fmla="*/ 2147483647 w 298"/>
                <a:gd name="T37" fmla="*/ 2147483647 h 231"/>
                <a:gd name="T38" fmla="*/ 2147483647 w 298"/>
                <a:gd name="T39" fmla="*/ 2147483647 h 2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8" h="231">
                  <a:moveTo>
                    <a:pt x="280" y="30"/>
                  </a:moveTo>
                  <a:cubicBezTo>
                    <a:pt x="294" y="72"/>
                    <a:pt x="298" y="129"/>
                    <a:pt x="250" y="141"/>
                  </a:cubicBezTo>
                  <a:cubicBezTo>
                    <a:pt x="243" y="156"/>
                    <a:pt x="239" y="153"/>
                    <a:pt x="226" y="162"/>
                  </a:cubicBezTo>
                  <a:cubicBezTo>
                    <a:pt x="218" y="174"/>
                    <a:pt x="209" y="188"/>
                    <a:pt x="202" y="201"/>
                  </a:cubicBezTo>
                  <a:cubicBezTo>
                    <a:pt x="198" y="209"/>
                    <a:pt x="201" y="220"/>
                    <a:pt x="196" y="228"/>
                  </a:cubicBezTo>
                  <a:cubicBezTo>
                    <a:pt x="194" y="231"/>
                    <a:pt x="190" y="230"/>
                    <a:pt x="187" y="231"/>
                  </a:cubicBezTo>
                  <a:cubicBezTo>
                    <a:pt x="155" y="229"/>
                    <a:pt x="146" y="228"/>
                    <a:pt x="121" y="222"/>
                  </a:cubicBezTo>
                  <a:cubicBezTo>
                    <a:pt x="103" y="211"/>
                    <a:pt x="93" y="198"/>
                    <a:pt x="76" y="186"/>
                  </a:cubicBezTo>
                  <a:cubicBezTo>
                    <a:pt x="70" y="182"/>
                    <a:pt x="58" y="174"/>
                    <a:pt x="58" y="174"/>
                  </a:cubicBezTo>
                  <a:cubicBezTo>
                    <a:pt x="51" y="153"/>
                    <a:pt x="61" y="178"/>
                    <a:pt x="43" y="156"/>
                  </a:cubicBezTo>
                  <a:cubicBezTo>
                    <a:pt x="35" y="146"/>
                    <a:pt x="40" y="140"/>
                    <a:pt x="25" y="135"/>
                  </a:cubicBezTo>
                  <a:cubicBezTo>
                    <a:pt x="16" y="126"/>
                    <a:pt x="15" y="118"/>
                    <a:pt x="4" y="111"/>
                  </a:cubicBezTo>
                  <a:cubicBezTo>
                    <a:pt x="12" y="87"/>
                    <a:pt x="0" y="115"/>
                    <a:pt x="16" y="99"/>
                  </a:cubicBezTo>
                  <a:cubicBezTo>
                    <a:pt x="18" y="97"/>
                    <a:pt x="16" y="92"/>
                    <a:pt x="19" y="90"/>
                  </a:cubicBezTo>
                  <a:cubicBezTo>
                    <a:pt x="25" y="86"/>
                    <a:pt x="44" y="83"/>
                    <a:pt x="52" y="81"/>
                  </a:cubicBezTo>
                  <a:cubicBezTo>
                    <a:pt x="68" y="69"/>
                    <a:pt x="80" y="53"/>
                    <a:pt x="97" y="42"/>
                  </a:cubicBezTo>
                  <a:cubicBezTo>
                    <a:pt x="103" y="34"/>
                    <a:pt x="113" y="12"/>
                    <a:pt x="124" y="6"/>
                  </a:cubicBezTo>
                  <a:cubicBezTo>
                    <a:pt x="130" y="3"/>
                    <a:pt x="142" y="0"/>
                    <a:pt x="142" y="0"/>
                  </a:cubicBezTo>
                  <a:cubicBezTo>
                    <a:pt x="185" y="5"/>
                    <a:pt x="221" y="18"/>
                    <a:pt x="265" y="21"/>
                  </a:cubicBezTo>
                  <a:cubicBezTo>
                    <a:pt x="272" y="28"/>
                    <a:pt x="280" y="49"/>
                    <a:pt x="280" y="30"/>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2" name="Freeform 9">
              <a:extLst>
                <a:ext uri="{FF2B5EF4-FFF2-40B4-BE49-F238E27FC236}">
                  <a16:creationId xmlns:a16="http://schemas.microsoft.com/office/drawing/2014/main" id="{58F7690B-BE27-4250-ACC9-BEA14DE2CB29}"/>
                </a:ext>
              </a:extLst>
            </p:cNvPr>
            <p:cNvSpPr>
              <a:spLocks/>
            </p:cNvSpPr>
            <p:nvPr/>
          </p:nvSpPr>
          <p:spPr bwMode="auto">
            <a:xfrm>
              <a:off x="2593661" y="3629925"/>
              <a:ext cx="431735" cy="350990"/>
            </a:xfrm>
            <a:custGeom>
              <a:avLst/>
              <a:gdLst>
                <a:gd name="T0" fmla="*/ 2147483647 w 300"/>
                <a:gd name="T1" fmla="*/ 2147483647 h 251"/>
                <a:gd name="T2" fmla="*/ 2147483647 w 300"/>
                <a:gd name="T3" fmla="*/ 2147483647 h 251"/>
                <a:gd name="T4" fmla="*/ 2147483647 w 300"/>
                <a:gd name="T5" fmla="*/ 2147483647 h 251"/>
                <a:gd name="T6" fmla="*/ 2147483647 w 300"/>
                <a:gd name="T7" fmla="*/ 2147483647 h 251"/>
                <a:gd name="T8" fmla="*/ 2147483647 w 300"/>
                <a:gd name="T9" fmla="*/ 2147483647 h 251"/>
                <a:gd name="T10" fmla="*/ 2147483647 w 300"/>
                <a:gd name="T11" fmla="*/ 2147483647 h 251"/>
                <a:gd name="T12" fmla="*/ 2147483647 w 300"/>
                <a:gd name="T13" fmla="*/ 0 h 251"/>
                <a:gd name="T14" fmla="*/ 2147483647 w 300"/>
                <a:gd name="T15" fmla="*/ 2147483647 h 251"/>
                <a:gd name="T16" fmla="*/ 2147483647 w 300"/>
                <a:gd name="T17" fmla="*/ 2147483647 h 251"/>
                <a:gd name="T18" fmla="*/ 2147483647 w 300"/>
                <a:gd name="T19" fmla="*/ 2147483647 h 251"/>
                <a:gd name="T20" fmla="*/ 0 w 300"/>
                <a:gd name="T21" fmla="*/ 2147483647 h 251"/>
                <a:gd name="T22" fmla="*/ 2147483647 w 300"/>
                <a:gd name="T23" fmla="*/ 2147483647 h 2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0" h="251">
                  <a:moveTo>
                    <a:pt x="12" y="240"/>
                  </a:moveTo>
                  <a:cubicBezTo>
                    <a:pt x="44" y="251"/>
                    <a:pt x="71" y="240"/>
                    <a:pt x="99" y="231"/>
                  </a:cubicBezTo>
                  <a:cubicBezTo>
                    <a:pt x="120" y="215"/>
                    <a:pt x="126" y="216"/>
                    <a:pt x="135" y="189"/>
                  </a:cubicBezTo>
                  <a:cubicBezTo>
                    <a:pt x="141" y="121"/>
                    <a:pt x="160" y="147"/>
                    <a:pt x="243" y="150"/>
                  </a:cubicBezTo>
                  <a:cubicBezTo>
                    <a:pt x="256" y="141"/>
                    <a:pt x="263" y="129"/>
                    <a:pt x="276" y="120"/>
                  </a:cubicBezTo>
                  <a:cubicBezTo>
                    <a:pt x="284" y="109"/>
                    <a:pt x="291" y="104"/>
                    <a:pt x="294" y="90"/>
                  </a:cubicBezTo>
                  <a:cubicBezTo>
                    <a:pt x="286" y="58"/>
                    <a:pt x="300" y="13"/>
                    <a:pt x="261" y="0"/>
                  </a:cubicBezTo>
                  <a:cubicBezTo>
                    <a:pt x="241" y="2"/>
                    <a:pt x="220" y="0"/>
                    <a:pt x="201" y="6"/>
                  </a:cubicBezTo>
                  <a:cubicBezTo>
                    <a:pt x="193" y="9"/>
                    <a:pt x="188" y="17"/>
                    <a:pt x="180" y="21"/>
                  </a:cubicBezTo>
                  <a:cubicBezTo>
                    <a:pt x="143" y="77"/>
                    <a:pt x="88" y="64"/>
                    <a:pt x="24" y="66"/>
                  </a:cubicBezTo>
                  <a:cubicBezTo>
                    <a:pt x="6" y="71"/>
                    <a:pt x="4" y="78"/>
                    <a:pt x="0" y="96"/>
                  </a:cubicBezTo>
                  <a:cubicBezTo>
                    <a:pt x="4" y="190"/>
                    <a:pt x="0" y="142"/>
                    <a:pt x="12" y="240"/>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3" name="Freeform 10">
              <a:extLst>
                <a:ext uri="{FF2B5EF4-FFF2-40B4-BE49-F238E27FC236}">
                  <a16:creationId xmlns:a16="http://schemas.microsoft.com/office/drawing/2014/main" id="{0B5BE0C2-B7C2-412B-8B51-F3A02736966A}"/>
                </a:ext>
              </a:extLst>
            </p:cNvPr>
            <p:cNvSpPr>
              <a:spLocks/>
            </p:cNvSpPr>
            <p:nvPr/>
          </p:nvSpPr>
          <p:spPr bwMode="auto">
            <a:xfrm>
              <a:off x="3384195" y="4161190"/>
              <a:ext cx="376929" cy="268967"/>
            </a:xfrm>
            <a:custGeom>
              <a:avLst/>
              <a:gdLst>
                <a:gd name="T0" fmla="*/ 2147483647 w 262"/>
                <a:gd name="T1" fmla="*/ 2147483647 h 192"/>
                <a:gd name="T2" fmla="*/ 2147483647 w 262"/>
                <a:gd name="T3" fmla="*/ 2147483647 h 192"/>
                <a:gd name="T4" fmla="*/ 2147483647 w 262"/>
                <a:gd name="T5" fmla="*/ 2147483647 h 192"/>
                <a:gd name="T6" fmla="*/ 2147483647 w 262"/>
                <a:gd name="T7" fmla="*/ 2147483647 h 192"/>
                <a:gd name="T8" fmla="*/ 2147483647 w 262"/>
                <a:gd name="T9" fmla="*/ 2147483647 h 192"/>
                <a:gd name="T10" fmla="*/ 2147483647 w 262"/>
                <a:gd name="T11" fmla="*/ 2147483647 h 192"/>
                <a:gd name="T12" fmla="*/ 2147483647 w 262"/>
                <a:gd name="T13" fmla="*/ 2147483647 h 192"/>
                <a:gd name="T14" fmla="*/ 2147483647 w 262"/>
                <a:gd name="T15" fmla="*/ 2147483647 h 192"/>
                <a:gd name="T16" fmla="*/ 2147483647 w 262"/>
                <a:gd name="T17" fmla="*/ 2147483647 h 192"/>
                <a:gd name="T18" fmla="*/ 2147483647 w 262"/>
                <a:gd name="T19" fmla="*/ 0 h 192"/>
                <a:gd name="T20" fmla="*/ 2147483647 w 262"/>
                <a:gd name="T21" fmla="*/ 2147483647 h 192"/>
                <a:gd name="T22" fmla="*/ 2147483647 w 262"/>
                <a:gd name="T23" fmla="*/ 2147483647 h 192"/>
                <a:gd name="T24" fmla="*/ 2147483647 w 262"/>
                <a:gd name="T25" fmla="*/ 21474836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2" h="192">
                  <a:moveTo>
                    <a:pt x="224" y="90"/>
                  </a:moveTo>
                  <a:cubicBezTo>
                    <a:pt x="238" y="94"/>
                    <a:pt x="238" y="101"/>
                    <a:pt x="251" y="105"/>
                  </a:cubicBezTo>
                  <a:cubicBezTo>
                    <a:pt x="262" y="137"/>
                    <a:pt x="248" y="149"/>
                    <a:pt x="221" y="156"/>
                  </a:cubicBezTo>
                  <a:cubicBezTo>
                    <a:pt x="193" y="174"/>
                    <a:pt x="157" y="160"/>
                    <a:pt x="125" y="171"/>
                  </a:cubicBezTo>
                  <a:cubicBezTo>
                    <a:pt x="104" y="192"/>
                    <a:pt x="113" y="188"/>
                    <a:pt x="59" y="177"/>
                  </a:cubicBezTo>
                  <a:cubicBezTo>
                    <a:pt x="52" y="176"/>
                    <a:pt x="41" y="165"/>
                    <a:pt x="41" y="165"/>
                  </a:cubicBezTo>
                  <a:cubicBezTo>
                    <a:pt x="34" y="154"/>
                    <a:pt x="28" y="139"/>
                    <a:pt x="17" y="132"/>
                  </a:cubicBezTo>
                  <a:cubicBezTo>
                    <a:pt x="3" y="111"/>
                    <a:pt x="7" y="121"/>
                    <a:pt x="2" y="105"/>
                  </a:cubicBezTo>
                  <a:cubicBezTo>
                    <a:pt x="7" y="22"/>
                    <a:pt x="0" y="34"/>
                    <a:pt x="89" y="30"/>
                  </a:cubicBezTo>
                  <a:cubicBezTo>
                    <a:pt x="93" y="18"/>
                    <a:pt x="105" y="7"/>
                    <a:pt x="116" y="0"/>
                  </a:cubicBezTo>
                  <a:cubicBezTo>
                    <a:pt x="132" y="5"/>
                    <a:pt x="148" y="8"/>
                    <a:pt x="161" y="21"/>
                  </a:cubicBezTo>
                  <a:cubicBezTo>
                    <a:pt x="177" y="37"/>
                    <a:pt x="189" y="60"/>
                    <a:pt x="206" y="75"/>
                  </a:cubicBezTo>
                  <a:cubicBezTo>
                    <a:pt x="225" y="91"/>
                    <a:pt x="224" y="79"/>
                    <a:pt x="224" y="90"/>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4" name="Freeform 11">
              <a:extLst>
                <a:ext uri="{FF2B5EF4-FFF2-40B4-BE49-F238E27FC236}">
                  <a16:creationId xmlns:a16="http://schemas.microsoft.com/office/drawing/2014/main" id="{A36E8D37-12EC-4730-BB2C-35271244A88D}"/>
                </a:ext>
              </a:extLst>
            </p:cNvPr>
            <p:cNvSpPr>
              <a:spLocks/>
            </p:cNvSpPr>
            <p:nvPr/>
          </p:nvSpPr>
          <p:spPr bwMode="auto">
            <a:xfrm>
              <a:off x="3206298" y="3772302"/>
              <a:ext cx="507268" cy="364904"/>
            </a:xfrm>
            <a:custGeom>
              <a:avLst/>
              <a:gdLst>
                <a:gd name="T0" fmla="*/ 2147483647 w 354"/>
                <a:gd name="T1" fmla="*/ 2147483647 h 262"/>
                <a:gd name="T2" fmla="*/ 2147483647 w 354"/>
                <a:gd name="T3" fmla="*/ 2147483647 h 262"/>
                <a:gd name="T4" fmla="*/ 2147483647 w 354"/>
                <a:gd name="T5" fmla="*/ 2147483647 h 262"/>
                <a:gd name="T6" fmla="*/ 2147483647 w 354"/>
                <a:gd name="T7" fmla="*/ 2147483647 h 262"/>
                <a:gd name="T8" fmla="*/ 2147483647 w 354"/>
                <a:gd name="T9" fmla="*/ 2147483647 h 262"/>
                <a:gd name="T10" fmla="*/ 2147483647 w 354"/>
                <a:gd name="T11" fmla="*/ 2147483647 h 262"/>
                <a:gd name="T12" fmla="*/ 2147483647 w 354"/>
                <a:gd name="T13" fmla="*/ 2147483647 h 262"/>
                <a:gd name="T14" fmla="*/ 2147483647 w 354"/>
                <a:gd name="T15" fmla="*/ 2147483647 h 262"/>
                <a:gd name="T16" fmla="*/ 2147483647 w 354"/>
                <a:gd name="T17" fmla="*/ 2147483647 h 262"/>
                <a:gd name="T18" fmla="*/ 2147483647 w 354"/>
                <a:gd name="T19" fmla="*/ 2147483647 h 262"/>
                <a:gd name="T20" fmla="*/ 2147483647 w 354"/>
                <a:gd name="T21" fmla="*/ 2147483647 h 262"/>
                <a:gd name="T22" fmla="*/ 2147483647 w 354"/>
                <a:gd name="T23" fmla="*/ 2147483647 h 262"/>
                <a:gd name="T24" fmla="*/ 2147483647 w 354"/>
                <a:gd name="T25" fmla="*/ 0 h 262"/>
                <a:gd name="T26" fmla="*/ 2147483647 w 354"/>
                <a:gd name="T27" fmla="*/ 2147483647 h 262"/>
                <a:gd name="T28" fmla="*/ 2147483647 w 354"/>
                <a:gd name="T29" fmla="*/ 2147483647 h 262"/>
                <a:gd name="T30" fmla="*/ 2147483647 w 354"/>
                <a:gd name="T31" fmla="*/ 2147483647 h 262"/>
                <a:gd name="T32" fmla="*/ 2147483647 w 354"/>
                <a:gd name="T33" fmla="*/ 2147483647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4" h="262">
                  <a:moveTo>
                    <a:pt x="324" y="87"/>
                  </a:moveTo>
                  <a:cubicBezTo>
                    <a:pt x="335" y="91"/>
                    <a:pt x="338" y="98"/>
                    <a:pt x="348" y="105"/>
                  </a:cubicBezTo>
                  <a:cubicBezTo>
                    <a:pt x="354" y="123"/>
                    <a:pt x="349" y="151"/>
                    <a:pt x="333" y="162"/>
                  </a:cubicBezTo>
                  <a:cubicBezTo>
                    <a:pt x="322" y="178"/>
                    <a:pt x="303" y="182"/>
                    <a:pt x="285" y="189"/>
                  </a:cubicBezTo>
                  <a:cubicBezTo>
                    <a:pt x="256" y="200"/>
                    <a:pt x="235" y="221"/>
                    <a:pt x="210" y="237"/>
                  </a:cubicBezTo>
                  <a:cubicBezTo>
                    <a:pt x="73" y="230"/>
                    <a:pt x="108" y="262"/>
                    <a:pt x="69" y="210"/>
                  </a:cubicBezTo>
                  <a:cubicBezTo>
                    <a:pt x="63" y="185"/>
                    <a:pt x="40" y="189"/>
                    <a:pt x="18" y="186"/>
                  </a:cubicBezTo>
                  <a:cubicBezTo>
                    <a:pt x="3" y="171"/>
                    <a:pt x="0" y="155"/>
                    <a:pt x="21" y="144"/>
                  </a:cubicBezTo>
                  <a:cubicBezTo>
                    <a:pt x="27" y="135"/>
                    <a:pt x="35" y="131"/>
                    <a:pt x="45" y="126"/>
                  </a:cubicBezTo>
                  <a:cubicBezTo>
                    <a:pt x="51" y="123"/>
                    <a:pt x="63" y="120"/>
                    <a:pt x="63" y="120"/>
                  </a:cubicBezTo>
                  <a:cubicBezTo>
                    <a:pt x="81" y="102"/>
                    <a:pt x="82" y="84"/>
                    <a:pt x="57" y="72"/>
                  </a:cubicBezTo>
                  <a:cubicBezTo>
                    <a:pt x="46" y="55"/>
                    <a:pt x="24" y="45"/>
                    <a:pt x="9" y="30"/>
                  </a:cubicBezTo>
                  <a:cubicBezTo>
                    <a:pt x="4" y="15"/>
                    <a:pt x="9" y="5"/>
                    <a:pt x="24" y="0"/>
                  </a:cubicBezTo>
                  <a:cubicBezTo>
                    <a:pt x="61" y="3"/>
                    <a:pt x="94" y="15"/>
                    <a:pt x="126" y="33"/>
                  </a:cubicBezTo>
                  <a:cubicBezTo>
                    <a:pt x="146" y="44"/>
                    <a:pt x="172" y="70"/>
                    <a:pt x="195" y="72"/>
                  </a:cubicBezTo>
                  <a:cubicBezTo>
                    <a:pt x="234" y="75"/>
                    <a:pt x="273" y="74"/>
                    <a:pt x="312" y="75"/>
                  </a:cubicBezTo>
                  <a:cubicBezTo>
                    <a:pt x="324" y="79"/>
                    <a:pt x="344" y="107"/>
                    <a:pt x="324" y="87"/>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5" name="Freeform 12">
              <a:extLst>
                <a:ext uri="{FF2B5EF4-FFF2-40B4-BE49-F238E27FC236}">
                  <a16:creationId xmlns:a16="http://schemas.microsoft.com/office/drawing/2014/main" id="{8D0BEF0D-866D-4A26-9AF1-556CCF8D86D9}"/>
                </a:ext>
              </a:extLst>
            </p:cNvPr>
            <p:cNvSpPr>
              <a:spLocks/>
            </p:cNvSpPr>
            <p:nvPr/>
          </p:nvSpPr>
          <p:spPr bwMode="auto">
            <a:xfrm>
              <a:off x="3326951" y="3567421"/>
              <a:ext cx="326274" cy="233993"/>
            </a:xfrm>
            <a:custGeom>
              <a:avLst/>
              <a:gdLst>
                <a:gd name="T0" fmla="*/ 0 w 228"/>
                <a:gd name="T1" fmla="*/ 2147483647 h 168"/>
                <a:gd name="T2" fmla="*/ 2147483647 w 228"/>
                <a:gd name="T3" fmla="*/ 2147483647 h 168"/>
                <a:gd name="T4" fmla="*/ 2147483647 w 228"/>
                <a:gd name="T5" fmla="*/ 2147483647 h 168"/>
                <a:gd name="T6" fmla="*/ 2147483647 w 228"/>
                <a:gd name="T7" fmla="*/ 2147483647 h 168"/>
                <a:gd name="T8" fmla="*/ 2147483647 w 228"/>
                <a:gd name="T9" fmla="*/ 2147483647 h 168"/>
                <a:gd name="T10" fmla="*/ 2147483647 w 228"/>
                <a:gd name="T11" fmla="*/ 2147483647 h 168"/>
                <a:gd name="T12" fmla="*/ 2147483647 w 228"/>
                <a:gd name="T13" fmla="*/ 2147483647 h 168"/>
                <a:gd name="T14" fmla="*/ 2147483647 w 228"/>
                <a:gd name="T15" fmla="*/ 0 h 168"/>
                <a:gd name="T16" fmla="*/ 2147483647 w 228"/>
                <a:gd name="T17" fmla="*/ 2147483647 h 168"/>
                <a:gd name="T18" fmla="*/ 2147483647 w 228"/>
                <a:gd name="T19" fmla="*/ 2147483647 h 168"/>
                <a:gd name="T20" fmla="*/ 2147483647 w 228"/>
                <a:gd name="T21" fmla="*/ 2147483647 h 168"/>
                <a:gd name="T22" fmla="*/ 2147483647 w 228"/>
                <a:gd name="T23" fmla="*/ 2147483647 h 168"/>
                <a:gd name="T24" fmla="*/ 0 w 228"/>
                <a:gd name="T25" fmla="*/ 2147483647 h 1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8" h="168">
                  <a:moveTo>
                    <a:pt x="0" y="96"/>
                  </a:moveTo>
                  <a:cubicBezTo>
                    <a:pt x="29" y="106"/>
                    <a:pt x="52" y="114"/>
                    <a:pt x="84" y="117"/>
                  </a:cubicBezTo>
                  <a:cubicBezTo>
                    <a:pt x="98" y="126"/>
                    <a:pt x="103" y="140"/>
                    <a:pt x="117" y="150"/>
                  </a:cubicBezTo>
                  <a:cubicBezTo>
                    <a:pt x="124" y="161"/>
                    <a:pt x="132" y="164"/>
                    <a:pt x="144" y="168"/>
                  </a:cubicBezTo>
                  <a:cubicBezTo>
                    <a:pt x="153" y="167"/>
                    <a:pt x="162" y="167"/>
                    <a:pt x="171" y="165"/>
                  </a:cubicBezTo>
                  <a:cubicBezTo>
                    <a:pt x="177" y="164"/>
                    <a:pt x="189" y="159"/>
                    <a:pt x="189" y="159"/>
                  </a:cubicBezTo>
                  <a:cubicBezTo>
                    <a:pt x="203" y="138"/>
                    <a:pt x="199" y="148"/>
                    <a:pt x="204" y="132"/>
                  </a:cubicBezTo>
                  <a:cubicBezTo>
                    <a:pt x="202" y="70"/>
                    <a:pt x="228" y="15"/>
                    <a:pt x="168" y="0"/>
                  </a:cubicBezTo>
                  <a:cubicBezTo>
                    <a:pt x="144" y="4"/>
                    <a:pt x="156" y="1"/>
                    <a:pt x="132" y="9"/>
                  </a:cubicBezTo>
                  <a:cubicBezTo>
                    <a:pt x="129" y="10"/>
                    <a:pt x="123" y="12"/>
                    <a:pt x="123" y="12"/>
                  </a:cubicBezTo>
                  <a:cubicBezTo>
                    <a:pt x="109" y="33"/>
                    <a:pt x="104" y="74"/>
                    <a:pt x="75" y="78"/>
                  </a:cubicBezTo>
                  <a:cubicBezTo>
                    <a:pt x="64" y="80"/>
                    <a:pt x="53" y="80"/>
                    <a:pt x="42" y="81"/>
                  </a:cubicBezTo>
                  <a:cubicBezTo>
                    <a:pt x="26" y="84"/>
                    <a:pt x="13" y="87"/>
                    <a:pt x="0" y="96"/>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6" name="Freeform 13">
              <a:extLst>
                <a:ext uri="{FF2B5EF4-FFF2-40B4-BE49-F238E27FC236}">
                  <a16:creationId xmlns:a16="http://schemas.microsoft.com/office/drawing/2014/main" id="{653A262F-87C1-4020-A9A8-C2B7E00291CC}"/>
                </a:ext>
              </a:extLst>
            </p:cNvPr>
            <p:cNvSpPr>
              <a:spLocks/>
            </p:cNvSpPr>
            <p:nvPr/>
          </p:nvSpPr>
          <p:spPr bwMode="auto">
            <a:xfrm>
              <a:off x="3241263" y="3298169"/>
              <a:ext cx="326274" cy="346181"/>
            </a:xfrm>
            <a:custGeom>
              <a:avLst/>
              <a:gdLst>
                <a:gd name="T0" fmla="*/ 2147483647 w 227"/>
                <a:gd name="T1" fmla="*/ 2147483647 h 248"/>
                <a:gd name="T2" fmla="*/ 2147483647 w 227"/>
                <a:gd name="T3" fmla="*/ 2147483647 h 248"/>
                <a:gd name="T4" fmla="*/ 2147483647 w 227"/>
                <a:gd name="T5" fmla="*/ 2147483647 h 248"/>
                <a:gd name="T6" fmla="*/ 2147483647 w 227"/>
                <a:gd name="T7" fmla="*/ 2147483647 h 248"/>
                <a:gd name="T8" fmla="*/ 2147483647 w 227"/>
                <a:gd name="T9" fmla="*/ 2147483647 h 248"/>
                <a:gd name="T10" fmla="*/ 2147483647 w 227"/>
                <a:gd name="T11" fmla="*/ 2147483647 h 248"/>
                <a:gd name="T12" fmla="*/ 2147483647 w 227"/>
                <a:gd name="T13" fmla="*/ 2147483647 h 248"/>
                <a:gd name="T14" fmla="*/ 2147483647 w 227"/>
                <a:gd name="T15" fmla="*/ 2147483647 h 248"/>
                <a:gd name="T16" fmla="*/ 2147483647 w 227"/>
                <a:gd name="T17" fmla="*/ 2147483647 h 248"/>
                <a:gd name="T18" fmla="*/ 2147483647 w 227"/>
                <a:gd name="T19" fmla="*/ 2147483647 h 248"/>
                <a:gd name="T20" fmla="*/ 2147483647 w 227"/>
                <a:gd name="T21" fmla="*/ 2147483647 h 248"/>
                <a:gd name="T22" fmla="*/ 2147483647 w 227"/>
                <a:gd name="T23" fmla="*/ 2147483647 h 248"/>
                <a:gd name="T24" fmla="*/ 2147483647 w 227"/>
                <a:gd name="T25" fmla="*/ 2147483647 h 248"/>
                <a:gd name="T26" fmla="*/ 2147483647 w 227"/>
                <a:gd name="T27" fmla="*/ 0 h 248"/>
                <a:gd name="T28" fmla="*/ 2147483647 w 227"/>
                <a:gd name="T29" fmla="*/ 2147483647 h 248"/>
                <a:gd name="T30" fmla="*/ 2147483647 w 227"/>
                <a:gd name="T31" fmla="*/ 2147483647 h 248"/>
                <a:gd name="T32" fmla="*/ 2147483647 w 227"/>
                <a:gd name="T33" fmla="*/ 2147483647 h 248"/>
                <a:gd name="T34" fmla="*/ 2147483647 w 227"/>
                <a:gd name="T35" fmla="*/ 2147483647 h 248"/>
                <a:gd name="T36" fmla="*/ 2147483647 w 227"/>
                <a:gd name="T37" fmla="*/ 2147483647 h 248"/>
                <a:gd name="T38" fmla="*/ 2147483647 w 227"/>
                <a:gd name="T39" fmla="*/ 2147483647 h 2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7" h="248">
                  <a:moveTo>
                    <a:pt x="5" y="132"/>
                  </a:moveTo>
                  <a:cubicBezTo>
                    <a:pt x="0" y="152"/>
                    <a:pt x="5" y="159"/>
                    <a:pt x="17" y="177"/>
                  </a:cubicBezTo>
                  <a:cubicBezTo>
                    <a:pt x="22" y="184"/>
                    <a:pt x="35" y="195"/>
                    <a:pt x="35" y="195"/>
                  </a:cubicBezTo>
                  <a:cubicBezTo>
                    <a:pt x="40" y="214"/>
                    <a:pt x="29" y="239"/>
                    <a:pt x="50" y="246"/>
                  </a:cubicBezTo>
                  <a:cubicBezTo>
                    <a:pt x="54" y="246"/>
                    <a:pt x="85" y="248"/>
                    <a:pt x="92" y="237"/>
                  </a:cubicBezTo>
                  <a:cubicBezTo>
                    <a:pt x="94" y="234"/>
                    <a:pt x="92" y="228"/>
                    <a:pt x="95" y="225"/>
                  </a:cubicBezTo>
                  <a:cubicBezTo>
                    <a:pt x="100" y="220"/>
                    <a:pt x="113" y="213"/>
                    <a:pt x="113" y="213"/>
                  </a:cubicBezTo>
                  <a:cubicBezTo>
                    <a:pt x="119" y="190"/>
                    <a:pt x="116" y="184"/>
                    <a:pt x="134" y="171"/>
                  </a:cubicBezTo>
                  <a:cubicBezTo>
                    <a:pt x="142" y="137"/>
                    <a:pt x="172" y="137"/>
                    <a:pt x="203" y="135"/>
                  </a:cubicBezTo>
                  <a:cubicBezTo>
                    <a:pt x="210" y="114"/>
                    <a:pt x="191" y="106"/>
                    <a:pt x="185" y="87"/>
                  </a:cubicBezTo>
                  <a:cubicBezTo>
                    <a:pt x="187" y="84"/>
                    <a:pt x="188" y="80"/>
                    <a:pt x="191" y="78"/>
                  </a:cubicBezTo>
                  <a:cubicBezTo>
                    <a:pt x="196" y="75"/>
                    <a:pt x="209" y="72"/>
                    <a:pt x="209" y="72"/>
                  </a:cubicBezTo>
                  <a:cubicBezTo>
                    <a:pt x="213" y="59"/>
                    <a:pt x="223" y="49"/>
                    <a:pt x="227" y="36"/>
                  </a:cubicBezTo>
                  <a:cubicBezTo>
                    <a:pt x="223" y="14"/>
                    <a:pt x="213" y="4"/>
                    <a:pt x="191" y="0"/>
                  </a:cubicBezTo>
                  <a:cubicBezTo>
                    <a:pt x="161" y="4"/>
                    <a:pt x="154" y="15"/>
                    <a:pt x="128" y="24"/>
                  </a:cubicBezTo>
                  <a:cubicBezTo>
                    <a:pt x="126" y="40"/>
                    <a:pt x="128" y="57"/>
                    <a:pt x="122" y="72"/>
                  </a:cubicBezTo>
                  <a:cubicBezTo>
                    <a:pt x="120" y="77"/>
                    <a:pt x="112" y="76"/>
                    <a:pt x="107" y="78"/>
                  </a:cubicBezTo>
                  <a:cubicBezTo>
                    <a:pt x="86" y="87"/>
                    <a:pt x="63" y="93"/>
                    <a:pt x="41" y="99"/>
                  </a:cubicBezTo>
                  <a:cubicBezTo>
                    <a:pt x="31" y="106"/>
                    <a:pt x="22" y="107"/>
                    <a:pt x="11" y="111"/>
                  </a:cubicBezTo>
                  <a:cubicBezTo>
                    <a:pt x="7" y="124"/>
                    <a:pt x="9" y="117"/>
                    <a:pt x="5" y="132"/>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7" name="Freeform 14">
              <a:extLst>
                <a:ext uri="{FF2B5EF4-FFF2-40B4-BE49-F238E27FC236}">
                  <a16:creationId xmlns:a16="http://schemas.microsoft.com/office/drawing/2014/main" id="{36AFDED9-2A50-4AAF-9205-A53B6127A3EE}"/>
                </a:ext>
              </a:extLst>
            </p:cNvPr>
            <p:cNvSpPr>
              <a:spLocks/>
            </p:cNvSpPr>
            <p:nvPr/>
          </p:nvSpPr>
          <p:spPr bwMode="auto">
            <a:xfrm>
              <a:off x="2862259" y="3081804"/>
              <a:ext cx="466341" cy="371824"/>
            </a:xfrm>
            <a:custGeom>
              <a:avLst/>
              <a:gdLst>
                <a:gd name="T0" fmla="*/ 2147483647 w 324"/>
                <a:gd name="T1" fmla="*/ 2147483647 h 267"/>
                <a:gd name="T2" fmla="*/ 2147483647 w 324"/>
                <a:gd name="T3" fmla="*/ 2147483647 h 267"/>
                <a:gd name="T4" fmla="*/ 2147483647 w 324"/>
                <a:gd name="T5" fmla="*/ 2147483647 h 267"/>
                <a:gd name="T6" fmla="*/ 2147483647 w 324"/>
                <a:gd name="T7" fmla="*/ 2147483647 h 267"/>
                <a:gd name="T8" fmla="*/ 2147483647 w 324"/>
                <a:gd name="T9" fmla="*/ 2147483647 h 267"/>
                <a:gd name="T10" fmla="*/ 2147483647 w 324"/>
                <a:gd name="T11" fmla="*/ 2147483647 h 267"/>
                <a:gd name="T12" fmla="*/ 2147483647 w 324"/>
                <a:gd name="T13" fmla="*/ 2147483647 h 267"/>
                <a:gd name="T14" fmla="*/ 2147483647 w 324"/>
                <a:gd name="T15" fmla="*/ 2147483647 h 267"/>
                <a:gd name="T16" fmla="*/ 2147483647 w 324"/>
                <a:gd name="T17" fmla="*/ 2147483647 h 267"/>
                <a:gd name="T18" fmla="*/ 2147483647 w 324"/>
                <a:gd name="T19" fmla="*/ 2147483647 h 267"/>
                <a:gd name="T20" fmla="*/ 2147483647 w 324"/>
                <a:gd name="T21" fmla="*/ 2147483647 h 267"/>
                <a:gd name="T22" fmla="*/ 2147483647 w 324"/>
                <a:gd name="T23" fmla="*/ 2147483647 h 267"/>
                <a:gd name="T24" fmla="*/ 2147483647 w 324"/>
                <a:gd name="T25" fmla="*/ 2147483647 h 267"/>
                <a:gd name="T26" fmla="*/ 2147483647 w 324"/>
                <a:gd name="T27" fmla="*/ 2147483647 h 267"/>
                <a:gd name="T28" fmla="*/ 2147483647 w 324"/>
                <a:gd name="T29" fmla="*/ 2147483647 h 267"/>
                <a:gd name="T30" fmla="*/ 2147483647 w 324"/>
                <a:gd name="T31" fmla="*/ 2147483647 h 267"/>
                <a:gd name="T32" fmla="*/ 2147483647 w 324"/>
                <a:gd name="T33" fmla="*/ 2147483647 h 267"/>
                <a:gd name="T34" fmla="*/ 0 w 324"/>
                <a:gd name="T35" fmla="*/ 2147483647 h 267"/>
                <a:gd name="T36" fmla="*/ 2147483647 w 324"/>
                <a:gd name="T37" fmla="*/ 2147483647 h 267"/>
                <a:gd name="T38" fmla="*/ 2147483647 w 324"/>
                <a:gd name="T39" fmla="*/ 2147483647 h 2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24" h="267">
                  <a:moveTo>
                    <a:pt x="108" y="210"/>
                  </a:moveTo>
                  <a:cubicBezTo>
                    <a:pt x="115" y="221"/>
                    <a:pt x="121" y="221"/>
                    <a:pt x="132" y="228"/>
                  </a:cubicBezTo>
                  <a:cubicBezTo>
                    <a:pt x="137" y="243"/>
                    <a:pt x="139" y="256"/>
                    <a:pt x="150" y="267"/>
                  </a:cubicBezTo>
                  <a:cubicBezTo>
                    <a:pt x="179" y="261"/>
                    <a:pt x="208" y="259"/>
                    <a:pt x="237" y="255"/>
                  </a:cubicBezTo>
                  <a:cubicBezTo>
                    <a:pt x="247" y="252"/>
                    <a:pt x="264" y="240"/>
                    <a:pt x="264" y="240"/>
                  </a:cubicBezTo>
                  <a:cubicBezTo>
                    <a:pt x="269" y="225"/>
                    <a:pt x="276" y="215"/>
                    <a:pt x="288" y="207"/>
                  </a:cubicBezTo>
                  <a:cubicBezTo>
                    <a:pt x="292" y="201"/>
                    <a:pt x="294" y="193"/>
                    <a:pt x="300" y="189"/>
                  </a:cubicBezTo>
                  <a:cubicBezTo>
                    <a:pt x="304" y="186"/>
                    <a:pt x="309" y="184"/>
                    <a:pt x="312" y="180"/>
                  </a:cubicBezTo>
                  <a:cubicBezTo>
                    <a:pt x="317" y="175"/>
                    <a:pt x="324" y="162"/>
                    <a:pt x="324" y="162"/>
                  </a:cubicBezTo>
                  <a:cubicBezTo>
                    <a:pt x="323" y="142"/>
                    <a:pt x="323" y="122"/>
                    <a:pt x="321" y="102"/>
                  </a:cubicBezTo>
                  <a:cubicBezTo>
                    <a:pt x="320" y="85"/>
                    <a:pt x="295" y="23"/>
                    <a:pt x="279" y="18"/>
                  </a:cubicBezTo>
                  <a:cubicBezTo>
                    <a:pt x="271" y="6"/>
                    <a:pt x="265" y="7"/>
                    <a:pt x="252" y="3"/>
                  </a:cubicBezTo>
                  <a:cubicBezTo>
                    <a:pt x="223" y="5"/>
                    <a:pt x="200" y="0"/>
                    <a:pt x="177" y="15"/>
                  </a:cubicBezTo>
                  <a:cubicBezTo>
                    <a:pt x="170" y="25"/>
                    <a:pt x="163" y="43"/>
                    <a:pt x="153" y="51"/>
                  </a:cubicBezTo>
                  <a:cubicBezTo>
                    <a:pt x="144" y="58"/>
                    <a:pt x="98" y="72"/>
                    <a:pt x="81" y="78"/>
                  </a:cubicBezTo>
                  <a:cubicBezTo>
                    <a:pt x="72" y="91"/>
                    <a:pt x="56" y="95"/>
                    <a:pt x="45" y="108"/>
                  </a:cubicBezTo>
                  <a:cubicBezTo>
                    <a:pt x="33" y="122"/>
                    <a:pt x="31" y="136"/>
                    <a:pt x="15" y="144"/>
                  </a:cubicBezTo>
                  <a:cubicBezTo>
                    <a:pt x="8" y="155"/>
                    <a:pt x="3" y="164"/>
                    <a:pt x="0" y="177"/>
                  </a:cubicBezTo>
                  <a:cubicBezTo>
                    <a:pt x="10" y="206"/>
                    <a:pt x="73" y="191"/>
                    <a:pt x="87" y="192"/>
                  </a:cubicBezTo>
                  <a:cubicBezTo>
                    <a:pt x="97" y="202"/>
                    <a:pt x="95" y="210"/>
                    <a:pt x="108" y="210"/>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8" name="Freeform 15">
              <a:extLst>
                <a:ext uri="{FF2B5EF4-FFF2-40B4-BE49-F238E27FC236}">
                  <a16:creationId xmlns:a16="http://schemas.microsoft.com/office/drawing/2014/main" id="{BFF74FDE-617A-43C3-ABD1-2B5F2A14DDD9}"/>
                </a:ext>
              </a:extLst>
            </p:cNvPr>
            <p:cNvSpPr>
              <a:spLocks/>
            </p:cNvSpPr>
            <p:nvPr/>
          </p:nvSpPr>
          <p:spPr bwMode="auto">
            <a:xfrm>
              <a:off x="3097094" y="2194477"/>
              <a:ext cx="505508" cy="378610"/>
            </a:xfrm>
            <a:custGeom>
              <a:avLst/>
              <a:gdLst>
                <a:gd name="T0" fmla="*/ 2147483647 w 351"/>
                <a:gd name="T1" fmla="*/ 2147483647 h 272"/>
                <a:gd name="T2" fmla="*/ 2147483647 w 351"/>
                <a:gd name="T3" fmla="*/ 2147483647 h 272"/>
                <a:gd name="T4" fmla="*/ 2147483647 w 351"/>
                <a:gd name="T5" fmla="*/ 2147483647 h 272"/>
                <a:gd name="T6" fmla="*/ 2147483647 w 351"/>
                <a:gd name="T7" fmla="*/ 2147483647 h 272"/>
                <a:gd name="T8" fmla="*/ 2147483647 w 351"/>
                <a:gd name="T9" fmla="*/ 2147483647 h 272"/>
                <a:gd name="T10" fmla="*/ 2147483647 w 351"/>
                <a:gd name="T11" fmla="*/ 2147483647 h 272"/>
                <a:gd name="T12" fmla="*/ 2147483647 w 351"/>
                <a:gd name="T13" fmla="*/ 2147483647 h 272"/>
                <a:gd name="T14" fmla="*/ 2147483647 w 351"/>
                <a:gd name="T15" fmla="*/ 2147483647 h 272"/>
                <a:gd name="T16" fmla="*/ 2147483647 w 351"/>
                <a:gd name="T17" fmla="*/ 2147483647 h 272"/>
                <a:gd name="T18" fmla="*/ 0 w 351"/>
                <a:gd name="T19" fmla="*/ 2147483647 h 272"/>
                <a:gd name="T20" fmla="*/ 2147483647 w 351"/>
                <a:gd name="T21" fmla="*/ 2147483647 h 272"/>
                <a:gd name="T22" fmla="*/ 2147483647 w 351"/>
                <a:gd name="T23" fmla="*/ 2147483647 h 272"/>
                <a:gd name="T24" fmla="*/ 2147483647 w 351"/>
                <a:gd name="T25" fmla="*/ 2147483647 h 272"/>
                <a:gd name="T26" fmla="*/ 2147483647 w 351"/>
                <a:gd name="T27" fmla="*/ 2147483647 h 272"/>
                <a:gd name="T28" fmla="*/ 2147483647 w 351"/>
                <a:gd name="T29" fmla="*/ 2147483647 h 272"/>
                <a:gd name="T30" fmla="*/ 2147483647 w 351"/>
                <a:gd name="T31" fmla="*/ 2147483647 h 272"/>
                <a:gd name="T32" fmla="*/ 2147483647 w 351"/>
                <a:gd name="T33" fmla="*/ 2147483647 h 2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1" h="272">
                  <a:moveTo>
                    <a:pt x="255" y="137"/>
                  </a:moveTo>
                  <a:cubicBezTo>
                    <a:pt x="262" y="108"/>
                    <a:pt x="291" y="66"/>
                    <a:pt x="321" y="56"/>
                  </a:cubicBezTo>
                  <a:cubicBezTo>
                    <a:pt x="329" y="43"/>
                    <a:pt x="351" y="26"/>
                    <a:pt x="324" y="17"/>
                  </a:cubicBezTo>
                  <a:cubicBezTo>
                    <a:pt x="263" y="19"/>
                    <a:pt x="224" y="0"/>
                    <a:pt x="186" y="38"/>
                  </a:cubicBezTo>
                  <a:cubicBezTo>
                    <a:pt x="180" y="56"/>
                    <a:pt x="158" y="70"/>
                    <a:pt x="147" y="86"/>
                  </a:cubicBezTo>
                  <a:cubicBezTo>
                    <a:pt x="138" y="98"/>
                    <a:pt x="142" y="104"/>
                    <a:pt x="129" y="113"/>
                  </a:cubicBezTo>
                  <a:cubicBezTo>
                    <a:pt x="106" y="148"/>
                    <a:pt x="80" y="141"/>
                    <a:pt x="36" y="143"/>
                  </a:cubicBezTo>
                  <a:cubicBezTo>
                    <a:pt x="15" y="150"/>
                    <a:pt x="23" y="145"/>
                    <a:pt x="9" y="155"/>
                  </a:cubicBezTo>
                  <a:cubicBezTo>
                    <a:pt x="7" y="161"/>
                    <a:pt x="5" y="167"/>
                    <a:pt x="3" y="173"/>
                  </a:cubicBezTo>
                  <a:cubicBezTo>
                    <a:pt x="2" y="176"/>
                    <a:pt x="0" y="182"/>
                    <a:pt x="0" y="182"/>
                  </a:cubicBezTo>
                  <a:cubicBezTo>
                    <a:pt x="4" y="208"/>
                    <a:pt x="7" y="231"/>
                    <a:pt x="33" y="242"/>
                  </a:cubicBezTo>
                  <a:cubicBezTo>
                    <a:pt x="51" y="250"/>
                    <a:pt x="39" y="239"/>
                    <a:pt x="57" y="251"/>
                  </a:cubicBezTo>
                  <a:cubicBezTo>
                    <a:pt x="62" y="255"/>
                    <a:pt x="66" y="260"/>
                    <a:pt x="72" y="263"/>
                  </a:cubicBezTo>
                  <a:cubicBezTo>
                    <a:pt x="79" y="266"/>
                    <a:pt x="88" y="267"/>
                    <a:pt x="96" y="269"/>
                  </a:cubicBezTo>
                  <a:cubicBezTo>
                    <a:pt x="100" y="270"/>
                    <a:pt x="108" y="272"/>
                    <a:pt x="108" y="272"/>
                  </a:cubicBezTo>
                  <a:cubicBezTo>
                    <a:pt x="179" y="269"/>
                    <a:pt x="168" y="272"/>
                    <a:pt x="213" y="242"/>
                  </a:cubicBezTo>
                  <a:cubicBezTo>
                    <a:pt x="234" y="210"/>
                    <a:pt x="242" y="174"/>
                    <a:pt x="255" y="137"/>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89" name="Freeform 16">
              <a:extLst>
                <a:ext uri="{FF2B5EF4-FFF2-40B4-BE49-F238E27FC236}">
                  <a16:creationId xmlns:a16="http://schemas.microsoft.com/office/drawing/2014/main" id="{7DC32B15-630B-40BC-8101-F906D5F6E4A4}"/>
                </a:ext>
              </a:extLst>
            </p:cNvPr>
            <p:cNvSpPr>
              <a:spLocks/>
            </p:cNvSpPr>
            <p:nvPr/>
          </p:nvSpPr>
          <p:spPr bwMode="auto">
            <a:xfrm>
              <a:off x="3808679" y="3143570"/>
              <a:ext cx="524882" cy="445423"/>
            </a:xfrm>
            <a:custGeom>
              <a:avLst/>
              <a:gdLst>
                <a:gd name="T0" fmla="*/ 2147483647 w 366"/>
                <a:gd name="T1" fmla="*/ 2147483647 h 318"/>
                <a:gd name="T2" fmla="*/ 2147483647 w 366"/>
                <a:gd name="T3" fmla="*/ 2147483647 h 318"/>
                <a:gd name="T4" fmla="*/ 2147483647 w 366"/>
                <a:gd name="T5" fmla="*/ 2147483647 h 318"/>
                <a:gd name="T6" fmla="*/ 0 w 366"/>
                <a:gd name="T7" fmla="*/ 2147483647 h 318"/>
                <a:gd name="T8" fmla="*/ 2147483647 w 366"/>
                <a:gd name="T9" fmla="*/ 2147483647 h 318"/>
                <a:gd name="T10" fmla="*/ 2147483647 w 366"/>
                <a:gd name="T11" fmla="*/ 2147483647 h 318"/>
                <a:gd name="T12" fmla="*/ 2147483647 w 366"/>
                <a:gd name="T13" fmla="*/ 2147483647 h 318"/>
                <a:gd name="T14" fmla="*/ 2147483647 w 366"/>
                <a:gd name="T15" fmla="*/ 2147483647 h 318"/>
                <a:gd name="T16" fmla="*/ 2147483647 w 366"/>
                <a:gd name="T17" fmla="*/ 2147483647 h 318"/>
                <a:gd name="T18" fmla="*/ 2147483647 w 366"/>
                <a:gd name="T19" fmla="*/ 2147483647 h 318"/>
                <a:gd name="T20" fmla="*/ 2147483647 w 366"/>
                <a:gd name="T21" fmla="*/ 2147483647 h 318"/>
                <a:gd name="T22" fmla="*/ 2147483647 w 366"/>
                <a:gd name="T23" fmla="*/ 2147483647 h 318"/>
                <a:gd name="T24" fmla="*/ 2147483647 w 366"/>
                <a:gd name="T25" fmla="*/ 2147483647 h 318"/>
                <a:gd name="T26" fmla="*/ 2147483647 w 366"/>
                <a:gd name="T27" fmla="*/ 2147483647 h 318"/>
                <a:gd name="T28" fmla="*/ 2147483647 w 366"/>
                <a:gd name="T29" fmla="*/ 2147483647 h 318"/>
                <a:gd name="T30" fmla="*/ 2147483647 w 366"/>
                <a:gd name="T31" fmla="*/ 2147483647 h 318"/>
                <a:gd name="T32" fmla="*/ 2147483647 w 366"/>
                <a:gd name="T33" fmla="*/ 2147483647 h 318"/>
                <a:gd name="T34" fmla="*/ 2147483647 w 366"/>
                <a:gd name="T35" fmla="*/ 2147483647 h 318"/>
                <a:gd name="T36" fmla="*/ 2147483647 w 366"/>
                <a:gd name="T37" fmla="*/ 2147483647 h 318"/>
                <a:gd name="T38" fmla="*/ 2147483647 w 366"/>
                <a:gd name="T39" fmla="*/ 2147483647 h 318"/>
                <a:gd name="T40" fmla="*/ 2147483647 w 366"/>
                <a:gd name="T41" fmla="*/ 2147483647 h 318"/>
                <a:gd name="T42" fmla="*/ 2147483647 w 366"/>
                <a:gd name="T43" fmla="*/ 2147483647 h 318"/>
                <a:gd name="T44" fmla="*/ 2147483647 w 366"/>
                <a:gd name="T45" fmla="*/ 2147483647 h 318"/>
                <a:gd name="T46" fmla="*/ 2147483647 w 366"/>
                <a:gd name="T47" fmla="*/ 2147483647 h 318"/>
                <a:gd name="T48" fmla="*/ 2147483647 w 366"/>
                <a:gd name="T49" fmla="*/ 2147483647 h 318"/>
                <a:gd name="T50" fmla="*/ 2147483647 w 366"/>
                <a:gd name="T51" fmla="*/ 2147483647 h 318"/>
                <a:gd name="T52" fmla="*/ 2147483647 w 366"/>
                <a:gd name="T53" fmla="*/ 2147483647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6" h="318">
                  <a:moveTo>
                    <a:pt x="186" y="69"/>
                  </a:moveTo>
                  <a:cubicBezTo>
                    <a:pt x="152" y="103"/>
                    <a:pt x="115" y="132"/>
                    <a:pt x="69" y="147"/>
                  </a:cubicBezTo>
                  <a:cubicBezTo>
                    <a:pt x="60" y="161"/>
                    <a:pt x="38" y="171"/>
                    <a:pt x="24" y="180"/>
                  </a:cubicBezTo>
                  <a:cubicBezTo>
                    <a:pt x="14" y="195"/>
                    <a:pt x="9" y="207"/>
                    <a:pt x="0" y="222"/>
                  </a:cubicBezTo>
                  <a:cubicBezTo>
                    <a:pt x="3" y="246"/>
                    <a:pt x="0" y="248"/>
                    <a:pt x="21" y="255"/>
                  </a:cubicBezTo>
                  <a:cubicBezTo>
                    <a:pt x="44" y="254"/>
                    <a:pt x="67" y="254"/>
                    <a:pt x="90" y="252"/>
                  </a:cubicBezTo>
                  <a:cubicBezTo>
                    <a:pt x="109" y="251"/>
                    <a:pt x="147" y="246"/>
                    <a:pt x="147" y="246"/>
                  </a:cubicBezTo>
                  <a:cubicBezTo>
                    <a:pt x="173" y="237"/>
                    <a:pt x="196" y="222"/>
                    <a:pt x="222" y="213"/>
                  </a:cubicBezTo>
                  <a:cubicBezTo>
                    <a:pt x="242" y="218"/>
                    <a:pt x="251" y="226"/>
                    <a:pt x="258" y="246"/>
                  </a:cubicBezTo>
                  <a:cubicBezTo>
                    <a:pt x="257" y="262"/>
                    <a:pt x="243" y="306"/>
                    <a:pt x="261" y="318"/>
                  </a:cubicBezTo>
                  <a:cubicBezTo>
                    <a:pt x="284" y="316"/>
                    <a:pt x="297" y="311"/>
                    <a:pt x="318" y="306"/>
                  </a:cubicBezTo>
                  <a:cubicBezTo>
                    <a:pt x="325" y="301"/>
                    <a:pt x="335" y="299"/>
                    <a:pt x="342" y="294"/>
                  </a:cubicBezTo>
                  <a:cubicBezTo>
                    <a:pt x="366" y="277"/>
                    <a:pt x="331" y="291"/>
                    <a:pt x="357" y="282"/>
                  </a:cubicBezTo>
                  <a:cubicBezTo>
                    <a:pt x="356" y="259"/>
                    <a:pt x="357" y="236"/>
                    <a:pt x="354" y="213"/>
                  </a:cubicBezTo>
                  <a:cubicBezTo>
                    <a:pt x="353" y="208"/>
                    <a:pt x="339" y="196"/>
                    <a:pt x="336" y="192"/>
                  </a:cubicBezTo>
                  <a:cubicBezTo>
                    <a:pt x="312" y="163"/>
                    <a:pt x="283" y="170"/>
                    <a:pt x="246" y="168"/>
                  </a:cubicBezTo>
                  <a:cubicBezTo>
                    <a:pt x="240" y="162"/>
                    <a:pt x="234" y="156"/>
                    <a:pt x="228" y="150"/>
                  </a:cubicBezTo>
                  <a:cubicBezTo>
                    <a:pt x="216" y="138"/>
                    <a:pt x="250" y="115"/>
                    <a:pt x="252" y="114"/>
                  </a:cubicBezTo>
                  <a:cubicBezTo>
                    <a:pt x="268" y="103"/>
                    <a:pt x="290" y="109"/>
                    <a:pt x="309" y="108"/>
                  </a:cubicBezTo>
                  <a:cubicBezTo>
                    <a:pt x="326" y="102"/>
                    <a:pt x="325" y="81"/>
                    <a:pt x="312" y="69"/>
                  </a:cubicBezTo>
                  <a:cubicBezTo>
                    <a:pt x="295" y="54"/>
                    <a:pt x="279" y="49"/>
                    <a:pt x="258" y="42"/>
                  </a:cubicBezTo>
                  <a:cubicBezTo>
                    <a:pt x="237" y="35"/>
                    <a:pt x="220" y="20"/>
                    <a:pt x="198" y="15"/>
                  </a:cubicBezTo>
                  <a:cubicBezTo>
                    <a:pt x="175" y="0"/>
                    <a:pt x="160" y="7"/>
                    <a:pt x="129" y="9"/>
                  </a:cubicBezTo>
                  <a:cubicBezTo>
                    <a:pt x="117" y="13"/>
                    <a:pt x="112" y="19"/>
                    <a:pt x="105" y="30"/>
                  </a:cubicBezTo>
                  <a:cubicBezTo>
                    <a:pt x="116" y="47"/>
                    <a:pt x="146" y="63"/>
                    <a:pt x="165" y="69"/>
                  </a:cubicBezTo>
                  <a:cubicBezTo>
                    <a:pt x="168" y="70"/>
                    <a:pt x="170" y="75"/>
                    <a:pt x="174" y="75"/>
                  </a:cubicBezTo>
                  <a:cubicBezTo>
                    <a:pt x="178" y="75"/>
                    <a:pt x="182" y="71"/>
                    <a:pt x="186" y="69"/>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0" name="Freeform 17">
              <a:extLst>
                <a:ext uri="{FF2B5EF4-FFF2-40B4-BE49-F238E27FC236}">
                  <a16:creationId xmlns:a16="http://schemas.microsoft.com/office/drawing/2014/main" id="{E45C8E4D-DF38-424C-B99F-E1336D0C451F}"/>
                </a:ext>
              </a:extLst>
            </p:cNvPr>
            <p:cNvSpPr>
              <a:spLocks/>
            </p:cNvSpPr>
            <p:nvPr/>
          </p:nvSpPr>
          <p:spPr bwMode="auto">
            <a:xfrm>
              <a:off x="3407092" y="2693008"/>
              <a:ext cx="288861" cy="363191"/>
            </a:xfrm>
            <a:custGeom>
              <a:avLst/>
              <a:gdLst>
                <a:gd name="T0" fmla="*/ 0 w 201"/>
                <a:gd name="T1" fmla="*/ 2147483647 h 261"/>
                <a:gd name="T2" fmla="*/ 2147483647 w 201"/>
                <a:gd name="T3" fmla="*/ 0 h 261"/>
                <a:gd name="T4" fmla="*/ 2147483647 w 201"/>
                <a:gd name="T5" fmla="*/ 2147483647 h 261"/>
                <a:gd name="T6" fmla="*/ 2147483647 w 201"/>
                <a:gd name="T7" fmla="*/ 2147483647 h 261"/>
                <a:gd name="T8" fmla="*/ 2147483647 w 201"/>
                <a:gd name="T9" fmla="*/ 2147483647 h 261"/>
                <a:gd name="T10" fmla="*/ 2147483647 w 201"/>
                <a:gd name="T11" fmla="*/ 2147483647 h 261"/>
                <a:gd name="T12" fmla="*/ 2147483647 w 201"/>
                <a:gd name="T13" fmla="*/ 2147483647 h 261"/>
                <a:gd name="T14" fmla="*/ 2147483647 w 201"/>
                <a:gd name="T15" fmla="*/ 2147483647 h 261"/>
                <a:gd name="T16" fmla="*/ 2147483647 w 201"/>
                <a:gd name="T17" fmla="*/ 2147483647 h 261"/>
                <a:gd name="T18" fmla="*/ 2147483647 w 201"/>
                <a:gd name="T19" fmla="*/ 2147483647 h 261"/>
                <a:gd name="T20" fmla="*/ 0 w 201"/>
                <a:gd name="T21" fmla="*/ 2147483647 h 2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1" h="261">
                  <a:moveTo>
                    <a:pt x="0" y="102"/>
                  </a:moveTo>
                  <a:cubicBezTo>
                    <a:pt x="9" y="40"/>
                    <a:pt x="9" y="13"/>
                    <a:pt x="75" y="0"/>
                  </a:cubicBezTo>
                  <a:cubicBezTo>
                    <a:pt x="96" y="4"/>
                    <a:pt x="115" y="13"/>
                    <a:pt x="135" y="21"/>
                  </a:cubicBezTo>
                  <a:cubicBezTo>
                    <a:pt x="143" y="61"/>
                    <a:pt x="172" y="94"/>
                    <a:pt x="201" y="123"/>
                  </a:cubicBezTo>
                  <a:cubicBezTo>
                    <a:pt x="198" y="168"/>
                    <a:pt x="193" y="193"/>
                    <a:pt x="174" y="231"/>
                  </a:cubicBezTo>
                  <a:cubicBezTo>
                    <a:pt x="169" y="255"/>
                    <a:pt x="168" y="256"/>
                    <a:pt x="144" y="261"/>
                  </a:cubicBezTo>
                  <a:cubicBezTo>
                    <a:pt x="112" y="259"/>
                    <a:pt x="94" y="258"/>
                    <a:pt x="66" y="249"/>
                  </a:cubicBezTo>
                  <a:cubicBezTo>
                    <a:pt x="58" y="237"/>
                    <a:pt x="59" y="224"/>
                    <a:pt x="54" y="210"/>
                  </a:cubicBezTo>
                  <a:cubicBezTo>
                    <a:pt x="62" y="178"/>
                    <a:pt x="51" y="216"/>
                    <a:pt x="63" y="189"/>
                  </a:cubicBezTo>
                  <a:cubicBezTo>
                    <a:pt x="66" y="183"/>
                    <a:pt x="69" y="171"/>
                    <a:pt x="69" y="171"/>
                  </a:cubicBezTo>
                  <a:cubicBezTo>
                    <a:pt x="64" y="119"/>
                    <a:pt x="47" y="115"/>
                    <a:pt x="0" y="102"/>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1" name="Freeform 18">
              <a:extLst>
                <a:ext uri="{FF2B5EF4-FFF2-40B4-BE49-F238E27FC236}">
                  <a16:creationId xmlns:a16="http://schemas.microsoft.com/office/drawing/2014/main" id="{7411735A-5838-40E5-B1FA-20D0E616ADD9}"/>
                </a:ext>
              </a:extLst>
            </p:cNvPr>
            <p:cNvSpPr>
              <a:spLocks/>
            </p:cNvSpPr>
            <p:nvPr/>
          </p:nvSpPr>
          <p:spPr bwMode="auto">
            <a:xfrm>
              <a:off x="3546239" y="2346949"/>
              <a:ext cx="399826" cy="376896"/>
            </a:xfrm>
            <a:custGeom>
              <a:avLst/>
              <a:gdLst>
                <a:gd name="T0" fmla="*/ 2147483647 w 279"/>
                <a:gd name="T1" fmla="*/ 2147483647 h 270"/>
                <a:gd name="T2" fmla="*/ 2147483647 w 279"/>
                <a:gd name="T3" fmla="*/ 2147483647 h 270"/>
                <a:gd name="T4" fmla="*/ 2147483647 w 279"/>
                <a:gd name="T5" fmla="*/ 2147483647 h 270"/>
                <a:gd name="T6" fmla="*/ 2147483647 w 279"/>
                <a:gd name="T7" fmla="*/ 2147483647 h 270"/>
                <a:gd name="T8" fmla="*/ 2147483647 w 279"/>
                <a:gd name="T9" fmla="*/ 2147483647 h 270"/>
                <a:gd name="T10" fmla="*/ 2147483647 w 279"/>
                <a:gd name="T11" fmla="*/ 2147483647 h 270"/>
                <a:gd name="T12" fmla="*/ 2147483647 w 279"/>
                <a:gd name="T13" fmla="*/ 2147483647 h 270"/>
                <a:gd name="T14" fmla="*/ 2147483647 w 279"/>
                <a:gd name="T15" fmla="*/ 2147483647 h 270"/>
                <a:gd name="T16" fmla="*/ 2147483647 w 279"/>
                <a:gd name="T17" fmla="*/ 2147483647 h 270"/>
                <a:gd name="T18" fmla="*/ 2147483647 w 279"/>
                <a:gd name="T19" fmla="*/ 0 h 270"/>
                <a:gd name="T20" fmla="*/ 2147483647 w 279"/>
                <a:gd name="T21" fmla="*/ 2147483647 h 270"/>
                <a:gd name="T22" fmla="*/ 0 w 279"/>
                <a:gd name="T23" fmla="*/ 2147483647 h 270"/>
                <a:gd name="T24" fmla="*/ 2147483647 w 279"/>
                <a:gd name="T25" fmla="*/ 2147483647 h 270"/>
                <a:gd name="T26" fmla="*/ 2147483647 w 279"/>
                <a:gd name="T27" fmla="*/ 2147483647 h 270"/>
                <a:gd name="T28" fmla="*/ 2147483647 w 279"/>
                <a:gd name="T29" fmla="*/ 2147483647 h 270"/>
                <a:gd name="T30" fmla="*/ 2147483647 w 279"/>
                <a:gd name="T31" fmla="*/ 2147483647 h 270"/>
                <a:gd name="T32" fmla="*/ 2147483647 w 279"/>
                <a:gd name="T33" fmla="*/ 2147483647 h 2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9" h="270">
                  <a:moveTo>
                    <a:pt x="186" y="201"/>
                  </a:moveTo>
                  <a:cubicBezTo>
                    <a:pt x="195" y="227"/>
                    <a:pt x="182" y="183"/>
                    <a:pt x="186" y="237"/>
                  </a:cubicBezTo>
                  <a:cubicBezTo>
                    <a:pt x="187" y="251"/>
                    <a:pt x="220" y="263"/>
                    <a:pt x="231" y="267"/>
                  </a:cubicBezTo>
                  <a:cubicBezTo>
                    <a:pt x="243" y="265"/>
                    <a:pt x="258" y="270"/>
                    <a:pt x="267" y="261"/>
                  </a:cubicBezTo>
                  <a:cubicBezTo>
                    <a:pt x="274" y="254"/>
                    <a:pt x="274" y="242"/>
                    <a:pt x="279" y="234"/>
                  </a:cubicBezTo>
                  <a:cubicBezTo>
                    <a:pt x="275" y="190"/>
                    <a:pt x="256" y="154"/>
                    <a:pt x="219" y="129"/>
                  </a:cubicBezTo>
                  <a:cubicBezTo>
                    <a:pt x="210" y="115"/>
                    <a:pt x="205" y="105"/>
                    <a:pt x="192" y="96"/>
                  </a:cubicBezTo>
                  <a:cubicBezTo>
                    <a:pt x="182" y="81"/>
                    <a:pt x="181" y="70"/>
                    <a:pt x="168" y="57"/>
                  </a:cubicBezTo>
                  <a:cubicBezTo>
                    <a:pt x="164" y="44"/>
                    <a:pt x="159" y="36"/>
                    <a:pt x="150" y="27"/>
                  </a:cubicBezTo>
                  <a:cubicBezTo>
                    <a:pt x="147" y="11"/>
                    <a:pt x="145" y="5"/>
                    <a:pt x="129" y="0"/>
                  </a:cubicBezTo>
                  <a:cubicBezTo>
                    <a:pt x="94" y="3"/>
                    <a:pt x="68" y="18"/>
                    <a:pt x="36" y="24"/>
                  </a:cubicBezTo>
                  <a:cubicBezTo>
                    <a:pt x="17" y="37"/>
                    <a:pt x="15" y="57"/>
                    <a:pt x="0" y="72"/>
                  </a:cubicBezTo>
                  <a:cubicBezTo>
                    <a:pt x="3" y="96"/>
                    <a:pt x="0" y="102"/>
                    <a:pt x="18" y="114"/>
                  </a:cubicBezTo>
                  <a:cubicBezTo>
                    <a:pt x="31" y="133"/>
                    <a:pt x="59" y="155"/>
                    <a:pt x="81" y="162"/>
                  </a:cubicBezTo>
                  <a:cubicBezTo>
                    <a:pt x="87" y="179"/>
                    <a:pt x="91" y="177"/>
                    <a:pt x="87" y="198"/>
                  </a:cubicBezTo>
                  <a:cubicBezTo>
                    <a:pt x="111" y="210"/>
                    <a:pt x="142" y="189"/>
                    <a:pt x="162" y="195"/>
                  </a:cubicBezTo>
                  <a:lnTo>
                    <a:pt x="186" y="201"/>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2" name="Freeform 19">
              <a:extLst>
                <a:ext uri="{FF2B5EF4-FFF2-40B4-BE49-F238E27FC236}">
                  <a16:creationId xmlns:a16="http://schemas.microsoft.com/office/drawing/2014/main" id="{79F7F974-8910-478A-8BDC-8D741AB65CA3}"/>
                </a:ext>
              </a:extLst>
            </p:cNvPr>
            <p:cNvSpPr>
              <a:spLocks/>
            </p:cNvSpPr>
            <p:nvPr/>
          </p:nvSpPr>
          <p:spPr bwMode="auto">
            <a:xfrm>
              <a:off x="3303881" y="4525830"/>
              <a:ext cx="1039791" cy="971230"/>
            </a:xfrm>
            <a:custGeom>
              <a:avLst/>
              <a:gdLst>
                <a:gd name="T0" fmla="*/ 2147483647 w 725"/>
                <a:gd name="T1" fmla="*/ 2147483647 h 696"/>
                <a:gd name="T2" fmla="*/ 2147483647 w 725"/>
                <a:gd name="T3" fmla="*/ 2147483647 h 696"/>
                <a:gd name="T4" fmla="*/ 2147483647 w 725"/>
                <a:gd name="T5" fmla="*/ 0 h 696"/>
                <a:gd name="T6" fmla="*/ 2147483647 w 725"/>
                <a:gd name="T7" fmla="*/ 2147483647 h 696"/>
                <a:gd name="T8" fmla="*/ 2147483647 w 725"/>
                <a:gd name="T9" fmla="*/ 2147483647 h 696"/>
                <a:gd name="T10" fmla="*/ 2147483647 w 725"/>
                <a:gd name="T11" fmla="*/ 2147483647 h 696"/>
                <a:gd name="T12" fmla="*/ 2147483647 w 725"/>
                <a:gd name="T13" fmla="*/ 2147483647 h 696"/>
                <a:gd name="T14" fmla="*/ 2147483647 w 725"/>
                <a:gd name="T15" fmla="*/ 2147483647 h 696"/>
                <a:gd name="T16" fmla="*/ 2147483647 w 725"/>
                <a:gd name="T17" fmla="*/ 2147483647 h 696"/>
                <a:gd name="T18" fmla="*/ 2147483647 w 725"/>
                <a:gd name="T19" fmla="*/ 2147483647 h 696"/>
                <a:gd name="T20" fmla="*/ 2147483647 w 725"/>
                <a:gd name="T21" fmla="*/ 2147483647 h 696"/>
                <a:gd name="T22" fmla="*/ 2147483647 w 725"/>
                <a:gd name="T23" fmla="*/ 2147483647 h 696"/>
                <a:gd name="T24" fmla="*/ 2147483647 w 725"/>
                <a:gd name="T25" fmla="*/ 2147483647 h 696"/>
                <a:gd name="T26" fmla="*/ 2147483647 w 725"/>
                <a:gd name="T27" fmla="*/ 2147483647 h 696"/>
                <a:gd name="T28" fmla="*/ 2147483647 w 725"/>
                <a:gd name="T29" fmla="*/ 2147483647 h 696"/>
                <a:gd name="T30" fmla="*/ 2147483647 w 725"/>
                <a:gd name="T31" fmla="*/ 2147483647 h 696"/>
                <a:gd name="T32" fmla="*/ 2147483647 w 725"/>
                <a:gd name="T33" fmla="*/ 2147483647 h 696"/>
                <a:gd name="T34" fmla="*/ 2147483647 w 725"/>
                <a:gd name="T35" fmla="*/ 2147483647 h 696"/>
                <a:gd name="T36" fmla="*/ 2147483647 w 725"/>
                <a:gd name="T37" fmla="*/ 2147483647 h 696"/>
                <a:gd name="T38" fmla="*/ 2147483647 w 725"/>
                <a:gd name="T39" fmla="*/ 2147483647 h 696"/>
                <a:gd name="T40" fmla="*/ 2147483647 w 725"/>
                <a:gd name="T41" fmla="*/ 2147483647 h 696"/>
                <a:gd name="T42" fmla="*/ 2147483647 w 725"/>
                <a:gd name="T43" fmla="*/ 2147483647 h 696"/>
                <a:gd name="T44" fmla="*/ 2147483647 w 725"/>
                <a:gd name="T45" fmla="*/ 2147483647 h 696"/>
                <a:gd name="T46" fmla="*/ 2147483647 w 725"/>
                <a:gd name="T47" fmla="*/ 2147483647 h 696"/>
                <a:gd name="T48" fmla="*/ 2147483647 w 725"/>
                <a:gd name="T49" fmla="*/ 2147483647 h 696"/>
                <a:gd name="T50" fmla="*/ 2147483647 w 725"/>
                <a:gd name="T51" fmla="*/ 2147483647 h 696"/>
                <a:gd name="T52" fmla="*/ 2147483647 w 725"/>
                <a:gd name="T53" fmla="*/ 2147483647 h 696"/>
                <a:gd name="T54" fmla="*/ 2147483647 w 725"/>
                <a:gd name="T55" fmla="*/ 2147483647 h 696"/>
                <a:gd name="T56" fmla="*/ 2147483647 w 725"/>
                <a:gd name="T57" fmla="*/ 2147483647 h 696"/>
                <a:gd name="T58" fmla="*/ 2147483647 w 725"/>
                <a:gd name="T59" fmla="*/ 2147483647 h 696"/>
                <a:gd name="T60" fmla="*/ 2147483647 w 725"/>
                <a:gd name="T61" fmla="*/ 2147483647 h 696"/>
                <a:gd name="T62" fmla="*/ 2147483647 w 725"/>
                <a:gd name="T63" fmla="*/ 2147483647 h 696"/>
                <a:gd name="T64" fmla="*/ 2147483647 w 725"/>
                <a:gd name="T65" fmla="*/ 2147483647 h 696"/>
                <a:gd name="T66" fmla="*/ 2147483647 w 725"/>
                <a:gd name="T67" fmla="*/ 2147483647 h 6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25" h="696">
                  <a:moveTo>
                    <a:pt x="418" y="90"/>
                  </a:moveTo>
                  <a:cubicBezTo>
                    <a:pt x="400" y="72"/>
                    <a:pt x="376" y="63"/>
                    <a:pt x="358" y="45"/>
                  </a:cubicBezTo>
                  <a:cubicBezTo>
                    <a:pt x="343" y="1"/>
                    <a:pt x="367" y="4"/>
                    <a:pt x="397" y="0"/>
                  </a:cubicBezTo>
                  <a:cubicBezTo>
                    <a:pt x="433" y="2"/>
                    <a:pt x="452" y="4"/>
                    <a:pt x="484" y="9"/>
                  </a:cubicBezTo>
                  <a:cubicBezTo>
                    <a:pt x="506" y="23"/>
                    <a:pt x="519" y="53"/>
                    <a:pt x="538" y="72"/>
                  </a:cubicBezTo>
                  <a:cubicBezTo>
                    <a:pt x="555" y="122"/>
                    <a:pt x="614" y="158"/>
                    <a:pt x="658" y="180"/>
                  </a:cubicBezTo>
                  <a:cubicBezTo>
                    <a:pt x="674" y="188"/>
                    <a:pt x="683" y="203"/>
                    <a:pt x="697" y="213"/>
                  </a:cubicBezTo>
                  <a:cubicBezTo>
                    <a:pt x="705" y="238"/>
                    <a:pt x="691" y="203"/>
                    <a:pt x="712" y="228"/>
                  </a:cubicBezTo>
                  <a:cubicBezTo>
                    <a:pt x="717" y="234"/>
                    <a:pt x="716" y="242"/>
                    <a:pt x="718" y="249"/>
                  </a:cubicBezTo>
                  <a:cubicBezTo>
                    <a:pt x="725" y="301"/>
                    <a:pt x="722" y="271"/>
                    <a:pt x="718" y="369"/>
                  </a:cubicBezTo>
                  <a:cubicBezTo>
                    <a:pt x="715" y="430"/>
                    <a:pt x="671" y="532"/>
                    <a:pt x="610" y="552"/>
                  </a:cubicBezTo>
                  <a:cubicBezTo>
                    <a:pt x="588" y="569"/>
                    <a:pt x="561" y="578"/>
                    <a:pt x="538" y="594"/>
                  </a:cubicBezTo>
                  <a:cubicBezTo>
                    <a:pt x="530" y="600"/>
                    <a:pt x="522" y="606"/>
                    <a:pt x="514" y="612"/>
                  </a:cubicBezTo>
                  <a:cubicBezTo>
                    <a:pt x="507" y="617"/>
                    <a:pt x="496" y="618"/>
                    <a:pt x="490" y="624"/>
                  </a:cubicBezTo>
                  <a:cubicBezTo>
                    <a:pt x="485" y="629"/>
                    <a:pt x="479" y="636"/>
                    <a:pt x="472" y="639"/>
                  </a:cubicBezTo>
                  <a:cubicBezTo>
                    <a:pt x="456" y="646"/>
                    <a:pt x="437" y="644"/>
                    <a:pt x="421" y="651"/>
                  </a:cubicBezTo>
                  <a:cubicBezTo>
                    <a:pt x="370" y="672"/>
                    <a:pt x="321" y="692"/>
                    <a:pt x="265" y="696"/>
                  </a:cubicBezTo>
                  <a:cubicBezTo>
                    <a:pt x="228" y="695"/>
                    <a:pt x="191" y="695"/>
                    <a:pt x="154" y="693"/>
                  </a:cubicBezTo>
                  <a:cubicBezTo>
                    <a:pt x="138" y="692"/>
                    <a:pt x="119" y="676"/>
                    <a:pt x="103" y="672"/>
                  </a:cubicBezTo>
                  <a:cubicBezTo>
                    <a:pt x="94" y="666"/>
                    <a:pt x="85" y="663"/>
                    <a:pt x="76" y="657"/>
                  </a:cubicBezTo>
                  <a:cubicBezTo>
                    <a:pt x="70" y="648"/>
                    <a:pt x="46" y="622"/>
                    <a:pt x="40" y="612"/>
                  </a:cubicBezTo>
                  <a:cubicBezTo>
                    <a:pt x="29" y="592"/>
                    <a:pt x="22" y="571"/>
                    <a:pt x="10" y="552"/>
                  </a:cubicBezTo>
                  <a:cubicBezTo>
                    <a:pt x="1" y="517"/>
                    <a:pt x="0" y="468"/>
                    <a:pt x="7" y="435"/>
                  </a:cubicBezTo>
                  <a:cubicBezTo>
                    <a:pt x="12" y="410"/>
                    <a:pt x="40" y="405"/>
                    <a:pt x="58" y="396"/>
                  </a:cubicBezTo>
                  <a:cubicBezTo>
                    <a:pt x="101" y="374"/>
                    <a:pt x="136" y="339"/>
                    <a:pt x="184" y="327"/>
                  </a:cubicBezTo>
                  <a:cubicBezTo>
                    <a:pt x="188" y="324"/>
                    <a:pt x="192" y="322"/>
                    <a:pt x="196" y="318"/>
                  </a:cubicBezTo>
                  <a:cubicBezTo>
                    <a:pt x="201" y="313"/>
                    <a:pt x="203" y="307"/>
                    <a:pt x="208" y="303"/>
                  </a:cubicBezTo>
                  <a:cubicBezTo>
                    <a:pt x="214" y="298"/>
                    <a:pt x="223" y="299"/>
                    <a:pt x="229" y="294"/>
                  </a:cubicBezTo>
                  <a:cubicBezTo>
                    <a:pt x="242" y="284"/>
                    <a:pt x="253" y="268"/>
                    <a:pt x="265" y="258"/>
                  </a:cubicBezTo>
                  <a:cubicBezTo>
                    <a:pt x="278" y="247"/>
                    <a:pt x="298" y="239"/>
                    <a:pt x="313" y="231"/>
                  </a:cubicBezTo>
                  <a:cubicBezTo>
                    <a:pt x="321" y="215"/>
                    <a:pt x="336" y="204"/>
                    <a:pt x="349" y="192"/>
                  </a:cubicBezTo>
                  <a:cubicBezTo>
                    <a:pt x="363" y="179"/>
                    <a:pt x="378" y="158"/>
                    <a:pt x="394" y="147"/>
                  </a:cubicBezTo>
                  <a:cubicBezTo>
                    <a:pt x="410" y="123"/>
                    <a:pt x="406" y="136"/>
                    <a:pt x="406" y="108"/>
                  </a:cubicBezTo>
                  <a:lnTo>
                    <a:pt x="418" y="9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3" name="Freeform 20">
              <a:extLst>
                <a:ext uri="{FF2B5EF4-FFF2-40B4-BE49-F238E27FC236}">
                  <a16:creationId xmlns:a16="http://schemas.microsoft.com/office/drawing/2014/main" id="{8455F131-AABB-4685-9109-615BC917471C}"/>
                </a:ext>
              </a:extLst>
            </p:cNvPr>
            <p:cNvSpPr>
              <a:spLocks/>
            </p:cNvSpPr>
            <p:nvPr/>
          </p:nvSpPr>
          <p:spPr bwMode="auto">
            <a:xfrm>
              <a:off x="6035024" y="5656784"/>
              <a:ext cx="246589" cy="256975"/>
            </a:xfrm>
            <a:custGeom>
              <a:avLst/>
              <a:gdLst>
                <a:gd name="T0" fmla="*/ 2147483647 w 172"/>
                <a:gd name="T1" fmla="*/ 0 h 184"/>
                <a:gd name="T2" fmla="*/ 2147483647 w 172"/>
                <a:gd name="T3" fmla="*/ 2147483647 h 184"/>
                <a:gd name="T4" fmla="*/ 2147483647 w 172"/>
                <a:gd name="T5" fmla="*/ 2147483647 h 184"/>
                <a:gd name="T6" fmla="*/ 0 w 172"/>
                <a:gd name="T7" fmla="*/ 2147483647 h 184"/>
                <a:gd name="T8" fmla="*/ 2147483647 w 172"/>
                <a:gd name="T9" fmla="*/ 2147483647 h 184"/>
                <a:gd name="T10" fmla="*/ 2147483647 w 172"/>
                <a:gd name="T11" fmla="*/ 2147483647 h 184"/>
                <a:gd name="T12" fmla="*/ 2147483647 w 172"/>
                <a:gd name="T13" fmla="*/ 2147483647 h 184"/>
                <a:gd name="T14" fmla="*/ 2147483647 w 172"/>
                <a:gd name="T15" fmla="*/ 2147483647 h 184"/>
                <a:gd name="T16" fmla="*/ 2147483647 w 172"/>
                <a:gd name="T17" fmla="*/ 2147483647 h 184"/>
                <a:gd name="T18" fmla="*/ 2147483647 w 172"/>
                <a:gd name="T19" fmla="*/ 2147483647 h 184"/>
                <a:gd name="T20" fmla="*/ 2147483647 w 172"/>
                <a:gd name="T21" fmla="*/ 2147483647 h 184"/>
                <a:gd name="T22" fmla="*/ 2147483647 w 172"/>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2" h="184">
                  <a:moveTo>
                    <a:pt x="105" y="0"/>
                  </a:moveTo>
                  <a:cubicBezTo>
                    <a:pt x="74" y="8"/>
                    <a:pt x="94" y="16"/>
                    <a:pt x="60" y="21"/>
                  </a:cubicBezTo>
                  <a:cubicBezTo>
                    <a:pt x="53" y="32"/>
                    <a:pt x="40" y="38"/>
                    <a:pt x="27" y="42"/>
                  </a:cubicBezTo>
                  <a:cubicBezTo>
                    <a:pt x="16" y="50"/>
                    <a:pt x="11" y="59"/>
                    <a:pt x="0" y="66"/>
                  </a:cubicBezTo>
                  <a:cubicBezTo>
                    <a:pt x="4" y="100"/>
                    <a:pt x="22" y="128"/>
                    <a:pt x="51" y="147"/>
                  </a:cubicBezTo>
                  <a:cubicBezTo>
                    <a:pt x="56" y="161"/>
                    <a:pt x="57" y="164"/>
                    <a:pt x="72" y="168"/>
                  </a:cubicBezTo>
                  <a:cubicBezTo>
                    <a:pt x="88" y="184"/>
                    <a:pt x="83" y="184"/>
                    <a:pt x="120" y="174"/>
                  </a:cubicBezTo>
                  <a:cubicBezTo>
                    <a:pt x="127" y="172"/>
                    <a:pt x="138" y="162"/>
                    <a:pt x="138" y="162"/>
                  </a:cubicBezTo>
                  <a:cubicBezTo>
                    <a:pt x="142" y="151"/>
                    <a:pt x="149" y="145"/>
                    <a:pt x="156" y="135"/>
                  </a:cubicBezTo>
                  <a:cubicBezTo>
                    <a:pt x="154" y="87"/>
                    <a:pt x="172" y="58"/>
                    <a:pt x="138" y="36"/>
                  </a:cubicBezTo>
                  <a:cubicBezTo>
                    <a:pt x="130" y="24"/>
                    <a:pt x="106" y="13"/>
                    <a:pt x="105" y="12"/>
                  </a:cubicBezTo>
                  <a:cubicBezTo>
                    <a:pt x="103" y="9"/>
                    <a:pt x="105" y="4"/>
                    <a:pt x="105" y="0"/>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4" name="Freeform 21">
              <a:extLst>
                <a:ext uri="{FF2B5EF4-FFF2-40B4-BE49-F238E27FC236}">
                  <a16:creationId xmlns:a16="http://schemas.microsoft.com/office/drawing/2014/main" id="{E561A3F9-D52A-4010-BBB7-416B6284870E}"/>
                </a:ext>
              </a:extLst>
            </p:cNvPr>
            <p:cNvSpPr>
              <a:spLocks/>
            </p:cNvSpPr>
            <p:nvPr/>
          </p:nvSpPr>
          <p:spPr bwMode="auto">
            <a:xfrm>
              <a:off x="5251224" y="5326143"/>
              <a:ext cx="459711" cy="469407"/>
            </a:xfrm>
            <a:custGeom>
              <a:avLst/>
              <a:gdLst>
                <a:gd name="T0" fmla="*/ 2147483647 w 321"/>
                <a:gd name="T1" fmla="*/ 0 h 336"/>
                <a:gd name="T2" fmla="*/ 2147483647 w 321"/>
                <a:gd name="T3" fmla="*/ 2147483647 h 336"/>
                <a:gd name="T4" fmla="*/ 2147483647 w 321"/>
                <a:gd name="T5" fmla="*/ 2147483647 h 336"/>
                <a:gd name="T6" fmla="*/ 2147483647 w 321"/>
                <a:gd name="T7" fmla="*/ 2147483647 h 336"/>
                <a:gd name="T8" fmla="*/ 2147483647 w 321"/>
                <a:gd name="T9" fmla="*/ 2147483647 h 336"/>
                <a:gd name="T10" fmla="*/ 2147483647 w 321"/>
                <a:gd name="T11" fmla="*/ 2147483647 h 336"/>
                <a:gd name="T12" fmla="*/ 2147483647 w 321"/>
                <a:gd name="T13" fmla="*/ 2147483647 h 336"/>
                <a:gd name="T14" fmla="*/ 2147483647 w 321"/>
                <a:gd name="T15" fmla="*/ 2147483647 h 336"/>
                <a:gd name="T16" fmla="*/ 2147483647 w 321"/>
                <a:gd name="T17" fmla="*/ 2147483647 h 336"/>
                <a:gd name="T18" fmla="*/ 2147483647 w 321"/>
                <a:gd name="T19" fmla="*/ 2147483647 h 336"/>
                <a:gd name="T20" fmla="*/ 2147483647 w 321"/>
                <a:gd name="T21" fmla="*/ 2147483647 h 336"/>
                <a:gd name="T22" fmla="*/ 2147483647 w 321"/>
                <a:gd name="T23" fmla="*/ 2147483647 h 336"/>
                <a:gd name="T24" fmla="*/ 2147483647 w 321"/>
                <a:gd name="T25" fmla="*/ 2147483647 h 336"/>
                <a:gd name="T26" fmla="*/ 2147483647 w 321"/>
                <a:gd name="T27" fmla="*/ 2147483647 h 336"/>
                <a:gd name="T28" fmla="*/ 2147483647 w 321"/>
                <a:gd name="T29" fmla="*/ 2147483647 h 336"/>
                <a:gd name="T30" fmla="*/ 2147483647 w 321"/>
                <a:gd name="T31" fmla="*/ 2147483647 h 336"/>
                <a:gd name="T32" fmla="*/ 0 w 321"/>
                <a:gd name="T33" fmla="*/ 2147483647 h 336"/>
                <a:gd name="T34" fmla="*/ 2147483647 w 321"/>
                <a:gd name="T35" fmla="*/ 2147483647 h 336"/>
                <a:gd name="T36" fmla="*/ 2147483647 w 321"/>
                <a:gd name="T37" fmla="*/ 2147483647 h 336"/>
                <a:gd name="T38" fmla="*/ 2147483647 w 321"/>
                <a:gd name="T39" fmla="*/ 2147483647 h 336"/>
                <a:gd name="T40" fmla="*/ 2147483647 w 321"/>
                <a:gd name="T41" fmla="*/ 2147483647 h 336"/>
                <a:gd name="T42" fmla="*/ 2147483647 w 321"/>
                <a:gd name="T43" fmla="*/ 0 h 3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1" h="336">
                  <a:moveTo>
                    <a:pt x="96" y="0"/>
                  </a:moveTo>
                  <a:cubicBezTo>
                    <a:pt x="121" y="3"/>
                    <a:pt x="147" y="7"/>
                    <a:pt x="171" y="15"/>
                  </a:cubicBezTo>
                  <a:cubicBezTo>
                    <a:pt x="179" y="23"/>
                    <a:pt x="192" y="37"/>
                    <a:pt x="201" y="42"/>
                  </a:cubicBezTo>
                  <a:cubicBezTo>
                    <a:pt x="206" y="45"/>
                    <a:pt x="219" y="48"/>
                    <a:pt x="219" y="48"/>
                  </a:cubicBezTo>
                  <a:cubicBezTo>
                    <a:pt x="232" y="58"/>
                    <a:pt x="230" y="66"/>
                    <a:pt x="243" y="75"/>
                  </a:cubicBezTo>
                  <a:cubicBezTo>
                    <a:pt x="250" y="96"/>
                    <a:pt x="254" y="99"/>
                    <a:pt x="246" y="126"/>
                  </a:cubicBezTo>
                  <a:cubicBezTo>
                    <a:pt x="244" y="133"/>
                    <a:pt x="234" y="144"/>
                    <a:pt x="234" y="144"/>
                  </a:cubicBezTo>
                  <a:cubicBezTo>
                    <a:pt x="239" y="163"/>
                    <a:pt x="240" y="170"/>
                    <a:pt x="255" y="180"/>
                  </a:cubicBezTo>
                  <a:cubicBezTo>
                    <a:pt x="267" y="198"/>
                    <a:pt x="288" y="224"/>
                    <a:pt x="306" y="237"/>
                  </a:cubicBezTo>
                  <a:cubicBezTo>
                    <a:pt x="309" y="247"/>
                    <a:pt x="321" y="264"/>
                    <a:pt x="321" y="264"/>
                  </a:cubicBezTo>
                  <a:cubicBezTo>
                    <a:pt x="319" y="284"/>
                    <a:pt x="319" y="304"/>
                    <a:pt x="315" y="324"/>
                  </a:cubicBezTo>
                  <a:cubicBezTo>
                    <a:pt x="312" y="335"/>
                    <a:pt x="282" y="336"/>
                    <a:pt x="282" y="336"/>
                  </a:cubicBezTo>
                  <a:cubicBezTo>
                    <a:pt x="261" y="334"/>
                    <a:pt x="245" y="330"/>
                    <a:pt x="225" y="327"/>
                  </a:cubicBezTo>
                  <a:cubicBezTo>
                    <a:pt x="196" y="313"/>
                    <a:pt x="167" y="306"/>
                    <a:pt x="135" y="303"/>
                  </a:cubicBezTo>
                  <a:cubicBezTo>
                    <a:pt x="121" y="300"/>
                    <a:pt x="93" y="294"/>
                    <a:pt x="93" y="294"/>
                  </a:cubicBezTo>
                  <a:cubicBezTo>
                    <a:pt x="63" y="279"/>
                    <a:pt x="49" y="242"/>
                    <a:pt x="30" y="216"/>
                  </a:cubicBezTo>
                  <a:cubicBezTo>
                    <a:pt x="24" y="192"/>
                    <a:pt x="11" y="169"/>
                    <a:pt x="0" y="147"/>
                  </a:cubicBezTo>
                  <a:cubicBezTo>
                    <a:pt x="1" y="134"/>
                    <a:pt x="1" y="121"/>
                    <a:pt x="3" y="108"/>
                  </a:cubicBezTo>
                  <a:cubicBezTo>
                    <a:pt x="5" y="95"/>
                    <a:pt x="22" y="93"/>
                    <a:pt x="30" y="87"/>
                  </a:cubicBezTo>
                  <a:cubicBezTo>
                    <a:pt x="40" y="79"/>
                    <a:pt x="46" y="66"/>
                    <a:pt x="57" y="60"/>
                  </a:cubicBezTo>
                  <a:cubicBezTo>
                    <a:pt x="84" y="46"/>
                    <a:pt x="74" y="53"/>
                    <a:pt x="90" y="42"/>
                  </a:cubicBezTo>
                  <a:cubicBezTo>
                    <a:pt x="99" y="16"/>
                    <a:pt x="96" y="30"/>
                    <a:pt x="96" y="0"/>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5" name="Freeform 22">
              <a:extLst>
                <a:ext uri="{FF2B5EF4-FFF2-40B4-BE49-F238E27FC236}">
                  <a16:creationId xmlns:a16="http://schemas.microsoft.com/office/drawing/2014/main" id="{EA694E95-7BBB-4983-B6D2-857353301662}"/>
                </a:ext>
              </a:extLst>
            </p:cNvPr>
            <p:cNvSpPr>
              <a:spLocks/>
            </p:cNvSpPr>
            <p:nvPr/>
          </p:nvSpPr>
          <p:spPr bwMode="auto">
            <a:xfrm>
              <a:off x="6771267" y="4928688"/>
              <a:ext cx="575962" cy="272394"/>
            </a:xfrm>
            <a:custGeom>
              <a:avLst/>
              <a:gdLst>
                <a:gd name="T0" fmla="*/ 2147483647 w 402"/>
                <a:gd name="T1" fmla="*/ 2147483647 h 195"/>
                <a:gd name="T2" fmla="*/ 2147483647 w 402"/>
                <a:gd name="T3" fmla="*/ 2147483647 h 195"/>
                <a:gd name="T4" fmla="*/ 2147483647 w 402"/>
                <a:gd name="T5" fmla="*/ 0 h 195"/>
                <a:gd name="T6" fmla="*/ 2147483647 w 402"/>
                <a:gd name="T7" fmla="*/ 2147483647 h 195"/>
                <a:gd name="T8" fmla="*/ 2147483647 w 402"/>
                <a:gd name="T9" fmla="*/ 2147483647 h 195"/>
                <a:gd name="T10" fmla="*/ 2147483647 w 402"/>
                <a:gd name="T11" fmla="*/ 2147483647 h 195"/>
                <a:gd name="T12" fmla="*/ 2147483647 w 402"/>
                <a:gd name="T13" fmla="*/ 2147483647 h 195"/>
                <a:gd name="T14" fmla="*/ 0 w 402"/>
                <a:gd name="T15" fmla="*/ 2147483647 h 195"/>
                <a:gd name="T16" fmla="*/ 2147483647 w 402"/>
                <a:gd name="T17" fmla="*/ 2147483647 h 195"/>
                <a:gd name="T18" fmla="*/ 2147483647 w 402"/>
                <a:gd name="T19" fmla="*/ 2147483647 h 195"/>
                <a:gd name="T20" fmla="*/ 2147483647 w 402"/>
                <a:gd name="T21" fmla="*/ 2147483647 h 195"/>
                <a:gd name="T22" fmla="*/ 2147483647 w 402"/>
                <a:gd name="T23" fmla="*/ 2147483647 h 195"/>
                <a:gd name="T24" fmla="*/ 2147483647 w 402"/>
                <a:gd name="T25" fmla="*/ 2147483647 h 195"/>
                <a:gd name="T26" fmla="*/ 2147483647 w 402"/>
                <a:gd name="T27" fmla="*/ 2147483647 h 195"/>
                <a:gd name="T28" fmla="*/ 2147483647 w 402"/>
                <a:gd name="T29" fmla="*/ 2147483647 h 195"/>
                <a:gd name="T30" fmla="*/ 2147483647 w 402"/>
                <a:gd name="T31" fmla="*/ 2147483647 h 195"/>
                <a:gd name="T32" fmla="*/ 2147483647 w 402"/>
                <a:gd name="T33" fmla="*/ 2147483647 h 195"/>
                <a:gd name="T34" fmla="*/ 2147483647 w 402"/>
                <a:gd name="T35" fmla="*/ 2147483647 h 195"/>
                <a:gd name="T36" fmla="*/ 2147483647 w 402"/>
                <a:gd name="T37" fmla="*/ 2147483647 h 1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2" h="195">
                  <a:moveTo>
                    <a:pt x="324" y="36"/>
                  </a:moveTo>
                  <a:cubicBezTo>
                    <a:pt x="315" y="35"/>
                    <a:pt x="306" y="36"/>
                    <a:pt x="297" y="33"/>
                  </a:cubicBezTo>
                  <a:cubicBezTo>
                    <a:pt x="277" y="26"/>
                    <a:pt x="263" y="7"/>
                    <a:pt x="243" y="0"/>
                  </a:cubicBezTo>
                  <a:cubicBezTo>
                    <a:pt x="218" y="8"/>
                    <a:pt x="199" y="14"/>
                    <a:pt x="177" y="30"/>
                  </a:cubicBezTo>
                  <a:cubicBezTo>
                    <a:pt x="166" y="52"/>
                    <a:pt x="153" y="58"/>
                    <a:pt x="129" y="66"/>
                  </a:cubicBezTo>
                  <a:cubicBezTo>
                    <a:pt x="123" y="68"/>
                    <a:pt x="111" y="72"/>
                    <a:pt x="111" y="72"/>
                  </a:cubicBezTo>
                  <a:cubicBezTo>
                    <a:pt x="92" y="91"/>
                    <a:pt x="65" y="101"/>
                    <a:pt x="39" y="105"/>
                  </a:cubicBezTo>
                  <a:cubicBezTo>
                    <a:pt x="19" y="118"/>
                    <a:pt x="8" y="119"/>
                    <a:pt x="0" y="144"/>
                  </a:cubicBezTo>
                  <a:cubicBezTo>
                    <a:pt x="1" y="153"/>
                    <a:pt x="1" y="165"/>
                    <a:pt x="9" y="171"/>
                  </a:cubicBezTo>
                  <a:cubicBezTo>
                    <a:pt x="31" y="188"/>
                    <a:pt x="72" y="191"/>
                    <a:pt x="99" y="195"/>
                  </a:cubicBezTo>
                  <a:cubicBezTo>
                    <a:pt x="123" y="194"/>
                    <a:pt x="147" y="194"/>
                    <a:pt x="171" y="192"/>
                  </a:cubicBezTo>
                  <a:cubicBezTo>
                    <a:pt x="194" y="190"/>
                    <a:pt x="215" y="179"/>
                    <a:pt x="240" y="177"/>
                  </a:cubicBezTo>
                  <a:cubicBezTo>
                    <a:pt x="266" y="171"/>
                    <a:pt x="289" y="160"/>
                    <a:pt x="315" y="156"/>
                  </a:cubicBezTo>
                  <a:cubicBezTo>
                    <a:pt x="342" y="138"/>
                    <a:pt x="299" y="165"/>
                    <a:pt x="342" y="147"/>
                  </a:cubicBezTo>
                  <a:cubicBezTo>
                    <a:pt x="349" y="144"/>
                    <a:pt x="353" y="137"/>
                    <a:pt x="360" y="135"/>
                  </a:cubicBezTo>
                  <a:cubicBezTo>
                    <a:pt x="364" y="134"/>
                    <a:pt x="368" y="133"/>
                    <a:pt x="372" y="132"/>
                  </a:cubicBezTo>
                  <a:cubicBezTo>
                    <a:pt x="386" y="118"/>
                    <a:pt x="396" y="112"/>
                    <a:pt x="402" y="93"/>
                  </a:cubicBezTo>
                  <a:cubicBezTo>
                    <a:pt x="401" y="87"/>
                    <a:pt x="400" y="55"/>
                    <a:pt x="393" y="48"/>
                  </a:cubicBezTo>
                  <a:cubicBezTo>
                    <a:pt x="376" y="31"/>
                    <a:pt x="324" y="67"/>
                    <a:pt x="324" y="36"/>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6" name="Freeform 23">
              <a:extLst>
                <a:ext uri="{FF2B5EF4-FFF2-40B4-BE49-F238E27FC236}">
                  <a16:creationId xmlns:a16="http://schemas.microsoft.com/office/drawing/2014/main" id="{BA89FA13-5FF6-4D4B-A4E9-1D0B0326E6A4}"/>
                </a:ext>
              </a:extLst>
            </p:cNvPr>
            <p:cNvSpPr>
              <a:spLocks/>
            </p:cNvSpPr>
            <p:nvPr/>
          </p:nvSpPr>
          <p:spPr bwMode="auto">
            <a:xfrm>
              <a:off x="3920175" y="3801414"/>
              <a:ext cx="1677507" cy="1900790"/>
            </a:xfrm>
            <a:custGeom>
              <a:avLst/>
              <a:gdLst>
                <a:gd name="T0" fmla="*/ 2147483647 w 1168"/>
                <a:gd name="T1" fmla="*/ 2147483647 h 1362"/>
                <a:gd name="T2" fmla="*/ 2147483647 w 1168"/>
                <a:gd name="T3" fmla="*/ 2147483647 h 1362"/>
                <a:gd name="T4" fmla="*/ 2147483647 w 1168"/>
                <a:gd name="T5" fmla="*/ 2147483647 h 1362"/>
                <a:gd name="T6" fmla="*/ 2147483647 w 1168"/>
                <a:gd name="T7" fmla="*/ 2147483647 h 1362"/>
                <a:gd name="T8" fmla="*/ 2147483647 w 1168"/>
                <a:gd name="T9" fmla="*/ 2147483647 h 1362"/>
                <a:gd name="T10" fmla="*/ 2147483647 w 1168"/>
                <a:gd name="T11" fmla="*/ 2147483647 h 1362"/>
                <a:gd name="T12" fmla="*/ 2147483647 w 1168"/>
                <a:gd name="T13" fmla="*/ 2147483647 h 1362"/>
                <a:gd name="T14" fmla="*/ 2147483647 w 1168"/>
                <a:gd name="T15" fmla="*/ 2147483647 h 1362"/>
                <a:gd name="T16" fmla="*/ 2147483647 w 1168"/>
                <a:gd name="T17" fmla="*/ 2147483647 h 1362"/>
                <a:gd name="T18" fmla="*/ 2147483647 w 1168"/>
                <a:gd name="T19" fmla="*/ 2147483647 h 1362"/>
                <a:gd name="T20" fmla="*/ 2147483647 w 1168"/>
                <a:gd name="T21" fmla="*/ 2147483647 h 1362"/>
                <a:gd name="T22" fmla="*/ 2147483647 w 1168"/>
                <a:gd name="T23" fmla="*/ 2147483647 h 1362"/>
                <a:gd name="T24" fmla="*/ 2147483647 w 1168"/>
                <a:gd name="T25" fmla="*/ 2147483647 h 1362"/>
                <a:gd name="T26" fmla="*/ 2147483647 w 1168"/>
                <a:gd name="T27" fmla="*/ 2147483647 h 1362"/>
                <a:gd name="T28" fmla="*/ 2147483647 w 1168"/>
                <a:gd name="T29" fmla="*/ 2147483647 h 1362"/>
                <a:gd name="T30" fmla="*/ 2147483647 w 1168"/>
                <a:gd name="T31" fmla="*/ 2147483647 h 1362"/>
                <a:gd name="T32" fmla="*/ 2147483647 w 1168"/>
                <a:gd name="T33" fmla="*/ 2147483647 h 1362"/>
                <a:gd name="T34" fmla="*/ 2147483647 w 1168"/>
                <a:gd name="T35" fmla="*/ 2147483647 h 1362"/>
                <a:gd name="T36" fmla="*/ 2147483647 w 1168"/>
                <a:gd name="T37" fmla="*/ 2147483647 h 1362"/>
                <a:gd name="T38" fmla="*/ 2147483647 w 1168"/>
                <a:gd name="T39" fmla="*/ 2147483647 h 1362"/>
                <a:gd name="T40" fmla="*/ 2147483647 w 1168"/>
                <a:gd name="T41" fmla="*/ 2147483647 h 1362"/>
                <a:gd name="T42" fmla="*/ 2147483647 w 1168"/>
                <a:gd name="T43" fmla="*/ 2147483647 h 1362"/>
                <a:gd name="T44" fmla="*/ 2147483647 w 1168"/>
                <a:gd name="T45" fmla="*/ 2147483647 h 1362"/>
                <a:gd name="T46" fmla="*/ 2147483647 w 1168"/>
                <a:gd name="T47" fmla="*/ 2147483647 h 1362"/>
                <a:gd name="T48" fmla="*/ 2147483647 w 1168"/>
                <a:gd name="T49" fmla="*/ 2147483647 h 1362"/>
                <a:gd name="T50" fmla="*/ 2147483647 w 1168"/>
                <a:gd name="T51" fmla="*/ 2147483647 h 1362"/>
                <a:gd name="T52" fmla="*/ 2147483647 w 1168"/>
                <a:gd name="T53" fmla="*/ 2147483647 h 1362"/>
                <a:gd name="T54" fmla="*/ 2147483647 w 1168"/>
                <a:gd name="T55" fmla="*/ 2147483647 h 1362"/>
                <a:gd name="T56" fmla="*/ 2147483647 w 1168"/>
                <a:gd name="T57" fmla="*/ 2147483647 h 1362"/>
                <a:gd name="T58" fmla="*/ 2147483647 w 1168"/>
                <a:gd name="T59" fmla="*/ 2147483647 h 1362"/>
                <a:gd name="T60" fmla="*/ 2147483647 w 1168"/>
                <a:gd name="T61" fmla="*/ 2147483647 h 1362"/>
                <a:gd name="T62" fmla="*/ 2147483647 w 1168"/>
                <a:gd name="T63" fmla="*/ 2147483647 h 1362"/>
                <a:gd name="T64" fmla="*/ 2147483647 w 1168"/>
                <a:gd name="T65" fmla="*/ 2147483647 h 1362"/>
                <a:gd name="T66" fmla="*/ 2147483647 w 1168"/>
                <a:gd name="T67" fmla="*/ 2147483647 h 1362"/>
                <a:gd name="T68" fmla="*/ 2147483647 w 1168"/>
                <a:gd name="T69" fmla="*/ 2147483647 h 1362"/>
                <a:gd name="T70" fmla="*/ 2147483647 w 1168"/>
                <a:gd name="T71" fmla="*/ 2147483647 h 1362"/>
                <a:gd name="T72" fmla="*/ 2147483647 w 1168"/>
                <a:gd name="T73" fmla="*/ 2147483647 h 1362"/>
                <a:gd name="T74" fmla="*/ 2147483647 w 1168"/>
                <a:gd name="T75" fmla="*/ 2147483647 h 1362"/>
                <a:gd name="T76" fmla="*/ 0 w 1168"/>
                <a:gd name="T77" fmla="*/ 2147483647 h 1362"/>
                <a:gd name="T78" fmla="*/ 2147483647 w 1168"/>
                <a:gd name="T79" fmla="*/ 2147483647 h 1362"/>
                <a:gd name="T80" fmla="*/ 2147483647 w 1168"/>
                <a:gd name="T81" fmla="*/ 0 h 1362"/>
                <a:gd name="T82" fmla="*/ 2147483647 w 1168"/>
                <a:gd name="T83" fmla="*/ 2147483647 h 1362"/>
                <a:gd name="T84" fmla="*/ 2147483647 w 1168"/>
                <a:gd name="T85" fmla="*/ 2147483647 h 1362"/>
                <a:gd name="T86" fmla="*/ 2147483647 w 1168"/>
                <a:gd name="T87" fmla="*/ 2147483647 h 1362"/>
                <a:gd name="T88" fmla="*/ 2147483647 w 1168"/>
                <a:gd name="T89" fmla="*/ 2147483647 h 1362"/>
                <a:gd name="T90" fmla="*/ 2147483647 w 1168"/>
                <a:gd name="T91" fmla="*/ 2147483647 h 1362"/>
                <a:gd name="T92" fmla="*/ 2147483647 w 1168"/>
                <a:gd name="T93" fmla="*/ 2147483647 h 1362"/>
                <a:gd name="T94" fmla="*/ 2147483647 w 1168"/>
                <a:gd name="T95" fmla="*/ 2147483647 h 1362"/>
                <a:gd name="T96" fmla="*/ 2147483647 w 1168"/>
                <a:gd name="T97" fmla="*/ 2147483647 h 1362"/>
                <a:gd name="T98" fmla="*/ 2147483647 w 1168"/>
                <a:gd name="T99" fmla="*/ 2147483647 h 1362"/>
                <a:gd name="T100" fmla="*/ 2147483647 w 1168"/>
                <a:gd name="T101" fmla="*/ 2147483647 h 1362"/>
                <a:gd name="T102" fmla="*/ 2147483647 w 1168"/>
                <a:gd name="T103" fmla="*/ 2147483647 h 1362"/>
                <a:gd name="T104" fmla="*/ 2147483647 w 1168"/>
                <a:gd name="T105" fmla="*/ 2147483647 h 1362"/>
                <a:gd name="T106" fmla="*/ 2147483647 w 1168"/>
                <a:gd name="T107" fmla="*/ 2147483647 h 1362"/>
                <a:gd name="T108" fmla="*/ 2147483647 w 1168"/>
                <a:gd name="T109" fmla="*/ 2147483647 h 1362"/>
                <a:gd name="T110" fmla="*/ 2147483647 w 1168"/>
                <a:gd name="T111" fmla="*/ 2147483647 h 1362"/>
                <a:gd name="T112" fmla="*/ 2147483647 w 1168"/>
                <a:gd name="T113" fmla="*/ 2147483647 h 1362"/>
                <a:gd name="T114" fmla="*/ 2147483647 w 1168"/>
                <a:gd name="T115" fmla="*/ 2147483647 h 1362"/>
                <a:gd name="T116" fmla="*/ 2147483647 w 1168"/>
                <a:gd name="T117" fmla="*/ 2147483647 h 1362"/>
                <a:gd name="T118" fmla="*/ 2147483647 w 1168"/>
                <a:gd name="T119" fmla="*/ 2147483647 h 1362"/>
                <a:gd name="T120" fmla="*/ 2147483647 w 1168"/>
                <a:gd name="T121" fmla="*/ 2147483647 h 1362"/>
                <a:gd name="T122" fmla="*/ 2147483647 w 1168"/>
                <a:gd name="T123" fmla="*/ 2147483647 h 13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68" h="1362">
                  <a:moveTo>
                    <a:pt x="740" y="286"/>
                  </a:moveTo>
                  <a:cubicBezTo>
                    <a:pt x="753" y="283"/>
                    <a:pt x="761" y="277"/>
                    <a:pt x="772" y="270"/>
                  </a:cubicBezTo>
                  <a:cubicBezTo>
                    <a:pt x="776" y="267"/>
                    <a:pt x="784" y="262"/>
                    <a:pt x="784" y="262"/>
                  </a:cubicBezTo>
                  <a:cubicBezTo>
                    <a:pt x="789" y="255"/>
                    <a:pt x="800" y="256"/>
                    <a:pt x="800" y="246"/>
                  </a:cubicBezTo>
                  <a:lnTo>
                    <a:pt x="908" y="270"/>
                  </a:lnTo>
                  <a:lnTo>
                    <a:pt x="1028" y="214"/>
                  </a:lnTo>
                  <a:lnTo>
                    <a:pt x="1104" y="330"/>
                  </a:lnTo>
                  <a:lnTo>
                    <a:pt x="1098" y="386"/>
                  </a:lnTo>
                  <a:lnTo>
                    <a:pt x="1064" y="454"/>
                  </a:lnTo>
                  <a:lnTo>
                    <a:pt x="1022" y="488"/>
                  </a:lnTo>
                  <a:lnTo>
                    <a:pt x="1026" y="562"/>
                  </a:lnTo>
                  <a:lnTo>
                    <a:pt x="1072" y="630"/>
                  </a:lnTo>
                  <a:lnTo>
                    <a:pt x="1058" y="660"/>
                  </a:lnTo>
                  <a:lnTo>
                    <a:pt x="1020" y="670"/>
                  </a:lnTo>
                  <a:lnTo>
                    <a:pt x="1052" y="762"/>
                  </a:lnTo>
                  <a:lnTo>
                    <a:pt x="1058" y="852"/>
                  </a:lnTo>
                  <a:lnTo>
                    <a:pt x="1112" y="918"/>
                  </a:lnTo>
                  <a:lnTo>
                    <a:pt x="1168" y="944"/>
                  </a:lnTo>
                  <a:lnTo>
                    <a:pt x="1138" y="986"/>
                  </a:lnTo>
                  <a:lnTo>
                    <a:pt x="1014" y="1022"/>
                  </a:lnTo>
                  <a:lnTo>
                    <a:pt x="908" y="1038"/>
                  </a:lnTo>
                  <a:lnTo>
                    <a:pt x="844" y="1122"/>
                  </a:lnTo>
                  <a:lnTo>
                    <a:pt x="844" y="1312"/>
                  </a:lnTo>
                  <a:lnTo>
                    <a:pt x="808" y="1338"/>
                  </a:lnTo>
                  <a:lnTo>
                    <a:pt x="658" y="1362"/>
                  </a:lnTo>
                  <a:lnTo>
                    <a:pt x="610" y="1314"/>
                  </a:lnTo>
                  <a:lnTo>
                    <a:pt x="604" y="1198"/>
                  </a:lnTo>
                  <a:lnTo>
                    <a:pt x="546" y="1120"/>
                  </a:lnTo>
                  <a:lnTo>
                    <a:pt x="584" y="1024"/>
                  </a:lnTo>
                  <a:lnTo>
                    <a:pt x="554" y="956"/>
                  </a:lnTo>
                  <a:lnTo>
                    <a:pt x="504" y="910"/>
                  </a:lnTo>
                  <a:lnTo>
                    <a:pt x="516" y="766"/>
                  </a:lnTo>
                  <a:lnTo>
                    <a:pt x="464" y="696"/>
                  </a:lnTo>
                  <a:lnTo>
                    <a:pt x="448" y="652"/>
                  </a:lnTo>
                  <a:lnTo>
                    <a:pt x="328" y="632"/>
                  </a:lnTo>
                  <a:lnTo>
                    <a:pt x="212" y="560"/>
                  </a:lnTo>
                  <a:lnTo>
                    <a:pt x="46" y="454"/>
                  </a:lnTo>
                  <a:lnTo>
                    <a:pt x="12" y="388"/>
                  </a:lnTo>
                  <a:lnTo>
                    <a:pt x="0" y="158"/>
                  </a:lnTo>
                  <a:lnTo>
                    <a:pt x="46" y="34"/>
                  </a:lnTo>
                  <a:lnTo>
                    <a:pt x="94" y="0"/>
                  </a:lnTo>
                  <a:lnTo>
                    <a:pt x="206" y="124"/>
                  </a:lnTo>
                  <a:lnTo>
                    <a:pt x="206" y="222"/>
                  </a:lnTo>
                  <a:lnTo>
                    <a:pt x="176" y="238"/>
                  </a:lnTo>
                  <a:lnTo>
                    <a:pt x="198" y="316"/>
                  </a:lnTo>
                  <a:lnTo>
                    <a:pt x="298" y="444"/>
                  </a:lnTo>
                  <a:lnTo>
                    <a:pt x="410" y="496"/>
                  </a:lnTo>
                  <a:lnTo>
                    <a:pt x="508" y="480"/>
                  </a:lnTo>
                  <a:lnTo>
                    <a:pt x="474" y="390"/>
                  </a:lnTo>
                  <a:lnTo>
                    <a:pt x="392" y="316"/>
                  </a:lnTo>
                  <a:lnTo>
                    <a:pt x="338" y="306"/>
                  </a:lnTo>
                  <a:lnTo>
                    <a:pt x="290" y="260"/>
                  </a:lnTo>
                  <a:lnTo>
                    <a:pt x="288" y="154"/>
                  </a:lnTo>
                  <a:lnTo>
                    <a:pt x="378" y="158"/>
                  </a:lnTo>
                  <a:lnTo>
                    <a:pt x="472" y="204"/>
                  </a:lnTo>
                  <a:lnTo>
                    <a:pt x="488" y="280"/>
                  </a:lnTo>
                  <a:lnTo>
                    <a:pt x="484" y="314"/>
                  </a:lnTo>
                  <a:lnTo>
                    <a:pt x="516" y="378"/>
                  </a:lnTo>
                  <a:lnTo>
                    <a:pt x="616" y="398"/>
                  </a:lnTo>
                  <a:lnTo>
                    <a:pt x="654" y="364"/>
                  </a:lnTo>
                  <a:lnTo>
                    <a:pt x="738" y="356"/>
                  </a:lnTo>
                  <a:lnTo>
                    <a:pt x="740" y="286"/>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7" name="Freeform 24">
              <a:extLst>
                <a:ext uri="{FF2B5EF4-FFF2-40B4-BE49-F238E27FC236}">
                  <a16:creationId xmlns:a16="http://schemas.microsoft.com/office/drawing/2014/main" id="{3ABB53DB-D1C1-48F2-907E-71C404162005}"/>
                </a:ext>
              </a:extLst>
            </p:cNvPr>
            <p:cNvSpPr>
              <a:spLocks/>
            </p:cNvSpPr>
            <p:nvPr/>
          </p:nvSpPr>
          <p:spPr bwMode="auto">
            <a:xfrm>
              <a:off x="4271914" y="3450227"/>
              <a:ext cx="382212" cy="310082"/>
            </a:xfrm>
            <a:custGeom>
              <a:avLst/>
              <a:gdLst>
                <a:gd name="T0" fmla="*/ 2147483647 w 266"/>
                <a:gd name="T1" fmla="*/ 0 h 222"/>
                <a:gd name="T2" fmla="*/ 2147483647 w 266"/>
                <a:gd name="T3" fmla="*/ 2147483647 h 222"/>
                <a:gd name="T4" fmla="*/ 2147483647 w 266"/>
                <a:gd name="T5" fmla="*/ 2147483647 h 222"/>
                <a:gd name="T6" fmla="*/ 2147483647 w 266"/>
                <a:gd name="T7" fmla="*/ 2147483647 h 222"/>
                <a:gd name="T8" fmla="*/ 2147483647 w 266"/>
                <a:gd name="T9" fmla="*/ 2147483647 h 222"/>
                <a:gd name="T10" fmla="*/ 2147483647 w 266"/>
                <a:gd name="T11" fmla="*/ 2147483647 h 222"/>
                <a:gd name="T12" fmla="*/ 2147483647 w 266"/>
                <a:gd name="T13" fmla="*/ 2147483647 h 222"/>
                <a:gd name="T14" fmla="*/ 2147483647 w 266"/>
                <a:gd name="T15" fmla="*/ 2147483647 h 222"/>
                <a:gd name="T16" fmla="*/ 2147483647 w 266"/>
                <a:gd name="T17" fmla="*/ 2147483647 h 222"/>
                <a:gd name="T18" fmla="*/ 2147483647 w 266"/>
                <a:gd name="T19" fmla="*/ 2147483647 h 222"/>
                <a:gd name="T20" fmla="*/ 2147483647 w 266"/>
                <a:gd name="T21" fmla="*/ 2147483647 h 222"/>
                <a:gd name="T22" fmla="*/ 2147483647 w 266"/>
                <a:gd name="T23" fmla="*/ 2147483647 h 222"/>
                <a:gd name="T24" fmla="*/ 0 w 266"/>
                <a:gd name="T25" fmla="*/ 2147483647 h 222"/>
                <a:gd name="T26" fmla="*/ 2147483647 w 266"/>
                <a:gd name="T27" fmla="*/ 2147483647 h 222"/>
                <a:gd name="T28" fmla="*/ 2147483647 w 266"/>
                <a:gd name="T29" fmla="*/ 2147483647 h 222"/>
                <a:gd name="T30" fmla="*/ 2147483647 w 266"/>
                <a:gd name="T31" fmla="*/ 0 h 2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6" h="222">
                  <a:moveTo>
                    <a:pt x="126" y="0"/>
                  </a:moveTo>
                  <a:cubicBezTo>
                    <a:pt x="139" y="9"/>
                    <a:pt x="149" y="19"/>
                    <a:pt x="162" y="28"/>
                  </a:cubicBezTo>
                  <a:cubicBezTo>
                    <a:pt x="166" y="39"/>
                    <a:pt x="162" y="33"/>
                    <a:pt x="176" y="42"/>
                  </a:cubicBezTo>
                  <a:cubicBezTo>
                    <a:pt x="178" y="43"/>
                    <a:pt x="182" y="46"/>
                    <a:pt x="182" y="46"/>
                  </a:cubicBezTo>
                  <a:cubicBezTo>
                    <a:pt x="185" y="50"/>
                    <a:pt x="187" y="54"/>
                    <a:pt x="190" y="58"/>
                  </a:cubicBezTo>
                  <a:cubicBezTo>
                    <a:pt x="193" y="62"/>
                    <a:pt x="202" y="66"/>
                    <a:pt x="202" y="66"/>
                  </a:cubicBezTo>
                  <a:cubicBezTo>
                    <a:pt x="209" y="77"/>
                    <a:pt x="227" y="88"/>
                    <a:pt x="240" y="92"/>
                  </a:cubicBezTo>
                  <a:cubicBezTo>
                    <a:pt x="246" y="98"/>
                    <a:pt x="253" y="101"/>
                    <a:pt x="260" y="106"/>
                  </a:cubicBezTo>
                  <a:cubicBezTo>
                    <a:pt x="266" y="123"/>
                    <a:pt x="251" y="137"/>
                    <a:pt x="244" y="152"/>
                  </a:cubicBezTo>
                  <a:cubicBezTo>
                    <a:pt x="241" y="158"/>
                    <a:pt x="238" y="170"/>
                    <a:pt x="238" y="170"/>
                  </a:cubicBezTo>
                  <a:lnTo>
                    <a:pt x="212" y="156"/>
                  </a:lnTo>
                  <a:lnTo>
                    <a:pt x="54" y="222"/>
                  </a:lnTo>
                  <a:lnTo>
                    <a:pt x="0" y="184"/>
                  </a:lnTo>
                  <a:lnTo>
                    <a:pt x="28" y="120"/>
                  </a:lnTo>
                  <a:lnTo>
                    <a:pt x="74" y="36"/>
                  </a:lnTo>
                  <a:lnTo>
                    <a:pt x="126" y="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8" name="Freeform 25">
              <a:extLst>
                <a:ext uri="{FF2B5EF4-FFF2-40B4-BE49-F238E27FC236}">
                  <a16:creationId xmlns:a16="http://schemas.microsoft.com/office/drawing/2014/main" id="{2465E1B8-060E-4C78-B586-0CEDE429A3E6}"/>
                </a:ext>
              </a:extLst>
            </p:cNvPr>
            <p:cNvSpPr>
              <a:spLocks/>
            </p:cNvSpPr>
            <p:nvPr/>
          </p:nvSpPr>
          <p:spPr bwMode="auto">
            <a:xfrm>
              <a:off x="4305771" y="3049751"/>
              <a:ext cx="1693986" cy="1139513"/>
            </a:xfrm>
            <a:custGeom>
              <a:avLst/>
              <a:gdLst>
                <a:gd name="T0" fmla="*/ 2147483647 w 1180"/>
                <a:gd name="T1" fmla="*/ 2147483647 h 816"/>
                <a:gd name="T2" fmla="*/ 2147483647 w 1180"/>
                <a:gd name="T3" fmla="*/ 2147483647 h 816"/>
                <a:gd name="T4" fmla="*/ 2147483647 w 1180"/>
                <a:gd name="T5" fmla="*/ 2147483647 h 816"/>
                <a:gd name="T6" fmla="*/ 2147483647 w 1180"/>
                <a:gd name="T7" fmla="*/ 2147483647 h 816"/>
                <a:gd name="T8" fmla="*/ 2147483647 w 1180"/>
                <a:gd name="T9" fmla="*/ 2147483647 h 816"/>
                <a:gd name="T10" fmla="*/ 2147483647 w 1180"/>
                <a:gd name="T11" fmla="*/ 2147483647 h 816"/>
                <a:gd name="T12" fmla="*/ 2147483647 w 1180"/>
                <a:gd name="T13" fmla="*/ 2147483647 h 816"/>
                <a:gd name="T14" fmla="*/ 2147483647 w 1180"/>
                <a:gd name="T15" fmla="*/ 2147483647 h 816"/>
                <a:gd name="T16" fmla="*/ 2147483647 w 1180"/>
                <a:gd name="T17" fmla="*/ 2147483647 h 816"/>
                <a:gd name="T18" fmla="*/ 2147483647 w 1180"/>
                <a:gd name="T19" fmla="*/ 2147483647 h 816"/>
                <a:gd name="T20" fmla="*/ 2147483647 w 1180"/>
                <a:gd name="T21" fmla="*/ 2147483647 h 816"/>
                <a:gd name="T22" fmla="*/ 2147483647 w 1180"/>
                <a:gd name="T23" fmla="*/ 2147483647 h 816"/>
                <a:gd name="T24" fmla="*/ 2147483647 w 1180"/>
                <a:gd name="T25" fmla="*/ 2147483647 h 816"/>
                <a:gd name="T26" fmla="*/ 2147483647 w 1180"/>
                <a:gd name="T27" fmla="*/ 2147483647 h 816"/>
                <a:gd name="T28" fmla="*/ 2147483647 w 1180"/>
                <a:gd name="T29" fmla="*/ 2147483647 h 816"/>
                <a:gd name="T30" fmla="*/ 2147483647 w 1180"/>
                <a:gd name="T31" fmla="*/ 2147483647 h 816"/>
                <a:gd name="T32" fmla="*/ 2147483647 w 1180"/>
                <a:gd name="T33" fmla="*/ 2147483647 h 816"/>
                <a:gd name="T34" fmla="*/ 2147483647 w 1180"/>
                <a:gd name="T35" fmla="*/ 2147483647 h 816"/>
                <a:gd name="T36" fmla="*/ 2147483647 w 1180"/>
                <a:gd name="T37" fmla="*/ 2147483647 h 816"/>
                <a:gd name="T38" fmla="*/ 2147483647 w 1180"/>
                <a:gd name="T39" fmla="*/ 2147483647 h 816"/>
                <a:gd name="T40" fmla="*/ 2147483647 w 1180"/>
                <a:gd name="T41" fmla="*/ 0 h 816"/>
                <a:gd name="T42" fmla="*/ 2147483647 w 1180"/>
                <a:gd name="T43" fmla="*/ 2147483647 h 816"/>
                <a:gd name="T44" fmla="*/ 2147483647 w 1180"/>
                <a:gd name="T45" fmla="*/ 2147483647 h 816"/>
                <a:gd name="T46" fmla="*/ 2147483647 w 1180"/>
                <a:gd name="T47" fmla="*/ 2147483647 h 816"/>
                <a:gd name="T48" fmla="*/ 2147483647 w 1180"/>
                <a:gd name="T49" fmla="*/ 2147483647 h 816"/>
                <a:gd name="T50" fmla="*/ 2147483647 w 1180"/>
                <a:gd name="T51" fmla="*/ 2147483647 h 816"/>
                <a:gd name="T52" fmla="*/ 2147483647 w 1180"/>
                <a:gd name="T53" fmla="*/ 2147483647 h 816"/>
                <a:gd name="T54" fmla="*/ 2147483647 w 1180"/>
                <a:gd name="T55" fmla="*/ 2147483647 h 816"/>
                <a:gd name="T56" fmla="*/ 2147483647 w 1180"/>
                <a:gd name="T57" fmla="*/ 2147483647 h 816"/>
                <a:gd name="T58" fmla="*/ 2147483647 w 1180"/>
                <a:gd name="T59" fmla="*/ 2147483647 h 816"/>
                <a:gd name="T60" fmla="*/ 2147483647 w 1180"/>
                <a:gd name="T61" fmla="*/ 2147483647 h 816"/>
                <a:gd name="T62" fmla="*/ 2147483647 w 1180"/>
                <a:gd name="T63" fmla="*/ 2147483647 h 816"/>
                <a:gd name="T64" fmla="*/ 2147483647 w 1180"/>
                <a:gd name="T65" fmla="*/ 2147483647 h 816"/>
                <a:gd name="T66" fmla="*/ 2147483647 w 1180"/>
                <a:gd name="T67" fmla="*/ 2147483647 h 816"/>
                <a:gd name="T68" fmla="*/ 2147483647 w 1180"/>
                <a:gd name="T69" fmla="*/ 2147483647 h 816"/>
                <a:gd name="T70" fmla="*/ 2147483647 w 1180"/>
                <a:gd name="T71" fmla="*/ 2147483647 h 816"/>
                <a:gd name="T72" fmla="*/ 2147483647 w 1180"/>
                <a:gd name="T73" fmla="*/ 2147483647 h 816"/>
                <a:gd name="T74" fmla="*/ 2147483647 w 1180"/>
                <a:gd name="T75" fmla="*/ 2147483647 h 816"/>
                <a:gd name="T76" fmla="*/ 2147483647 w 1180"/>
                <a:gd name="T77" fmla="*/ 2147483647 h 816"/>
                <a:gd name="T78" fmla="*/ 2147483647 w 1180"/>
                <a:gd name="T79" fmla="*/ 2147483647 h 816"/>
                <a:gd name="T80" fmla="*/ 2147483647 w 1180"/>
                <a:gd name="T81" fmla="*/ 2147483647 h 816"/>
                <a:gd name="T82" fmla="*/ 2147483647 w 1180"/>
                <a:gd name="T83" fmla="*/ 2147483647 h 816"/>
                <a:gd name="T84" fmla="*/ 2147483647 w 1180"/>
                <a:gd name="T85" fmla="*/ 2147483647 h 816"/>
                <a:gd name="T86" fmla="*/ 2147483647 w 1180"/>
                <a:gd name="T87" fmla="*/ 2147483647 h 816"/>
                <a:gd name="T88" fmla="*/ 0 w 1180"/>
                <a:gd name="T89" fmla="*/ 2147483647 h 816"/>
                <a:gd name="T90" fmla="*/ 2147483647 w 1180"/>
                <a:gd name="T91" fmla="*/ 2147483647 h 8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80" h="816">
                  <a:moveTo>
                    <a:pt x="2" y="542"/>
                  </a:moveTo>
                  <a:cubicBezTo>
                    <a:pt x="9" y="538"/>
                    <a:pt x="10" y="533"/>
                    <a:pt x="18" y="530"/>
                  </a:cubicBezTo>
                  <a:cubicBezTo>
                    <a:pt x="23" y="525"/>
                    <a:pt x="36" y="520"/>
                    <a:pt x="36" y="520"/>
                  </a:cubicBezTo>
                  <a:lnTo>
                    <a:pt x="166" y="526"/>
                  </a:lnTo>
                  <a:lnTo>
                    <a:pt x="218" y="460"/>
                  </a:lnTo>
                  <a:lnTo>
                    <a:pt x="234" y="440"/>
                  </a:lnTo>
                  <a:lnTo>
                    <a:pt x="304" y="520"/>
                  </a:lnTo>
                  <a:lnTo>
                    <a:pt x="366" y="518"/>
                  </a:lnTo>
                  <a:lnTo>
                    <a:pt x="474" y="336"/>
                  </a:lnTo>
                  <a:lnTo>
                    <a:pt x="474" y="232"/>
                  </a:lnTo>
                  <a:lnTo>
                    <a:pt x="510" y="188"/>
                  </a:lnTo>
                  <a:lnTo>
                    <a:pt x="528" y="92"/>
                  </a:lnTo>
                  <a:lnTo>
                    <a:pt x="566" y="56"/>
                  </a:lnTo>
                  <a:lnTo>
                    <a:pt x="632" y="80"/>
                  </a:lnTo>
                  <a:lnTo>
                    <a:pt x="646" y="154"/>
                  </a:lnTo>
                  <a:lnTo>
                    <a:pt x="716" y="180"/>
                  </a:lnTo>
                  <a:lnTo>
                    <a:pt x="742" y="220"/>
                  </a:lnTo>
                  <a:lnTo>
                    <a:pt x="798" y="172"/>
                  </a:lnTo>
                  <a:lnTo>
                    <a:pt x="786" y="112"/>
                  </a:lnTo>
                  <a:lnTo>
                    <a:pt x="712" y="38"/>
                  </a:lnTo>
                  <a:lnTo>
                    <a:pt x="742" y="0"/>
                  </a:lnTo>
                  <a:lnTo>
                    <a:pt x="814" y="20"/>
                  </a:lnTo>
                  <a:lnTo>
                    <a:pt x="866" y="54"/>
                  </a:lnTo>
                  <a:lnTo>
                    <a:pt x="860" y="110"/>
                  </a:lnTo>
                  <a:lnTo>
                    <a:pt x="894" y="156"/>
                  </a:lnTo>
                  <a:lnTo>
                    <a:pt x="1028" y="178"/>
                  </a:lnTo>
                  <a:lnTo>
                    <a:pt x="1096" y="230"/>
                  </a:lnTo>
                  <a:lnTo>
                    <a:pt x="1172" y="210"/>
                  </a:lnTo>
                  <a:lnTo>
                    <a:pt x="1180" y="324"/>
                  </a:lnTo>
                  <a:lnTo>
                    <a:pt x="1092" y="396"/>
                  </a:lnTo>
                  <a:lnTo>
                    <a:pt x="1068" y="504"/>
                  </a:lnTo>
                  <a:lnTo>
                    <a:pt x="1000" y="492"/>
                  </a:lnTo>
                  <a:lnTo>
                    <a:pt x="930" y="560"/>
                  </a:lnTo>
                  <a:lnTo>
                    <a:pt x="834" y="538"/>
                  </a:lnTo>
                  <a:lnTo>
                    <a:pt x="728" y="660"/>
                  </a:lnTo>
                  <a:lnTo>
                    <a:pt x="728" y="724"/>
                  </a:lnTo>
                  <a:lnTo>
                    <a:pt x="748" y="740"/>
                  </a:lnTo>
                  <a:lnTo>
                    <a:pt x="638" y="802"/>
                  </a:lnTo>
                  <a:lnTo>
                    <a:pt x="536" y="776"/>
                  </a:lnTo>
                  <a:lnTo>
                    <a:pt x="466" y="816"/>
                  </a:lnTo>
                  <a:lnTo>
                    <a:pt x="434" y="726"/>
                  </a:lnTo>
                  <a:lnTo>
                    <a:pt x="348" y="672"/>
                  </a:lnTo>
                  <a:lnTo>
                    <a:pt x="326" y="628"/>
                  </a:lnTo>
                  <a:lnTo>
                    <a:pt x="50" y="626"/>
                  </a:lnTo>
                  <a:lnTo>
                    <a:pt x="0" y="608"/>
                  </a:lnTo>
                  <a:lnTo>
                    <a:pt x="2" y="542"/>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99" name="Freeform 26">
              <a:extLst>
                <a:ext uri="{FF2B5EF4-FFF2-40B4-BE49-F238E27FC236}">
                  <a16:creationId xmlns:a16="http://schemas.microsoft.com/office/drawing/2014/main" id="{DBCD9C36-C401-42C4-96D6-A6FFCDA75579}"/>
                </a:ext>
              </a:extLst>
            </p:cNvPr>
            <p:cNvSpPr>
              <a:spLocks/>
            </p:cNvSpPr>
            <p:nvPr/>
          </p:nvSpPr>
          <p:spPr bwMode="auto">
            <a:xfrm>
              <a:off x="3865042" y="2148222"/>
              <a:ext cx="1121980" cy="1618941"/>
            </a:xfrm>
            <a:custGeom>
              <a:avLst/>
              <a:gdLst>
                <a:gd name="T0" fmla="*/ 2147483647 w 780"/>
                <a:gd name="T1" fmla="*/ 2147483647 h 1160"/>
                <a:gd name="T2" fmla="*/ 2147483647 w 780"/>
                <a:gd name="T3" fmla="*/ 2147483647 h 1160"/>
                <a:gd name="T4" fmla="*/ 2147483647 w 780"/>
                <a:gd name="T5" fmla="*/ 2147483647 h 1160"/>
                <a:gd name="T6" fmla="*/ 2147483647 w 780"/>
                <a:gd name="T7" fmla="*/ 2147483647 h 1160"/>
                <a:gd name="T8" fmla="*/ 2147483647 w 780"/>
                <a:gd name="T9" fmla="*/ 2147483647 h 1160"/>
                <a:gd name="T10" fmla="*/ 2147483647 w 780"/>
                <a:gd name="T11" fmla="*/ 2147483647 h 1160"/>
                <a:gd name="T12" fmla="*/ 2147483647 w 780"/>
                <a:gd name="T13" fmla="*/ 2147483647 h 1160"/>
                <a:gd name="T14" fmla="*/ 2147483647 w 780"/>
                <a:gd name="T15" fmla="*/ 2147483647 h 1160"/>
                <a:gd name="T16" fmla="*/ 2147483647 w 780"/>
                <a:gd name="T17" fmla="*/ 2147483647 h 1160"/>
                <a:gd name="T18" fmla="*/ 2147483647 w 780"/>
                <a:gd name="T19" fmla="*/ 2147483647 h 1160"/>
                <a:gd name="T20" fmla="*/ 2147483647 w 780"/>
                <a:gd name="T21" fmla="*/ 2147483647 h 1160"/>
                <a:gd name="T22" fmla="*/ 2147483647 w 780"/>
                <a:gd name="T23" fmla="*/ 2147483647 h 1160"/>
                <a:gd name="T24" fmla="*/ 2147483647 w 780"/>
                <a:gd name="T25" fmla="*/ 2147483647 h 1160"/>
                <a:gd name="T26" fmla="*/ 2147483647 w 780"/>
                <a:gd name="T27" fmla="*/ 2147483647 h 1160"/>
                <a:gd name="T28" fmla="*/ 2147483647 w 780"/>
                <a:gd name="T29" fmla="*/ 2147483647 h 1160"/>
                <a:gd name="T30" fmla="*/ 2147483647 w 780"/>
                <a:gd name="T31" fmla="*/ 2147483647 h 1160"/>
                <a:gd name="T32" fmla="*/ 2147483647 w 780"/>
                <a:gd name="T33" fmla="*/ 2147483647 h 1160"/>
                <a:gd name="T34" fmla="*/ 2147483647 w 780"/>
                <a:gd name="T35" fmla="*/ 2147483647 h 1160"/>
                <a:gd name="T36" fmla="*/ 2147483647 w 780"/>
                <a:gd name="T37" fmla="*/ 2147483647 h 1160"/>
                <a:gd name="T38" fmla="*/ 2147483647 w 780"/>
                <a:gd name="T39" fmla="*/ 2147483647 h 1160"/>
                <a:gd name="T40" fmla="*/ 2147483647 w 780"/>
                <a:gd name="T41" fmla="*/ 2147483647 h 1160"/>
                <a:gd name="T42" fmla="*/ 2147483647 w 780"/>
                <a:gd name="T43" fmla="*/ 2147483647 h 1160"/>
                <a:gd name="T44" fmla="*/ 2147483647 w 780"/>
                <a:gd name="T45" fmla="*/ 2147483647 h 1160"/>
                <a:gd name="T46" fmla="*/ 2147483647 w 780"/>
                <a:gd name="T47" fmla="*/ 2147483647 h 1160"/>
                <a:gd name="T48" fmla="*/ 2147483647 w 780"/>
                <a:gd name="T49" fmla="*/ 2147483647 h 1160"/>
                <a:gd name="T50" fmla="*/ 2147483647 w 780"/>
                <a:gd name="T51" fmla="*/ 2147483647 h 1160"/>
                <a:gd name="T52" fmla="*/ 2147483647 w 780"/>
                <a:gd name="T53" fmla="*/ 2147483647 h 1160"/>
                <a:gd name="T54" fmla="*/ 2147483647 w 780"/>
                <a:gd name="T55" fmla="*/ 2147483647 h 1160"/>
                <a:gd name="T56" fmla="*/ 2147483647 w 780"/>
                <a:gd name="T57" fmla="*/ 2147483647 h 1160"/>
                <a:gd name="T58" fmla="*/ 2147483647 w 780"/>
                <a:gd name="T59" fmla="*/ 2147483647 h 1160"/>
                <a:gd name="T60" fmla="*/ 2147483647 w 780"/>
                <a:gd name="T61" fmla="*/ 2147483647 h 1160"/>
                <a:gd name="T62" fmla="*/ 2147483647 w 780"/>
                <a:gd name="T63" fmla="*/ 2147483647 h 1160"/>
                <a:gd name="T64" fmla="*/ 2147483647 w 780"/>
                <a:gd name="T65" fmla="*/ 2147483647 h 1160"/>
                <a:gd name="T66" fmla="*/ 2147483647 w 780"/>
                <a:gd name="T67" fmla="*/ 2147483647 h 11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80" h="1160">
                  <a:moveTo>
                    <a:pt x="780" y="862"/>
                  </a:moveTo>
                  <a:cubicBezTo>
                    <a:pt x="776" y="865"/>
                    <a:pt x="770" y="872"/>
                    <a:pt x="770" y="872"/>
                  </a:cubicBezTo>
                  <a:lnTo>
                    <a:pt x="770" y="982"/>
                  </a:lnTo>
                  <a:lnTo>
                    <a:pt x="668" y="1156"/>
                  </a:lnTo>
                  <a:lnTo>
                    <a:pt x="616" y="1160"/>
                  </a:lnTo>
                  <a:lnTo>
                    <a:pt x="542" y="1072"/>
                  </a:lnTo>
                  <a:lnTo>
                    <a:pt x="550" y="1040"/>
                  </a:lnTo>
                  <a:lnTo>
                    <a:pt x="486" y="992"/>
                  </a:lnTo>
                  <a:lnTo>
                    <a:pt x="448" y="956"/>
                  </a:lnTo>
                  <a:lnTo>
                    <a:pt x="416" y="924"/>
                  </a:lnTo>
                  <a:lnTo>
                    <a:pt x="404" y="876"/>
                  </a:lnTo>
                  <a:lnTo>
                    <a:pt x="372" y="830"/>
                  </a:lnTo>
                  <a:lnTo>
                    <a:pt x="370" y="652"/>
                  </a:lnTo>
                  <a:lnTo>
                    <a:pt x="334" y="646"/>
                  </a:lnTo>
                  <a:lnTo>
                    <a:pt x="326" y="698"/>
                  </a:lnTo>
                  <a:lnTo>
                    <a:pt x="296" y="722"/>
                  </a:lnTo>
                  <a:lnTo>
                    <a:pt x="216" y="722"/>
                  </a:lnTo>
                  <a:lnTo>
                    <a:pt x="156" y="660"/>
                  </a:lnTo>
                  <a:lnTo>
                    <a:pt x="138" y="568"/>
                  </a:lnTo>
                  <a:lnTo>
                    <a:pt x="180" y="512"/>
                  </a:lnTo>
                  <a:lnTo>
                    <a:pt x="244" y="530"/>
                  </a:lnTo>
                  <a:lnTo>
                    <a:pt x="282" y="440"/>
                  </a:lnTo>
                  <a:lnTo>
                    <a:pt x="376" y="400"/>
                  </a:lnTo>
                  <a:lnTo>
                    <a:pt x="352" y="344"/>
                  </a:lnTo>
                  <a:lnTo>
                    <a:pt x="304" y="366"/>
                  </a:lnTo>
                  <a:lnTo>
                    <a:pt x="248" y="358"/>
                  </a:lnTo>
                  <a:lnTo>
                    <a:pt x="230" y="322"/>
                  </a:lnTo>
                  <a:lnTo>
                    <a:pt x="236" y="270"/>
                  </a:lnTo>
                  <a:cubicBezTo>
                    <a:pt x="189" y="246"/>
                    <a:pt x="206" y="245"/>
                    <a:pt x="190" y="270"/>
                  </a:cubicBezTo>
                  <a:cubicBezTo>
                    <a:pt x="192" y="286"/>
                    <a:pt x="195" y="305"/>
                    <a:pt x="200" y="320"/>
                  </a:cubicBezTo>
                  <a:cubicBezTo>
                    <a:pt x="199" y="323"/>
                    <a:pt x="201" y="327"/>
                    <a:pt x="198" y="328"/>
                  </a:cubicBezTo>
                  <a:cubicBezTo>
                    <a:pt x="190" y="330"/>
                    <a:pt x="135" y="322"/>
                    <a:pt x="130" y="322"/>
                  </a:cubicBezTo>
                  <a:cubicBezTo>
                    <a:pt x="109" y="317"/>
                    <a:pt x="119" y="318"/>
                    <a:pt x="98" y="318"/>
                  </a:cubicBezTo>
                  <a:lnTo>
                    <a:pt x="2" y="208"/>
                  </a:lnTo>
                  <a:lnTo>
                    <a:pt x="0" y="110"/>
                  </a:lnTo>
                  <a:cubicBezTo>
                    <a:pt x="17" y="93"/>
                    <a:pt x="34" y="77"/>
                    <a:pt x="50" y="60"/>
                  </a:cubicBezTo>
                  <a:cubicBezTo>
                    <a:pt x="64" y="46"/>
                    <a:pt x="59" y="21"/>
                    <a:pt x="80" y="14"/>
                  </a:cubicBezTo>
                  <a:cubicBezTo>
                    <a:pt x="89" y="0"/>
                    <a:pt x="98" y="7"/>
                    <a:pt x="116" y="8"/>
                  </a:cubicBezTo>
                  <a:cubicBezTo>
                    <a:pt x="130" y="13"/>
                    <a:pt x="134" y="32"/>
                    <a:pt x="146" y="40"/>
                  </a:cubicBezTo>
                  <a:cubicBezTo>
                    <a:pt x="178" y="37"/>
                    <a:pt x="208" y="23"/>
                    <a:pt x="240" y="18"/>
                  </a:cubicBezTo>
                  <a:cubicBezTo>
                    <a:pt x="252" y="36"/>
                    <a:pt x="271" y="52"/>
                    <a:pt x="288" y="64"/>
                  </a:cubicBezTo>
                  <a:cubicBezTo>
                    <a:pt x="293" y="78"/>
                    <a:pt x="281" y="103"/>
                    <a:pt x="274" y="116"/>
                  </a:cubicBezTo>
                  <a:cubicBezTo>
                    <a:pt x="271" y="132"/>
                    <a:pt x="262" y="158"/>
                    <a:pt x="278" y="168"/>
                  </a:cubicBezTo>
                  <a:cubicBezTo>
                    <a:pt x="281" y="177"/>
                    <a:pt x="298" y="188"/>
                    <a:pt x="306" y="194"/>
                  </a:cubicBezTo>
                  <a:cubicBezTo>
                    <a:pt x="312" y="212"/>
                    <a:pt x="316" y="224"/>
                    <a:pt x="296" y="234"/>
                  </a:cubicBezTo>
                  <a:cubicBezTo>
                    <a:pt x="293" y="238"/>
                    <a:pt x="290" y="241"/>
                    <a:pt x="288" y="246"/>
                  </a:cubicBezTo>
                  <a:cubicBezTo>
                    <a:pt x="287" y="250"/>
                    <a:pt x="284" y="258"/>
                    <a:pt x="284" y="258"/>
                  </a:cubicBezTo>
                  <a:cubicBezTo>
                    <a:pt x="291" y="274"/>
                    <a:pt x="296" y="286"/>
                    <a:pt x="314" y="290"/>
                  </a:cubicBezTo>
                  <a:cubicBezTo>
                    <a:pt x="329" y="285"/>
                    <a:pt x="338" y="285"/>
                    <a:pt x="348" y="270"/>
                  </a:cubicBezTo>
                  <a:cubicBezTo>
                    <a:pt x="351" y="266"/>
                    <a:pt x="356" y="258"/>
                    <a:pt x="356" y="258"/>
                  </a:cubicBezTo>
                  <a:cubicBezTo>
                    <a:pt x="357" y="253"/>
                    <a:pt x="359" y="247"/>
                    <a:pt x="360" y="242"/>
                  </a:cubicBezTo>
                  <a:cubicBezTo>
                    <a:pt x="361" y="235"/>
                    <a:pt x="364" y="222"/>
                    <a:pt x="364" y="222"/>
                  </a:cubicBezTo>
                  <a:cubicBezTo>
                    <a:pt x="390" y="224"/>
                    <a:pt x="429" y="223"/>
                    <a:pt x="452" y="238"/>
                  </a:cubicBezTo>
                  <a:cubicBezTo>
                    <a:pt x="459" y="258"/>
                    <a:pt x="437" y="257"/>
                    <a:pt x="424" y="264"/>
                  </a:cubicBezTo>
                  <a:cubicBezTo>
                    <a:pt x="417" y="267"/>
                    <a:pt x="412" y="274"/>
                    <a:pt x="406" y="278"/>
                  </a:cubicBezTo>
                  <a:cubicBezTo>
                    <a:pt x="402" y="289"/>
                    <a:pt x="397" y="299"/>
                    <a:pt x="394" y="310"/>
                  </a:cubicBezTo>
                  <a:cubicBezTo>
                    <a:pt x="396" y="335"/>
                    <a:pt x="398" y="344"/>
                    <a:pt x="422" y="352"/>
                  </a:cubicBezTo>
                  <a:cubicBezTo>
                    <a:pt x="452" y="349"/>
                    <a:pt x="469" y="348"/>
                    <a:pt x="494" y="332"/>
                  </a:cubicBezTo>
                  <a:cubicBezTo>
                    <a:pt x="507" y="313"/>
                    <a:pt x="542" y="297"/>
                    <a:pt x="542" y="270"/>
                  </a:cubicBezTo>
                  <a:lnTo>
                    <a:pt x="604" y="302"/>
                  </a:lnTo>
                  <a:lnTo>
                    <a:pt x="578" y="372"/>
                  </a:lnTo>
                  <a:lnTo>
                    <a:pt x="588" y="418"/>
                  </a:lnTo>
                  <a:lnTo>
                    <a:pt x="660" y="486"/>
                  </a:lnTo>
                  <a:lnTo>
                    <a:pt x="750" y="562"/>
                  </a:lnTo>
                  <a:lnTo>
                    <a:pt x="736" y="672"/>
                  </a:lnTo>
                  <a:lnTo>
                    <a:pt x="682" y="700"/>
                  </a:lnTo>
                  <a:lnTo>
                    <a:pt x="672" y="746"/>
                  </a:lnTo>
                  <a:lnTo>
                    <a:pt x="754" y="798"/>
                  </a:lnTo>
                  <a:lnTo>
                    <a:pt x="780" y="862"/>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0" name="Freeform 27">
              <a:extLst>
                <a:ext uri="{FF2B5EF4-FFF2-40B4-BE49-F238E27FC236}">
                  <a16:creationId xmlns:a16="http://schemas.microsoft.com/office/drawing/2014/main" id="{71D024A3-6570-4334-95DD-135C536C081E}"/>
                </a:ext>
              </a:extLst>
            </p:cNvPr>
            <p:cNvSpPr>
              <a:spLocks/>
            </p:cNvSpPr>
            <p:nvPr/>
          </p:nvSpPr>
          <p:spPr bwMode="auto">
            <a:xfrm>
              <a:off x="5355449" y="3742113"/>
              <a:ext cx="772840" cy="1403957"/>
            </a:xfrm>
            <a:custGeom>
              <a:avLst/>
              <a:gdLst>
                <a:gd name="T0" fmla="*/ 2147483647 w 539"/>
                <a:gd name="T1" fmla="*/ 2147483647 h 1005"/>
                <a:gd name="T2" fmla="*/ 2147483647 w 539"/>
                <a:gd name="T3" fmla="*/ 2147483647 h 1005"/>
                <a:gd name="T4" fmla="*/ 2147483647 w 539"/>
                <a:gd name="T5" fmla="*/ 0 h 1005"/>
                <a:gd name="T6" fmla="*/ 2147483647 w 539"/>
                <a:gd name="T7" fmla="*/ 2147483647 h 1005"/>
                <a:gd name="T8" fmla="*/ 2147483647 w 539"/>
                <a:gd name="T9" fmla="*/ 2147483647 h 1005"/>
                <a:gd name="T10" fmla="*/ 0 w 539"/>
                <a:gd name="T11" fmla="*/ 2147483647 h 1005"/>
                <a:gd name="T12" fmla="*/ 2147483647 w 539"/>
                <a:gd name="T13" fmla="*/ 2147483647 h 1005"/>
                <a:gd name="T14" fmla="*/ 2147483647 w 539"/>
                <a:gd name="T15" fmla="*/ 2147483647 h 1005"/>
                <a:gd name="T16" fmla="*/ 2147483647 w 539"/>
                <a:gd name="T17" fmla="*/ 2147483647 h 1005"/>
                <a:gd name="T18" fmla="*/ 2147483647 w 539"/>
                <a:gd name="T19" fmla="*/ 2147483647 h 1005"/>
                <a:gd name="T20" fmla="*/ 2147483647 w 539"/>
                <a:gd name="T21" fmla="*/ 2147483647 h 1005"/>
                <a:gd name="T22" fmla="*/ 2147483647 w 539"/>
                <a:gd name="T23" fmla="*/ 2147483647 h 1005"/>
                <a:gd name="T24" fmla="*/ 2147483647 w 539"/>
                <a:gd name="T25" fmla="*/ 2147483647 h 1005"/>
                <a:gd name="T26" fmla="*/ 2147483647 w 539"/>
                <a:gd name="T27" fmla="*/ 2147483647 h 1005"/>
                <a:gd name="T28" fmla="*/ 2147483647 w 539"/>
                <a:gd name="T29" fmla="*/ 2147483647 h 1005"/>
                <a:gd name="T30" fmla="*/ 2147483647 w 539"/>
                <a:gd name="T31" fmla="*/ 2147483647 h 1005"/>
                <a:gd name="T32" fmla="*/ 2147483647 w 539"/>
                <a:gd name="T33" fmla="*/ 2147483647 h 1005"/>
                <a:gd name="T34" fmla="*/ 2147483647 w 539"/>
                <a:gd name="T35" fmla="*/ 2147483647 h 1005"/>
                <a:gd name="T36" fmla="*/ 2147483647 w 539"/>
                <a:gd name="T37" fmla="*/ 2147483647 h 1005"/>
                <a:gd name="T38" fmla="*/ 2147483647 w 539"/>
                <a:gd name="T39" fmla="*/ 2147483647 h 1005"/>
                <a:gd name="T40" fmla="*/ 2147483647 w 539"/>
                <a:gd name="T41" fmla="*/ 2147483647 h 1005"/>
                <a:gd name="T42" fmla="*/ 2147483647 w 539"/>
                <a:gd name="T43" fmla="*/ 2147483647 h 1005"/>
                <a:gd name="T44" fmla="*/ 2147483647 w 539"/>
                <a:gd name="T45" fmla="*/ 2147483647 h 1005"/>
                <a:gd name="T46" fmla="*/ 2147483647 w 539"/>
                <a:gd name="T47" fmla="*/ 2147483647 h 1005"/>
                <a:gd name="T48" fmla="*/ 2147483647 w 539"/>
                <a:gd name="T49" fmla="*/ 2147483647 h 1005"/>
                <a:gd name="T50" fmla="*/ 2147483647 w 539"/>
                <a:gd name="T51" fmla="*/ 2147483647 h 1005"/>
                <a:gd name="T52" fmla="*/ 2147483647 w 539"/>
                <a:gd name="T53" fmla="*/ 2147483647 h 1005"/>
                <a:gd name="T54" fmla="*/ 2147483647 w 539"/>
                <a:gd name="T55" fmla="*/ 2147483647 h 1005"/>
                <a:gd name="T56" fmla="*/ 2147483647 w 539"/>
                <a:gd name="T57" fmla="*/ 2147483647 h 1005"/>
                <a:gd name="T58" fmla="*/ 2147483647 w 539"/>
                <a:gd name="T59" fmla="*/ 2147483647 h 1005"/>
                <a:gd name="T60" fmla="*/ 2147483647 w 539"/>
                <a:gd name="T61" fmla="*/ 2147483647 h 1005"/>
                <a:gd name="T62" fmla="*/ 2147483647 w 539"/>
                <a:gd name="T63" fmla="*/ 2147483647 h 1005"/>
                <a:gd name="T64" fmla="*/ 2147483647 w 539"/>
                <a:gd name="T65" fmla="*/ 2147483647 h 1005"/>
                <a:gd name="T66" fmla="*/ 2147483647 w 539"/>
                <a:gd name="T67" fmla="*/ 2147483647 h 1005"/>
                <a:gd name="T68" fmla="*/ 2147483647 w 539"/>
                <a:gd name="T69" fmla="*/ 2147483647 h 1005"/>
                <a:gd name="T70" fmla="*/ 2147483647 w 539"/>
                <a:gd name="T71" fmla="*/ 2147483647 h 1005"/>
                <a:gd name="T72" fmla="*/ 2147483647 w 539"/>
                <a:gd name="T73" fmla="*/ 2147483647 h 1005"/>
                <a:gd name="T74" fmla="*/ 2147483647 w 539"/>
                <a:gd name="T75" fmla="*/ 2147483647 h 1005"/>
                <a:gd name="T76" fmla="*/ 2147483647 w 539"/>
                <a:gd name="T77" fmla="*/ 2147483647 h 10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39" h="1005">
                  <a:moveTo>
                    <a:pt x="342" y="15"/>
                  </a:moveTo>
                  <a:cubicBezTo>
                    <a:pt x="338" y="14"/>
                    <a:pt x="334" y="12"/>
                    <a:pt x="330" y="12"/>
                  </a:cubicBezTo>
                  <a:lnTo>
                    <a:pt x="270" y="0"/>
                  </a:lnTo>
                  <a:lnTo>
                    <a:pt x="195" y="74"/>
                  </a:lnTo>
                  <a:lnTo>
                    <a:pt x="101" y="48"/>
                  </a:lnTo>
                  <a:lnTo>
                    <a:pt x="0" y="173"/>
                  </a:lnTo>
                  <a:lnTo>
                    <a:pt x="2" y="218"/>
                  </a:lnTo>
                  <a:lnTo>
                    <a:pt x="47" y="264"/>
                  </a:lnTo>
                  <a:lnTo>
                    <a:pt x="116" y="378"/>
                  </a:lnTo>
                  <a:lnTo>
                    <a:pt x="108" y="434"/>
                  </a:lnTo>
                  <a:lnTo>
                    <a:pt x="71" y="503"/>
                  </a:lnTo>
                  <a:lnTo>
                    <a:pt x="27" y="533"/>
                  </a:lnTo>
                  <a:lnTo>
                    <a:pt x="32" y="602"/>
                  </a:lnTo>
                  <a:lnTo>
                    <a:pt x="80" y="669"/>
                  </a:lnTo>
                  <a:lnTo>
                    <a:pt x="60" y="713"/>
                  </a:lnTo>
                  <a:lnTo>
                    <a:pt x="27" y="716"/>
                  </a:lnTo>
                  <a:lnTo>
                    <a:pt x="59" y="807"/>
                  </a:lnTo>
                  <a:lnTo>
                    <a:pt x="66" y="891"/>
                  </a:lnTo>
                  <a:lnTo>
                    <a:pt x="117" y="956"/>
                  </a:lnTo>
                  <a:lnTo>
                    <a:pt x="174" y="978"/>
                  </a:lnTo>
                  <a:lnTo>
                    <a:pt x="249" y="855"/>
                  </a:lnTo>
                  <a:lnTo>
                    <a:pt x="243" y="623"/>
                  </a:lnTo>
                  <a:lnTo>
                    <a:pt x="275" y="593"/>
                  </a:lnTo>
                  <a:lnTo>
                    <a:pt x="321" y="614"/>
                  </a:lnTo>
                  <a:lnTo>
                    <a:pt x="327" y="690"/>
                  </a:lnTo>
                  <a:lnTo>
                    <a:pt x="327" y="879"/>
                  </a:lnTo>
                  <a:lnTo>
                    <a:pt x="315" y="927"/>
                  </a:lnTo>
                  <a:lnTo>
                    <a:pt x="377" y="992"/>
                  </a:lnTo>
                  <a:lnTo>
                    <a:pt x="447" y="1005"/>
                  </a:lnTo>
                  <a:lnTo>
                    <a:pt x="458" y="804"/>
                  </a:lnTo>
                  <a:lnTo>
                    <a:pt x="518" y="743"/>
                  </a:lnTo>
                  <a:lnTo>
                    <a:pt x="516" y="657"/>
                  </a:lnTo>
                  <a:lnTo>
                    <a:pt x="539" y="615"/>
                  </a:lnTo>
                  <a:lnTo>
                    <a:pt x="489" y="528"/>
                  </a:lnTo>
                  <a:lnTo>
                    <a:pt x="506" y="317"/>
                  </a:lnTo>
                  <a:lnTo>
                    <a:pt x="486" y="261"/>
                  </a:lnTo>
                  <a:lnTo>
                    <a:pt x="485" y="216"/>
                  </a:lnTo>
                  <a:lnTo>
                    <a:pt x="353" y="17"/>
                  </a:lnTo>
                  <a:lnTo>
                    <a:pt x="342" y="15"/>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1" name="Freeform 28">
              <a:extLst>
                <a:ext uri="{FF2B5EF4-FFF2-40B4-BE49-F238E27FC236}">
                  <a16:creationId xmlns:a16="http://schemas.microsoft.com/office/drawing/2014/main" id="{A959B40C-6D8E-4EC5-ADE6-700EB1173BC3}"/>
                </a:ext>
              </a:extLst>
            </p:cNvPr>
            <p:cNvSpPr>
              <a:spLocks/>
            </p:cNvSpPr>
            <p:nvPr/>
          </p:nvSpPr>
          <p:spPr bwMode="auto">
            <a:xfrm>
              <a:off x="5849803" y="3319004"/>
              <a:ext cx="873358" cy="1889573"/>
            </a:xfrm>
            <a:custGeom>
              <a:avLst/>
              <a:gdLst>
                <a:gd name="T0" fmla="*/ 2147483647 w 608"/>
                <a:gd name="T1" fmla="*/ 2147483647 h 1354"/>
                <a:gd name="T2" fmla="*/ 2147483647 w 608"/>
                <a:gd name="T3" fmla="*/ 2147483647 h 1354"/>
                <a:gd name="T4" fmla="*/ 2147483647 w 608"/>
                <a:gd name="T5" fmla="*/ 2147483647 h 1354"/>
                <a:gd name="T6" fmla="*/ 2147483647 w 608"/>
                <a:gd name="T7" fmla="*/ 2147483647 h 1354"/>
                <a:gd name="T8" fmla="*/ 2147483647 w 608"/>
                <a:gd name="T9" fmla="*/ 2147483647 h 1354"/>
                <a:gd name="T10" fmla="*/ 2147483647 w 608"/>
                <a:gd name="T11" fmla="*/ 2147483647 h 1354"/>
                <a:gd name="T12" fmla="*/ 2147483647 w 608"/>
                <a:gd name="T13" fmla="*/ 2147483647 h 1354"/>
                <a:gd name="T14" fmla="*/ 2147483647 w 608"/>
                <a:gd name="T15" fmla="*/ 2147483647 h 1354"/>
                <a:gd name="T16" fmla="*/ 2147483647 w 608"/>
                <a:gd name="T17" fmla="*/ 2147483647 h 1354"/>
                <a:gd name="T18" fmla="*/ 2147483647 w 608"/>
                <a:gd name="T19" fmla="*/ 2147483647 h 1354"/>
                <a:gd name="T20" fmla="*/ 2147483647 w 608"/>
                <a:gd name="T21" fmla="*/ 2147483647 h 1354"/>
                <a:gd name="T22" fmla="*/ 2147483647 w 608"/>
                <a:gd name="T23" fmla="*/ 2147483647 h 1354"/>
                <a:gd name="T24" fmla="*/ 2147483647 w 608"/>
                <a:gd name="T25" fmla="*/ 2147483647 h 1354"/>
                <a:gd name="T26" fmla="*/ 2147483647 w 608"/>
                <a:gd name="T27" fmla="*/ 2147483647 h 1354"/>
                <a:gd name="T28" fmla="*/ 2147483647 w 608"/>
                <a:gd name="T29" fmla="*/ 2147483647 h 1354"/>
                <a:gd name="T30" fmla="*/ 2147483647 w 608"/>
                <a:gd name="T31" fmla="*/ 2147483647 h 1354"/>
                <a:gd name="T32" fmla="*/ 2147483647 w 608"/>
                <a:gd name="T33" fmla="*/ 2147483647 h 1354"/>
                <a:gd name="T34" fmla="*/ 2147483647 w 608"/>
                <a:gd name="T35" fmla="*/ 2147483647 h 1354"/>
                <a:gd name="T36" fmla="*/ 2147483647 w 608"/>
                <a:gd name="T37" fmla="*/ 2147483647 h 1354"/>
                <a:gd name="T38" fmla="*/ 2147483647 w 608"/>
                <a:gd name="T39" fmla="*/ 2147483647 h 1354"/>
                <a:gd name="T40" fmla="*/ 2147483647 w 608"/>
                <a:gd name="T41" fmla="*/ 2147483647 h 1354"/>
                <a:gd name="T42" fmla="*/ 2147483647 w 608"/>
                <a:gd name="T43" fmla="*/ 2147483647 h 1354"/>
                <a:gd name="T44" fmla="*/ 2147483647 w 608"/>
                <a:gd name="T45" fmla="*/ 2147483647 h 1354"/>
                <a:gd name="T46" fmla="*/ 2147483647 w 608"/>
                <a:gd name="T47" fmla="*/ 2147483647 h 1354"/>
                <a:gd name="T48" fmla="*/ 2147483647 w 608"/>
                <a:gd name="T49" fmla="*/ 0 h 1354"/>
                <a:gd name="T50" fmla="*/ 2147483647 w 608"/>
                <a:gd name="T51" fmla="*/ 2147483647 h 1354"/>
                <a:gd name="T52" fmla="*/ 2147483647 w 608"/>
                <a:gd name="T53" fmla="*/ 2147483647 h 1354"/>
                <a:gd name="T54" fmla="*/ 2147483647 w 608"/>
                <a:gd name="T55" fmla="*/ 2147483647 h 1354"/>
                <a:gd name="T56" fmla="*/ 0 w 608"/>
                <a:gd name="T57" fmla="*/ 2147483647 h 1354"/>
                <a:gd name="T58" fmla="*/ 2147483647 w 608"/>
                <a:gd name="T59" fmla="*/ 2147483647 h 1354"/>
                <a:gd name="T60" fmla="*/ 2147483647 w 608"/>
                <a:gd name="T61" fmla="*/ 2147483647 h 1354"/>
                <a:gd name="T62" fmla="*/ 2147483647 w 608"/>
                <a:gd name="T63" fmla="*/ 2147483647 h 1354"/>
                <a:gd name="T64" fmla="*/ 2147483647 w 608"/>
                <a:gd name="T65" fmla="*/ 2147483647 h 1354"/>
                <a:gd name="T66" fmla="*/ 2147483647 w 608"/>
                <a:gd name="T67" fmla="*/ 2147483647 h 1354"/>
                <a:gd name="T68" fmla="*/ 2147483647 w 608"/>
                <a:gd name="T69" fmla="*/ 2147483647 h 1354"/>
                <a:gd name="T70" fmla="*/ 2147483647 w 608"/>
                <a:gd name="T71" fmla="*/ 2147483647 h 1354"/>
                <a:gd name="T72" fmla="*/ 2147483647 w 608"/>
                <a:gd name="T73" fmla="*/ 2147483647 h 1354"/>
                <a:gd name="T74" fmla="*/ 2147483647 w 608"/>
                <a:gd name="T75" fmla="*/ 2147483647 h 1354"/>
                <a:gd name="T76" fmla="*/ 2147483647 w 608"/>
                <a:gd name="T77" fmla="*/ 2147483647 h 1354"/>
                <a:gd name="T78" fmla="*/ 2147483647 w 608"/>
                <a:gd name="T79" fmla="*/ 2147483647 h 1354"/>
                <a:gd name="T80" fmla="*/ 2147483647 w 608"/>
                <a:gd name="T81" fmla="*/ 2147483647 h 1354"/>
                <a:gd name="T82" fmla="*/ 2147483647 w 608"/>
                <a:gd name="T83" fmla="*/ 2147483647 h 1354"/>
                <a:gd name="T84" fmla="*/ 2147483647 w 608"/>
                <a:gd name="T85" fmla="*/ 2147483647 h 1354"/>
                <a:gd name="T86" fmla="*/ 2147483647 w 608"/>
                <a:gd name="T87" fmla="*/ 2147483647 h 13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8" h="1354">
                  <a:moveTo>
                    <a:pt x="306" y="1300"/>
                  </a:moveTo>
                  <a:cubicBezTo>
                    <a:pt x="311" y="1308"/>
                    <a:pt x="320" y="1314"/>
                    <a:pt x="330" y="1314"/>
                  </a:cubicBezTo>
                  <a:lnTo>
                    <a:pt x="446" y="1216"/>
                  </a:lnTo>
                  <a:lnTo>
                    <a:pt x="448" y="1090"/>
                  </a:lnTo>
                  <a:lnTo>
                    <a:pt x="414" y="1044"/>
                  </a:lnTo>
                  <a:lnTo>
                    <a:pt x="418" y="988"/>
                  </a:lnTo>
                  <a:lnTo>
                    <a:pt x="484" y="940"/>
                  </a:lnTo>
                  <a:lnTo>
                    <a:pt x="494" y="870"/>
                  </a:lnTo>
                  <a:lnTo>
                    <a:pt x="534" y="846"/>
                  </a:lnTo>
                  <a:lnTo>
                    <a:pt x="520" y="796"/>
                  </a:lnTo>
                  <a:lnTo>
                    <a:pt x="458" y="786"/>
                  </a:lnTo>
                  <a:lnTo>
                    <a:pt x="512" y="750"/>
                  </a:lnTo>
                  <a:lnTo>
                    <a:pt x="608" y="752"/>
                  </a:lnTo>
                  <a:lnTo>
                    <a:pt x="602" y="684"/>
                  </a:lnTo>
                  <a:lnTo>
                    <a:pt x="444" y="570"/>
                  </a:lnTo>
                  <a:lnTo>
                    <a:pt x="488" y="516"/>
                  </a:lnTo>
                  <a:lnTo>
                    <a:pt x="486" y="384"/>
                  </a:lnTo>
                  <a:lnTo>
                    <a:pt x="532" y="342"/>
                  </a:lnTo>
                  <a:lnTo>
                    <a:pt x="516" y="212"/>
                  </a:lnTo>
                  <a:lnTo>
                    <a:pt x="572" y="150"/>
                  </a:lnTo>
                  <a:lnTo>
                    <a:pt x="546" y="144"/>
                  </a:lnTo>
                  <a:lnTo>
                    <a:pt x="440" y="168"/>
                  </a:lnTo>
                  <a:lnTo>
                    <a:pt x="326" y="168"/>
                  </a:lnTo>
                  <a:lnTo>
                    <a:pt x="200" y="54"/>
                  </a:lnTo>
                  <a:lnTo>
                    <a:pt x="136" y="0"/>
                  </a:lnTo>
                  <a:lnTo>
                    <a:pt x="110" y="20"/>
                  </a:lnTo>
                  <a:lnTo>
                    <a:pt x="110" y="134"/>
                  </a:lnTo>
                  <a:lnTo>
                    <a:pt x="22" y="208"/>
                  </a:lnTo>
                  <a:lnTo>
                    <a:pt x="0" y="310"/>
                  </a:lnTo>
                  <a:lnTo>
                    <a:pt x="20" y="314"/>
                  </a:lnTo>
                  <a:lnTo>
                    <a:pt x="152" y="524"/>
                  </a:lnTo>
                  <a:lnTo>
                    <a:pt x="146" y="562"/>
                  </a:lnTo>
                  <a:lnTo>
                    <a:pt x="172" y="626"/>
                  </a:lnTo>
                  <a:lnTo>
                    <a:pt x="152" y="834"/>
                  </a:lnTo>
                  <a:lnTo>
                    <a:pt x="204" y="920"/>
                  </a:lnTo>
                  <a:lnTo>
                    <a:pt x="178" y="966"/>
                  </a:lnTo>
                  <a:lnTo>
                    <a:pt x="182" y="1054"/>
                  </a:lnTo>
                  <a:lnTo>
                    <a:pt x="120" y="1116"/>
                  </a:lnTo>
                  <a:lnTo>
                    <a:pt x="108" y="1316"/>
                  </a:lnTo>
                  <a:lnTo>
                    <a:pt x="170" y="1354"/>
                  </a:lnTo>
                  <a:lnTo>
                    <a:pt x="218" y="1354"/>
                  </a:lnTo>
                  <a:lnTo>
                    <a:pt x="228" y="1308"/>
                  </a:lnTo>
                  <a:lnTo>
                    <a:pt x="278" y="1278"/>
                  </a:lnTo>
                  <a:lnTo>
                    <a:pt x="306" y="130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2" name="Freeform 30">
              <a:extLst>
                <a:ext uri="{FF2B5EF4-FFF2-40B4-BE49-F238E27FC236}">
                  <a16:creationId xmlns:a16="http://schemas.microsoft.com/office/drawing/2014/main" id="{3F8FF469-C282-42F1-AF8F-A0D39BFD2D7F}"/>
                </a:ext>
              </a:extLst>
            </p:cNvPr>
            <p:cNvSpPr>
              <a:spLocks/>
            </p:cNvSpPr>
            <p:nvPr/>
          </p:nvSpPr>
          <p:spPr bwMode="auto">
            <a:xfrm>
              <a:off x="8405611" y="3262910"/>
              <a:ext cx="917851" cy="1088226"/>
            </a:xfrm>
            <a:custGeom>
              <a:avLst/>
              <a:gdLst>
                <a:gd name="T0" fmla="*/ 2147483647 w 639"/>
                <a:gd name="T1" fmla="*/ 2147483647 h 780"/>
                <a:gd name="T2" fmla="*/ 2147483647 w 639"/>
                <a:gd name="T3" fmla="*/ 2147483647 h 780"/>
                <a:gd name="T4" fmla="*/ 2147483647 w 639"/>
                <a:gd name="T5" fmla="*/ 2147483647 h 780"/>
                <a:gd name="T6" fmla="*/ 2147483647 w 639"/>
                <a:gd name="T7" fmla="*/ 2147483647 h 780"/>
                <a:gd name="T8" fmla="*/ 2147483647 w 639"/>
                <a:gd name="T9" fmla="*/ 2147483647 h 780"/>
                <a:gd name="T10" fmla="*/ 2147483647 w 639"/>
                <a:gd name="T11" fmla="*/ 2147483647 h 780"/>
                <a:gd name="T12" fmla="*/ 2147483647 w 639"/>
                <a:gd name="T13" fmla="*/ 2147483647 h 780"/>
                <a:gd name="T14" fmla="*/ 2147483647 w 639"/>
                <a:gd name="T15" fmla="*/ 2147483647 h 780"/>
                <a:gd name="T16" fmla="*/ 2147483647 w 639"/>
                <a:gd name="T17" fmla="*/ 2147483647 h 780"/>
                <a:gd name="T18" fmla="*/ 2147483647 w 639"/>
                <a:gd name="T19" fmla="*/ 2147483647 h 780"/>
                <a:gd name="T20" fmla="*/ 2147483647 w 639"/>
                <a:gd name="T21" fmla="*/ 2147483647 h 780"/>
                <a:gd name="T22" fmla="*/ 2147483647 w 639"/>
                <a:gd name="T23" fmla="*/ 2147483647 h 780"/>
                <a:gd name="T24" fmla="*/ 2147483647 w 639"/>
                <a:gd name="T25" fmla="*/ 2147483647 h 780"/>
                <a:gd name="T26" fmla="*/ 2147483647 w 639"/>
                <a:gd name="T27" fmla="*/ 2147483647 h 780"/>
                <a:gd name="T28" fmla="*/ 2147483647 w 639"/>
                <a:gd name="T29" fmla="*/ 2147483647 h 780"/>
                <a:gd name="T30" fmla="*/ 2147483647 w 639"/>
                <a:gd name="T31" fmla="*/ 2147483647 h 780"/>
                <a:gd name="T32" fmla="*/ 2147483647 w 639"/>
                <a:gd name="T33" fmla="*/ 2147483647 h 780"/>
                <a:gd name="T34" fmla="*/ 2147483647 w 639"/>
                <a:gd name="T35" fmla="*/ 2147483647 h 780"/>
                <a:gd name="T36" fmla="*/ 2147483647 w 639"/>
                <a:gd name="T37" fmla="*/ 2147483647 h 780"/>
                <a:gd name="T38" fmla="*/ 2147483647 w 639"/>
                <a:gd name="T39" fmla="*/ 2147483647 h 780"/>
                <a:gd name="T40" fmla="*/ 2147483647 w 639"/>
                <a:gd name="T41" fmla="*/ 2147483647 h 780"/>
                <a:gd name="T42" fmla="*/ 2147483647 w 639"/>
                <a:gd name="T43" fmla="*/ 2147483647 h 780"/>
                <a:gd name="T44" fmla="*/ 2147483647 w 639"/>
                <a:gd name="T45" fmla="*/ 2147483647 h 780"/>
                <a:gd name="T46" fmla="*/ 2147483647 w 639"/>
                <a:gd name="T47" fmla="*/ 2147483647 h 780"/>
                <a:gd name="T48" fmla="*/ 2147483647 w 639"/>
                <a:gd name="T49" fmla="*/ 2147483647 h 780"/>
                <a:gd name="T50" fmla="*/ 2147483647 w 639"/>
                <a:gd name="T51" fmla="*/ 2147483647 h 780"/>
                <a:gd name="T52" fmla="*/ 2147483647 w 639"/>
                <a:gd name="T53" fmla="*/ 2147483647 h 780"/>
                <a:gd name="T54" fmla="*/ 2147483647 w 639"/>
                <a:gd name="T55" fmla="*/ 2147483647 h 780"/>
                <a:gd name="T56" fmla="*/ 2147483647 w 639"/>
                <a:gd name="T57" fmla="*/ 2147483647 h 780"/>
                <a:gd name="T58" fmla="*/ 2147483647 w 639"/>
                <a:gd name="T59" fmla="*/ 2147483647 h 780"/>
                <a:gd name="T60" fmla="*/ 2147483647 w 639"/>
                <a:gd name="T61" fmla="*/ 2147483647 h 780"/>
                <a:gd name="T62" fmla="*/ 2147483647 w 639"/>
                <a:gd name="T63" fmla="*/ 2147483647 h 780"/>
                <a:gd name="T64" fmla="*/ 2147483647 w 639"/>
                <a:gd name="T65" fmla="*/ 2147483647 h 7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39" h="780">
                  <a:moveTo>
                    <a:pt x="156" y="40"/>
                  </a:moveTo>
                  <a:cubicBezTo>
                    <a:pt x="151" y="32"/>
                    <a:pt x="147" y="25"/>
                    <a:pt x="142" y="17"/>
                  </a:cubicBezTo>
                  <a:cubicBezTo>
                    <a:pt x="139" y="0"/>
                    <a:pt x="121" y="9"/>
                    <a:pt x="106" y="10"/>
                  </a:cubicBezTo>
                  <a:cubicBezTo>
                    <a:pt x="96" y="11"/>
                    <a:pt x="89" y="18"/>
                    <a:pt x="79" y="20"/>
                  </a:cubicBezTo>
                  <a:cubicBezTo>
                    <a:pt x="73" y="30"/>
                    <a:pt x="65" y="34"/>
                    <a:pt x="55" y="40"/>
                  </a:cubicBezTo>
                  <a:cubicBezTo>
                    <a:pt x="50" y="47"/>
                    <a:pt x="44" y="51"/>
                    <a:pt x="40" y="58"/>
                  </a:cubicBezTo>
                  <a:cubicBezTo>
                    <a:pt x="39" y="67"/>
                    <a:pt x="38" y="71"/>
                    <a:pt x="45" y="77"/>
                  </a:cubicBezTo>
                  <a:cubicBezTo>
                    <a:pt x="49" y="84"/>
                    <a:pt x="54" y="87"/>
                    <a:pt x="61" y="92"/>
                  </a:cubicBezTo>
                  <a:cubicBezTo>
                    <a:pt x="64" y="100"/>
                    <a:pt x="67" y="110"/>
                    <a:pt x="63" y="118"/>
                  </a:cubicBezTo>
                  <a:cubicBezTo>
                    <a:pt x="61" y="121"/>
                    <a:pt x="54" y="125"/>
                    <a:pt x="54" y="125"/>
                  </a:cubicBezTo>
                  <a:cubicBezTo>
                    <a:pt x="37" y="124"/>
                    <a:pt x="26" y="122"/>
                    <a:pt x="9" y="125"/>
                  </a:cubicBezTo>
                  <a:cubicBezTo>
                    <a:pt x="2" y="142"/>
                    <a:pt x="5" y="174"/>
                    <a:pt x="4" y="193"/>
                  </a:cubicBezTo>
                  <a:cubicBezTo>
                    <a:pt x="7" y="258"/>
                    <a:pt x="0" y="240"/>
                    <a:pt x="39" y="271"/>
                  </a:cubicBezTo>
                  <a:cubicBezTo>
                    <a:pt x="48" y="278"/>
                    <a:pt x="56" y="286"/>
                    <a:pt x="66" y="292"/>
                  </a:cubicBezTo>
                  <a:cubicBezTo>
                    <a:pt x="70" y="295"/>
                    <a:pt x="78" y="299"/>
                    <a:pt x="78" y="299"/>
                  </a:cubicBezTo>
                  <a:cubicBezTo>
                    <a:pt x="92" y="317"/>
                    <a:pt x="115" y="327"/>
                    <a:pt x="127" y="347"/>
                  </a:cubicBezTo>
                  <a:cubicBezTo>
                    <a:pt x="133" y="357"/>
                    <a:pt x="141" y="365"/>
                    <a:pt x="148" y="374"/>
                  </a:cubicBezTo>
                  <a:cubicBezTo>
                    <a:pt x="153" y="380"/>
                    <a:pt x="155" y="388"/>
                    <a:pt x="160" y="395"/>
                  </a:cubicBezTo>
                  <a:cubicBezTo>
                    <a:pt x="162" y="402"/>
                    <a:pt x="165" y="407"/>
                    <a:pt x="166" y="415"/>
                  </a:cubicBezTo>
                  <a:cubicBezTo>
                    <a:pt x="164" y="456"/>
                    <a:pt x="160" y="450"/>
                    <a:pt x="121" y="455"/>
                  </a:cubicBezTo>
                  <a:cubicBezTo>
                    <a:pt x="114" y="459"/>
                    <a:pt x="108" y="462"/>
                    <a:pt x="100" y="464"/>
                  </a:cubicBezTo>
                  <a:cubicBezTo>
                    <a:pt x="94" y="467"/>
                    <a:pt x="93" y="472"/>
                    <a:pt x="88" y="476"/>
                  </a:cubicBezTo>
                  <a:cubicBezTo>
                    <a:pt x="88" y="478"/>
                    <a:pt x="88" y="479"/>
                    <a:pt x="87" y="481"/>
                  </a:cubicBezTo>
                  <a:cubicBezTo>
                    <a:pt x="86" y="484"/>
                    <a:pt x="83" y="485"/>
                    <a:pt x="82" y="488"/>
                  </a:cubicBezTo>
                  <a:cubicBezTo>
                    <a:pt x="78" y="501"/>
                    <a:pt x="85" y="506"/>
                    <a:pt x="78" y="520"/>
                  </a:cubicBezTo>
                  <a:cubicBezTo>
                    <a:pt x="76" y="523"/>
                    <a:pt x="73" y="530"/>
                    <a:pt x="73" y="530"/>
                  </a:cubicBezTo>
                  <a:cubicBezTo>
                    <a:pt x="71" y="542"/>
                    <a:pt x="69" y="554"/>
                    <a:pt x="64" y="566"/>
                  </a:cubicBezTo>
                  <a:cubicBezTo>
                    <a:pt x="63" y="576"/>
                    <a:pt x="59" y="586"/>
                    <a:pt x="55" y="596"/>
                  </a:cubicBezTo>
                  <a:cubicBezTo>
                    <a:pt x="54" y="602"/>
                    <a:pt x="52" y="607"/>
                    <a:pt x="51" y="613"/>
                  </a:cubicBezTo>
                  <a:cubicBezTo>
                    <a:pt x="51" y="630"/>
                    <a:pt x="51" y="647"/>
                    <a:pt x="52" y="664"/>
                  </a:cubicBezTo>
                  <a:cubicBezTo>
                    <a:pt x="54" y="694"/>
                    <a:pt x="86" y="729"/>
                    <a:pt x="115" y="734"/>
                  </a:cubicBezTo>
                  <a:cubicBezTo>
                    <a:pt x="132" y="743"/>
                    <a:pt x="146" y="756"/>
                    <a:pt x="166" y="758"/>
                  </a:cubicBezTo>
                  <a:cubicBezTo>
                    <a:pt x="175" y="763"/>
                    <a:pt x="195" y="767"/>
                    <a:pt x="195" y="767"/>
                  </a:cubicBezTo>
                  <a:cubicBezTo>
                    <a:pt x="202" y="770"/>
                    <a:pt x="209" y="772"/>
                    <a:pt x="216" y="773"/>
                  </a:cubicBezTo>
                  <a:cubicBezTo>
                    <a:pt x="239" y="780"/>
                    <a:pt x="264" y="774"/>
                    <a:pt x="288" y="772"/>
                  </a:cubicBezTo>
                  <a:cubicBezTo>
                    <a:pt x="292" y="766"/>
                    <a:pt x="296" y="764"/>
                    <a:pt x="303" y="763"/>
                  </a:cubicBezTo>
                  <a:cubicBezTo>
                    <a:pt x="321" y="754"/>
                    <a:pt x="312" y="717"/>
                    <a:pt x="304" y="700"/>
                  </a:cubicBezTo>
                  <a:cubicBezTo>
                    <a:pt x="303" y="692"/>
                    <a:pt x="301" y="686"/>
                    <a:pt x="298" y="679"/>
                  </a:cubicBezTo>
                  <a:cubicBezTo>
                    <a:pt x="297" y="670"/>
                    <a:pt x="295" y="661"/>
                    <a:pt x="294" y="652"/>
                  </a:cubicBezTo>
                  <a:cubicBezTo>
                    <a:pt x="293" y="628"/>
                    <a:pt x="292" y="605"/>
                    <a:pt x="292" y="581"/>
                  </a:cubicBezTo>
                  <a:cubicBezTo>
                    <a:pt x="292" y="577"/>
                    <a:pt x="278" y="452"/>
                    <a:pt x="322" y="445"/>
                  </a:cubicBezTo>
                  <a:cubicBezTo>
                    <a:pt x="331" y="439"/>
                    <a:pt x="338" y="439"/>
                    <a:pt x="349" y="437"/>
                  </a:cubicBezTo>
                  <a:cubicBezTo>
                    <a:pt x="388" y="441"/>
                    <a:pt x="389" y="451"/>
                    <a:pt x="415" y="475"/>
                  </a:cubicBezTo>
                  <a:cubicBezTo>
                    <a:pt x="419" y="478"/>
                    <a:pt x="428" y="486"/>
                    <a:pt x="433" y="488"/>
                  </a:cubicBezTo>
                  <a:cubicBezTo>
                    <a:pt x="438" y="490"/>
                    <a:pt x="448" y="493"/>
                    <a:pt x="448" y="493"/>
                  </a:cubicBezTo>
                  <a:cubicBezTo>
                    <a:pt x="495" y="491"/>
                    <a:pt x="572" y="498"/>
                    <a:pt x="594" y="443"/>
                  </a:cubicBezTo>
                  <a:cubicBezTo>
                    <a:pt x="598" y="420"/>
                    <a:pt x="596" y="405"/>
                    <a:pt x="586" y="386"/>
                  </a:cubicBezTo>
                  <a:cubicBezTo>
                    <a:pt x="585" y="380"/>
                    <a:pt x="582" y="376"/>
                    <a:pt x="580" y="370"/>
                  </a:cubicBezTo>
                  <a:cubicBezTo>
                    <a:pt x="577" y="337"/>
                    <a:pt x="567" y="298"/>
                    <a:pt x="582" y="268"/>
                  </a:cubicBezTo>
                  <a:cubicBezTo>
                    <a:pt x="586" y="248"/>
                    <a:pt x="596" y="229"/>
                    <a:pt x="604" y="211"/>
                  </a:cubicBezTo>
                  <a:cubicBezTo>
                    <a:pt x="608" y="202"/>
                    <a:pt x="615" y="182"/>
                    <a:pt x="615" y="182"/>
                  </a:cubicBezTo>
                  <a:cubicBezTo>
                    <a:pt x="616" y="174"/>
                    <a:pt x="623" y="165"/>
                    <a:pt x="627" y="157"/>
                  </a:cubicBezTo>
                  <a:cubicBezTo>
                    <a:pt x="628" y="151"/>
                    <a:pt x="634" y="140"/>
                    <a:pt x="634" y="140"/>
                  </a:cubicBezTo>
                  <a:cubicBezTo>
                    <a:pt x="636" y="132"/>
                    <a:pt x="637" y="125"/>
                    <a:pt x="639" y="118"/>
                  </a:cubicBezTo>
                  <a:cubicBezTo>
                    <a:pt x="638" y="105"/>
                    <a:pt x="639" y="93"/>
                    <a:pt x="637" y="80"/>
                  </a:cubicBezTo>
                  <a:cubicBezTo>
                    <a:pt x="636" y="72"/>
                    <a:pt x="590" y="60"/>
                    <a:pt x="585" y="59"/>
                  </a:cubicBezTo>
                  <a:cubicBezTo>
                    <a:pt x="539" y="61"/>
                    <a:pt x="540" y="59"/>
                    <a:pt x="508" y="68"/>
                  </a:cubicBezTo>
                  <a:cubicBezTo>
                    <a:pt x="497" y="82"/>
                    <a:pt x="480" y="92"/>
                    <a:pt x="466" y="103"/>
                  </a:cubicBezTo>
                  <a:cubicBezTo>
                    <a:pt x="452" y="114"/>
                    <a:pt x="439" y="132"/>
                    <a:pt x="426" y="142"/>
                  </a:cubicBezTo>
                  <a:cubicBezTo>
                    <a:pt x="416" y="150"/>
                    <a:pt x="404" y="154"/>
                    <a:pt x="393" y="161"/>
                  </a:cubicBezTo>
                  <a:cubicBezTo>
                    <a:pt x="389" y="171"/>
                    <a:pt x="368" y="182"/>
                    <a:pt x="357" y="184"/>
                  </a:cubicBezTo>
                  <a:cubicBezTo>
                    <a:pt x="309" y="183"/>
                    <a:pt x="282" y="189"/>
                    <a:pt x="244" y="175"/>
                  </a:cubicBezTo>
                  <a:cubicBezTo>
                    <a:pt x="237" y="166"/>
                    <a:pt x="229" y="171"/>
                    <a:pt x="220" y="158"/>
                  </a:cubicBezTo>
                  <a:cubicBezTo>
                    <a:pt x="210" y="144"/>
                    <a:pt x="201" y="129"/>
                    <a:pt x="190" y="115"/>
                  </a:cubicBezTo>
                  <a:cubicBezTo>
                    <a:pt x="189" y="108"/>
                    <a:pt x="184" y="104"/>
                    <a:pt x="180" y="98"/>
                  </a:cubicBezTo>
                  <a:cubicBezTo>
                    <a:pt x="174" y="81"/>
                    <a:pt x="159" y="63"/>
                    <a:pt x="148" y="49"/>
                  </a:cubicBezTo>
                  <a:cubicBezTo>
                    <a:pt x="146" y="40"/>
                    <a:pt x="145" y="44"/>
                    <a:pt x="156" y="40"/>
                  </a:cubicBez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3" name="Freeform 31">
              <a:extLst>
                <a:ext uri="{FF2B5EF4-FFF2-40B4-BE49-F238E27FC236}">
                  <a16:creationId xmlns:a16="http://schemas.microsoft.com/office/drawing/2014/main" id="{220C95C1-B66D-46B7-8451-95833B5BFB37}"/>
                </a:ext>
              </a:extLst>
            </p:cNvPr>
            <p:cNvSpPr>
              <a:spLocks/>
            </p:cNvSpPr>
            <p:nvPr/>
          </p:nvSpPr>
          <p:spPr bwMode="auto">
            <a:xfrm>
              <a:off x="8414606" y="2059137"/>
              <a:ext cx="882435" cy="1163239"/>
            </a:xfrm>
            <a:custGeom>
              <a:avLst/>
              <a:gdLst>
                <a:gd name="T0" fmla="*/ 2147483647 w 616"/>
                <a:gd name="T1" fmla="*/ 0 h 834"/>
                <a:gd name="T2" fmla="*/ 2147483647 w 616"/>
                <a:gd name="T3" fmla="*/ 2147483647 h 834"/>
                <a:gd name="T4" fmla="*/ 2147483647 w 616"/>
                <a:gd name="T5" fmla="*/ 2147483647 h 834"/>
                <a:gd name="T6" fmla="*/ 2147483647 w 616"/>
                <a:gd name="T7" fmla="*/ 2147483647 h 834"/>
                <a:gd name="T8" fmla="*/ 2147483647 w 616"/>
                <a:gd name="T9" fmla="*/ 2147483647 h 834"/>
                <a:gd name="T10" fmla="*/ 2147483647 w 616"/>
                <a:gd name="T11" fmla="*/ 2147483647 h 834"/>
                <a:gd name="T12" fmla="*/ 2147483647 w 616"/>
                <a:gd name="T13" fmla="*/ 2147483647 h 834"/>
                <a:gd name="T14" fmla="*/ 2147483647 w 616"/>
                <a:gd name="T15" fmla="*/ 2147483647 h 834"/>
                <a:gd name="T16" fmla="*/ 2147483647 w 616"/>
                <a:gd name="T17" fmla="*/ 2147483647 h 834"/>
                <a:gd name="T18" fmla="*/ 2147483647 w 616"/>
                <a:gd name="T19" fmla="*/ 2147483647 h 834"/>
                <a:gd name="T20" fmla="*/ 2147483647 w 616"/>
                <a:gd name="T21" fmla="*/ 2147483647 h 834"/>
                <a:gd name="T22" fmla="*/ 2147483647 w 616"/>
                <a:gd name="T23" fmla="*/ 2147483647 h 834"/>
                <a:gd name="T24" fmla="*/ 2147483647 w 616"/>
                <a:gd name="T25" fmla="*/ 2147483647 h 834"/>
                <a:gd name="T26" fmla="*/ 2147483647 w 616"/>
                <a:gd name="T27" fmla="*/ 2147483647 h 834"/>
                <a:gd name="T28" fmla="*/ 2147483647 w 616"/>
                <a:gd name="T29" fmla="*/ 2147483647 h 834"/>
                <a:gd name="T30" fmla="*/ 2147483647 w 616"/>
                <a:gd name="T31" fmla="*/ 2147483647 h 834"/>
                <a:gd name="T32" fmla="*/ 2147483647 w 616"/>
                <a:gd name="T33" fmla="*/ 2147483647 h 834"/>
                <a:gd name="T34" fmla="*/ 2147483647 w 616"/>
                <a:gd name="T35" fmla="*/ 2147483647 h 834"/>
                <a:gd name="T36" fmla="*/ 2147483647 w 616"/>
                <a:gd name="T37" fmla="*/ 2147483647 h 834"/>
                <a:gd name="T38" fmla="*/ 2147483647 w 616"/>
                <a:gd name="T39" fmla="*/ 2147483647 h 834"/>
                <a:gd name="T40" fmla="*/ 2147483647 w 616"/>
                <a:gd name="T41" fmla="*/ 2147483647 h 834"/>
                <a:gd name="T42" fmla="*/ 2147483647 w 616"/>
                <a:gd name="T43" fmla="*/ 2147483647 h 834"/>
                <a:gd name="T44" fmla="*/ 2147483647 w 616"/>
                <a:gd name="T45" fmla="*/ 2147483647 h 834"/>
                <a:gd name="T46" fmla="*/ 2147483647 w 616"/>
                <a:gd name="T47" fmla="*/ 2147483647 h 834"/>
                <a:gd name="T48" fmla="*/ 2147483647 w 616"/>
                <a:gd name="T49" fmla="*/ 2147483647 h 834"/>
                <a:gd name="T50" fmla="*/ 2147483647 w 616"/>
                <a:gd name="T51" fmla="*/ 2147483647 h 834"/>
                <a:gd name="T52" fmla="*/ 2147483647 w 616"/>
                <a:gd name="T53" fmla="*/ 2147483647 h 834"/>
                <a:gd name="T54" fmla="*/ 2147483647 w 616"/>
                <a:gd name="T55" fmla="*/ 2147483647 h 834"/>
                <a:gd name="T56" fmla="*/ 2147483647 w 616"/>
                <a:gd name="T57" fmla="*/ 2147483647 h 834"/>
                <a:gd name="T58" fmla="*/ 2147483647 w 616"/>
                <a:gd name="T59" fmla="*/ 2147483647 h 834"/>
                <a:gd name="T60" fmla="*/ 2147483647 w 616"/>
                <a:gd name="T61" fmla="*/ 2147483647 h 834"/>
                <a:gd name="T62" fmla="*/ 2147483647 w 616"/>
                <a:gd name="T63" fmla="*/ 2147483647 h 834"/>
                <a:gd name="T64" fmla="*/ 2147483647 w 616"/>
                <a:gd name="T65" fmla="*/ 2147483647 h 834"/>
                <a:gd name="T66" fmla="*/ 2147483647 w 616"/>
                <a:gd name="T67" fmla="*/ 2147483647 h 834"/>
                <a:gd name="T68" fmla="*/ 2147483647 w 616"/>
                <a:gd name="T69" fmla="*/ 2147483647 h 834"/>
                <a:gd name="T70" fmla="*/ 2147483647 w 616"/>
                <a:gd name="T71" fmla="*/ 2147483647 h 834"/>
                <a:gd name="T72" fmla="*/ 2147483647 w 616"/>
                <a:gd name="T73" fmla="*/ 2147483647 h 834"/>
                <a:gd name="T74" fmla="*/ 2147483647 w 616"/>
                <a:gd name="T75" fmla="*/ 2147483647 h 834"/>
                <a:gd name="T76" fmla="*/ 2147483647 w 616"/>
                <a:gd name="T77" fmla="*/ 2147483647 h 834"/>
                <a:gd name="T78" fmla="*/ 2147483647 w 616"/>
                <a:gd name="T79" fmla="*/ 2147483647 h 834"/>
                <a:gd name="T80" fmla="*/ 2147483647 w 616"/>
                <a:gd name="T81" fmla="*/ 2147483647 h 834"/>
                <a:gd name="T82" fmla="*/ 2147483647 w 616"/>
                <a:gd name="T83" fmla="*/ 2147483647 h 834"/>
                <a:gd name="T84" fmla="*/ 2147483647 w 616"/>
                <a:gd name="T85" fmla="*/ 2147483647 h 834"/>
                <a:gd name="T86" fmla="*/ 2147483647 w 616"/>
                <a:gd name="T87" fmla="*/ 2147483647 h 834"/>
                <a:gd name="T88" fmla="*/ 2147483647 w 616"/>
                <a:gd name="T89" fmla="*/ 2147483647 h 834"/>
                <a:gd name="T90" fmla="*/ 2147483647 w 616"/>
                <a:gd name="T91" fmla="*/ 2147483647 h 834"/>
                <a:gd name="T92" fmla="*/ 2147483647 w 616"/>
                <a:gd name="T93" fmla="*/ 2147483647 h 834"/>
                <a:gd name="T94" fmla="*/ 2147483647 w 616"/>
                <a:gd name="T95" fmla="*/ 2147483647 h 834"/>
                <a:gd name="T96" fmla="*/ 2147483647 w 616"/>
                <a:gd name="T97" fmla="*/ 2147483647 h 834"/>
                <a:gd name="T98" fmla="*/ 2147483647 w 616"/>
                <a:gd name="T99" fmla="*/ 2147483647 h 834"/>
                <a:gd name="T100" fmla="*/ 2147483647 w 616"/>
                <a:gd name="T101" fmla="*/ 2147483647 h 834"/>
                <a:gd name="T102" fmla="*/ 2147483647 w 616"/>
                <a:gd name="T103" fmla="*/ 2147483647 h 834"/>
                <a:gd name="T104" fmla="*/ 2147483647 w 616"/>
                <a:gd name="T105" fmla="*/ 2147483647 h 834"/>
                <a:gd name="T106" fmla="*/ 2147483647 w 616"/>
                <a:gd name="T107" fmla="*/ 0 h 83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16" h="834">
                  <a:moveTo>
                    <a:pt x="216" y="0"/>
                  </a:moveTo>
                  <a:cubicBezTo>
                    <a:pt x="223" y="5"/>
                    <a:pt x="228" y="9"/>
                    <a:pt x="236" y="12"/>
                  </a:cubicBezTo>
                  <a:cubicBezTo>
                    <a:pt x="240" y="14"/>
                    <a:pt x="248" y="16"/>
                    <a:pt x="248" y="16"/>
                  </a:cubicBezTo>
                  <a:cubicBezTo>
                    <a:pt x="258" y="31"/>
                    <a:pt x="274" y="40"/>
                    <a:pt x="292" y="44"/>
                  </a:cubicBezTo>
                  <a:cubicBezTo>
                    <a:pt x="304" y="50"/>
                    <a:pt x="310" y="64"/>
                    <a:pt x="322" y="68"/>
                  </a:cubicBezTo>
                  <a:cubicBezTo>
                    <a:pt x="326" y="72"/>
                    <a:pt x="330" y="76"/>
                    <a:pt x="334" y="80"/>
                  </a:cubicBezTo>
                  <a:cubicBezTo>
                    <a:pt x="337" y="83"/>
                    <a:pt x="342" y="92"/>
                    <a:pt x="342" y="92"/>
                  </a:cubicBezTo>
                  <a:cubicBezTo>
                    <a:pt x="344" y="102"/>
                    <a:pt x="346" y="111"/>
                    <a:pt x="352" y="120"/>
                  </a:cubicBezTo>
                  <a:cubicBezTo>
                    <a:pt x="360" y="152"/>
                    <a:pt x="364" y="192"/>
                    <a:pt x="394" y="212"/>
                  </a:cubicBezTo>
                  <a:cubicBezTo>
                    <a:pt x="406" y="229"/>
                    <a:pt x="429" y="242"/>
                    <a:pt x="446" y="254"/>
                  </a:cubicBezTo>
                  <a:cubicBezTo>
                    <a:pt x="453" y="259"/>
                    <a:pt x="461" y="263"/>
                    <a:pt x="468" y="268"/>
                  </a:cubicBezTo>
                  <a:cubicBezTo>
                    <a:pt x="472" y="270"/>
                    <a:pt x="480" y="272"/>
                    <a:pt x="480" y="272"/>
                  </a:cubicBezTo>
                  <a:cubicBezTo>
                    <a:pt x="493" y="283"/>
                    <a:pt x="510" y="293"/>
                    <a:pt x="522" y="304"/>
                  </a:cubicBezTo>
                  <a:cubicBezTo>
                    <a:pt x="535" y="315"/>
                    <a:pt x="543" y="330"/>
                    <a:pt x="560" y="334"/>
                  </a:cubicBezTo>
                  <a:cubicBezTo>
                    <a:pt x="568" y="346"/>
                    <a:pt x="581" y="359"/>
                    <a:pt x="594" y="366"/>
                  </a:cubicBezTo>
                  <a:cubicBezTo>
                    <a:pt x="595" y="368"/>
                    <a:pt x="596" y="370"/>
                    <a:pt x="598" y="372"/>
                  </a:cubicBezTo>
                  <a:cubicBezTo>
                    <a:pt x="600" y="374"/>
                    <a:pt x="604" y="374"/>
                    <a:pt x="604" y="376"/>
                  </a:cubicBezTo>
                  <a:cubicBezTo>
                    <a:pt x="607" y="424"/>
                    <a:pt x="605" y="472"/>
                    <a:pt x="606" y="520"/>
                  </a:cubicBezTo>
                  <a:cubicBezTo>
                    <a:pt x="606" y="527"/>
                    <a:pt x="612" y="540"/>
                    <a:pt x="612" y="540"/>
                  </a:cubicBezTo>
                  <a:cubicBezTo>
                    <a:pt x="616" y="584"/>
                    <a:pt x="596" y="586"/>
                    <a:pt x="568" y="614"/>
                  </a:cubicBezTo>
                  <a:cubicBezTo>
                    <a:pt x="559" y="623"/>
                    <a:pt x="551" y="633"/>
                    <a:pt x="540" y="640"/>
                  </a:cubicBezTo>
                  <a:lnTo>
                    <a:pt x="510" y="654"/>
                  </a:lnTo>
                  <a:cubicBezTo>
                    <a:pt x="506" y="655"/>
                    <a:pt x="498" y="658"/>
                    <a:pt x="498" y="658"/>
                  </a:cubicBezTo>
                  <a:cubicBezTo>
                    <a:pt x="489" y="667"/>
                    <a:pt x="480" y="679"/>
                    <a:pt x="468" y="682"/>
                  </a:cubicBezTo>
                  <a:cubicBezTo>
                    <a:pt x="462" y="688"/>
                    <a:pt x="459" y="693"/>
                    <a:pt x="452" y="698"/>
                  </a:cubicBezTo>
                  <a:cubicBezTo>
                    <a:pt x="448" y="711"/>
                    <a:pt x="436" y="721"/>
                    <a:pt x="428" y="732"/>
                  </a:cubicBezTo>
                  <a:cubicBezTo>
                    <a:pt x="423" y="754"/>
                    <a:pt x="401" y="760"/>
                    <a:pt x="388" y="776"/>
                  </a:cubicBezTo>
                  <a:cubicBezTo>
                    <a:pt x="381" y="785"/>
                    <a:pt x="379" y="792"/>
                    <a:pt x="370" y="798"/>
                  </a:cubicBezTo>
                  <a:cubicBezTo>
                    <a:pt x="358" y="834"/>
                    <a:pt x="294" y="807"/>
                    <a:pt x="256" y="806"/>
                  </a:cubicBezTo>
                  <a:cubicBezTo>
                    <a:pt x="243" y="802"/>
                    <a:pt x="228" y="801"/>
                    <a:pt x="214" y="800"/>
                  </a:cubicBezTo>
                  <a:cubicBezTo>
                    <a:pt x="202" y="791"/>
                    <a:pt x="198" y="788"/>
                    <a:pt x="192" y="774"/>
                  </a:cubicBezTo>
                  <a:cubicBezTo>
                    <a:pt x="193" y="762"/>
                    <a:pt x="196" y="745"/>
                    <a:pt x="192" y="744"/>
                  </a:cubicBezTo>
                  <a:cubicBezTo>
                    <a:pt x="188" y="743"/>
                    <a:pt x="167" y="751"/>
                    <a:pt x="162" y="752"/>
                  </a:cubicBezTo>
                  <a:cubicBezTo>
                    <a:pt x="151" y="759"/>
                    <a:pt x="148" y="757"/>
                    <a:pt x="136" y="754"/>
                  </a:cubicBezTo>
                  <a:cubicBezTo>
                    <a:pt x="123" y="745"/>
                    <a:pt x="113" y="735"/>
                    <a:pt x="100" y="726"/>
                  </a:cubicBezTo>
                  <a:cubicBezTo>
                    <a:pt x="95" y="718"/>
                    <a:pt x="91" y="714"/>
                    <a:pt x="82" y="710"/>
                  </a:cubicBezTo>
                  <a:cubicBezTo>
                    <a:pt x="75" y="699"/>
                    <a:pt x="65" y="687"/>
                    <a:pt x="54" y="680"/>
                  </a:cubicBezTo>
                  <a:cubicBezTo>
                    <a:pt x="52" y="673"/>
                    <a:pt x="48" y="658"/>
                    <a:pt x="48" y="658"/>
                  </a:cubicBezTo>
                  <a:cubicBezTo>
                    <a:pt x="48" y="648"/>
                    <a:pt x="35" y="557"/>
                    <a:pt x="62" y="530"/>
                  </a:cubicBezTo>
                  <a:cubicBezTo>
                    <a:pt x="69" y="503"/>
                    <a:pt x="63" y="524"/>
                    <a:pt x="70" y="504"/>
                  </a:cubicBezTo>
                  <a:cubicBezTo>
                    <a:pt x="71" y="500"/>
                    <a:pt x="74" y="492"/>
                    <a:pt x="74" y="492"/>
                  </a:cubicBezTo>
                  <a:cubicBezTo>
                    <a:pt x="72" y="455"/>
                    <a:pt x="66" y="429"/>
                    <a:pt x="32" y="412"/>
                  </a:cubicBezTo>
                  <a:cubicBezTo>
                    <a:pt x="26" y="403"/>
                    <a:pt x="18" y="394"/>
                    <a:pt x="10" y="386"/>
                  </a:cubicBezTo>
                  <a:cubicBezTo>
                    <a:pt x="8" y="379"/>
                    <a:pt x="4" y="364"/>
                    <a:pt x="4" y="364"/>
                  </a:cubicBezTo>
                  <a:cubicBezTo>
                    <a:pt x="0" y="321"/>
                    <a:pt x="1" y="339"/>
                    <a:pt x="4" y="264"/>
                  </a:cubicBezTo>
                  <a:cubicBezTo>
                    <a:pt x="4" y="257"/>
                    <a:pt x="10" y="244"/>
                    <a:pt x="10" y="244"/>
                  </a:cubicBezTo>
                  <a:cubicBezTo>
                    <a:pt x="41" y="252"/>
                    <a:pt x="30" y="248"/>
                    <a:pt x="88" y="246"/>
                  </a:cubicBezTo>
                  <a:cubicBezTo>
                    <a:pt x="108" y="239"/>
                    <a:pt x="77" y="250"/>
                    <a:pt x="102" y="242"/>
                  </a:cubicBezTo>
                  <a:cubicBezTo>
                    <a:pt x="106" y="241"/>
                    <a:pt x="114" y="238"/>
                    <a:pt x="114" y="238"/>
                  </a:cubicBezTo>
                  <a:cubicBezTo>
                    <a:pt x="143" y="216"/>
                    <a:pt x="170" y="198"/>
                    <a:pt x="192" y="168"/>
                  </a:cubicBezTo>
                  <a:cubicBezTo>
                    <a:pt x="198" y="146"/>
                    <a:pt x="189" y="180"/>
                    <a:pt x="204" y="134"/>
                  </a:cubicBezTo>
                  <a:cubicBezTo>
                    <a:pt x="206" y="128"/>
                    <a:pt x="210" y="116"/>
                    <a:pt x="210" y="116"/>
                  </a:cubicBezTo>
                  <a:cubicBezTo>
                    <a:pt x="212" y="83"/>
                    <a:pt x="210" y="50"/>
                    <a:pt x="210" y="16"/>
                  </a:cubicBezTo>
                  <a:lnTo>
                    <a:pt x="216" y="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4" name="Freeform 32">
              <a:extLst>
                <a:ext uri="{FF2B5EF4-FFF2-40B4-BE49-F238E27FC236}">
                  <a16:creationId xmlns:a16="http://schemas.microsoft.com/office/drawing/2014/main" id="{D2F8B50A-BC7A-432D-9D5F-DF5FFD1CC8A4}"/>
                </a:ext>
              </a:extLst>
            </p:cNvPr>
            <p:cNvSpPr>
              <a:spLocks/>
            </p:cNvSpPr>
            <p:nvPr/>
          </p:nvSpPr>
          <p:spPr bwMode="auto">
            <a:xfrm>
              <a:off x="4841322" y="2330143"/>
              <a:ext cx="1385838" cy="1033734"/>
            </a:xfrm>
            <a:custGeom>
              <a:avLst/>
              <a:gdLst>
                <a:gd name="T0" fmla="*/ 2147483647 w 966"/>
                <a:gd name="T1" fmla="*/ 2147483647 h 741"/>
                <a:gd name="T2" fmla="*/ 2147483647 w 966"/>
                <a:gd name="T3" fmla="*/ 2147483647 h 741"/>
                <a:gd name="T4" fmla="*/ 2147483647 w 966"/>
                <a:gd name="T5" fmla="*/ 2147483647 h 741"/>
                <a:gd name="T6" fmla="*/ 2147483647 w 966"/>
                <a:gd name="T7" fmla="*/ 2147483647 h 741"/>
                <a:gd name="T8" fmla="*/ 2147483647 w 966"/>
                <a:gd name="T9" fmla="*/ 2147483647 h 741"/>
                <a:gd name="T10" fmla="*/ 2147483647 w 966"/>
                <a:gd name="T11" fmla="*/ 2147483647 h 741"/>
                <a:gd name="T12" fmla="*/ 2147483647 w 966"/>
                <a:gd name="T13" fmla="*/ 2147483647 h 741"/>
                <a:gd name="T14" fmla="*/ 2147483647 w 966"/>
                <a:gd name="T15" fmla="*/ 2147483647 h 741"/>
                <a:gd name="T16" fmla="*/ 2147483647 w 966"/>
                <a:gd name="T17" fmla="*/ 2147483647 h 741"/>
                <a:gd name="T18" fmla="*/ 2147483647 w 966"/>
                <a:gd name="T19" fmla="*/ 2147483647 h 741"/>
                <a:gd name="T20" fmla="*/ 2147483647 w 966"/>
                <a:gd name="T21" fmla="*/ 2147483647 h 741"/>
                <a:gd name="T22" fmla="*/ 2147483647 w 966"/>
                <a:gd name="T23" fmla="*/ 2147483647 h 741"/>
                <a:gd name="T24" fmla="*/ 2147483647 w 966"/>
                <a:gd name="T25" fmla="*/ 2147483647 h 741"/>
                <a:gd name="T26" fmla="*/ 2147483647 w 966"/>
                <a:gd name="T27" fmla="*/ 2147483647 h 741"/>
                <a:gd name="T28" fmla="*/ 2147483647 w 966"/>
                <a:gd name="T29" fmla="*/ 2147483647 h 741"/>
                <a:gd name="T30" fmla="*/ 2147483647 w 966"/>
                <a:gd name="T31" fmla="*/ 2147483647 h 741"/>
                <a:gd name="T32" fmla="*/ 2147483647 w 966"/>
                <a:gd name="T33" fmla="*/ 2147483647 h 741"/>
                <a:gd name="T34" fmla="*/ 2147483647 w 966"/>
                <a:gd name="T35" fmla="*/ 2147483647 h 741"/>
                <a:gd name="T36" fmla="*/ 2147483647 w 966"/>
                <a:gd name="T37" fmla="*/ 2147483647 h 741"/>
                <a:gd name="T38" fmla="*/ 2147483647 w 966"/>
                <a:gd name="T39" fmla="*/ 2147483647 h 741"/>
                <a:gd name="T40" fmla="*/ 2147483647 w 966"/>
                <a:gd name="T41" fmla="*/ 2147483647 h 741"/>
                <a:gd name="T42" fmla="*/ 2147483647 w 966"/>
                <a:gd name="T43" fmla="*/ 2147483647 h 741"/>
                <a:gd name="T44" fmla="*/ 2147483647 w 966"/>
                <a:gd name="T45" fmla="*/ 2147483647 h 741"/>
                <a:gd name="T46" fmla="*/ 2147483647 w 966"/>
                <a:gd name="T47" fmla="*/ 2147483647 h 741"/>
                <a:gd name="T48" fmla="*/ 2147483647 w 966"/>
                <a:gd name="T49" fmla="*/ 2147483647 h 741"/>
                <a:gd name="T50" fmla="*/ 2147483647 w 966"/>
                <a:gd name="T51" fmla="*/ 2147483647 h 741"/>
                <a:gd name="T52" fmla="*/ 2147483647 w 966"/>
                <a:gd name="T53" fmla="*/ 2147483647 h 741"/>
                <a:gd name="T54" fmla="*/ 2147483647 w 966"/>
                <a:gd name="T55" fmla="*/ 2147483647 h 741"/>
                <a:gd name="T56" fmla="*/ 2147483647 w 966"/>
                <a:gd name="T57" fmla="*/ 2147483647 h 741"/>
                <a:gd name="T58" fmla="*/ 2147483647 w 966"/>
                <a:gd name="T59" fmla="*/ 2147483647 h 741"/>
                <a:gd name="T60" fmla="*/ 2147483647 w 966"/>
                <a:gd name="T61" fmla="*/ 2147483647 h 741"/>
                <a:gd name="T62" fmla="*/ 0 w 966"/>
                <a:gd name="T63" fmla="*/ 2147483647 h 741"/>
                <a:gd name="T64" fmla="*/ 2147483647 w 966"/>
                <a:gd name="T65" fmla="*/ 2147483647 h 7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6" h="741">
                  <a:moveTo>
                    <a:pt x="82" y="421"/>
                  </a:moveTo>
                  <a:cubicBezTo>
                    <a:pt x="96" y="419"/>
                    <a:pt x="109" y="417"/>
                    <a:pt x="123" y="414"/>
                  </a:cubicBezTo>
                  <a:cubicBezTo>
                    <a:pt x="139" y="406"/>
                    <a:pt x="163" y="408"/>
                    <a:pt x="180" y="406"/>
                  </a:cubicBezTo>
                  <a:cubicBezTo>
                    <a:pt x="190" y="402"/>
                    <a:pt x="203" y="388"/>
                    <a:pt x="210" y="387"/>
                  </a:cubicBezTo>
                  <a:cubicBezTo>
                    <a:pt x="214" y="367"/>
                    <a:pt x="216" y="351"/>
                    <a:pt x="231" y="336"/>
                  </a:cubicBezTo>
                  <a:cubicBezTo>
                    <a:pt x="232" y="329"/>
                    <a:pt x="234" y="322"/>
                    <a:pt x="235" y="315"/>
                  </a:cubicBezTo>
                  <a:cubicBezTo>
                    <a:pt x="234" y="292"/>
                    <a:pt x="234" y="285"/>
                    <a:pt x="226" y="267"/>
                  </a:cubicBezTo>
                  <a:cubicBezTo>
                    <a:pt x="224" y="257"/>
                    <a:pt x="217" y="243"/>
                    <a:pt x="208" y="238"/>
                  </a:cubicBezTo>
                  <a:cubicBezTo>
                    <a:pt x="201" y="229"/>
                    <a:pt x="193" y="217"/>
                    <a:pt x="184" y="211"/>
                  </a:cubicBezTo>
                  <a:cubicBezTo>
                    <a:pt x="180" y="206"/>
                    <a:pt x="176" y="200"/>
                    <a:pt x="172" y="195"/>
                  </a:cubicBezTo>
                  <a:cubicBezTo>
                    <a:pt x="169" y="180"/>
                    <a:pt x="163" y="166"/>
                    <a:pt x="171" y="150"/>
                  </a:cubicBezTo>
                  <a:cubicBezTo>
                    <a:pt x="173" y="142"/>
                    <a:pt x="177" y="137"/>
                    <a:pt x="184" y="132"/>
                  </a:cubicBezTo>
                  <a:cubicBezTo>
                    <a:pt x="189" y="119"/>
                    <a:pt x="200" y="102"/>
                    <a:pt x="211" y="94"/>
                  </a:cubicBezTo>
                  <a:cubicBezTo>
                    <a:pt x="216" y="84"/>
                    <a:pt x="223" y="76"/>
                    <a:pt x="228" y="66"/>
                  </a:cubicBezTo>
                  <a:cubicBezTo>
                    <a:pt x="234" y="16"/>
                    <a:pt x="290" y="39"/>
                    <a:pt x="334" y="39"/>
                  </a:cubicBezTo>
                  <a:cubicBezTo>
                    <a:pt x="359" y="31"/>
                    <a:pt x="378" y="8"/>
                    <a:pt x="405" y="3"/>
                  </a:cubicBezTo>
                  <a:cubicBezTo>
                    <a:pt x="427" y="6"/>
                    <a:pt x="446" y="20"/>
                    <a:pt x="469" y="22"/>
                  </a:cubicBezTo>
                  <a:cubicBezTo>
                    <a:pt x="499" y="34"/>
                    <a:pt x="545" y="0"/>
                    <a:pt x="561" y="31"/>
                  </a:cubicBezTo>
                  <a:cubicBezTo>
                    <a:pt x="562" y="43"/>
                    <a:pt x="572" y="60"/>
                    <a:pt x="582" y="66"/>
                  </a:cubicBezTo>
                  <a:cubicBezTo>
                    <a:pt x="585" y="84"/>
                    <a:pt x="602" y="93"/>
                    <a:pt x="616" y="102"/>
                  </a:cubicBezTo>
                  <a:cubicBezTo>
                    <a:pt x="623" y="106"/>
                    <a:pt x="636" y="115"/>
                    <a:pt x="636" y="115"/>
                  </a:cubicBezTo>
                  <a:cubicBezTo>
                    <a:pt x="648" y="130"/>
                    <a:pt x="643" y="144"/>
                    <a:pt x="640" y="162"/>
                  </a:cubicBezTo>
                  <a:cubicBezTo>
                    <a:pt x="642" y="174"/>
                    <a:pt x="642" y="185"/>
                    <a:pt x="654" y="189"/>
                  </a:cubicBezTo>
                  <a:cubicBezTo>
                    <a:pt x="679" y="214"/>
                    <a:pt x="724" y="194"/>
                    <a:pt x="759" y="193"/>
                  </a:cubicBezTo>
                  <a:cubicBezTo>
                    <a:pt x="768" y="188"/>
                    <a:pt x="769" y="180"/>
                    <a:pt x="775" y="172"/>
                  </a:cubicBezTo>
                  <a:cubicBezTo>
                    <a:pt x="788" y="155"/>
                    <a:pt x="809" y="126"/>
                    <a:pt x="832" y="123"/>
                  </a:cubicBezTo>
                  <a:cubicBezTo>
                    <a:pt x="899" y="124"/>
                    <a:pt x="901" y="120"/>
                    <a:pt x="942" y="127"/>
                  </a:cubicBezTo>
                  <a:cubicBezTo>
                    <a:pt x="946" y="129"/>
                    <a:pt x="951" y="130"/>
                    <a:pt x="955" y="132"/>
                  </a:cubicBezTo>
                  <a:cubicBezTo>
                    <a:pt x="956" y="150"/>
                    <a:pt x="966" y="198"/>
                    <a:pt x="949" y="208"/>
                  </a:cubicBezTo>
                  <a:cubicBezTo>
                    <a:pt x="939" y="220"/>
                    <a:pt x="923" y="222"/>
                    <a:pt x="912" y="232"/>
                  </a:cubicBezTo>
                  <a:cubicBezTo>
                    <a:pt x="902" y="240"/>
                    <a:pt x="896" y="251"/>
                    <a:pt x="886" y="259"/>
                  </a:cubicBezTo>
                  <a:cubicBezTo>
                    <a:pt x="879" y="273"/>
                    <a:pt x="881" y="267"/>
                    <a:pt x="879" y="276"/>
                  </a:cubicBezTo>
                  <a:cubicBezTo>
                    <a:pt x="880" y="284"/>
                    <a:pt x="881" y="287"/>
                    <a:pt x="886" y="292"/>
                  </a:cubicBezTo>
                  <a:cubicBezTo>
                    <a:pt x="889" y="301"/>
                    <a:pt x="896" y="308"/>
                    <a:pt x="900" y="316"/>
                  </a:cubicBezTo>
                  <a:cubicBezTo>
                    <a:pt x="901" y="322"/>
                    <a:pt x="903" y="328"/>
                    <a:pt x="906" y="334"/>
                  </a:cubicBezTo>
                  <a:cubicBezTo>
                    <a:pt x="917" y="389"/>
                    <a:pt x="907" y="444"/>
                    <a:pt x="900" y="498"/>
                  </a:cubicBezTo>
                  <a:cubicBezTo>
                    <a:pt x="899" y="519"/>
                    <a:pt x="900" y="541"/>
                    <a:pt x="895" y="562"/>
                  </a:cubicBezTo>
                  <a:cubicBezTo>
                    <a:pt x="894" y="579"/>
                    <a:pt x="898" y="599"/>
                    <a:pt x="888" y="613"/>
                  </a:cubicBezTo>
                  <a:cubicBezTo>
                    <a:pt x="886" y="624"/>
                    <a:pt x="883" y="635"/>
                    <a:pt x="880" y="646"/>
                  </a:cubicBezTo>
                  <a:cubicBezTo>
                    <a:pt x="879" y="655"/>
                    <a:pt x="878" y="665"/>
                    <a:pt x="874" y="673"/>
                  </a:cubicBezTo>
                  <a:cubicBezTo>
                    <a:pt x="872" y="684"/>
                    <a:pt x="860" y="699"/>
                    <a:pt x="849" y="703"/>
                  </a:cubicBezTo>
                  <a:lnTo>
                    <a:pt x="837" y="700"/>
                  </a:lnTo>
                  <a:lnTo>
                    <a:pt x="804" y="724"/>
                  </a:lnTo>
                  <a:lnTo>
                    <a:pt x="784" y="714"/>
                  </a:lnTo>
                  <a:lnTo>
                    <a:pt x="727" y="741"/>
                  </a:lnTo>
                  <a:lnTo>
                    <a:pt x="657" y="685"/>
                  </a:lnTo>
                  <a:lnTo>
                    <a:pt x="520" y="664"/>
                  </a:lnTo>
                  <a:lnTo>
                    <a:pt x="492" y="622"/>
                  </a:lnTo>
                  <a:lnTo>
                    <a:pt x="498" y="567"/>
                  </a:lnTo>
                  <a:lnTo>
                    <a:pt x="445" y="531"/>
                  </a:lnTo>
                  <a:lnTo>
                    <a:pt x="369" y="508"/>
                  </a:lnTo>
                  <a:lnTo>
                    <a:pt x="328" y="553"/>
                  </a:lnTo>
                  <a:lnTo>
                    <a:pt x="402" y="628"/>
                  </a:lnTo>
                  <a:lnTo>
                    <a:pt x="415" y="679"/>
                  </a:lnTo>
                  <a:lnTo>
                    <a:pt x="373" y="726"/>
                  </a:lnTo>
                  <a:lnTo>
                    <a:pt x="346" y="691"/>
                  </a:lnTo>
                  <a:lnTo>
                    <a:pt x="277" y="661"/>
                  </a:lnTo>
                  <a:lnTo>
                    <a:pt x="267" y="588"/>
                  </a:lnTo>
                  <a:lnTo>
                    <a:pt x="190" y="564"/>
                  </a:lnTo>
                  <a:lnTo>
                    <a:pt x="150" y="603"/>
                  </a:lnTo>
                  <a:lnTo>
                    <a:pt x="130" y="700"/>
                  </a:lnTo>
                  <a:lnTo>
                    <a:pt x="106" y="730"/>
                  </a:lnTo>
                  <a:lnTo>
                    <a:pt x="79" y="658"/>
                  </a:lnTo>
                  <a:lnTo>
                    <a:pt x="0" y="612"/>
                  </a:lnTo>
                  <a:lnTo>
                    <a:pt x="9" y="576"/>
                  </a:lnTo>
                  <a:lnTo>
                    <a:pt x="66" y="547"/>
                  </a:lnTo>
                  <a:lnTo>
                    <a:pt x="82" y="421"/>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5" name="Freeform 33">
              <a:extLst>
                <a:ext uri="{FF2B5EF4-FFF2-40B4-BE49-F238E27FC236}">
                  <a16:creationId xmlns:a16="http://schemas.microsoft.com/office/drawing/2014/main" id="{B15B98C1-2502-4196-8A34-6416B61BF37A}"/>
                </a:ext>
              </a:extLst>
            </p:cNvPr>
            <p:cNvSpPr>
              <a:spLocks/>
            </p:cNvSpPr>
            <p:nvPr/>
          </p:nvSpPr>
          <p:spPr bwMode="auto">
            <a:xfrm>
              <a:off x="4342023" y="1879787"/>
              <a:ext cx="1041438" cy="1049763"/>
            </a:xfrm>
            <a:custGeom>
              <a:avLst/>
              <a:gdLst>
                <a:gd name="T0" fmla="*/ 2147483647 w 726"/>
                <a:gd name="T1" fmla="*/ 2147483647 h 752"/>
                <a:gd name="T2" fmla="*/ 2147483647 w 726"/>
                <a:gd name="T3" fmla="*/ 2147483647 h 752"/>
                <a:gd name="T4" fmla="*/ 2147483647 w 726"/>
                <a:gd name="T5" fmla="*/ 2147483647 h 752"/>
                <a:gd name="T6" fmla="*/ 2147483647 w 726"/>
                <a:gd name="T7" fmla="*/ 2147483647 h 752"/>
                <a:gd name="T8" fmla="*/ 2147483647 w 726"/>
                <a:gd name="T9" fmla="*/ 2147483647 h 752"/>
                <a:gd name="T10" fmla="*/ 2147483647 w 726"/>
                <a:gd name="T11" fmla="*/ 2147483647 h 752"/>
                <a:gd name="T12" fmla="*/ 2147483647 w 726"/>
                <a:gd name="T13" fmla="*/ 2147483647 h 752"/>
                <a:gd name="T14" fmla="*/ 2147483647 w 726"/>
                <a:gd name="T15" fmla="*/ 2147483647 h 752"/>
                <a:gd name="T16" fmla="*/ 2147483647 w 726"/>
                <a:gd name="T17" fmla="*/ 0 h 752"/>
                <a:gd name="T18" fmla="*/ 2147483647 w 726"/>
                <a:gd name="T19" fmla="*/ 2147483647 h 752"/>
                <a:gd name="T20" fmla="*/ 2147483647 w 726"/>
                <a:gd name="T21" fmla="*/ 2147483647 h 752"/>
                <a:gd name="T22" fmla="*/ 2147483647 w 726"/>
                <a:gd name="T23" fmla="*/ 2147483647 h 752"/>
                <a:gd name="T24" fmla="*/ 2147483647 w 726"/>
                <a:gd name="T25" fmla="*/ 2147483647 h 752"/>
                <a:gd name="T26" fmla="*/ 2147483647 w 726"/>
                <a:gd name="T27" fmla="*/ 2147483647 h 752"/>
                <a:gd name="T28" fmla="*/ 2147483647 w 726"/>
                <a:gd name="T29" fmla="*/ 2147483647 h 752"/>
                <a:gd name="T30" fmla="*/ 2147483647 w 726"/>
                <a:gd name="T31" fmla="*/ 2147483647 h 752"/>
                <a:gd name="T32" fmla="*/ 2147483647 w 726"/>
                <a:gd name="T33" fmla="*/ 2147483647 h 752"/>
                <a:gd name="T34" fmla="*/ 2147483647 w 726"/>
                <a:gd name="T35" fmla="*/ 2147483647 h 752"/>
                <a:gd name="T36" fmla="*/ 2147483647 w 726"/>
                <a:gd name="T37" fmla="*/ 2147483647 h 752"/>
                <a:gd name="T38" fmla="*/ 2147483647 w 726"/>
                <a:gd name="T39" fmla="*/ 2147483647 h 752"/>
                <a:gd name="T40" fmla="*/ 2147483647 w 726"/>
                <a:gd name="T41" fmla="*/ 2147483647 h 752"/>
                <a:gd name="T42" fmla="*/ 2147483647 w 726"/>
                <a:gd name="T43" fmla="*/ 2147483647 h 752"/>
                <a:gd name="T44" fmla="*/ 2147483647 w 726"/>
                <a:gd name="T45" fmla="*/ 2147483647 h 752"/>
                <a:gd name="T46" fmla="*/ 2147483647 w 726"/>
                <a:gd name="T47" fmla="*/ 2147483647 h 752"/>
                <a:gd name="T48" fmla="*/ 2147483647 w 726"/>
                <a:gd name="T49" fmla="*/ 2147483647 h 752"/>
                <a:gd name="T50" fmla="*/ 2147483647 w 726"/>
                <a:gd name="T51" fmla="*/ 2147483647 h 752"/>
                <a:gd name="T52" fmla="*/ 0 w 726"/>
                <a:gd name="T53" fmla="*/ 2147483647 h 752"/>
                <a:gd name="T54" fmla="*/ 2147483647 w 726"/>
                <a:gd name="T55" fmla="*/ 2147483647 h 752"/>
                <a:gd name="T56" fmla="*/ 2147483647 w 726"/>
                <a:gd name="T57" fmla="*/ 2147483647 h 752"/>
                <a:gd name="T58" fmla="*/ 2147483647 w 726"/>
                <a:gd name="T59" fmla="*/ 2147483647 h 752"/>
                <a:gd name="T60" fmla="*/ 2147483647 w 726"/>
                <a:gd name="T61" fmla="*/ 2147483647 h 752"/>
                <a:gd name="T62" fmla="*/ 2147483647 w 726"/>
                <a:gd name="T63" fmla="*/ 2147483647 h 752"/>
                <a:gd name="T64" fmla="*/ 2147483647 w 726"/>
                <a:gd name="T65" fmla="*/ 2147483647 h 752"/>
                <a:gd name="T66" fmla="*/ 2147483647 w 726"/>
                <a:gd name="T67" fmla="*/ 2147483647 h 752"/>
                <a:gd name="T68" fmla="*/ 2147483647 w 726"/>
                <a:gd name="T69" fmla="*/ 2147483647 h 752"/>
                <a:gd name="T70" fmla="*/ 2147483647 w 726"/>
                <a:gd name="T71" fmla="*/ 2147483647 h 752"/>
                <a:gd name="T72" fmla="*/ 2147483647 w 726"/>
                <a:gd name="T73" fmla="*/ 2147483647 h 752"/>
                <a:gd name="T74" fmla="*/ 2147483647 w 726"/>
                <a:gd name="T75" fmla="*/ 2147483647 h 752"/>
                <a:gd name="T76" fmla="*/ 2147483647 w 726"/>
                <a:gd name="T77" fmla="*/ 2147483647 h 752"/>
                <a:gd name="T78" fmla="*/ 2147483647 w 726"/>
                <a:gd name="T79" fmla="*/ 2147483647 h 752"/>
                <a:gd name="T80" fmla="*/ 2147483647 w 726"/>
                <a:gd name="T81" fmla="*/ 2147483647 h 752"/>
                <a:gd name="T82" fmla="*/ 2147483647 w 726"/>
                <a:gd name="T83" fmla="*/ 2147483647 h 752"/>
                <a:gd name="T84" fmla="*/ 2147483647 w 726"/>
                <a:gd name="T85" fmla="*/ 2147483647 h 752"/>
                <a:gd name="T86" fmla="*/ 2147483647 w 726"/>
                <a:gd name="T87" fmla="*/ 2147483647 h 752"/>
                <a:gd name="T88" fmla="*/ 2147483647 w 726"/>
                <a:gd name="T89" fmla="*/ 2147483647 h 752"/>
                <a:gd name="T90" fmla="*/ 2147483647 w 726"/>
                <a:gd name="T91" fmla="*/ 2147483647 h 752"/>
                <a:gd name="T92" fmla="*/ 2147483647 w 726"/>
                <a:gd name="T93" fmla="*/ 2147483647 h 752"/>
                <a:gd name="T94" fmla="*/ 2147483647 w 726"/>
                <a:gd name="T95" fmla="*/ 2147483647 h 752"/>
                <a:gd name="T96" fmla="*/ 2147483647 w 726"/>
                <a:gd name="T97" fmla="*/ 2147483647 h 752"/>
                <a:gd name="T98" fmla="*/ 2147483647 w 726"/>
                <a:gd name="T99" fmla="*/ 2147483647 h 752"/>
                <a:gd name="T100" fmla="*/ 2147483647 w 726"/>
                <a:gd name="T101" fmla="*/ 2147483647 h 752"/>
                <a:gd name="T102" fmla="*/ 2147483647 w 726"/>
                <a:gd name="T103" fmla="*/ 2147483647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26" h="752">
                  <a:moveTo>
                    <a:pt x="724" y="323"/>
                  </a:moveTo>
                  <a:cubicBezTo>
                    <a:pt x="723" y="310"/>
                    <a:pt x="724" y="301"/>
                    <a:pt x="718" y="290"/>
                  </a:cubicBezTo>
                  <a:cubicBezTo>
                    <a:pt x="716" y="262"/>
                    <a:pt x="709" y="267"/>
                    <a:pt x="696" y="246"/>
                  </a:cubicBezTo>
                  <a:cubicBezTo>
                    <a:pt x="701" y="237"/>
                    <a:pt x="706" y="227"/>
                    <a:pt x="714" y="221"/>
                  </a:cubicBezTo>
                  <a:cubicBezTo>
                    <a:pt x="726" y="201"/>
                    <a:pt x="721" y="168"/>
                    <a:pt x="700" y="156"/>
                  </a:cubicBezTo>
                  <a:cubicBezTo>
                    <a:pt x="694" y="119"/>
                    <a:pt x="708" y="98"/>
                    <a:pt x="670" y="75"/>
                  </a:cubicBezTo>
                  <a:cubicBezTo>
                    <a:pt x="666" y="70"/>
                    <a:pt x="663" y="68"/>
                    <a:pt x="658" y="65"/>
                  </a:cubicBezTo>
                  <a:cubicBezTo>
                    <a:pt x="650" y="53"/>
                    <a:pt x="639" y="48"/>
                    <a:pt x="628" y="39"/>
                  </a:cubicBezTo>
                  <a:cubicBezTo>
                    <a:pt x="612" y="25"/>
                    <a:pt x="595" y="10"/>
                    <a:pt x="576" y="0"/>
                  </a:cubicBezTo>
                  <a:cubicBezTo>
                    <a:pt x="557" y="4"/>
                    <a:pt x="554" y="25"/>
                    <a:pt x="540" y="35"/>
                  </a:cubicBezTo>
                  <a:cubicBezTo>
                    <a:pt x="539" y="50"/>
                    <a:pt x="545" y="98"/>
                    <a:pt x="523" y="102"/>
                  </a:cubicBezTo>
                  <a:cubicBezTo>
                    <a:pt x="514" y="107"/>
                    <a:pt x="512" y="110"/>
                    <a:pt x="502" y="111"/>
                  </a:cubicBezTo>
                  <a:cubicBezTo>
                    <a:pt x="496" y="116"/>
                    <a:pt x="489" y="116"/>
                    <a:pt x="481" y="117"/>
                  </a:cubicBezTo>
                  <a:cubicBezTo>
                    <a:pt x="472" y="121"/>
                    <a:pt x="463" y="122"/>
                    <a:pt x="453" y="123"/>
                  </a:cubicBezTo>
                  <a:cubicBezTo>
                    <a:pt x="442" y="127"/>
                    <a:pt x="432" y="133"/>
                    <a:pt x="420" y="135"/>
                  </a:cubicBezTo>
                  <a:cubicBezTo>
                    <a:pt x="415" y="138"/>
                    <a:pt x="412" y="140"/>
                    <a:pt x="406" y="141"/>
                  </a:cubicBezTo>
                  <a:cubicBezTo>
                    <a:pt x="401" y="144"/>
                    <a:pt x="395" y="144"/>
                    <a:pt x="390" y="146"/>
                  </a:cubicBezTo>
                  <a:cubicBezTo>
                    <a:pt x="367" y="140"/>
                    <a:pt x="336" y="141"/>
                    <a:pt x="312" y="140"/>
                  </a:cubicBezTo>
                  <a:cubicBezTo>
                    <a:pt x="306" y="137"/>
                    <a:pt x="301" y="135"/>
                    <a:pt x="294" y="134"/>
                  </a:cubicBezTo>
                  <a:cubicBezTo>
                    <a:pt x="279" y="128"/>
                    <a:pt x="258" y="132"/>
                    <a:pt x="244" y="132"/>
                  </a:cubicBezTo>
                  <a:cubicBezTo>
                    <a:pt x="235" y="135"/>
                    <a:pt x="227" y="140"/>
                    <a:pt x="217" y="141"/>
                  </a:cubicBezTo>
                  <a:cubicBezTo>
                    <a:pt x="193" y="153"/>
                    <a:pt x="160" y="145"/>
                    <a:pt x="136" y="144"/>
                  </a:cubicBezTo>
                  <a:cubicBezTo>
                    <a:pt x="112" y="140"/>
                    <a:pt x="105" y="142"/>
                    <a:pt x="72" y="143"/>
                  </a:cubicBezTo>
                  <a:cubicBezTo>
                    <a:pt x="63" y="144"/>
                    <a:pt x="59" y="148"/>
                    <a:pt x="51" y="152"/>
                  </a:cubicBezTo>
                  <a:cubicBezTo>
                    <a:pt x="47" y="157"/>
                    <a:pt x="45" y="161"/>
                    <a:pt x="40" y="165"/>
                  </a:cubicBezTo>
                  <a:cubicBezTo>
                    <a:pt x="35" y="175"/>
                    <a:pt x="25" y="182"/>
                    <a:pt x="16" y="188"/>
                  </a:cubicBezTo>
                  <a:cubicBezTo>
                    <a:pt x="11" y="197"/>
                    <a:pt x="5" y="206"/>
                    <a:pt x="0" y="215"/>
                  </a:cubicBezTo>
                  <a:lnTo>
                    <a:pt x="75" y="314"/>
                  </a:lnTo>
                  <a:lnTo>
                    <a:pt x="183" y="363"/>
                  </a:lnTo>
                  <a:lnTo>
                    <a:pt x="174" y="416"/>
                  </a:lnTo>
                  <a:lnTo>
                    <a:pt x="211" y="455"/>
                  </a:lnTo>
                  <a:lnTo>
                    <a:pt x="280" y="491"/>
                  </a:lnTo>
                  <a:lnTo>
                    <a:pt x="253" y="566"/>
                  </a:lnTo>
                  <a:lnTo>
                    <a:pt x="262" y="611"/>
                  </a:lnTo>
                  <a:lnTo>
                    <a:pt x="423" y="752"/>
                  </a:lnTo>
                  <a:lnTo>
                    <a:pt x="426" y="737"/>
                  </a:lnTo>
                  <a:lnTo>
                    <a:pt x="523" y="722"/>
                  </a:lnTo>
                  <a:lnTo>
                    <a:pt x="547" y="705"/>
                  </a:lnTo>
                  <a:lnTo>
                    <a:pt x="565" y="663"/>
                  </a:lnTo>
                  <a:lnTo>
                    <a:pt x="577" y="647"/>
                  </a:lnTo>
                  <a:lnTo>
                    <a:pt x="573" y="597"/>
                  </a:lnTo>
                  <a:lnTo>
                    <a:pt x="555" y="570"/>
                  </a:lnTo>
                  <a:lnTo>
                    <a:pt x="516" y="525"/>
                  </a:lnTo>
                  <a:lnTo>
                    <a:pt x="505" y="479"/>
                  </a:lnTo>
                  <a:lnTo>
                    <a:pt x="523" y="446"/>
                  </a:lnTo>
                  <a:lnTo>
                    <a:pt x="559" y="401"/>
                  </a:lnTo>
                  <a:lnTo>
                    <a:pt x="573" y="378"/>
                  </a:lnTo>
                  <a:lnTo>
                    <a:pt x="586" y="353"/>
                  </a:lnTo>
                  <a:lnTo>
                    <a:pt x="613" y="350"/>
                  </a:lnTo>
                  <a:lnTo>
                    <a:pt x="664" y="353"/>
                  </a:lnTo>
                  <a:lnTo>
                    <a:pt x="684" y="353"/>
                  </a:lnTo>
                  <a:lnTo>
                    <a:pt x="724" y="323"/>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6" name="Freeform 34">
              <a:extLst>
                <a:ext uri="{FF2B5EF4-FFF2-40B4-BE49-F238E27FC236}">
                  <a16:creationId xmlns:a16="http://schemas.microsoft.com/office/drawing/2014/main" id="{1248A5CD-8F56-4712-91C0-69B71492D4F6}"/>
                </a:ext>
              </a:extLst>
            </p:cNvPr>
            <p:cNvSpPr>
              <a:spLocks/>
            </p:cNvSpPr>
            <p:nvPr/>
          </p:nvSpPr>
          <p:spPr bwMode="auto">
            <a:xfrm>
              <a:off x="4070130" y="1023950"/>
              <a:ext cx="1229293" cy="1150732"/>
            </a:xfrm>
            <a:custGeom>
              <a:avLst/>
              <a:gdLst>
                <a:gd name="T0" fmla="*/ 2147483647 w 856"/>
                <a:gd name="T1" fmla="*/ 2147483647 h 824"/>
                <a:gd name="T2" fmla="*/ 2147483647 w 856"/>
                <a:gd name="T3" fmla="*/ 2147483647 h 824"/>
                <a:gd name="T4" fmla="*/ 2147483647 w 856"/>
                <a:gd name="T5" fmla="*/ 2147483647 h 824"/>
                <a:gd name="T6" fmla="*/ 2147483647 w 856"/>
                <a:gd name="T7" fmla="*/ 2147483647 h 824"/>
                <a:gd name="T8" fmla="*/ 2147483647 w 856"/>
                <a:gd name="T9" fmla="*/ 2147483647 h 824"/>
                <a:gd name="T10" fmla="*/ 2147483647 w 856"/>
                <a:gd name="T11" fmla="*/ 2147483647 h 824"/>
                <a:gd name="T12" fmla="*/ 2147483647 w 856"/>
                <a:gd name="T13" fmla="*/ 2147483647 h 824"/>
                <a:gd name="T14" fmla="*/ 2147483647 w 856"/>
                <a:gd name="T15" fmla="*/ 2147483647 h 824"/>
                <a:gd name="T16" fmla="*/ 2147483647 w 856"/>
                <a:gd name="T17" fmla="*/ 2147483647 h 824"/>
                <a:gd name="T18" fmla="*/ 2147483647 w 856"/>
                <a:gd name="T19" fmla="*/ 2147483647 h 824"/>
                <a:gd name="T20" fmla="*/ 2147483647 w 856"/>
                <a:gd name="T21" fmla="*/ 2147483647 h 824"/>
                <a:gd name="T22" fmla="*/ 2147483647 w 856"/>
                <a:gd name="T23" fmla="*/ 2147483647 h 824"/>
                <a:gd name="T24" fmla="*/ 2147483647 w 856"/>
                <a:gd name="T25" fmla="*/ 2147483647 h 824"/>
                <a:gd name="T26" fmla="*/ 2147483647 w 856"/>
                <a:gd name="T27" fmla="*/ 2147483647 h 824"/>
                <a:gd name="T28" fmla="*/ 2147483647 w 856"/>
                <a:gd name="T29" fmla="*/ 2147483647 h 824"/>
                <a:gd name="T30" fmla="*/ 2147483647 w 856"/>
                <a:gd name="T31" fmla="*/ 2147483647 h 824"/>
                <a:gd name="T32" fmla="*/ 2147483647 w 856"/>
                <a:gd name="T33" fmla="*/ 2147483647 h 824"/>
                <a:gd name="T34" fmla="*/ 2147483647 w 856"/>
                <a:gd name="T35" fmla="*/ 2147483647 h 824"/>
                <a:gd name="T36" fmla="*/ 2147483647 w 856"/>
                <a:gd name="T37" fmla="*/ 2147483647 h 824"/>
                <a:gd name="T38" fmla="*/ 2147483647 w 856"/>
                <a:gd name="T39" fmla="*/ 2147483647 h 824"/>
                <a:gd name="T40" fmla="*/ 0 w 856"/>
                <a:gd name="T41" fmla="*/ 2147483647 h 824"/>
                <a:gd name="T42" fmla="*/ 2147483647 w 856"/>
                <a:gd name="T43" fmla="*/ 2147483647 h 824"/>
                <a:gd name="T44" fmla="*/ 2147483647 w 856"/>
                <a:gd name="T45" fmla="*/ 2147483647 h 824"/>
                <a:gd name="T46" fmla="*/ 2147483647 w 856"/>
                <a:gd name="T47" fmla="*/ 2147483647 h 824"/>
                <a:gd name="T48" fmla="*/ 2147483647 w 856"/>
                <a:gd name="T49" fmla="*/ 2147483647 h 824"/>
                <a:gd name="T50" fmla="*/ 2147483647 w 856"/>
                <a:gd name="T51" fmla="*/ 2147483647 h 824"/>
                <a:gd name="T52" fmla="*/ 2147483647 w 856"/>
                <a:gd name="T53" fmla="*/ 2147483647 h 824"/>
                <a:gd name="T54" fmla="*/ 2147483647 w 856"/>
                <a:gd name="T55" fmla="*/ 0 h 824"/>
                <a:gd name="T56" fmla="*/ 2147483647 w 856"/>
                <a:gd name="T57" fmla="*/ 2147483647 h 824"/>
                <a:gd name="T58" fmla="*/ 2147483647 w 856"/>
                <a:gd name="T59" fmla="*/ 2147483647 h 824"/>
                <a:gd name="T60" fmla="*/ 2147483647 w 856"/>
                <a:gd name="T61" fmla="*/ 2147483647 h 824"/>
                <a:gd name="T62" fmla="*/ 2147483647 w 856"/>
                <a:gd name="T63" fmla="*/ 2147483647 h 824"/>
                <a:gd name="T64" fmla="*/ 2147483647 w 856"/>
                <a:gd name="T65" fmla="*/ 2147483647 h 824"/>
                <a:gd name="T66" fmla="*/ 2147483647 w 856"/>
                <a:gd name="T67" fmla="*/ 2147483647 h 824"/>
                <a:gd name="T68" fmla="*/ 2147483647 w 856"/>
                <a:gd name="T69" fmla="*/ 2147483647 h 824"/>
                <a:gd name="T70" fmla="*/ 2147483647 w 856"/>
                <a:gd name="T71" fmla="*/ 2147483647 h 824"/>
                <a:gd name="T72" fmla="*/ 2147483647 w 856"/>
                <a:gd name="T73" fmla="*/ 2147483647 h 824"/>
                <a:gd name="T74" fmla="*/ 2147483647 w 856"/>
                <a:gd name="T75" fmla="*/ 2147483647 h 824"/>
                <a:gd name="T76" fmla="*/ 2147483647 w 856"/>
                <a:gd name="T77" fmla="*/ 2147483647 h 824"/>
                <a:gd name="T78" fmla="*/ 2147483647 w 856"/>
                <a:gd name="T79" fmla="*/ 2147483647 h 824"/>
                <a:gd name="T80" fmla="*/ 2147483647 w 856"/>
                <a:gd name="T81" fmla="*/ 2147483647 h 824"/>
                <a:gd name="T82" fmla="*/ 2147483647 w 856"/>
                <a:gd name="T83" fmla="*/ 2147483647 h 8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856" h="824">
                  <a:moveTo>
                    <a:pt x="757" y="600"/>
                  </a:moveTo>
                  <a:cubicBezTo>
                    <a:pt x="753" y="607"/>
                    <a:pt x="747" y="610"/>
                    <a:pt x="739" y="614"/>
                  </a:cubicBezTo>
                  <a:cubicBezTo>
                    <a:pt x="731" y="624"/>
                    <a:pt x="733" y="620"/>
                    <a:pt x="726" y="627"/>
                  </a:cubicBezTo>
                  <a:lnTo>
                    <a:pt x="720" y="660"/>
                  </a:lnTo>
                  <a:lnTo>
                    <a:pt x="717" y="690"/>
                  </a:lnTo>
                  <a:lnTo>
                    <a:pt x="714" y="710"/>
                  </a:lnTo>
                  <a:lnTo>
                    <a:pt x="651" y="723"/>
                  </a:lnTo>
                  <a:lnTo>
                    <a:pt x="583" y="752"/>
                  </a:lnTo>
                  <a:lnTo>
                    <a:pt x="514" y="744"/>
                  </a:lnTo>
                  <a:lnTo>
                    <a:pt x="471" y="737"/>
                  </a:lnTo>
                  <a:lnTo>
                    <a:pt x="429" y="735"/>
                  </a:lnTo>
                  <a:lnTo>
                    <a:pt x="391" y="753"/>
                  </a:lnTo>
                  <a:lnTo>
                    <a:pt x="327" y="749"/>
                  </a:lnTo>
                  <a:lnTo>
                    <a:pt x="262" y="747"/>
                  </a:lnTo>
                  <a:lnTo>
                    <a:pt x="228" y="758"/>
                  </a:lnTo>
                  <a:lnTo>
                    <a:pt x="217" y="783"/>
                  </a:lnTo>
                  <a:lnTo>
                    <a:pt x="192" y="800"/>
                  </a:lnTo>
                  <a:lnTo>
                    <a:pt x="184" y="824"/>
                  </a:lnTo>
                  <a:lnTo>
                    <a:pt x="130" y="734"/>
                  </a:lnTo>
                  <a:lnTo>
                    <a:pt x="18" y="713"/>
                  </a:lnTo>
                  <a:lnTo>
                    <a:pt x="0" y="581"/>
                  </a:lnTo>
                  <a:lnTo>
                    <a:pt x="60" y="483"/>
                  </a:lnTo>
                  <a:lnTo>
                    <a:pt x="114" y="399"/>
                  </a:lnTo>
                  <a:lnTo>
                    <a:pt x="202" y="354"/>
                  </a:lnTo>
                  <a:lnTo>
                    <a:pt x="238" y="243"/>
                  </a:lnTo>
                  <a:lnTo>
                    <a:pt x="274" y="152"/>
                  </a:lnTo>
                  <a:lnTo>
                    <a:pt x="231" y="81"/>
                  </a:lnTo>
                  <a:lnTo>
                    <a:pt x="288" y="0"/>
                  </a:lnTo>
                  <a:lnTo>
                    <a:pt x="421" y="2"/>
                  </a:lnTo>
                  <a:lnTo>
                    <a:pt x="508" y="93"/>
                  </a:lnTo>
                  <a:lnTo>
                    <a:pt x="514" y="222"/>
                  </a:lnTo>
                  <a:lnTo>
                    <a:pt x="555" y="332"/>
                  </a:lnTo>
                  <a:lnTo>
                    <a:pt x="628" y="324"/>
                  </a:lnTo>
                  <a:lnTo>
                    <a:pt x="705" y="291"/>
                  </a:lnTo>
                  <a:lnTo>
                    <a:pt x="789" y="285"/>
                  </a:lnTo>
                  <a:lnTo>
                    <a:pt x="856" y="303"/>
                  </a:lnTo>
                  <a:lnTo>
                    <a:pt x="856" y="368"/>
                  </a:lnTo>
                  <a:lnTo>
                    <a:pt x="805" y="425"/>
                  </a:lnTo>
                  <a:lnTo>
                    <a:pt x="745" y="474"/>
                  </a:lnTo>
                  <a:lnTo>
                    <a:pt x="726" y="524"/>
                  </a:lnTo>
                  <a:lnTo>
                    <a:pt x="759" y="587"/>
                  </a:lnTo>
                  <a:lnTo>
                    <a:pt x="757" y="60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7" name="Freeform 35">
              <a:extLst>
                <a:ext uri="{FF2B5EF4-FFF2-40B4-BE49-F238E27FC236}">
                  <a16:creationId xmlns:a16="http://schemas.microsoft.com/office/drawing/2014/main" id="{A4E757A3-B23D-4ACC-A054-F1F65446EC0E}"/>
                </a:ext>
              </a:extLst>
            </p:cNvPr>
            <p:cNvSpPr>
              <a:spLocks/>
            </p:cNvSpPr>
            <p:nvPr/>
          </p:nvSpPr>
          <p:spPr bwMode="auto">
            <a:xfrm>
              <a:off x="5117362" y="769123"/>
              <a:ext cx="1204762" cy="1255751"/>
            </a:xfrm>
            <a:custGeom>
              <a:avLst/>
              <a:gdLst>
                <a:gd name="T0" fmla="*/ 2147483647 w 840"/>
                <a:gd name="T1" fmla="*/ 2147483647 h 899"/>
                <a:gd name="T2" fmla="*/ 2147483647 w 840"/>
                <a:gd name="T3" fmla="*/ 2147483647 h 899"/>
                <a:gd name="T4" fmla="*/ 2147483647 w 840"/>
                <a:gd name="T5" fmla="*/ 2147483647 h 899"/>
                <a:gd name="T6" fmla="*/ 2147483647 w 840"/>
                <a:gd name="T7" fmla="*/ 2147483647 h 899"/>
                <a:gd name="T8" fmla="*/ 2147483647 w 840"/>
                <a:gd name="T9" fmla="*/ 2147483647 h 899"/>
                <a:gd name="T10" fmla="*/ 2147483647 w 840"/>
                <a:gd name="T11" fmla="*/ 2147483647 h 899"/>
                <a:gd name="T12" fmla="*/ 2147483647 w 840"/>
                <a:gd name="T13" fmla="*/ 2147483647 h 899"/>
                <a:gd name="T14" fmla="*/ 2147483647 w 840"/>
                <a:gd name="T15" fmla="*/ 2147483647 h 899"/>
                <a:gd name="T16" fmla="*/ 2147483647 w 840"/>
                <a:gd name="T17" fmla="*/ 2147483647 h 899"/>
                <a:gd name="T18" fmla="*/ 2147483647 w 840"/>
                <a:gd name="T19" fmla="*/ 2147483647 h 899"/>
                <a:gd name="T20" fmla="*/ 2147483647 w 840"/>
                <a:gd name="T21" fmla="*/ 2147483647 h 899"/>
                <a:gd name="T22" fmla="*/ 2147483647 w 840"/>
                <a:gd name="T23" fmla="*/ 2147483647 h 899"/>
                <a:gd name="T24" fmla="*/ 2147483647 w 840"/>
                <a:gd name="T25" fmla="*/ 2147483647 h 899"/>
                <a:gd name="T26" fmla="*/ 2147483647 w 840"/>
                <a:gd name="T27" fmla="*/ 2147483647 h 899"/>
                <a:gd name="T28" fmla="*/ 2147483647 w 840"/>
                <a:gd name="T29" fmla="*/ 2147483647 h 899"/>
                <a:gd name="T30" fmla="*/ 2147483647 w 840"/>
                <a:gd name="T31" fmla="*/ 2147483647 h 899"/>
                <a:gd name="T32" fmla="*/ 2147483647 w 840"/>
                <a:gd name="T33" fmla="*/ 2147483647 h 899"/>
                <a:gd name="T34" fmla="*/ 2147483647 w 840"/>
                <a:gd name="T35" fmla="*/ 2147483647 h 899"/>
                <a:gd name="T36" fmla="*/ 2147483647 w 840"/>
                <a:gd name="T37" fmla="*/ 2147483647 h 899"/>
                <a:gd name="T38" fmla="*/ 2147483647 w 840"/>
                <a:gd name="T39" fmla="*/ 2147483647 h 899"/>
                <a:gd name="T40" fmla="*/ 2147483647 w 840"/>
                <a:gd name="T41" fmla="*/ 2147483647 h 899"/>
                <a:gd name="T42" fmla="*/ 2147483647 w 840"/>
                <a:gd name="T43" fmla="*/ 2147483647 h 899"/>
                <a:gd name="T44" fmla="*/ 2147483647 w 840"/>
                <a:gd name="T45" fmla="*/ 2147483647 h 899"/>
                <a:gd name="T46" fmla="*/ 2147483647 w 840"/>
                <a:gd name="T47" fmla="*/ 2147483647 h 899"/>
                <a:gd name="T48" fmla="*/ 2147483647 w 840"/>
                <a:gd name="T49" fmla="*/ 2147483647 h 899"/>
                <a:gd name="T50" fmla="*/ 2147483647 w 840"/>
                <a:gd name="T51" fmla="*/ 2147483647 h 899"/>
                <a:gd name="T52" fmla="*/ 2147483647 w 840"/>
                <a:gd name="T53" fmla="*/ 2147483647 h 899"/>
                <a:gd name="T54" fmla="*/ 2147483647 w 840"/>
                <a:gd name="T55" fmla="*/ 2147483647 h 899"/>
                <a:gd name="T56" fmla="*/ 2147483647 w 840"/>
                <a:gd name="T57" fmla="*/ 2147483647 h 899"/>
                <a:gd name="T58" fmla="*/ 2147483647 w 840"/>
                <a:gd name="T59" fmla="*/ 2147483647 h 899"/>
                <a:gd name="T60" fmla="*/ 2147483647 w 840"/>
                <a:gd name="T61" fmla="*/ 2147483647 h 899"/>
                <a:gd name="T62" fmla="*/ 2147483647 w 840"/>
                <a:gd name="T63" fmla="*/ 2147483647 h 899"/>
                <a:gd name="T64" fmla="*/ 0 w 840"/>
                <a:gd name="T65" fmla="*/ 2147483647 h 899"/>
                <a:gd name="T66" fmla="*/ 2147483647 w 840"/>
                <a:gd name="T67" fmla="*/ 2147483647 h 899"/>
                <a:gd name="T68" fmla="*/ 2147483647 w 840"/>
                <a:gd name="T69" fmla="*/ 2147483647 h 899"/>
                <a:gd name="T70" fmla="*/ 2147483647 w 840"/>
                <a:gd name="T71" fmla="*/ 2147483647 h 899"/>
                <a:gd name="T72" fmla="*/ 2147483647 w 840"/>
                <a:gd name="T73" fmla="*/ 2147483647 h 899"/>
                <a:gd name="T74" fmla="*/ 2147483647 w 840"/>
                <a:gd name="T75" fmla="*/ 2147483647 h 899"/>
                <a:gd name="T76" fmla="*/ 2147483647 w 840"/>
                <a:gd name="T77" fmla="*/ 2147483647 h 899"/>
                <a:gd name="T78" fmla="*/ 2147483647 w 840"/>
                <a:gd name="T79" fmla="*/ 2147483647 h 899"/>
                <a:gd name="T80" fmla="*/ 2147483647 w 840"/>
                <a:gd name="T81" fmla="*/ 2147483647 h 899"/>
                <a:gd name="T82" fmla="*/ 2147483647 w 840"/>
                <a:gd name="T83" fmla="*/ 2147483647 h 899"/>
                <a:gd name="T84" fmla="*/ 2147483647 w 840"/>
                <a:gd name="T85" fmla="*/ 2147483647 h 899"/>
                <a:gd name="T86" fmla="*/ 2147483647 w 840"/>
                <a:gd name="T87" fmla="*/ 0 h 899"/>
                <a:gd name="T88" fmla="*/ 2147483647 w 840"/>
                <a:gd name="T89" fmla="*/ 2147483647 h 899"/>
                <a:gd name="T90" fmla="*/ 2147483647 w 840"/>
                <a:gd name="T91" fmla="*/ 2147483647 h 899"/>
                <a:gd name="T92" fmla="*/ 2147483647 w 840"/>
                <a:gd name="T93" fmla="*/ 2147483647 h 899"/>
                <a:gd name="T94" fmla="*/ 2147483647 w 840"/>
                <a:gd name="T95" fmla="*/ 2147483647 h 899"/>
                <a:gd name="T96" fmla="*/ 2147483647 w 840"/>
                <a:gd name="T97" fmla="*/ 2147483647 h 899"/>
                <a:gd name="T98" fmla="*/ 2147483647 w 840"/>
                <a:gd name="T99" fmla="*/ 2147483647 h 899"/>
                <a:gd name="T100" fmla="*/ 2147483647 w 840"/>
                <a:gd name="T101" fmla="*/ 2147483647 h 899"/>
                <a:gd name="T102" fmla="*/ 2147483647 w 840"/>
                <a:gd name="T103" fmla="*/ 2147483647 h 899"/>
                <a:gd name="T104" fmla="*/ 2147483647 w 840"/>
                <a:gd name="T105" fmla="*/ 2147483647 h 899"/>
                <a:gd name="T106" fmla="*/ 2147483647 w 840"/>
                <a:gd name="T107" fmla="*/ 2147483647 h 899"/>
                <a:gd name="T108" fmla="*/ 2147483647 w 840"/>
                <a:gd name="T109" fmla="*/ 2147483647 h 899"/>
                <a:gd name="T110" fmla="*/ 2147483647 w 840"/>
                <a:gd name="T111" fmla="*/ 2147483647 h 899"/>
                <a:gd name="T112" fmla="*/ 2147483647 w 840"/>
                <a:gd name="T113" fmla="*/ 2147483647 h 8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40" h="899">
                  <a:moveTo>
                    <a:pt x="671" y="521"/>
                  </a:moveTo>
                  <a:cubicBezTo>
                    <a:pt x="661" y="521"/>
                    <a:pt x="642" y="514"/>
                    <a:pt x="642" y="524"/>
                  </a:cubicBezTo>
                  <a:cubicBezTo>
                    <a:pt x="641" y="549"/>
                    <a:pt x="643" y="575"/>
                    <a:pt x="644" y="600"/>
                  </a:cubicBezTo>
                  <a:cubicBezTo>
                    <a:pt x="644" y="605"/>
                    <a:pt x="650" y="615"/>
                    <a:pt x="650" y="615"/>
                  </a:cubicBezTo>
                  <a:cubicBezTo>
                    <a:pt x="652" y="626"/>
                    <a:pt x="680" y="653"/>
                    <a:pt x="689" y="660"/>
                  </a:cubicBezTo>
                  <a:cubicBezTo>
                    <a:pt x="693" y="667"/>
                    <a:pt x="697" y="673"/>
                    <a:pt x="701" y="681"/>
                  </a:cubicBezTo>
                  <a:cubicBezTo>
                    <a:pt x="707" y="709"/>
                    <a:pt x="713" y="742"/>
                    <a:pt x="680" y="747"/>
                  </a:cubicBezTo>
                  <a:cubicBezTo>
                    <a:pt x="673" y="751"/>
                    <a:pt x="664" y="755"/>
                    <a:pt x="656" y="756"/>
                  </a:cubicBezTo>
                  <a:cubicBezTo>
                    <a:pt x="646" y="761"/>
                    <a:pt x="642" y="764"/>
                    <a:pt x="630" y="765"/>
                  </a:cubicBezTo>
                  <a:cubicBezTo>
                    <a:pt x="623" y="766"/>
                    <a:pt x="608" y="768"/>
                    <a:pt x="608" y="768"/>
                  </a:cubicBezTo>
                  <a:cubicBezTo>
                    <a:pt x="600" y="771"/>
                    <a:pt x="592" y="773"/>
                    <a:pt x="584" y="774"/>
                  </a:cubicBezTo>
                  <a:cubicBezTo>
                    <a:pt x="571" y="778"/>
                    <a:pt x="557" y="779"/>
                    <a:pt x="543" y="780"/>
                  </a:cubicBezTo>
                  <a:cubicBezTo>
                    <a:pt x="530" y="784"/>
                    <a:pt x="517" y="782"/>
                    <a:pt x="504" y="779"/>
                  </a:cubicBezTo>
                  <a:cubicBezTo>
                    <a:pt x="498" y="776"/>
                    <a:pt x="491" y="774"/>
                    <a:pt x="485" y="773"/>
                  </a:cubicBezTo>
                  <a:cubicBezTo>
                    <a:pt x="475" y="768"/>
                    <a:pt x="464" y="760"/>
                    <a:pt x="453" y="758"/>
                  </a:cubicBezTo>
                  <a:cubicBezTo>
                    <a:pt x="442" y="753"/>
                    <a:pt x="432" y="742"/>
                    <a:pt x="420" y="740"/>
                  </a:cubicBezTo>
                  <a:cubicBezTo>
                    <a:pt x="411" y="728"/>
                    <a:pt x="401" y="722"/>
                    <a:pt x="387" y="717"/>
                  </a:cubicBezTo>
                  <a:cubicBezTo>
                    <a:pt x="346" y="719"/>
                    <a:pt x="355" y="711"/>
                    <a:pt x="341" y="729"/>
                  </a:cubicBezTo>
                  <a:cubicBezTo>
                    <a:pt x="340" y="741"/>
                    <a:pt x="346" y="767"/>
                    <a:pt x="330" y="773"/>
                  </a:cubicBezTo>
                  <a:cubicBezTo>
                    <a:pt x="325" y="780"/>
                    <a:pt x="319" y="787"/>
                    <a:pt x="312" y="791"/>
                  </a:cubicBezTo>
                  <a:cubicBezTo>
                    <a:pt x="311" y="792"/>
                    <a:pt x="310" y="794"/>
                    <a:pt x="309" y="795"/>
                  </a:cubicBezTo>
                  <a:cubicBezTo>
                    <a:pt x="307" y="796"/>
                    <a:pt x="304" y="796"/>
                    <a:pt x="303" y="798"/>
                  </a:cubicBezTo>
                  <a:cubicBezTo>
                    <a:pt x="302" y="799"/>
                    <a:pt x="303" y="802"/>
                    <a:pt x="302" y="803"/>
                  </a:cubicBezTo>
                  <a:cubicBezTo>
                    <a:pt x="296" y="810"/>
                    <a:pt x="281" y="826"/>
                    <a:pt x="273" y="831"/>
                  </a:cubicBezTo>
                  <a:cubicBezTo>
                    <a:pt x="268" y="839"/>
                    <a:pt x="265" y="853"/>
                    <a:pt x="255" y="855"/>
                  </a:cubicBezTo>
                  <a:cubicBezTo>
                    <a:pt x="249" y="864"/>
                    <a:pt x="237" y="868"/>
                    <a:pt x="227" y="870"/>
                  </a:cubicBezTo>
                  <a:cubicBezTo>
                    <a:pt x="213" y="869"/>
                    <a:pt x="209" y="865"/>
                    <a:pt x="197" y="863"/>
                  </a:cubicBezTo>
                  <a:cubicBezTo>
                    <a:pt x="186" y="877"/>
                    <a:pt x="183" y="899"/>
                    <a:pt x="162" y="899"/>
                  </a:cubicBezTo>
                  <a:lnTo>
                    <a:pt x="149" y="875"/>
                  </a:lnTo>
                  <a:lnTo>
                    <a:pt x="72" y="813"/>
                  </a:lnTo>
                  <a:lnTo>
                    <a:pt x="35" y="782"/>
                  </a:lnTo>
                  <a:lnTo>
                    <a:pt x="32" y="761"/>
                  </a:lnTo>
                  <a:lnTo>
                    <a:pt x="0" y="705"/>
                  </a:lnTo>
                  <a:lnTo>
                    <a:pt x="20" y="660"/>
                  </a:lnTo>
                  <a:lnTo>
                    <a:pt x="87" y="608"/>
                  </a:lnTo>
                  <a:lnTo>
                    <a:pt x="131" y="552"/>
                  </a:lnTo>
                  <a:lnTo>
                    <a:pt x="134" y="476"/>
                  </a:lnTo>
                  <a:lnTo>
                    <a:pt x="332" y="357"/>
                  </a:lnTo>
                  <a:lnTo>
                    <a:pt x="335" y="251"/>
                  </a:lnTo>
                  <a:lnTo>
                    <a:pt x="383" y="195"/>
                  </a:lnTo>
                  <a:lnTo>
                    <a:pt x="356" y="129"/>
                  </a:lnTo>
                  <a:lnTo>
                    <a:pt x="420" y="50"/>
                  </a:lnTo>
                  <a:lnTo>
                    <a:pt x="491" y="48"/>
                  </a:lnTo>
                  <a:lnTo>
                    <a:pt x="555" y="0"/>
                  </a:lnTo>
                  <a:lnTo>
                    <a:pt x="633" y="27"/>
                  </a:lnTo>
                  <a:lnTo>
                    <a:pt x="627" y="75"/>
                  </a:lnTo>
                  <a:lnTo>
                    <a:pt x="690" y="95"/>
                  </a:lnTo>
                  <a:lnTo>
                    <a:pt x="732" y="108"/>
                  </a:lnTo>
                  <a:lnTo>
                    <a:pt x="782" y="161"/>
                  </a:lnTo>
                  <a:lnTo>
                    <a:pt x="765" y="230"/>
                  </a:lnTo>
                  <a:lnTo>
                    <a:pt x="840" y="278"/>
                  </a:lnTo>
                  <a:lnTo>
                    <a:pt x="810" y="320"/>
                  </a:lnTo>
                  <a:lnTo>
                    <a:pt x="797" y="353"/>
                  </a:lnTo>
                  <a:lnTo>
                    <a:pt x="738" y="374"/>
                  </a:lnTo>
                  <a:lnTo>
                    <a:pt x="740" y="429"/>
                  </a:lnTo>
                  <a:lnTo>
                    <a:pt x="705" y="470"/>
                  </a:lnTo>
                  <a:lnTo>
                    <a:pt x="671" y="521"/>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8" name="Freeform 36">
              <a:extLst>
                <a:ext uri="{FF2B5EF4-FFF2-40B4-BE49-F238E27FC236}">
                  <a16:creationId xmlns:a16="http://schemas.microsoft.com/office/drawing/2014/main" id="{4A4578F5-E5F1-4A21-85E3-3A4A20CD9FF0}"/>
                </a:ext>
              </a:extLst>
            </p:cNvPr>
            <p:cNvSpPr>
              <a:spLocks/>
            </p:cNvSpPr>
            <p:nvPr/>
          </p:nvSpPr>
          <p:spPr bwMode="auto">
            <a:xfrm>
              <a:off x="6042069" y="870200"/>
              <a:ext cx="914140" cy="1468182"/>
            </a:xfrm>
            <a:custGeom>
              <a:avLst/>
              <a:gdLst>
                <a:gd name="T0" fmla="*/ 2147483647 w 636"/>
                <a:gd name="T1" fmla="*/ 2147483647 h 1052"/>
                <a:gd name="T2" fmla="*/ 2147483647 w 636"/>
                <a:gd name="T3" fmla="*/ 2147483647 h 1052"/>
                <a:gd name="T4" fmla="*/ 2147483647 w 636"/>
                <a:gd name="T5" fmla="*/ 2147483647 h 1052"/>
                <a:gd name="T6" fmla="*/ 2147483647 w 636"/>
                <a:gd name="T7" fmla="*/ 2147483647 h 1052"/>
                <a:gd name="T8" fmla="*/ 2147483647 w 636"/>
                <a:gd name="T9" fmla="*/ 2147483647 h 1052"/>
                <a:gd name="T10" fmla="*/ 2147483647 w 636"/>
                <a:gd name="T11" fmla="*/ 2147483647 h 1052"/>
                <a:gd name="T12" fmla="*/ 2147483647 w 636"/>
                <a:gd name="T13" fmla="*/ 2147483647 h 1052"/>
                <a:gd name="T14" fmla="*/ 2147483647 w 636"/>
                <a:gd name="T15" fmla="*/ 2147483647 h 1052"/>
                <a:gd name="T16" fmla="*/ 2147483647 w 636"/>
                <a:gd name="T17" fmla="*/ 2147483647 h 1052"/>
                <a:gd name="T18" fmla="*/ 2147483647 w 636"/>
                <a:gd name="T19" fmla="*/ 2147483647 h 1052"/>
                <a:gd name="T20" fmla="*/ 2147483647 w 636"/>
                <a:gd name="T21" fmla="*/ 2147483647 h 1052"/>
                <a:gd name="T22" fmla="*/ 2147483647 w 636"/>
                <a:gd name="T23" fmla="*/ 2147483647 h 1052"/>
                <a:gd name="T24" fmla="*/ 2147483647 w 636"/>
                <a:gd name="T25" fmla="*/ 2147483647 h 1052"/>
                <a:gd name="T26" fmla="*/ 2147483647 w 636"/>
                <a:gd name="T27" fmla="*/ 2147483647 h 1052"/>
                <a:gd name="T28" fmla="*/ 2147483647 w 636"/>
                <a:gd name="T29" fmla="*/ 2147483647 h 1052"/>
                <a:gd name="T30" fmla="*/ 2147483647 w 636"/>
                <a:gd name="T31" fmla="*/ 2147483647 h 1052"/>
                <a:gd name="T32" fmla="*/ 2147483647 w 636"/>
                <a:gd name="T33" fmla="*/ 2147483647 h 1052"/>
                <a:gd name="T34" fmla="*/ 2147483647 w 636"/>
                <a:gd name="T35" fmla="*/ 2147483647 h 1052"/>
                <a:gd name="T36" fmla="*/ 2147483647 w 636"/>
                <a:gd name="T37" fmla="*/ 2147483647 h 1052"/>
                <a:gd name="T38" fmla="*/ 2147483647 w 636"/>
                <a:gd name="T39" fmla="*/ 2147483647 h 1052"/>
                <a:gd name="T40" fmla="*/ 2147483647 w 636"/>
                <a:gd name="T41" fmla="*/ 2147483647 h 1052"/>
                <a:gd name="T42" fmla="*/ 2147483647 w 636"/>
                <a:gd name="T43" fmla="*/ 2147483647 h 1052"/>
                <a:gd name="T44" fmla="*/ 2147483647 w 636"/>
                <a:gd name="T45" fmla="*/ 2147483647 h 1052"/>
                <a:gd name="T46" fmla="*/ 2147483647 w 636"/>
                <a:gd name="T47" fmla="*/ 2147483647 h 1052"/>
                <a:gd name="T48" fmla="*/ 2147483647 w 636"/>
                <a:gd name="T49" fmla="*/ 2147483647 h 1052"/>
                <a:gd name="T50" fmla="*/ 2147483647 w 636"/>
                <a:gd name="T51" fmla="*/ 2147483647 h 1052"/>
                <a:gd name="T52" fmla="*/ 2147483647 w 636"/>
                <a:gd name="T53" fmla="*/ 2147483647 h 1052"/>
                <a:gd name="T54" fmla="*/ 2147483647 w 636"/>
                <a:gd name="T55" fmla="*/ 2147483647 h 1052"/>
                <a:gd name="T56" fmla="*/ 2147483647 w 636"/>
                <a:gd name="T57" fmla="*/ 2147483647 h 1052"/>
                <a:gd name="T58" fmla="*/ 2147483647 w 636"/>
                <a:gd name="T59" fmla="*/ 0 h 1052"/>
                <a:gd name="T60" fmla="*/ 2147483647 w 636"/>
                <a:gd name="T61" fmla="*/ 2147483647 h 1052"/>
                <a:gd name="T62" fmla="*/ 2147483647 w 636"/>
                <a:gd name="T63" fmla="*/ 2147483647 h 1052"/>
                <a:gd name="T64" fmla="*/ 2147483647 w 636"/>
                <a:gd name="T65" fmla="*/ 2147483647 h 1052"/>
                <a:gd name="T66" fmla="*/ 2147483647 w 636"/>
                <a:gd name="T67" fmla="*/ 2147483647 h 1052"/>
                <a:gd name="T68" fmla="*/ 2147483647 w 636"/>
                <a:gd name="T69" fmla="*/ 2147483647 h 1052"/>
                <a:gd name="T70" fmla="*/ 2147483647 w 636"/>
                <a:gd name="T71" fmla="*/ 2147483647 h 1052"/>
                <a:gd name="T72" fmla="*/ 2147483647 w 636"/>
                <a:gd name="T73" fmla="*/ 2147483647 h 1052"/>
                <a:gd name="T74" fmla="*/ 2147483647 w 636"/>
                <a:gd name="T75" fmla="*/ 2147483647 h 1052"/>
                <a:gd name="T76" fmla="*/ 2147483647 w 636"/>
                <a:gd name="T77" fmla="*/ 2147483647 h 1052"/>
                <a:gd name="T78" fmla="*/ 0 w 636"/>
                <a:gd name="T79" fmla="*/ 2147483647 h 1052"/>
                <a:gd name="T80" fmla="*/ 2147483647 w 636"/>
                <a:gd name="T81" fmla="*/ 2147483647 h 1052"/>
                <a:gd name="T82" fmla="*/ 2147483647 w 636"/>
                <a:gd name="T83" fmla="*/ 2147483647 h 1052"/>
                <a:gd name="T84" fmla="*/ 2147483647 w 636"/>
                <a:gd name="T85" fmla="*/ 2147483647 h 1052"/>
                <a:gd name="T86" fmla="*/ 2147483647 w 636"/>
                <a:gd name="T87" fmla="*/ 2147483647 h 10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6" h="1052">
                  <a:moveTo>
                    <a:pt x="75" y="651"/>
                  </a:moveTo>
                  <a:cubicBezTo>
                    <a:pt x="83" y="651"/>
                    <a:pt x="92" y="651"/>
                    <a:pt x="100" y="651"/>
                  </a:cubicBezTo>
                  <a:lnTo>
                    <a:pt x="187" y="659"/>
                  </a:lnTo>
                  <a:lnTo>
                    <a:pt x="292" y="839"/>
                  </a:lnTo>
                  <a:lnTo>
                    <a:pt x="430" y="863"/>
                  </a:lnTo>
                  <a:lnTo>
                    <a:pt x="423" y="891"/>
                  </a:lnTo>
                  <a:lnTo>
                    <a:pt x="370" y="947"/>
                  </a:lnTo>
                  <a:lnTo>
                    <a:pt x="379" y="1005"/>
                  </a:lnTo>
                  <a:lnTo>
                    <a:pt x="471" y="1025"/>
                  </a:lnTo>
                  <a:lnTo>
                    <a:pt x="561" y="1052"/>
                  </a:lnTo>
                  <a:lnTo>
                    <a:pt x="579" y="995"/>
                  </a:lnTo>
                  <a:lnTo>
                    <a:pt x="516" y="941"/>
                  </a:lnTo>
                  <a:lnTo>
                    <a:pt x="516" y="872"/>
                  </a:lnTo>
                  <a:lnTo>
                    <a:pt x="561" y="846"/>
                  </a:lnTo>
                  <a:lnTo>
                    <a:pt x="628" y="821"/>
                  </a:lnTo>
                  <a:lnTo>
                    <a:pt x="636" y="777"/>
                  </a:lnTo>
                  <a:lnTo>
                    <a:pt x="567" y="713"/>
                  </a:lnTo>
                  <a:lnTo>
                    <a:pt x="576" y="582"/>
                  </a:lnTo>
                  <a:lnTo>
                    <a:pt x="613" y="498"/>
                  </a:lnTo>
                  <a:lnTo>
                    <a:pt x="537" y="471"/>
                  </a:lnTo>
                  <a:lnTo>
                    <a:pt x="481" y="420"/>
                  </a:lnTo>
                  <a:lnTo>
                    <a:pt x="516" y="368"/>
                  </a:lnTo>
                  <a:lnTo>
                    <a:pt x="516" y="296"/>
                  </a:lnTo>
                  <a:lnTo>
                    <a:pt x="474" y="272"/>
                  </a:lnTo>
                  <a:lnTo>
                    <a:pt x="454" y="227"/>
                  </a:lnTo>
                  <a:lnTo>
                    <a:pt x="489" y="180"/>
                  </a:lnTo>
                  <a:lnTo>
                    <a:pt x="489" y="105"/>
                  </a:lnTo>
                  <a:lnTo>
                    <a:pt x="459" y="95"/>
                  </a:lnTo>
                  <a:lnTo>
                    <a:pt x="453" y="23"/>
                  </a:lnTo>
                  <a:lnTo>
                    <a:pt x="378" y="0"/>
                  </a:lnTo>
                  <a:lnTo>
                    <a:pt x="303" y="84"/>
                  </a:lnTo>
                  <a:lnTo>
                    <a:pt x="315" y="155"/>
                  </a:lnTo>
                  <a:lnTo>
                    <a:pt x="279" y="209"/>
                  </a:lnTo>
                  <a:lnTo>
                    <a:pt x="204" y="209"/>
                  </a:lnTo>
                  <a:lnTo>
                    <a:pt x="171" y="251"/>
                  </a:lnTo>
                  <a:lnTo>
                    <a:pt x="162" y="285"/>
                  </a:lnTo>
                  <a:lnTo>
                    <a:pt x="100" y="309"/>
                  </a:lnTo>
                  <a:lnTo>
                    <a:pt x="103" y="357"/>
                  </a:lnTo>
                  <a:lnTo>
                    <a:pt x="31" y="453"/>
                  </a:lnTo>
                  <a:lnTo>
                    <a:pt x="0" y="455"/>
                  </a:lnTo>
                  <a:lnTo>
                    <a:pt x="6" y="537"/>
                  </a:lnTo>
                  <a:lnTo>
                    <a:pt x="43" y="581"/>
                  </a:lnTo>
                  <a:lnTo>
                    <a:pt x="72" y="611"/>
                  </a:lnTo>
                  <a:lnTo>
                    <a:pt x="75" y="651"/>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09" name="Freeform 37">
              <a:extLst>
                <a:ext uri="{FF2B5EF4-FFF2-40B4-BE49-F238E27FC236}">
                  <a16:creationId xmlns:a16="http://schemas.microsoft.com/office/drawing/2014/main" id="{6AD2A0FD-CED7-4A0F-9294-FFA9FFDABE67}"/>
                </a:ext>
              </a:extLst>
            </p:cNvPr>
            <p:cNvSpPr>
              <a:spLocks/>
            </p:cNvSpPr>
            <p:nvPr/>
          </p:nvSpPr>
          <p:spPr bwMode="auto">
            <a:xfrm>
              <a:off x="6500702" y="2927945"/>
              <a:ext cx="1504483" cy="1344657"/>
            </a:xfrm>
            <a:custGeom>
              <a:avLst/>
              <a:gdLst>
                <a:gd name="T0" fmla="*/ 2147483647 w 1048"/>
                <a:gd name="T1" fmla="*/ 2147483647 h 964"/>
                <a:gd name="T2" fmla="*/ 2147483647 w 1048"/>
                <a:gd name="T3" fmla="*/ 2147483647 h 964"/>
                <a:gd name="T4" fmla="*/ 2147483647 w 1048"/>
                <a:gd name="T5" fmla="*/ 2147483647 h 964"/>
                <a:gd name="T6" fmla="*/ 2147483647 w 1048"/>
                <a:gd name="T7" fmla="*/ 2147483647 h 964"/>
                <a:gd name="T8" fmla="*/ 2147483647 w 1048"/>
                <a:gd name="T9" fmla="*/ 2147483647 h 964"/>
                <a:gd name="T10" fmla="*/ 2147483647 w 1048"/>
                <a:gd name="T11" fmla="*/ 2147483647 h 964"/>
                <a:gd name="T12" fmla="*/ 2147483647 w 1048"/>
                <a:gd name="T13" fmla="*/ 2147483647 h 964"/>
                <a:gd name="T14" fmla="*/ 2147483647 w 1048"/>
                <a:gd name="T15" fmla="*/ 2147483647 h 964"/>
                <a:gd name="T16" fmla="*/ 2147483647 w 1048"/>
                <a:gd name="T17" fmla="*/ 2147483647 h 964"/>
                <a:gd name="T18" fmla="*/ 2147483647 w 1048"/>
                <a:gd name="T19" fmla="*/ 2147483647 h 964"/>
                <a:gd name="T20" fmla="*/ 2147483647 w 1048"/>
                <a:gd name="T21" fmla="*/ 2147483647 h 964"/>
                <a:gd name="T22" fmla="*/ 2147483647 w 1048"/>
                <a:gd name="T23" fmla="*/ 2147483647 h 964"/>
                <a:gd name="T24" fmla="*/ 2147483647 w 1048"/>
                <a:gd name="T25" fmla="*/ 2147483647 h 964"/>
                <a:gd name="T26" fmla="*/ 2147483647 w 1048"/>
                <a:gd name="T27" fmla="*/ 2147483647 h 964"/>
                <a:gd name="T28" fmla="*/ 2147483647 w 1048"/>
                <a:gd name="T29" fmla="*/ 2147483647 h 964"/>
                <a:gd name="T30" fmla="*/ 2147483647 w 1048"/>
                <a:gd name="T31" fmla="*/ 2147483647 h 964"/>
                <a:gd name="T32" fmla="*/ 2147483647 w 1048"/>
                <a:gd name="T33" fmla="*/ 2147483647 h 964"/>
                <a:gd name="T34" fmla="*/ 2147483647 w 1048"/>
                <a:gd name="T35" fmla="*/ 2147483647 h 964"/>
                <a:gd name="T36" fmla="*/ 2147483647 w 1048"/>
                <a:gd name="T37" fmla="*/ 2147483647 h 964"/>
                <a:gd name="T38" fmla="*/ 2147483647 w 1048"/>
                <a:gd name="T39" fmla="*/ 2147483647 h 964"/>
                <a:gd name="T40" fmla="*/ 2147483647 w 1048"/>
                <a:gd name="T41" fmla="*/ 2147483647 h 964"/>
                <a:gd name="T42" fmla="*/ 2147483647 w 1048"/>
                <a:gd name="T43" fmla="*/ 2147483647 h 964"/>
                <a:gd name="T44" fmla="*/ 2147483647 w 1048"/>
                <a:gd name="T45" fmla="*/ 2147483647 h 964"/>
                <a:gd name="T46" fmla="*/ 2147483647 w 1048"/>
                <a:gd name="T47" fmla="*/ 2147483647 h 964"/>
                <a:gd name="T48" fmla="*/ 2147483647 w 1048"/>
                <a:gd name="T49" fmla="*/ 2147483647 h 964"/>
                <a:gd name="T50" fmla="*/ 2147483647 w 1048"/>
                <a:gd name="T51" fmla="*/ 2147483647 h 964"/>
                <a:gd name="T52" fmla="*/ 2147483647 w 1048"/>
                <a:gd name="T53" fmla="*/ 2147483647 h 964"/>
                <a:gd name="T54" fmla="*/ 2147483647 w 1048"/>
                <a:gd name="T55" fmla="*/ 2147483647 h 964"/>
                <a:gd name="T56" fmla="*/ 2147483647 w 1048"/>
                <a:gd name="T57" fmla="*/ 2147483647 h 964"/>
                <a:gd name="T58" fmla="*/ 2147483647 w 1048"/>
                <a:gd name="T59" fmla="*/ 2147483647 h 964"/>
                <a:gd name="T60" fmla="*/ 2147483647 w 1048"/>
                <a:gd name="T61" fmla="*/ 2147483647 h 964"/>
                <a:gd name="T62" fmla="*/ 2147483647 w 1048"/>
                <a:gd name="T63" fmla="*/ 2147483647 h 964"/>
                <a:gd name="T64" fmla="*/ 2147483647 w 1048"/>
                <a:gd name="T65" fmla="*/ 2147483647 h 9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48" h="964">
                  <a:moveTo>
                    <a:pt x="484" y="0"/>
                  </a:moveTo>
                  <a:cubicBezTo>
                    <a:pt x="478" y="9"/>
                    <a:pt x="469" y="18"/>
                    <a:pt x="458" y="22"/>
                  </a:cubicBezTo>
                  <a:cubicBezTo>
                    <a:pt x="445" y="21"/>
                    <a:pt x="433" y="22"/>
                    <a:pt x="420" y="20"/>
                  </a:cubicBezTo>
                  <a:cubicBezTo>
                    <a:pt x="416" y="19"/>
                    <a:pt x="408" y="16"/>
                    <a:pt x="408" y="16"/>
                  </a:cubicBezTo>
                  <a:cubicBezTo>
                    <a:pt x="389" y="17"/>
                    <a:pt x="383" y="15"/>
                    <a:pt x="370" y="24"/>
                  </a:cubicBezTo>
                  <a:cubicBezTo>
                    <a:pt x="358" y="42"/>
                    <a:pt x="340" y="56"/>
                    <a:pt x="324" y="72"/>
                  </a:cubicBezTo>
                  <a:cubicBezTo>
                    <a:pt x="311" y="85"/>
                    <a:pt x="302" y="102"/>
                    <a:pt x="284" y="108"/>
                  </a:cubicBezTo>
                  <a:cubicBezTo>
                    <a:pt x="274" y="118"/>
                    <a:pt x="265" y="128"/>
                    <a:pt x="254" y="136"/>
                  </a:cubicBezTo>
                  <a:cubicBezTo>
                    <a:pt x="249" y="144"/>
                    <a:pt x="241" y="153"/>
                    <a:pt x="234" y="158"/>
                  </a:cubicBezTo>
                  <a:cubicBezTo>
                    <a:pt x="228" y="168"/>
                    <a:pt x="232" y="160"/>
                    <a:pt x="228" y="172"/>
                  </a:cubicBezTo>
                  <a:cubicBezTo>
                    <a:pt x="227" y="176"/>
                    <a:pt x="224" y="184"/>
                    <a:pt x="224" y="184"/>
                  </a:cubicBezTo>
                  <a:cubicBezTo>
                    <a:pt x="225" y="206"/>
                    <a:pt x="225" y="224"/>
                    <a:pt x="232" y="244"/>
                  </a:cubicBezTo>
                  <a:cubicBezTo>
                    <a:pt x="234" y="256"/>
                    <a:pt x="232" y="263"/>
                    <a:pt x="242" y="270"/>
                  </a:cubicBezTo>
                  <a:cubicBezTo>
                    <a:pt x="246" y="281"/>
                    <a:pt x="256" y="297"/>
                    <a:pt x="266" y="304"/>
                  </a:cubicBezTo>
                  <a:cubicBezTo>
                    <a:pt x="278" y="341"/>
                    <a:pt x="250" y="356"/>
                    <a:pt x="220" y="360"/>
                  </a:cubicBezTo>
                  <a:cubicBezTo>
                    <a:pt x="209" y="364"/>
                    <a:pt x="199" y="368"/>
                    <a:pt x="188" y="370"/>
                  </a:cubicBezTo>
                  <a:cubicBezTo>
                    <a:pt x="176" y="379"/>
                    <a:pt x="162" y="388"/>
                    <a:pt x="148" y="392"/>
                  </a:cubicBezTo>
                  <a:cubicBezTo>
                    <a:pt x="139" y="395"/>
                    <a:pt x="124" y="404"/>
                    <a:pt x="124" y="404"/>
                  </a:cubicBezTo>
                  <a:cubicBezTo>
                    <a:pt x="121" y="414"/>
                    <a:pt x="110" y="420"/>
                    <a:pt x="100" y="420"/>
                  </a:cubicBezTo>
                  <a:lnTo>
                    <a:pt x="130" y="426"/>
                  </a:lnTo>
                  <a:lnTo>
                    <a:pt x="66" y="498"/>
                  </a:lnTo>
                  <a:lnTo>
                    <a:pt x="86" y="626"/>
                  </a:lnTo>
                  <a:lnTo>
                    <a:pt x="38" y="672"/>
                  </a:lnTo>
                  <a:lnTo>
                    <a:pt x="42" y="800"/>
                  </a:lnTo>
                  <a:lnTo>
                    <a:pt x="0" y="848"/>
                  </a:lnTo>
                  <a:cubicBezTo>
                    <a:pt x="51" y="886"/>
                    <a:pt x="101" y="926"/>
                    <a:pt x="154" y="962"/>
                  </a:cubicBezTo>
                  <a:cubicBezTo>
                    <a:pt x="156" y="964"/>
                    <a:pt x="156" y="956"/>
                    <a:pt x="158" y="954"/>
                  </a:cubicBezTo>
                  <a:cubicBezTo>
                    <a:pt x="160" y="952"/>
                    <a:pt x="162" y="951"/>
                    <a:pt x="164" y="950"/>
                  </a:cubicBezTo>
                  <a:cubicBezTo>
                    <a:pt x="169" y="936"/>
                    <a:pt x="174" y="943"/>
                    <a:pt x="184" y="946"/>
                  </a:cubicBezTo>
                  <a:cubicBezTo>
                    <a:pt x="205" y="944"/>
                    <a:pt x="205" y="947"/>
                    <a:pt x="216" y="930"/>
                  </a:cubicBezTo>
                  <a:cubicBezTo>
                    <a:pt x="219" y="926"/>
                    <a:pt x="228" y="922"/>
                    <a:pt x="228" y="922"/>
                  </a:cubicBezTo>
                  <a:cubicBezTo>
                    <a:pt x="235" y="908"/>
                    <a:pt x="279" y="880"/>
                    <a:pt x="294" y="876"/>
                  </a:cubicBezTo>
                  <a:cubicBezTo>
                    <a:pt x="304" y="861"/>
                    <a:pt x="319" y="855"/>
                    <a:pt x="334" y="848"/>
                  </a:cubicBezTo>
                  <a:cubicBezTo>
                    <a:pt x="346" y="842"/>
                    <a:pt x="359" y="833"/>
                    <a:pt x="370" y="826"/>
                  </a:cubicBezTo>
                  <a:cubicBezTo>
                    <a:pt x="376" y="822"/>
                    <a:pt x="385" y="822"/>
                    <a:pt x="392" y="820"/>
                  </a:cubicBezTo>
                  <a:cubicBezTo>
                    <a:pt x="432" y="833"/>
                    <a:pt x="471" y="830"/>
                    <a:pt x="504" y="808"/>
                  </a:cubicBezTo>
                  <a:cubicBezTo>
                    <a:pt x="511" y="797"/>
                    <a:pt x="520" y="787"/>
                    <a:pt x="530" y="778"/>
                  </a:cubicBezTo>
                  <a:cubicBezTo>
                    <a:pt x="532" y="772"/>
                    <a:pt x="543" y="757"/>
                    <a:pt x="548" y="754"/>
                  </a:cubicBezTo>
                  <a:cubicBezTo>
                    <a:pt x="558" y="738"/>
                    <a:pt x="572" y="728"/>
                    <a:pt x="582" y="712"/>
                  </a:cubicBezTo>
                  <a:cubicBezTo>
                    <a:pt x="584" y="705"/>
                    <a:pt x="592" y="692"/>
                    <a:pt x="592" y="692"/>
                  </a:cubicBezTo>
                  <a:cubicBezTo>
                    <a:pt x="597" y="672"/>
                    <a:pt x="602" y="677"/>
                    <a:pt x="602" y="652"/>
                  </a:cubicBezTo>
                  <a:lnTo>
                    <a:pt x="594" y="640"/>
                  </a:lnTo>
                  <a:lnTo>
                    <a:pt x="618" y="604"/>
                  </a:lnTo>
                  <a:lnTo>
                    <a:pt x="634" y="562"/>
                  </a:lnTo>
                  <a:lnTo>
                    <a:pt x="686" y="536"/>
                  </a:lnTo>
                  <a:lnTo>
                    <a:pt x="744" y="516"/>
                  </a:lnTo>
                  <a:lnTo>
                    <a:pt x="786" y="474"/>
                  </a:lnTo>
                  <a:lnTo>
                    <a:pt x="804" y="444"/>
                  </a:lnTo>
                  <a:lnTo>
                    <a:pt x="844" y="424"/>
                  </a:lnTo>
                  <a:lnTo>
                    <a:pt x="874" y="430"/>
                  </a:lnTo>
                  <a:lnTo>
                    <a:pt x="888" y="448"/>
                  </a:lnTo>
                  <a:lnTo>
                    <a:pt x="916" y="462"/>
                  </a:lnTo>
                  <a:lnTo>
                    <a:pt x="946" y="460"/>
                  </a:lnTo>
                  <a:lnTo>
                    <a:pt x="976" y="478"/>
                  </a:lnTo>
                  <a:lnTo>
                    <a:pt x="1014" y="462"/>
                  </a:lnTo>
                  <a:lnTo>
                    <a:pt x="1048" y="412"/>
                  </a:lnTo>
                  <a:lnTo>
                    <a:pt x="958" y="372"/>
                  </a:lnTo>
                  <a:lnTo>
                    <a:pt x="874" y="264"/>
                  </a:lnTo>
                  <a:lnTo>
                    <a:pt x="788" y="230"/>
                  </a:lnTo>
                  <a:lnTo>
                    <a:pt x="730" y="254"/>
                  </a:lnTo>
                  <a:lnTo>
                    <a:pt x="694" y="286"/>
                  </a:lnTo>
                  <a:lnTo>
                    <a:pt x="624" y="248"/>
                  </a:lnTo>
                  <a:lnTo>
                    <a:pt x="612" y="198"/>
                  </a:lnTo>
                  <a:lnTo>
                    <a:pt x="604" y="130"/>
                  </a:lnTo>
                  <a:lnTo>
                    <a:pt x="576" y="64"/>
                  </a:lnTo>
                  <a:lnTo>
                    <a:pt x="502" y="22"/>
                  </a:lnTo>
                  <a:lnTo>
                    <a:pt x="484" y="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10" name="Freeform 39">
              <a:extLst>
                <a:ext uri="{FF2B5EF4-FFF2-40B4-BE49-F238E27FC236}">
                  <a16:creationId xmlns:a16="http://schemas.microsoft.com/office/drawing/2014/main" id="{41703DCE-FD2C-4B91-A336-7B49B20D3927}"/>
                </a:ext>
              </a:extLst>
            </p:cNvPr>
            <p:cNvSpPr>
              <a:spLocks/>
            </p:cNvSpPr>
            <p:nvPr/>
          </p:nvSpPr>
          <p:spPr bwMode="auto">
            <a:xfrm>
              <a:off x="6067319" y="1923060"/>
              <a:ext cx="1232590" cy="1618717"/>
            </a:xfrm>
            <a:custGeom>
              <a:avLst/>
              <a:gdLst>
                <a:gd name="T0" fmla="*/ 2147483647 w 858"/>
                <a:gd name="T1" fmla="*/ 2147483647 h 1160"/>
                <a:gd name="T2" fmla="*/ 2147483647 w 858"/>
                <a:gd name="T3" fmla="*/ 2147483647 h 1160"/>
                <a:gd name="T4" fmla="*/ 2147483647 w 858"/>
                <a:gd name="T5" fmla="*/ 2147483647 h 1160"/>
                <a:gd name="T6" fmla="*/ 2147483647 w 858"/>
                <a:gd name="T7" fmla="*/ 2147483647 h 1160"/>
                <a:gd name="T8" fmla="*/ 2147483647 w 858"/>
                <a:gd name="T9" fmla="*/ 2147483647 h 1160"/>
                <a:gd name="T10" fmla="*/ 2147483647 w 858"/>
                <a:gd name="T11" fmla="*/ 2147483647 h 1160"/>
                <a:gd name="T12" fmla="*/ 2147483647 w 858"/>
                <a:gd name="T13" fmla="*/ 2147483647 h 1160"/>
                <a:gd name="T14" fmla="*/ 2147483647 w 858"/>
                <a:gd name="T15" fmla="*/ 2147483647 h 1160"/>
                <a:gd name="T16" fmla="*/ 2147483647 w 858"/>
                <a:gd name="T17" fmla="*/ 2147483647 h 1160"/>
                <a:gd name="T18" fmla="*/ 2147483647 w 858"/>
                <a:gd name="T19" fmla="*/ 2147483647 h 1160"/>
                <a:gd name="T20" fmla="*/ 2147483647 w 858"/>
                <a:gd name="T21" fmla="*/ 2147483647 h 1160"/>
                <a:gd name="T22" fmla="*/ 2147483647 w 858"/>
                <a:gd name="T23" fmla="*/ 2147483647 h 1160"/>
                <a:gd name="T24" fmla="*/ 2147483647 w 858"/>
                <a:gd name="T25" fmla="*/ 2147483647 h 1160"/>
                <a:gd name="T26" fmla="*/ 2147483647 w 858"/>
                <a:gd name="T27" fmla="*/ 2147483647 h 1160"/>
                <a:gd name="T28" fmla="*/ 2147483647 w 858"/>
                <a:gd name="T29" fmla="*/ 2147483647 h 1160"/>
                <a:gd name="T30" fmla="*/ 2147483647 w 858"/>
                <a:gd name="T31" fmla="*/ 2147483647 h 1160"/>
                <a:gd name="T32" fmla="*/ 2147483647 w 858"/>
                <a:gd name="T33" fmla="*/ 2147483647 h 1160"/>
                <a:gd name="T34" fmla="*/ 2147483647 w 858"/>
                <a:gd name="T35" fmla="*/ 2147483647 h 1160"/>
                <a:gd name="T36" fmla="*/ 2147483647 w 858"/>
                <a:gd name="T37" fmla="*/ 2147483647 h 1160"/>
                <a:gd name="T38" fmla="*/ 0 w 858"/>
                <a:gd name="T39" fmla="*/ 2147483647 h 1160"/>
                <a:gd name="T40" fmla="*/ 2147483647 w 858"/>
                <a:gd name="T41" fmla="*/ 2147483647 h 1160"/>
                <a:gd name="T42" fmla="*/ 2147483647 w 858"/>
                <a:gd name="T43" fmla="*/ 2147483647 h 1160"/>
                <a:gd name="T44" fmla="*/ 2147483647 w 858"/>
                <a:gd name="T45" fmla="*/ 2147483647 h 1160"/>
                <a:gd name="T46" fmla="*/ 2147483647 w 858"/>
                <a:gd name="T47" fmla="*/ 2147483647 h 1160"/>
                <a:gd name="T48" fmla="*/ 2147483647 w 858"/>
                <a:gd name="T49" fmla="*/ 2147483647 h 1160"/>
                <a:gd name="T50" fmla="*/ 2147483647 w 858"/>
                <a:gd name="T51" fmla="*/ 2147483647 h 1160"/>
                <a:gd name="T52" fmla="*/ 2147483647 w 858"/>
                <a:gd name="T53" fmla="*/ 2147483647 h 1160"/>
                <a:gd name="T54" fmla="*/ 2147483647 w 858"/>
                <a:gd name="T55" fmla="*/ 2147483647 h 1160"/>
                <a:gd name="T56" fmla="*/ 2147483647 w 858"/>
                <a:gd name="T57" fmla="*/ 2147483647 h 1160"/>
                <a:gd name="T58" fmla="*/ 2147483647 w 858"/>
                <a:gd name="T59" fmla="*/ 2147483647 h 1160"/>
                <a:gd name="T60" fmla="*/ 2147483647 w 858"/>
                <a:gd name="T61" fmla="*/ 2147483647 h 1160"/>
                <a:gd name="T62" fmla="*/ 2147483647 w 858"/>
                <a:gd name="T63" fmla="*/ 2147483647 h 1160"/>
                <a:gd name="T64" fmla="*/ 2147483647 w 858"/>
                <a:gd name="T65" fmla="*/ 2147483647 h 1160"/>
                <a:gd name="T66" fmla="*/ 2147483647 w 858"/>
                <a:gd name="T67" fmla="*/ 2147483647 h 1160"/>
                <a:gd name="T68" fmla="*/ 2147483647 w 858"/>
                <a:gd name="T69" fmla="*/ 2147483647 h 1160"/>
                <a:gd name="T70" fmla="*/ 2147483647 w 858"/>
                <a:gd name="T71" fmla="*/ 2147483647 h 1160"/>
                <a:gd name="T72" fmla="*/ 2147483647 w 858"/>
                <a:gd name="T73" fmla="*/ 2147483647 h 1160"/>
                <a:gd name="T74" fmla="*/ 2147483647 w 858"/>
                <a:gd name="T75" fmla="*/ 2147483647 h 1160"/>
                <a:gd name="T76" fmla="*/ 2147483647 w 858"/>
                <a:gd name="T77" fmla="*/ 2147483647 h 1160"/>
                <a:gd name="T78" fmla="*/ 2147483647 w 858"/>
                <a:gd name="T79" fmla="*/ 2147483647 h 1160"/>
                <a:gd name="T80" fmla="*/ 2147483647 w 858"/>
                <a:gd name="T81" fmla="*/ 2147483647 h 1160"/>
                <a:gd name="T82" fmla="*/ 2147483647 w 858"/>
                <a:gd name="T83" fmla="*/ 2147483647 h 1160"/>
                <a:gd name="T84" fmla="*/ 2147483647 w 858"/>
                <a:gd name="T85" fmla="*/ 2147483647 h 1160"/>
                <a:gd name="T86" fmla="*/ 2147483647 w 858"/>
                <a:gd name="T87" fmla="*/ 2147483647 h 1160"/>
                <a:gd name="T88" fmla="*/ 2147483647 w 858"/>
                <a:gd name="T89" fmla="*/ 2147483647 h 1160"/>
                <a:gd name="T90" fmla="*/ 2147483647 w 858"/>
                <a:gd name="T91" fmla="*/ 0 h 1160"/>
                <a:gd name="T92" fmla="*/ 2147483647 w 858"/>
                <a:gd name="T93" fmla="*/ 2147483647 h 1160"/>
                <a:gd name="T94" fmla="*/ 2147483647 w 858"/>
                <a:gd name="T95" fmla="*/ 2147483647 h 1160"/>
                <a:gd name="T96" fmla="*/ 2147483647 w 858"/>
                <a:gd name="T97" fmla="*/ 2147483647 h 1160"/>
                <a:gd name="T98" fmla="*/ 2147483647 w 858"/>
                <a:gd name="T99" fmla="*/ 2147483647 h 1160"/>
                <a:gd name="T100" fmla="*/ 2147483647 w 858"/>
                <a:gd name="T101" fmla="*/ 2147483647 h 1160"/>
                <a:gd name="T102" fmla="*/ 2147483647 w 858"/>
                <a:gd name="T103" fmla="*/ 2147483647 h 1160"/>
                <a:gd name="T104" fmla="*/ 2147483647 w 858"/>
                <a:gd name="T105" fmla="*/ 2147483647 h 1160"/>
                <a:gd name="T106" fmla="*/ 2147483647 w 858"/>
                <a:gd name="T107" fmla="*/ 2147483647 h 1160"/>
                <a:gd name="T108" fmla="*/ 2147483647 w 858"/>
                <a:gd name="T109" fmla="*/ 2147483647 h 1160"/>
                <a:gd name="T110" fmla="*/ 2147483647 w 858"/>
                <a:gd name="T111" fmla="*/ 2147483647 h 11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58" h="1160">
                  <a:moveTo>
                    <a:pt x="358" y="254"/>
                  </a:moveTo>
                  <a:cubicBezTo>
                    <a:pt x="350" y="266"/>
                    <a:pt x="339" y="272"/>
                    <a:pt x="326" y="276"/>
                  </a:cubicBezTo>
                  <a:cubicBezTo>
                    <a:pt x="323" y="280"/>
                    <a:pt x="315" y="294"/>
                    <a:pt x="310" y="294"/>
                  </a:cubicBezTo>
                  <a:lnTo>
                    <a:pt x="270" y="354"/>
                  </a:lnTo>
                  <a:lnTo>
                    <a:pt x="270" y="400"/>
                  </a:lnTo>
                  <a:lnTo>
                    <a:pt x="182" y="404"/>
                  </a:lnTo>
                  <a:lnTo>
                    <a:pt x="158" y="420"/>
                  </a:lnTo>
                  <a:lnTo>
                    <a:pt x="122" y="378"/>
                  </a:lnTo>
                  <a:lnTo>
                    <a:pt x="80" y="404"/>
                  </a:lnTo>
                  <a:lnTo>
                    <a:pt x="114" y="422"/>
                  </a:lnTo>
                  <a:lnTo>
                    <a:pt x="112" y="494"/>
                  </a:lnTo>
                  <a:lnTo>
                    <a:pt x="88" y="514"/>
                  </a:lnTo>
                  <a:lnTo>
                    <a:pt x="50" y="540"/>
                  </a:lnTo>
                  <a:lnTo>
                    <a:pt x="30" y="562"/>
                  </a:lnTo>
                  <a:lnTo>
                    <a:pt x="50" y="604"/>
                  </a:lnTo>
                  <a:lnTo>
                    <a:pt x="66" y="672"/>
                  </a:lnTo>
                  <a:lnTo>
                    <a:pt x="48" y="856"/>
                  </a:lnTo>
                  <a:lnTo>
                    <a:pt x="34" y="946"/>
                  </a:lnTo>
                  <a:lnTo>
                    <a:pt x="16" y="998"/>
                  </a:lnTo>
                  <a:lnTo>
                    <a:pt x="0" y="1000"/>
                  </a:lnTo>
                  <a:lnTo>
                    <a:pt x="172" y="1160"/>
                  </a:lnTo>
                  <a:lnTo>
                    <a:pt x="282" y="1160"/>
                  </a:lnTo>
                  <a:lnTo>
                    <a:pt x="394" y="1132"/>
                  </a:lnTo>
                  <a:lnTo>
                    <a:pt x="436" y="1110"/>
                  </a:lnTo>
                  <a:lnTo>
                    <a:pt x="500" y="1072"/>
                  </a:lnTo>
                  <a:lnTo>
                    <a:pt x="550" y="1062"/>
                  </a:lnTo>
                  <a:lnTo>
                    <a:pt x="568" y="1040"/>
                  </a:lnTo>
                  <a:lnTo>
                    <a:pt x="542" y="1006"/>
                  </a:lnTo>
                  <a:lnTo>
                    <a:pt x="512" y="924"/>
                  </a:lnTo>
                  <a:lnTo>
                    <a:pt x="526" y="858"/>
                  </a:lnTo>
                  <a:lnTo>
                    <a:pt x="602" y="800"/>
                  </a:lnTo>
                  <a:lnTo>
                    <a:pt x="682" y="722"/>
                  </a:lnTo>
                  <a:lnTo>
                    <a:pt x="732" y="728"/>
                  </a:lnTo>
                  <a:lnTo>
                    <a:pt x="764" y="728"/>
                  </a:lnTo>
                  <a:lnTo>
                    <a:pt x="816" y="684"/>
                  </a:lnTo>
                  <a:lnTo>
                    <a:pt x="802" y="636"/>
                  </a:lnTo>
                  <a:lnTo>
                    <a:pt x="790" y="544"/>
                  </a:lnTo>
                  <a:lnTo>
                    <a:pt x="810" y="490"/>
                  </a:lnTo>
                  <a:lnTo>
                    <a:pt x="786" y="430"/>
                  </a:lnTo>
                  <a:lnTo>
                    <a:pt x="786" y="314"/>
                  </a:lnTo>
                  <a:lnTo>
                    <a:pt x="858" y="234"/>
                  </a:lnTo>
                  <a:lnTo>
                    <a:pt x="818" y="150"/>
                  </a:lnTo>
                  <a:lnTo>
                    <a:pt x="856" y="60"/>
                  </a:lnTo>
                  <a:lnTo>
                    <a:pt x="812" y="8"/>
                  </a:lnTo>
                  <a:lnTo>
                    <a:pt x="768" y="6"/>
                  </a:lnTo>
                  <a:lnTo>
                    <a:pt x="754" y="0"/>
                  </a:lnTo>
                  <a:lnTo>
                    <a:pt x="726" y="16"/>
                  </a:lnTo>
                  <a:lnTo>
                    <a:pt x="710" y="64"/>
                  </a:lnTo>
                  <a:lnTo>
                    <a:pt x="626" y="22"/>
                  </a:lnTo>
                  <a:lnTo>
                    <a:pt x="620" y="72"/>
                  </a:lnTo>
                  <a:lnTo>
                    <a:pt x="508" y="122"/>
                  </a:lnTo>
                  <a:lnTo>
                    <a:pt x="506" y="188"/>
                  </a:lnTo>
                  <a:lnTo>
                    <a:pt x="568" y="238"/>
                  </a:lnTo>
                  <a:lnTo>
                    <a:pt x="548" y="304"/>
                  </a:lnTo>
                  <a:lnTo>
                    <a:pt x="404" y="268"/>
                  </a:lnTo>
                  <a:lnTo>
                    <a:pt x="358" y="254"/>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11" name="Freeform 40">
              <a:extLst>
                <a:ext uri="{FF2B5EF4-FFF2-40B4-BE49-F238E27FC236}">
                  <a16:creationId xmlns:a16="http://schemas.microsoft.com/office/drawing/2014/main" id="{DC3C1B15-5643-4853-B3D6-B5E143DA1F11}"/>
                </a:ext>
              </a:extLst>
            </p:cNvPr>
            <p:cNvSpPr>
              <a:spLocks/>
            </p:cNvSpPr>
            <p:nvPr/>
          </p:nvSpPr>
          <p:spPr bwMode="auto">
            <a:xfrm>
              <a:off x="7204332" y="2020824"/>
              <a:ext cx="1461639" cy="1477681"/>
            </a:xfrm>
            <a:custGeom>
              <a:avLst/>
              <a:gdLst>
                <a:gd name="T0" fmla="*/ 2147483647 w 1018"/>
                <a:gd name="T1" fmla="*/ 2147483647 h 1058"/>
                <a:gd name="T2" fmla="*/ 2147483647 w 1018"/>
                <a:gd name="T3" fmla="*/ 2147483647 h 1058"/>
                <a:gd name="T4" fmla="*/ 2147483647 w 1018"/>
                <a:gd name="T5" fmla="*/ 2147483647 h 1058"/>
                <a:gd name="T6" fmla="*/ 2147483647 w 1018"/>
                <a:gd name="T7" fmla="*/ 2147483647 h 1058"/>
                <a:gd name="T8" fmla="*/ 2147483647 w 1018"/>
                <a:gd name="T9" fmla="*/ 2147483647 h 1058"/>
                <a:gd name="T10" fmla="*/ 2147483647 w 1018"/>
                <a:gd name="T11" fmla="*/ 2147483647 h 1058"/>
                <a:gd name="T12" fmla="*/ 2147483647 w 1018"/>
                <a:gd name="T13" fmla="*/ 2147483647 h 1058"/>
                <a:gd name="T14" fmla="*/ 2147483647 w 1018"/>
                <a:gd name="T15" fmla="*/ 2147483647 h 1058"/>
                <a:gd name="T16" fmla="*/ 2147483647 w 1018"/>
                <a:gd name="T17" fmla="*/ 2147483647 h 1058"/>
                <a:gd name="T18" fmla="*/ 2147483647 w 1018"/>
                <a:gd name="T19" fmla="*/ 2147483647 h 1058"/>
                <a:gd name="T20" fmla="*/ 2147483647 w 1018"/>
                <a:gd name="T21" fmla="*/ 2147483647 h 1058"/>
                <a:gd name="T22" fmla="*/ 0 w 1018"/>
                <a:gd name="T23" fmla="*/ 2147483647 h 1058"/>
                <a:gd name="T24" fmla="*/ 2147483647 w 1018"/>
                <a:gd name="T25" fmla="*/ 2147483647 h 1058"/>
                <a:gd name="T26" fmla="*/ 2147483647 w 1018"/>
                <a:gd name="T27" fmla="*/ 2147483647 h 1058"/>
                <a:gd name="T28" fmla="*/ 2147483647 w 1018"/>
                <a:gd name="T29" fmla="*/ 2147483647 h 1058"/>
                <a:gd name="T30" fmla="*/ 2147483647 w 1018"/>
                <a:gd name="T31" fmla="*/ 2147483647 h 1058"/>
                <a:gd name="T32" fmla="*/ 2147483647 w 1018"/>
                <a:gd name="T33" fmla="*/ 2147483647 h 1058"/>
                <a:gd name="T34" fmla="*/ 2147483647 w 1018"/>
                <a:gd name="T35" fmla="*/ 2147483647 h 1058"/>
                <a:gd name="T36" fmla="*/ 2147483647 w 1018"/>
                <a:gd name="T37" fmla="*/ 2147483647 h 1058"/>
                <a:gd name="T38" fmla="*/ 2147483647 w 1018"/>
                <a:gd name="T39" fmla="*/ 2147483647 h 1058"/>
                <a:gd name="T40" fmla="*/ 2147483647 w 1018"/>
                <a:gd name="T41" fmla="*/ 2147483647 h 1058"/>
                <a:gd name="T42" fmla="*/ 2147483647 w 1018"/>
                <a:gd name="T43" fmla="*/ 2147483647 h 1058"/>
                <a:gd name="T44" fmla="*/ 2147483647 w 1018"/>
                <a:gd name="T45" fmla="*/ 2147483647 h 1058"/>
                <a:gd name="T46" fmla="*/ 2147483647 w 1018"/>
                <a:gd name="T47" fmla="*/ 2147483647 h 1058"/>
                <a:gd name="T48" fmla="*/ 2147483647 w 1018"/>
                <a:gd name="T49" fmla="*/ 2147483647 h 1058"/>
                <a:gd name="T50" fmla="*/ 2147483647 w 1018"/>
                <a:gd name="T51" fmla="*/ 2147483647 h 1058"/>
                <a:gd name="T52" fmla="*/ 2147483647 w 1018"/>
                <a:gd name="T53" fmla="*/ 2147483647 h 1058"/>
                <a:gd name="T54" fmla="*/ 2147483647 w 1018"/>
                <a:gd name="T55" fmla="*/ 2147483647 h 1058"/>
                <a:gd name="T56" fmla="*/ 2147483647 w 1018"/>
                <a:gd name="T57" fmla="*/ 2147483647 h 1058"/>
                <a:gd name="T58" fmla="*/ 2147483647 w 1018"/>
                <a:gd name="T59" fmla="*/ 2147483647 h 1058"/>
                <a:gd name="T60" fmla="*/ 2147483647 w 1018"/>
                <a:gd name="T61" fmla="*/ 2147483647 h 1058"/>
                <a:gd name="T62" fmla="*/ 2147483647 w 1018"/>
                <a:gd name="T63" fmla="*/ 2147483647 h 1058"/>
                <a:gd name="T64" fmla="*/ 2147483647 w 1018"/>
                <a:gd name="T65" fmla="*/ 2147483647 h 10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18" h="1058">
                  <a:moveTo>
                    <a:pt x="838" y="255"/>
                  </a:moveTo>
                  <a:cubicBezTo>
                    <a:pt x="828" y="240"/>
                    <a:pt x="807" y="218"/>
                    <a:pt x="793" y="209"/>
                  </a:cubicBezTo>
                  <a:cubicBezTo>
                    <a:pt x="784" y="190"/>
                    <a:pt x="741" y="163"/>
                    <a:pt x="723" y="150"/>
                  </a:cubicBezTo>
                  <a:cubicBezTo>
                    <a:pt x="720" y="144"/>
                    <a:pt x="711" y="134"/>
                    <a:pt x="711" y="134"/>
                  </a:cubicBezTo>
                  <a:cubicBezTo>
                    <a:pt x="708" y="125"/>
                    <a:pt x="706" y="117"/>
                    <a:pt x="700" y="110"/>
                  </a:cubicBezTo>
                  <a:cubicBezTo>
                    <a:pt x="696" y="88"/>
                    <a:pt x="676" y="79"/>
                    <a:pt x="658" y="68"/>
                  </a:cubicBezTo>
                  <a:cubicBezTo>
                    <a:pt x="645" y="60"/>
                    <a:pt x="635" y="50"/>
                    <a:pt x="619" y="47"/>
                  </a:cubicBezTo>
                  <a:cubicBezTo>
                    <a:pt x="613" y="40"/>
                    <a:pt x="606" y="41"/>
                    <a:pt x="598" y="36"/>
                  </a:cubicBezTo>
                  <a:cubicBezTo>
                    <a:pt x="587" y="29"/>
                    <a:pt x="576" y="21"/>
                    <a:pt x="564" y="14"/>
                  </a:cubicBezTo>
                  <a:cubicBezTo>
                    <a:pt x="560" y="7"/>
                    <a:pt x="558" y="6"/>
                    <a:pt x="550" y="5"/>
                  </a:cubicBezTo>
                  <a:cubicBezTo>
                    <a:pt x="545" y="1"/>
                    <a:pt x="547" y="3"/>
                    <a:pt x="543" y="0"/>
                  </a:cubicBezTo>
                  <a:lnTo>
                    <a:pt x="534" y="66"/>
                  </a:lnTo>
                  <a:lnTo>
                    <a:pt x="567" y="135"/>
                  </a:lnTo>
                  <a:lnTo>
                    <a:pt x="537" y="180"/>
                  </a:lnTo>
                  <a:lnTo>
                    <a:pt x="492" y="210"/>
                  </a:lnTo>
                  <a:lnTo>
                    <a:pt x="487" y="267"/>
                  </a:lnTo>
                  <a:lnTo>
                    <a:pt x="409" y="264"/>
                  </a:lnTo>
                  <a:lnTo>
                    <a:pt x="370" y="321"/>
                  </a:lnTo>
                  <a:lnTo>
                    <a:pt x="300" y="350"/>
                  </a:lnTo>
                  <a:lnTo>
                    <a:pt x="205" y="315"/>
                  </a:lnTo>
                  <a:lnTo>
                    <a:pt x="142" y="246"/>
                  </a:lnTo>
                  <a:lnTo>
                    <a:pt x="94" y="165"/>
                  </a:lnTo>
                  <a:lnTo>
                    <a:pt x="72" y="165"/>
                  </a:lnTo>
                  <a:lnTo>
                    <a:pt x="0" y="246"/>
                  </a:lnTo>
                  <a:lnTo>
                    <a:pt x="0" y="360"/>
                  </a:lnTo>
                  <a:lnTo>
                    <a:pt x="22" y="414"/>
                  </a:lnTo>
                  <a:lnTo>
                    <a:pt x="6" y="479"/>
                  </a:lnTo>
                  <a:lnTo>
                    <a:pt x="31" y="614"/>
                  </a:lnTo>
                  <a:lnTo>
                    <a:pt x="3" y="644"/>
                  </a:lnTo>
                  <a:lnTo>
                    <a:pt x="16" y="668"/>
                  </a:lnTo>
                  <a:lnTo>
                    <a:pt x="100" y="714"/>
                  </a:lnTo>
                  <a:lnTo>
                    <a:pt x="121" y="786"/>
                  </a:lnTo>
                  <a:lnTo>
                    <a:pt x="138" y="891"/>
                  </a:lnTo>
                  <a:lnTo>
                    <a:pt x="202" y="921"/>
                  </a:lnTo>
                  <a:lnTo>
                    <a:pt x="240" y="894"/>
                  </a:lnTo>
                  <a:lnTo>
                    <a:pt x="291" y="870"/>
                  </a:lnTo>
                  <a:lnTo>
                    <a:pt x="400" y="915"/>
                  </a:lnTo>
                  <a:lnTo>
                    <a:pt x="471" y="1011"/>
                  </a:lnTo>
                  <a:lnTo>
                    <a:pt x="567" y="1058"/>
                  </a:lnTo>
                  <a:lnTo>
                    <a:pt x="769" y="1019"/>
                  </a:lnTo>
                  <a:lnTo>
                    <a:pt x="780" y="962"/>
                  </a:lnTo>
                  <a:lnTo>
                    <a:pt x="811" y="911"/>
                  </a:lnTo>
                  <a:lnTo>
                    <a:pt x="853" y="959"/>
                  </a:lnTo>
                  <a:lnTo>
                    <a:pt x="843" y="1008"/>
                  </a:lnTo>
                  <a:lnTo>
                    <a:pt x="886" y="1005"/>
                  </a:lnTo>
                  <a:cubicBezTo>
                    <a:pt x="891" y="1002"/>
                    <a:pt x="897" y="1000"/>
                    <a:pt x="900" y="996"/>
                  </a:cubicBezTo>
                  <a:cubicBezTo>
                    <a:pt x="901" y="994"/>
                    <a:pt x="896" y="994"/>
                    <a:pt x="895" y="993"/>
                  </a:cubicBezTo>
                  <a:cubicBezTo>
                    <a:pt x="892" y="990"/>
                    <a:pt x="889" y="987"/>
                    <a:pt x="886" y="984"/>
                  </a:cubicBezTo>
                  <a:cubicBezTo>
                    <a:pt x="882" y="980"/>
                    <a:pt x="880" y="975"/>
                    <a:pt x="874" y="974"/>
                  </a:cubicBezTo>
                  <a:cubicBezTo>
                    <a:pt x="870" y="968"/>
                    <a:pt x="865" y="967"/>
                    <a:pt x="864" y="960"/>
                  </a:cubicBezTo>
                  <a:cubicBezTo>
                    <a:pt x="865" y="951"/>
                    <a:pt x="865" y="942"/>
                    <a:pt x="870" y="935"/>
                  </a:cubicBezTo>
                  <a:cubicBezTo>
                    <a:pt x="871" y="928"/>
                    <a:pt x="874" y="930"/>
                    <a:pt x="880" y="926"/>
                  </a:cubicBezTo>
                  <a:cubicBezTo>
                    <a:pt x="884" y="915"/>
                    <a:pt x="896" y="910"/>
                    <a:pt x="907" y="908"/>
                  </a:cubicBezTo>
                  <a:cubicBezTo>
                    <a:pt x="914" y="904"/>
                    <a:pt x="913" y="900"/>
                    <a:pt x="921" y="899"/>
                  </a:cubicBezTo>
                  <a:cubicBezTo>
                    <a:pt x="937" y="887"/>
                    <a:pt x="952" y="888"/>
                    <a:pt x="973" y="888"/>
                  </a:cubicBezTo>
                  <a:lnTo>
                    <a:pt x="979" y="825"/>
                  </a:lnTo>
                  <a:lnTo>
                    <a:pt x="1018" y="780"/>
                  </a:lnTo>
                  <a:lnTo>
                    <a:pt x="982" y="795"/>
                  </a:lnTo>
                  <a:lnTo>
                    <a:pt x="886" y="711"/>
                  </a:lnTo>
                  <a:lnTo>
                    <a:pt x="876" y="617"/>
                  </a:lnTo>
                  <a:lnTo>
                    <a:pt x="895" y="543"/>
                  </a:lnTo>
                  <a:lnTo>
                    <a:pt x="913" y="512"/>
                  </a:lnTo>
                  <a:lnTo>
                    <a:pt x="901" y="474"/>
                  </a:lnTo>
                  <a:lnTo>
                    <a:pt x="871" y="444"/>
                  </a:lnTo>
                  <a:lnTo>
                    <a:pt x="840" y="416"/>
                  </a:lnTo>
                  <a:lnTo>
                    <a:pt x="832" y="356"/>
                  </a:lnTo>
                  <a:lnTo>
                    <a:pt x="838" y="255"/>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12" name="Freeform 41">
              <a:extLst>
                <a:ext uri="{FF2B5EF4-FFF2-40B4-BE49-F238E27FC236}">
                  <a16:creationId xmlns:a16="http://schemas.microsoft.com/office/drawing/2014/main" id="{E28204E3-F096-4CE2-B083-665210677130}"/>
                </a:ext>
              </a:extLst>
            </p:cNvPr>
            <p:cNvSpPr>
              <a:spLocks/>
            </p:cNvSpPr>
            <p:nvPr/>
          </p:nvSpPr>
          <p:spPr bwMode="auto">
            <a:xfrm>
              <a:off x="6864876" y="1455074"/>
              <a:ext cx="1137015" cy="1038544"/>
            </a:xfrm>
            <a:custGeom>
              <a:avLst/>
              <a:gdLst>
                <a:gd name="T0" fmla="*/ 2147483647 w 792"/>
                <a:gd name="T1" fmla="*/ 2147483647 h 744"/>
                <a:gd name="T2" fmla="*/ 2147483647 w 792"/>
                <a:gd name="T3" fmla="*/ 2147483647 h 744"/>
                <a:gd name="T4" fmla="*/ 2147483647 w 792"/>
                <a:gd name="T5" fmla="*/ 2147483647 h 744"/>
                <a:gd name="T6" fmla="*/ 2147483647 w 792"/>
                <a:gd name="T7" fmla="*/ 2147483647 h 744"/>
                <a:gd name="T8" fmla="*/ 2147483647 w 792"/>
                <a:gd name="T9" fmla="*/ 2147483647 h 744"/>
                <a:gd name="T10" fmla="*/ 2147483647 w 792"/>
                <a:gd name="T11" fmla="*/ 2147483647 h 744"/>
                <a:gd name="T12" fmla="*/ 2147483647 w 792"/>
                <a:gd name="T13" fmla="*/ 2147483647 h 744"/>
                <a:gd name="T14" fmla="*/ 2147483647 w 792"/>
                <a:gd name="T15" fmla="*/ 2147483647 h 744"/>
                <a:gd name="T16" fmla="*/ 2147483647 w 792"/>
                <a:gd name="T17" fmla="*/ 2147483647 h 744"/>
                <a:gd name="T18" fmla="*/ 2147483647 w 792"/>
                <a:gd name="T19" fmla="*/ 2147483647 h 744"/>
                <a:gd name="T20" fmla="*/ 2147483647 w 792"/>
                <a:gd name="T21" fmla="*/ 2147483647 h 744"/>
                <a:gd name="T22" fmla="*/ 2147483647 w 792"/>
                <a:gd name="T23" fmla="*/ 2147483647 h 744"/>
                <a:gd name="T24" fmla="*/ 2147483647 w 792"/>
                <a:gd name="T25" fmla="*/ 2147483647 h 744"/>
                <a:gd name="T26" fmla="*/ 2147483647 w 792"/>
                <a:gd name="T27" fmla="*/ 2147483647 h 744"/>
                <a:gd name="T28" fmla="*/ 2147483647 w 792"/>
                <a:gd name="T29" fmla="*/ 2147483647 h 744"/>
                <a:gd name="T30" fmla="*/ 2147483647 w 792"/>
                <a:gd name="T31" fmla="*/ 2147483647 h 744"/>
                <a:gd name="T32" fmla="*/ 2147483647 w 792"/>
                <a:gd name="T33" fmla="*/ 2147483647 h 744"/>
                <a:gd name="T34" fmla="*/ 2147483647 w 792"/>
                <a:gd name="T35" fmla="*/ 2147483647 h 744"/>
                <a:gd name="T36" fmla="*/ 2147483647 w 792"/>
                <a:gd name="T37" fmla="*/ 2147483647 h 744"/>
                <a:gd name="T38" fmla="*/ 2147483647 w 792"/>
                <a:gd name="T39" fmla="*/ 2147483647 h 744"/>
                <a:gd name="T40" fmla="*/ 2147483647 w 792"/>
                <a:gd name="T41" fmla="*/ 2147483647 h 744"/>
                <a:gd name="T42" fmla="*/ 2147483647 w 792"/>
                <a:gd name="T43" fmla="*/ 0 h 744"/>
                <a:gd name="T44" fmla="*/ 2147483647 w 792"/>
                <a:gd name="T45" fmla="*/ 2147483647 h 744"/>
                <a:gd name="T46" fmla="*/ 2147483647 w 792"/>
                <a:gd name="T47" fmla="*/ 2147483647 h 744"/>
                <a:gd name="T48" fmla="*/ 2147483647 w 792"/>
                <a:gd name="T49" fmla="*/ 2147483647 h 744"/>
                <a:gd name="T50" fmla="*/ 2147483647 w 792"/>
                <a:gd name="T51" fmla="*/ 2147483647 h 744"/>
                <a:gd name="T52" fmla="*/ 2147483647 w 792"/>
                <a:gd name="T53" fmla="*/ 2147483647 h 744"/>
                <a:gd name="T54" fmla="*/ 2147483647 w 792"/>
                <a:gd name="T55" fmla="*/ 2147483647 h 744"/>
                <a:gd name="T56" fmla="*/ 2147483647 w 792"/>
                <a:gd name="T57" fmla="*/ 2147483647 h 744"/>
                <a:gd name="T58" fmla="*/ 2147483647 w 792"/>
                <a:gd name="T59" fmla="*/ 2147483647 h 744"/>
                <a:gd name="T60" fmla="*/ 0 w 792"/>
                <a:gd name="T61" fmla="*/ 2147483647 h 744"/>
                <a:gd name="T62" fmla="*/ 2147483647 w 792"/>
                <a:gd name="T63" fmla="*/ 2147483647 h 744"/>
                <a:gd name="T64" fmla="*/ 2147483647 w 792"/>
                <a:gd name="T65" fmla="*/ 2147483647 h 744"/>
                <a:gd name="T66" fmla="*/ 2147483647 w 792"/>
                <a:gd name="T67" fmla="*/ 2147483647 h 744"/>
                <a:gd name="T68" fmla="*/ 2147483647 w 792"/>
                <a:gd name="T69" fmla="*/ 2147483647 h 744"/>
                <a:gd name="T70" fmla="*/ 2147483647 w 792"/>
                <a:gd name="T71" fmla="*/ 2147483647 h 744"/>
                <a:gd name="T72" fmla="*/ 2147483647 w 792"/>
                <a:gd name="T73" fmla="*/ 2147483647 h 744"/>
                <a:gd name="T74" fmla="*/ 2147483647 w 792"/>
                <a:gd name="T75" fmla="*/ 2147483647 h 744"/>
                <a:gd name="T76" fmla="*/ 2147483647 w 792"/>
                <a:gd name="T77" fmla="*/ 2147483647 h 744"/>
                <a:gd name="T78" fmla="*/ 2147483647 w 792"/>
                <a:gd name="T79" fmla="*/ 2147483647 h 744"/>
                <a:gd name="T80" fmla="*/ 2147483647 w 792"/>
                <a:gd name="T81" fmla="*/ 2147483647 h 744"/>
                <a:gd name="T82" fmla="*/ 2147483647 w 792"/>
                <a:gd name="T83" fmla="*/ 2147483647 h 744"/>
                <a:gd name="T84" fmla="*/ 2147483647 w 792"/>
                <a:gd name="T85" fmla="*/ 2147483647 h 744"/>
                <a:gd name="T86" fmla="*/ 2147483647 w 792"/>
                <a:gd name="T87" fmla="*/ 2147483647 h 744"/>
                <a:gd name="T88" fmla="*/ 2147483647 w 792"/>
                <a:gd name="T89" fmla="*/ 2147483647 h 744"/>
                <a:gd name="T90" fmla="*/ 2147483647 w 792"/>
                <a:gd name="T91" fmla="*/ 2147483647 h 744"/>
                <a:gd name="T92" fmla="*/ 2147483647 w 792"/>
                <a:gd name="T93" fmla="*/ 2147483647 h 744"/>
                <a:gd name="T94" fmla="*/ 2147483647 w 792"/>
                <a:gd name="T95" fmla="*/ 2147483647 h 744"/>
                <a:gd name="T96" fmla="*/ 2147483647 w 792"/>
                <a:gd name="T97" fmla="*/ 2147483647 h 744"/>
                <a:gd name="T98" fmla="*/ 2147483647 w 792"/>
                <a:gd name="T99" fmla="*/ 2147483647 h 744"/>
                <a:gd name="T100" fmla="*/ 2147483647 w 792"/>
                <a:gd name="T101" fmla="*/ 2147483647 h 744"/>
                <a:gd name="T102" fmla="*/ 2147483647 w 792"/>
                <a:gd name="T103" fmla="*/ 2147483647 h 744"/>
                <a:gd name="T104" fmla="*/ 2147483647 w 792"/>
                <a:gd name="T105" fmla="*/ 2147483647 h 744"/>
                <a:gd name="T106" fmla="*/ 2147483647 w 792"/>
                <a:gd name="T107" fmla="*/ 2147483647 h 744"/>
                <a:gd name="T108" fmla="*/ 2147483647 w 792"/>
                <a:gd name="T109" fmla="*/ 2147483647 h 7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92" h="744">
                  <a:moveTo>
                    <a:pt x="723" y="343"/>
                  </a:moveTo>
                  <a:cubicBezTo>
                    <a:pt x="716" y="317"/>
                    <a:pt x="720" y="288"/>
                    <a:pt x="744" y="276"/>
                  </a:cubicBezTo>
                  <a:cubicBezTo>
                    <a:pt x="745" y="274"/>
                    <a:pt x="746" y="272"/>
                    <a:pt x="748" y="271"/>
                  </a:cubicBezTo>
                  <a:cubicBezTo>
                    <a:pt x="749" y="270"/>
                    <a:pt x="752" y="271"/>
                    <a:pt x="753" y="270"/>
                  </a:cubicBezTo>
                  <a:cubicBezTo>
                    <a:pt x="756" y="267"/>
                    <a:pt x="756" y="262"/>
                    <a:pt x="759" y="259"/>
                  </a:cubicBezTo>
                  <a:cubicBezTo>
                    <a:pt x="758" y="239"/>
                    <a:pt x="763" y="218"/>
                    <a:pt x="756" y="199"/>
                  </a:cubicBezTo>
                  <a:cubicBezTo>
                    <a:pt x="752" y="190"/>
                    <a:pt x="741" y="177"/>
                    <a:pt x="733" y="171"/>
                  </a:cubicBezTo>
                  <a:cubicBezTo>
                    <a:pt x="730" y="169"/>
                    <a:pt x="723" y="166"/>
                    <a:pt x="723" y="166"/>
                  </a:cubicBezTo>
                  <a:cubicBezTo>
                    <a:pt x="719" y="161"/>
                    <a:pt x="714" y="159"/>
                    <a:pt x="709" y="156"/>
                  </a:cubicBezTo>
                  <a:cubicBezTo>
                    <a:pt x="704" y="149"/>
                    <a:pt x="698" y="146"/>
                    <a:pt x="694" y="138"/>
                  </a:cubicBezTo>
                  <a:cubicBezTo>
                    <a:pt x="690" y="118"/>
                    <a:pt x="705" y="119"/>
                    <a:pt x="720" y="115"/>
                  </a:cubicBezTo>
                  <a:cubicBezTo>
                    <a:pt x="721" y="114"/>
                    <a:pt x="722" y="113"/>
                    <a:pt x="724" y="112"/>
                  </a:cubicBezTo>
                  <a:cubicBezTo>
                    <a:pt x="726" y="111"/>
                    <a:pt x="728" y="112"/>
                    <a:pt x="729" y="111"/>
                  </a:cubicBezTo>
                  <a:cubicBezTo>
                    <a:pt x="736" y="106"/>
                    <a:pt x="736" y="98"/>
                    <a:pt x="745" y="94"/>
                  </a:cubicBezTo>
                  <a:cubicBezTo>
                    <a:pt x="750" y="88"/>
                    <a:pt x="750" y="83"/>
                    <a:pt x="753" y="76"/>
                  </a:cubicBezTo>
                  <a:cubicBezTo>
                    <a:pt x="752" y="63"/>
                    <a:pt x="757" y="36"/>
                    <a:pt x="739" y="33"/>
                  </a:cubicBezTo>
                  <a:cubicBezTo>
                    <a:pt x="724" y="26"/>
                    <a:pt x="697" y="29"/>
                    <a:pt x="678" y="27"/>
                  </a:cubicBezTo>
                  <a:cubicBezTo>
                    <a:pt x="650" y="21"/>
                    <a:pt x="669" y="24"/>
                    <a:pt x="622" y="25"/>
                  </a:cubicBezTo>
                  <a:cubicBezTo>
                    <a:pt x="606" y="33"/>
                    <a:pt x="581" y="39"/>
                    <a:pt x="564" y="42"/>
                  </a:cubicBezTo>
                  <a:cubicBezTo>
                    <a:pt x="539" y="41"/>
                    <a:pt x="515" y="41"/>
                    <a:pt x="490" y="40"/>
                  </a:cubicBezTo>
                  <a:cubicBezTo>
                    <a:pt x="465" y="39"/>
                    <a:pt x="449" y="17"/>
                    <a:pt x="427" y="10"/>
                  </a:cubicBezTo>
                  <a:cubicBezTo>
                    <a:pt x="420" y="5"/>
                    <a:pt x="410" y="3"/>
                    <a:pt x="402" y="0"/>
                  </a:cubicBezTo>
                  <a:cubicBezTo>
                    <a:pt x="339" y="1"/>
                    <a:pt x="292" y="3"/>
                    <a:pt x="229" y="1"/>
                  </a:cubicBezTo>
                  <a:cubicBezTo>
                    <a:pt x="194" y="2"/>
                    <a:pt x="159" y="2"/>
                    <a:pt x="124" y="6"/>
                  </a:cubicBezTo>
                  <a:cubicBezTo>
                    <a:pt x="116" y="12"/>
                    <a:pt x="106" y="17"/>
                    <a:pt x="97" y="21"/>
                  </a:cubicBezTo>
                  <a:cubicBezTo>
                    <a:pt x="91" y="27"/>
                    <a:pt x="86" y="33"/>
                    <a:pt x="79" y="37"/>
                  </a:cubicBezTo>
                  <a:cubicBezTo>
                    <a:pt x="74" y="45"/>
                    <a:pt x="65" y="56"/>
                    <a:pt x="57" y="60"/>
                  </a:cubicBezTo>
                  <a:cubicBezTo>
                    <a:pt x="53" y="65"/>
                    <a:pt x="48" y="68"/>
                    <a:pt x="42" y="70"/>
                  </a:cubicBezTo>
                  <a:lnTo>
                    <a:pt x="48" y="78"/>
                  </a:lnTo>
                  <a:lnTo>
                    <a:pt x="9" y="165"/>
                  </a:lnTo>
                  <a:lnTo>
                    <a:pt x="0" y="288"/>
                  </a:lnTo>
                  <a:lnTo>
                    <a:pt x="63" y="351"/>
                  </a:lnTo>
                  <a:lnTo>
                    <a:pt x="73" y="349"/>
                  </a:lnTo>
                  <a:lnTo>
                    <a:pt x="150" y="391"/>
                  </a:lnTo>
                  <a:lnTo>
                    <a:pt x="162" y="343"/>
                  </a:lnTo>
                  <a:lnTo>
                    <a:pt x="205" y="327"/>
                  </a:lnTo>
                  <a:lnTo>
                    <a:pt x="217" y="334"/>
                  </a:lnTo>
                  <a:lnTo>
                    <a:pt x="258" y="333"/>
                  </a:lnTo>
                  <a:lnTo>
                    <a:pt x="312" y="399"/>
                  </a:lnTo>
                  <a:lnTo>
                    <a:pt x="271" y="486"/>
                  </a:lnTo>
                  <a:lnTo>
                    <a:pt x="309" y="564"/>
                  </a:lnTo>
                  <a:lnTo>
                    <a:pt x="337" y="565"/>
                  </a:lnTo>
                  <a:lnTo>
                    <a:pt x="382" y="642"/>
                  </a:lnTo>
                  <a:lnTo>
                    <a:pt x="451" y="715"/>
                  </a:lnTo>
                  <a:lnTo>
                    <a:pt x="534" y="744"/>
                  </a:lnTo>
                  <a:lnTo>
                    <a:pt x="607" y="715"/>
                  </a:lnTo>
                  <a:lnTo>
                    <a:pt x="642" y="658"/>
                  </a:lnTo>
                  <a:lnTo>
                    <a:pt x="718" y="667"/>
                  </a:lnTo>
                  <a:lnTo>
                    <a:pt x="724" y="609"/>
                  </a:lnTo>
                  <a:lnTo>
                    <a:pt x="771" y="580"/>
                  </a:lnTo>
                  <a:lnTo>
                    <a:pt x="792" y="537"/>
                  </a:lnTo>
                  <a:lnTo>
                    <a:pt x="760" y="468"/>
                  </a:lnTo>
                  <a:lnTo>
                    <a:pt x="780" y="400"/>
                  </a:lnTo>
                  <a:lnTo>
                    <a:pt x="738" y="366"/>
                  </a:lnTo>
                  <a:lnTo>
                    <a:pt x="723" y="343"/>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13" name="Freeform 42">
              <a:extLst>
                <a:ext uri="{FF2B5EF4-FFF2-40B4-BE49-F238E27FC236}">
                  <a16:creationId xmlns:a16="http://schemas.microsoft.com/office/drawing/2014/main" id="{112801C8-CB57-4021-95C3-221AD3F04206}"/>
                </a:ext>
              </a:extLst>
            </p:cNvPr>
            <p:cNvSpPr>
              <a:spLocks/>
            </p:cNvSpPr>
            <p:nvPr/>
          </p:nvSpPr>
          <p:spPr bwMode="auto">
            <a:xfrm>
              <a:off x="7877394" y="1267655"/>
              <a:ext cx="898288" cy="1125549"/>
            </a:xfrm>
            <a:custGeom>
              <a:avLst/>
              <a:gdLst>
                <a:gd name="T0" fmla="*/ 2147483647 w 627"/>
                <a:gd name="T1" fmla="*/ 2147483647 h 806"/>
                <a:gd name="T2" fmla="*/ 2147483647 w 627"/>
                <a:gd name="T3" fmla="*/ 2147483647 h 806"/>
                <a:gd name="T4" fmla="*/ 2147483647 w 627"/>
                <a:gd name="T5" fmla="*/ 2147483647 h 806"/>
                <a:gd name="T6" fmla="*/ 2147483647 w 627"/>
                <a:gd name="T7" fmla="*/ 2147483647 h 806"/>
                <a:gd name="T8" fmla="*/ 2147483647 w 627"/>
                <a:gd name="T9" fmla="*/ 2147483647 h 806"/>
                <a:gd name="T10" fmla="*/ 2147483647 w 627"/>
                <a:gd name="T11" fmla="*/ 2147483647 h 806"/>
                <a:gd name="T12" fmla="*/ 2147483647 w 627"/>
                <a:gd name="T13" fmla="*/ 2147483647 h 806"/>
                <a:gd name="T14" fmla="*/ 2147483647 w 627"/>
                <a:gd name="T15" fmla="*/ 2147483647 h 806"/>
                <a:gd name="T16" fmla="*/ 2147483647 w 627"/>
                <a:gd name="T17" fmla="*/ 2147483647 h 806"/>
                <a:gd name="T18" fmla="*/ 2147483647 w 627"/>
                <a:gd name="T19" fmla="*/ 2147483647 h 806"/>
                <a:gd name="T20" fmla="*/ 2147483647 w 627"/>
                <a:gd name="T21" fmla="*/ 2147483647 h 806"/>
                <a:gd name="T22" fmla="*/ 2147483647 w 627"/>
                <a:gd name="T23" fmla="*/ 2147483647 h 806"/>
                <a:gd name="T24" fmla="*/ 2147483647 w 627"/>
                <a:gd name="T25" fmla="*/ 2147483647 h 806"/>
                <a:gd name="T26" fmla="*/ 2147483647 w 627"/>
                <a:gd name="T27" fmla="*/ 2147483647 h 806"/>
                <a:gd name="T28" fmla="*/ 2147483647 w 627"/>
                <a:gd name="T29" fmla="*/ 2147483647 h 806"/>
                <a:gd name="T30" fmla="*/ 2147483647 w 627"/>
                <a:gd name="T31" fmla="*/ 2147483647 h 806"/>
                <a:gd name="T32" fmla="*/ 2147483647 w 627"/>
                <a:gd name="T33" fmla="*/ 2147483647 h 806"/>
                <a:gd name="T34" fmla="*/ 2147483647 w 627"/>
                <a:gd name="T35" fmla="*/ 2147483647 h 806"/>
                <a:gd name="T36" fmla="*/ 2147483647 w 627"/>
                <a:gd name="T37" fmla="*/ 2147483647 h 806"/>
                <a:gd name="T38" fmla="*/ 0 w 627"/>
                <a:gd name="T39" fmla="*/ 2147483647 h 806"/>
                <a:gd name="T40" fmla="*/ 0 w 627"/>
                <a:gd name="T41" fmla="*/ 2147483647 h 806"/>
                <a:gd name="T42" fmla="*/ 2147483647 w 627"/>
                <a:gd name="T43" fmla="*/ 2147483647 h 806"/>
                <a:gd name="T44" fmla="*/ 2147483647 w 627"/>
                <a:gd name="T45" fmla="*/ 2147483647 h 806"/>
                <a:gd name="T46" fmla="*/ 2147483647 w 627"/>
                <a:gd name="T47" fmla="*/ 2147483647 h 806"/>
                <a:gd name="T48" fmla="*/ 2147483647 w 627"/>
                <a:gd name="T49" fmla="*/ 2147483647 h 806"/>
                <a:gd name="T50" fmla="*/ 2147483647 w 627"/>
                <a:gd name="T51" fmla="*/ 2147483647 h 806"/>
                <a:gd name="T52" fmla="*/ 2147483647 w 627"/>
                <a:gd name="T53" fmla="*/ 2147483647 h 806"/>
                <a:gd name="T54" fmla="*/ 2147483647 w 627"/>
                <a:gd name="T55" fmla="*/ 2147483647 h 806"/>
                <a:gd name="T56" fmla="*/ 2147483647 w 627"/>
                <a:gd name="T57" fmla="*/ 2147483647 h 806"/>
                <a:gd name="T58" fmla="*/ 2147483647 w 627"/>
                <a:gd name="T59" fmla="*/ 2147483647 h 806"/>
                <a:gd name="T60" fmla="*/ 2147483647 w 627"/>
                <a:gd name="T61" fmla="*/ 2147483647 h 806"/>
                <a:gd name="T62" fmla="*/ 2147483647 w 627"/>
                <a:gd name="T63" fmla="*/ 2147483647 h 806"/>
                <a:gd name="T64" fmla="*/ 2147483647 w 627"/>
                <a:gd name="T65" fmla="*/ 2147483647 h 806"/>
                <a:gd name="T66" fmla="*/ 2147483647 w 627"/>
                <a:gd name="T67" fmla="*/ 2147483647 h 806"/>
                <a:gd name="T68" fmla="*/ 2147483647 w 627"/>
                <a:gd name="T69" fmla="*/ 2147483647 h 806"/>
                <a:gd name="T70" fmla="*/ 2147483647 w 627"/>
                <a:gd name="T71" fmla="*/ 2147483647 h 806"/>
                <a:gd name="T72" fmla="*/ 2147483647 w 627"/>
                <a:gd name="T73" fmla="*/ 2147483647 h 806"/>
                <a:gd name="T74" fmla="*/ 2147483647 w 627"/>
                <a:gd name="T75" fmla="*/ 2147483647 h 806"/>
                <a:gd name="T76" fmla="*/ 2147483647 w 627"/>
                <a:gd name="T77" fmla="*/ 2147483647 h 806"/>
                <a:gd name="T78" fmla="*/ 2147483647 w 627"/>
                <a:gd name="T79" fmla="*/ 2147483647 h 806"/>
                <a:gd name="T80" fmla="*/ 2147483647 w 627"/>
                <a:gd name="T81" fmla="*/ 2147483647 h 806"/>
                <a:gd name="T82" fmla="*/ 2147483647 w 627"/>
                <a:gd name="T83" fmla="*/ 2147483647 h 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27" h="806">
                  <a:moveTo>
                    <a:pt x="609" y="540"/>
                  </a:moveTo>
                  <a:cubicBezTo>
                    <a:pt x="605" y="476"/>
                    <a:pt x="627" y="408"/>
                    <a:pt x="559" y="381"/>
                  </a:cubicBezTo>
                  <a:cubicBezTo>
                    <a:pt x="548" y="370"/>
                    <a:pt x="536" y="357"/>
                    <a:pt x="529" y="342"/>
                  </a:cubicBezTo>
                  <a:cubicBezTo>
                    <a:pt x="525" y="317"/>
                    <a:pt x="547" y="193"/>
                    <a:pt x="484" y="182"/>
                  </a:cubicBezTo>
                  <a:cubicBezTo>
                    <a:pt x="477" y="176"/>
                    <a:pt x="472" y="172"/>
                    <a:pt x="463" y="170"/>
                  </a:cubicBezTo>
                  <a:cubicBezTo>
                    <a:pt x="447" y="163"/>
                    <a:pt x="432" y="158"/>
                    <a:pt x="417" y="149"/>
                  </a:cubicBezTo>
                  <a:cubicBezTo>
                    <a:pt x="407" y="143"/>
                    <a:pt x="398" y="134"/>
                    <a:pt x="388" y="129"/>
                  </a:cubicBezTo>
                  <a:cubicBezTo>
                    <a:pt x="375" y="110"/>
                    <a:pt x="344" y="75"/>
                    <a:pt x="325" y="62"/>
                  </a:cubicBezTo>
                  <a:cubicBezTo>
                    <a:pt x="321" y="55"/>
                    <a:pt x="318" y="47"/>
                    <a:pt x="313" y="41"/>
                  </a:cubicBezTo>
                  <a:cubicBezTo>
                    <a:pt x="310" y="26"/>
                    <a:pt x="304" y="10"/>
                    <a:pt x="288" y="8"/>
                  </a:cubicBezTo>
                  <a:cubicBezTo>
                    <a:pt x="265" y="0"/>
                    <a:pt x="181" y="9"/>
                    <a:pt x="157" y="9"/>
                  </a:cubicBezTo>
                  <a:cubicBezTo>
                    <a:pt x="146" y="14"/>
                    <a:pt x="143" y="25"/>
                    <a:pt x="135" y="33"/>
                  </a:cubicBezTo>
                  <a:cubicBezTo>
                    <a:pt x="132" y="40"/>
                    <a:pt x="132" y="44"/>
                    <a:pt x="126" y="48"/>
                  </a:cubicBezTo>
                  <a:cubicBezTo>
                    <a:pt x="112" y="73"/>
                    <a:pt x="103" y="96"/>
                    <a:pt x="82" y="117"/>
                  </a:cubicBezTo>
                  <a:cubicBezTo>
                    <a:pt x="81" y="124"/>
                    <a:pt x="77" y="131"/>
                    <a:pt x="70" y="132"/>
                  </a:cubicBezTo>
                  <a:cubicBezTo>
                    <a:pt x="64" y="142"/>
                    <a:pt x="55" y="149"/>
                    <a:pt x="46" y="155"/>
                  </a:cubicBezTo>
                  <a:lnTo>
                    <a:pt x="60" y="185"/>
                  </a:lnTo>
                  <a:lnTo>
                    <a:pt x="54" y="228"/>
                  </a:lnTo>
                  <a:lnTo>
                    <a:pt x="31" y="249"/>
                  </a:lnTo>
                  <a:lnTo>
                    <a:pt x="0" y="260"/>
                  </a:lnTo>
                  <a:lnTo>
                    <a:pt x="0" y="273"/>
                  </a:lnTo>
                  <a:lnTo>
                    <a:pt x="42" y="308"/>
                  </a:lnTo>
                  <a:lnTo>
                    <a:pt x="64" y="335"/>
                  </a:lnTo>
                  <a:lnTo>
                    <a:pt x="61" y="395"/>
                  </a:lnTo>
                  <a:lnTo>
                    <a:pt x="48" y="420"/>
                  </a:lnTo>
                  <a:lnTo>
                    <a:pt x="27" y="441"/>
                  </a:lnTo>
                  <a:lnTo>
                    <a:pt x="28" y="471"/>
                  </a:lnTo>
                  <a:lnTo>
                    <a:pt x="63" y="515"/>
                  </a:lnTo>
                  <a:lnTo>
                    <a:pt x="127" y="563"/>
                  </a:lnTo>
                  <a:lnTo>
                    <a:pt x="225" y="615"/>
                  </a:lnTo>
                  <a:lnTo>
                    <a:pt x="253" y="669"/>
                  </a:lnTo>
                  <a:lnTo>
                    <a:pt x="286" y="702"/>
                  </a:lnTo>
                  <a:lnTo>
                    <a:pt x="382" y="792"/>
                  </a:lnTo>
                  <a:lnTo>
                    <a:pt x="381" y="806"/>
                  </a:lnTo>
                  <a:lnTo>
                    <a:pt x="450" y="804"/>
                  </a:lnTo>
                  <a:lnTo>
                    <a:pt x="510" y="780"/>
                  </a:lnTo>
                  <a:lnTo>
                    <a:pt x="564" y="732"/>
                  </a:lnTo>
                  <a:lnTo>
                    <a:pt x="576" y="678"/>
                  </a:lnTo>
                  <a:lnTo>
                    <a:pt x="574" y="590"/>
                  </a:lnTo>
                  <a:lnTo>
                    <a:pt x="589" y="543"/>
                  </a:lnTo>
                  <a:lnTo>
                    <a:pt x="610" y="567"/>
                  </a:lnTo>
                  <a:lnTo>
                    <a:pt x="609" y="540"/>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14" name="Freeform 29">
              <a:extLst>
                <a:ext uri="{FF2B5EF4-FFF2-40B4-BE49-F238E27FC236}">
                  <a16:creationId xmlns:a16="http://schemas.microsoft.com/office/drawing/2014/main" id="{4748C85F-E82C-4217-9E5C-C0A47750C77D}"/>
                </a:ext>
              </a:extLst>
            </p:cNvPr>
            <p:cNvSpPr>
              <a:spLocks/>
            </p:cNvSpPr>
            <p:nvPr/>
          </p:nvSpPr>
          <p:spPr bwMode="auto">
            <a:xfrm>
              <a:off x="6998159" y="3515256"/>
              <a:ext cx="1347815" cy="1541296"/>
            </a:xfrm>
            <a:custGeom>
              <a:avLst/>
              <a:gdLst>
                <a:gd name="T0" fmla="*/ 2147483647 w 939"/>
                <a:gd name="T1" fmla="*/ 2147483647 h 1104"/>
                <a:gd name="T2" fmla="*/ 2147483647 w 939"/>
                <a:gd name="T3" fmla="*/ 2147483647 h 1104"/>
                <a:gd name="T4" fmla="*/ 2147483647 w 939"/>
                <a:gd name="T5" fmla="*/ 2147483647 h 1104"/>
                <a:gd name="T6" fmla="*/ 2147483647 w 939"/>
                <a:gd name="T7" fmla="*/ 2147483647 h 1104"/>
                <a:gd name="T8" fmla="*/ 2147483647 w 939"/>
                <a:gd name="T9" fmla="*/ 2147483647 h 1104"/>
                <a:gd name="T10" fmla="*/ 2147483647 w 939"/>
                <a:gd name="T11" fmla="*/ 2147483647 h 1104"/>
                <a:gd name="T12" fmla="*/ 2147483647 w 939"/>
                <a:gd name="T13" fmla="*/ 2147483647 h 1104"/>
                <a:gd name="T14" fmla="*/ 2147483647 w 939"/>
                <a:gd name="T15" fmla="*/ 2147483647 h 1104"/>
                <a:gd name="T16" fmla="*/ 2147483647 w 939"/>
                <a:gd name="T17" fmla="*/ 2147483647 h 1104"/>
                <a:gd name="T18" fmla="*/ 2147483647 w 939"/>
                <a:gd name="T19" fmla="*/ 2147483647 h 1104"/>
                <a:gd name="T20" fmla="*/ 2147483647 w 939"/>
                <a:gd name="T21" fmla="*/ 2147483647 h 1104"/>
                <a:gd name="T22" fmla="*/ 2147483647 w 939"/>
                <a:gd name="T23" fmla="*/ 2147483647 h 1104"/>
                <a:gd name="T24" fmla="*/ 2147483647 w 939"/>
                <a:gd name="T25" fmla="*/ 2147483647 h 1104"/>
                <a:gd name="T26" fmla="*/ 2147483647 w 939"/>
                <a:gd name="T27" fmla="*/ 2147483647 h 1104"/>
                <a:gd name="T28" fmla="*/ 2147483647 w 939"/>
                <a:gd name="T29" fmla="*/ 2147483647 h 1104"/>
                <a:gd name="T30" fmla="*/ 2147483647 w 939"/>
                <a:gd name="T31" fmla="*/ 2147483647 h 1104"/>
                <a:gd name="T32" fmla="*/ 2147483647 w 939"/>
                <a:gd name="T33" fmla="*/ 2147483647 h 1104"/>
                <a:gd name="T34" fmla="*/ 2147483647 w 939"/>
                <a:gd name="T35" fmla="*/ 2147483647 h 1104"/>
                <a:gd name="T36" fmla="*/ 2147483647 w 939"/>
                <a:gd name="T37" fmla="*/ 2147483647 h 1104"/>
                <a:gd name="T38" fmla="*/ 2147483647 w 939"/>
                <a:gd name="T39" fmla="*/ 2147483647 h 1104"/>
                <a:gd name="T40" fmla="*/ 2147483647 w 939"/>
                <a:gd name="T41" fmla="*/ 2147483647 h 1104"/>
                <a:gd name="T42" fmla="*/ 2147483647 w 939"/>
                <a:gd name="T43" fmla="*/ 2147483647 h 1104"/>
                <a:gd name="T44" fmla="*/ 2147483647 w 939"/>
                <a:gd name="T45" fmla="*/ 2147483647 h 1104"/>
                <a:gd name="T46" fmla="*/ 2147483647 w 939"/>
                <a:gd name="T47" fmla="*/ 2147483647 h 1104"/>
                <a:gd name="T48" fmla="*/ 2147483647 w 939"/>
                <a:gd name="T49" fmla="*/ 2147483647 h 1104"/>
                <a:gd name="T50" fmla="*/ 2147483647 w 939"/>
                <a:gd name="T51" fmla="*/ 2147483647 h 1104"/>
                <a:gd name="T52" fmla="*/ 2147483647 w 939"/>
                <a:gd name="T53" fmla="*/ 2147483647 h 1104"/>
                <a:gd name="T54" fmla="*/ 2147483647 w 939"/>
                <a:gd name="T55" fmla="*/ 2147483647 h 1104"/>
                <a:gd name="T56" fmla="*/ 2147483647 w 939"/>
                <a:gd name="T57" fmla="*/ 2147483647 h 1104"/>
                <a:gd name="T58" fmla="*/ 2147483647 w 939"/>
                <a:gd name="T59" fmla="*/ 2147483647 h 1104"/>
                <a:gd name="T60" fmla="*/ 2147483647 w 939"/>
                <a:gd name="T61" fmla="*/ 2147483647 h 1104"/>
                <a:gd name="T62" fmla="*/ 2147483647 w 939"/>
                <a:gd name="T63" fmla="*/ 2147483647 h 1104"/>
                <a:gd name="T64" fmla="*/ 2147483647 w 939"/>
                <a:gd name="T65" fmla="*/ 2147483647 h 1104"/>
                <a:gd name="T66" fmla="*/ 2147483647 w 939"/>
                <a:gd name="T67" fmla="*/ 2147483647 h 1104"/>
                <a:gd name="T68" fmla="*/ 2147483647 w 939"/>
                <a:gd name="T69" fmla="*/ 2147483647 h 1104"/>
                <a:gd name="T70" fmla="*/ 2147483647 w 939"/>
                <a:gd name="T71" fmla="*/ 2147483647 h 1104"/>
                <a:gd name="T72" fmla="*/ 2147483647 w 939"/>
                <a:gd name="T73" fmla="*/ 2147483647 h 1104"/>
                <a:gd name="T74" fmla="*/ 2147483647 w 939"/>
                <a:gd name="T75" fmla="*/ 2147483647 h 1104"/>
                <a:gd name="T76" fmla="*/ 2147483647 w 939"/>
                <a:gd name="T77" fmla="*/ 2147483647 h 1104"/>
                <a:gd name="T78" fmla="*/ 2147483647 w 939"/>
                <a:gd name="T79" fmla="*/ 2147483647 h 1104"/>
                <a:gd name="T80" fmla="*/ 2147483647 w 939"/>
                <a:gd name="T81" fmla="*/ 2147483647 h 1104"/>
                <a:gd name="T82" fmla="*/ 2147483647 w 939"/>
                <a:gd name="T83" fmla="*/ 2147483647 h 1104"/>
                <a:gd name="T84" fmla="*/ 2147483647 w 939"/>
                <a:gd name="T85" fmla="*/ 2147483647 h 1104"/>
                <a:gd name="T86" fmla="*/ 2147483647 w 939"/>
                <a:gd name="T87" fmla="*/ 2147483647 h 1104"/>
                <a:gd name="T88" fmla="*/ 2147483647 w 939"/>
                <a:gd name="T89" fmla="*/ 2147483647 h 1104"/>
                <a:gd name="T90" fmla="*/ 2147483647 w 939"/>
                <a:gd name="T91" fmla="*/ 2147483647 h 1104"/>
                <a:gd name="T92" fmla="*/ 2147483647 w 939"/>
                <a:gd name="T93" fmla="*/ 2147483647 h 1104"/>
                <a:gd name="T94" fmla="*/ 2147483647 w 939"/>
                <a:gd name="T95" fmla="*/ 2147483647 h 11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9" h="1104">
                  <a:moveTo>
                    <a:pt x="600" y="46"/>
                  </a:moveTo>
                  <a:cubicBezTo>
                    <a:pt x="588" y="53"/>
                    <a:pt x="584" y="51"/>
                    <a:pt x="567" y="49"/>
                  </a:cubicBezTo>
                  <a:cubicBezTo>
                    <a:pt x="561" y="46"/>
                    <a:pt x="557" y="43"/>
                    <a:pt x="550" y="42"/>
                  </a:cubicBezTo>
                  <a:cubicBezTo>
                    <a:pt x="541" y="37"/>
                    <a:pt x="535" y="29"/>
                    <a:pt x="526" y="24"/>
                  </a:cubicBezTo>
                  <a:cubicBezTo>
                    <a:pt x="521" y="0"/>
                    <a:pt x="477" y="20"/>
                    <a:pt x="463" y="31"/>
                  </a:cubicBezTo>
                  <a:cubicBezTo>
                    <a:pt x="462" y="33"/>
                    <a:pt x="461" y="35"/>
                    <a:pt x="460" y="37"/>
                  </a:cubicBezTo>
                  <a:cubicBezTo>
                    <a:pt x="459" y="38"/>
                    <a:pt x="457" y="38"/>
                    <a:pt x="456" y="39"/>
                  </a:cubicBezTo>
                  <a:cubicBezTo>
                    <a:pt x="448" y="48"/>
                    <a:pt x="448" y="63"/>
                    <a:pt x="439" y="72"/>
                  </a:cubicBezTo>
                  <a:cubicBezTo>
                    <a:pt x="415" y="96"/>
                    <a:pt x="384" y="115"/>
                    <a:pt x="351" y="118"/>
                  </a:cubicBezTo>
                  <a:cubicBezTo>
                    <a:pt x="346" y="121"/>
                    <a:pt x="343" y="123"/>
                    <a:pt x="337" y="124"/>
                  </a:cubicBezTo>
                  <a:cubicBezTo>
                    <a:pt x="321" y="132"/>
                    <a:pt x="309" y="145"/>
                    <a:pt x="295" y="154"/>
                  </a:cubicBezTo>
                  <a:cubicBezTo>
                    <a:pt x="290" y="162"/>
                    <a:pt x="286" y="170"/>
                    <a:pt x="280" y="178"/>
                  </a:cubicBezTo>
                  <a:cubicBezTo>
                    <a:pt x="279" y="185"/>
                    <a:pt x="268" y="197"/>
                    <a:pt x="262" y="202"/>
                  </a:cubicBezTo>
                  <a:cubicBezTo>
                    <a:pt x="252" y="219"/>
                    <a:pt x="263" y="230"/>
                    <a:pt x="280" y="232"/>
                  </a:cubicBezTo>
                  <a:cubicBezTo>
                    <a:pt x="285" y="236"/>
                    <a:pt x="297" y="244"/>
                    <a:pt x="297" y="244"/>
                  </a:cubicBezTo>
                  <a:cubicBezTo>
                    <a:pt x="303" y="252"/>
                    <a:pt x="308" y="253"/>
                    <a:pt x="315" y="259"/>
                  </a:cubicBezTo>
                  <a:cubicBezTo>
                    <a:pt x="319" y="265"/>
                    <a:pt x="323" y="271"/>
                    <a:pt x="327" y="277"/>
                  </a:cubicBezTo>
                  <a:cubicBezTo>
                    <a:pt x="329" y="292"/>
                    <a:pt x="343" y="308"/>
                    <a:pt x="358" y="310"/>
                  </a:cubicBezTo>
                  <a:cubicBezTo>
                    <a:pt x="379" y="323"/>
                    <a:pt x="362" y="316"/>
                    <a:pt x="411" y="315"/>
                  </a:cubicBezTo>
                  <a:cubicBezTo>
                    <a:pt x="416" y="311"/>
                    <a:pt x="424" y="306"/>
                    <a:pt x="430" y="304"/>
                  </a:cubicBezTo>
                  <a:cubicBezTo>
                    <a:pt x="436" y="302"/>
                    <a:pt x="447" y="301"/>
                    <a:pt x="447" y="301"/>
                  </a:cubicBezTo>
                  <a:cubicBezTo>
                    <a:pt x="462" y="303"/>
                    <a:pt x="464" y="303"/>
                    <a:pt x="474" y="313"/>
                  </a:cubicBezTo>
                  <a:cubicBezTo>
                    <a:pt x="477" y="316"/>
                    <a:pt x="481" y="322"/>
                    <a:pt x="481" y="322"/>
                  </a:cubicBezTo>
                  <a:cubicBezTo>
                    <a:pt x="483" y="329"/>
                    <a:pt x="483" y="334"/>
                    <a:pt x="487" y="340"/>
                  </a:cubicBezTo>
                  <a:cubicBezTo>
                    <a:pt x="487" y="349"/>
                    <a:pt x="490" y="417"/>
                    <a:pt x="477" y="423"/>
                  </a:cubicBezTo>
                  <a:cubicBezTo>
                    <a:pt x="451" y="422"/>
                    <a:pt x="425" y="422"/>
                    <a:pt x="400" y="417"/>
                  </a:cubicBezTo>
                  <a:cubicBezTo>
                    <a:pt x="390" y="400"/>
                    <a:pt x="401" y="377"/>
                    <a:pt x="381" y="367"/>
                  </a:cubicBezTo>
                  <a:cubicBezTo>
                    <a:pt x="369" y="372"/>
                    <a:pt x="356" y="372"/>
                    <a:pt x="343" y="373"/>
                  </a:cubicBezTo>
                  <a:cubicBezTo>
                    <a:pt x="327" y="385"/>
                    <a:pt x="322" y="402"/>
                    <a:pt x="310" y="418"/>
                  </a:cubicBezTo>
                  <a:cubicBezTo>
                    <a:pt x="308" y="428"/>
                    <a:pt x="308" y="441"/>
                    <a:pt x="300" y="447"/>
                  </a:cubicBezTo>
                  <a:cubicBezTo>
                    <a:pt x="297" y="454"/>
                    <a:pt x="296" y="456"/>
                    <a:pt x="289" y="459"/>
                  </a:cubicBezTo>
                  <a:cubicBezTo>
                    <a:pt x="286" y="465"/>
                    <a:pt x="282" y="468"/>
                    <a:pt x="280" y="474"/>
                  </a:cubicBezTo>
                  <a:cubicBezTo>
                    <a:pt x="281" y="499"/>
                    <a:pt x="285" y="516"/>
                    <a:pt x="292" y="538"/>
                  </a:cubicBezTo>
                  <a:cubicBezTo>
                    <a:pt x="294" y="549"/>
                    <a:pt x="295" y="563"/>
                    <a:pt x="301" y="573"/>
                  </a:cubicBezTo>
                  <a:cubicBezTo>
                    <a:pt x="304" y="585"/>
                    <a:pt x="303" y="598"/>
                    <a:pt x="309" y="610"/>
                  </a:cubicBezTo>
                  <a:cubicBezTo>
                    <a:pt x="312" y="628"/>
                    <a:pt x="316" y="649"/>
                    <a:pt x="307" y="667"/>
                  </a:cubicBezTo>
                  <a:cubicBezTo>
                    <a:pt x="306" y="677"/>
                    <a:pt x="299" y="689"/>
                    <a:pt x="289" y="691"/>
                  </a:cubicBezTo>
                  <a:cubicBezTo>
                    <a:pt x="284" y="697"/>
                    <a:pt x="280" y="697"/>
                    <a:pt x="274" y="702"/>
                  </a:cubicBezTo>
                  <a:cubicBezTo>
                    <a:pt x="229" y="700"/>
                    <a:pt x="233" y="696"/>
                    <a:pt x="202" y="690"/>
                  </a:cubicBezTo>
                  <a:cubicBezTo>
                    <a:pt x="194" y="686"/>
                    <a:pt x="193" y="684"/>
                    <a:pt x="192" y="675"/>
                  </a:cubicBezTo>
                  <a:cubicBezTo>
                    <a:pt x="196" y="641"/>
                    <a:pt x="198" y="641"/>
                    <a:pt x="163" y="639"/>
                  </a:cubicBezTo>
                  <a:cubicBezTo>
                    <a:pt x="139" y="640"/>
                    <a:pt x="115" y="639"/>
                    <a:pt x="103" y="663"/>
                  </a:cubicBezTo>
                  <a:cubicBezTo>
                    <a:pt x="101" y="674"/>
                    <a:pt x="95" y="681"/>
                    <a:pt x="91" y="690"/>
                  </a:cubicBezTo>
                  <a:cubicBezTo>
                    <a:pt x="89" y="705"/>
                    <a:pt x="74" y="730"/>
                    <a:pt x="61" y="738"/>
                  </a:cubicBezTo>
                  <a:cubicBezTo>
                    <a:pt x="59" y="754"/>
                    <a:pt x="45" y="775"/>
                    <a:pt x="33" y="787"/>
                  </a:cubicBezTo>
                  <a:cubicBezTo>
                    <a:pt x="29" y="799"/>
                    <a:pt x="17" y="814"/>
                    <a:pt x="10" y="826"/>
                  </a:cubicBezTo>
                  <a:cubicBezTo>
                    <a:pt x="7" y="831"/>
                    <a:pt x="0" y="840"/>
                    <a:pt x="0" y="840"/>
                  </a:cubicBezTo>
                  <a:cubicBezTo>
                    <a:pt x="1" y="849"/>
                    <a:pt x="3" y="857"/>
                    <a:pt x="9" y="864"/>
                  </a:cubicBezTo>
                  <a:cubicBezTo>
                    <a:pt x="15" y="899"/>
                    <a:pt x="45" y="922"/>
                    <a:pt x="79" y="925"/>
                  </a:cubicBezTo>
                  <a:cubicBezTo>
                    <a:pt x="106" y="924"/>
                    <a:pt x="131" y="923"/>
                    <a:pt x="157" y="919"/>
                  </a:cubicBezTo>
                  <a:cubicBezTo>
                    <a:pt x="206" y="920"/>
                    <a:pt x="230" y="917"/>
                    <a:pt x="270" y="927"/>
                  </a:cubicBezTo>
                  <a:cubicBezTo>
                    <a:pt x="279" y="934"/>
                    <a:pt x="286" y="944"/>
                    <a:pt x="297" y="948"/>
                  </a:cubicBezTo>
                  <a:cubicBezTo>
                    <a:pt x="307" y="963"/>
                    <a:pt x="336" y="991"/>
                    <a:pt x="351" y="1000"/>
                  </a:cubicBezTo>
                  <a:cubicBezTo>
                    <a:pt x="356" y="1007"/>
                    <a:pt x="361" y="1014"/>
                    <a:pt x="369" y="1017"/>
                  </a:cubicBezTo>
                  <a:cubicBezTo>
                    <a:pt x="373" y="1023"/>
                    <a:pt x="372" y="1025"/>
                    <a:pt x="378" y="1030"/>
                  </a:cubicBezTo>
                  <a:cubicBezTo>
                    <a:pt x="382" y="1038"/>
                    <a:pt x="391" y="1046"/>
                    <a:pt x="399" y="1051"/>
                  </a:cubicBezTo>
                  <a:cubicBezTo>
                    <a:pt x="408" y="1064"/>
                    <a:pt x="403" y="1057"/>
                    <a:pt x="417" y="1071"/>
                  </a:cubicBezTo>
                  <a:cubicBezTo>
                    <a:pt x="420" y="1074"/>
                    <a:pt x="427" y="1081"/>
                    <a:pt x="427" y="1081"/>
                  </a:cubicBezTo>
                  <a:cubicBezTo>
                    <a:pt x="434" y="1098"/>
                    <a:pt x="446" y="1100"/>
                    <a:pt x="462" y="1104"/>
                  </a:cubicBezTo>
                  <a:cubicBezTo>
                    <a:pt x="483" y="1103"/>
                    <a:pt x="505" y="1104"/>
                    <a:pt x="526" y="1102"/>
                  </a:cubicBezTo>
                  <a:cubicBezTo>
                    <a:pt x="533" y="1101"/>
                    <a:pt x="546" y="1092"/>
                    <a:pt x="546" y="1092"/>
                  </a:cubicBezTo>
                  <a:cubicBezTo>
                    <a:pt x="548" y="1084"/>
                    <a:pt x="560" y="1079"/>
                    <a:pt x="568" y="1075"/>
                  </a:cubicBezTo>
                  <a:cubicBezTo>
                    <a:pt x="581" y="1059"/>
                    <a:pt x="609" y="1038"/>
                    <a:pt x="630" y="1033"/>
                  </a:cubicBezTo>
                  <a:cubicBezTo>
                    <a:pt x="641" y="1025"/>
                    <a:pt x="647" y="1014"/>
                    <a:pt x="657" y="1005"/>
                  </a:cubicBezTo>
                  <a:cubicBezTo>
                    <a:pt x="666" y="997"/>
                    <a:pt x="681" y="993"/>
                    <a:pt x="688" y="982"/>
                  </a:cubicBezTo>
                  <a:cubicBezTo>
                    <a:pt x="693" y="974"/>
                    <a:pt x="696" y="966"/>
                    <a:pt x="703" y="960"/>
                  </a:cubicBezTo>
                  <a:cubicBezTo>
                    <a:pt x="707" y="957"/>
                    <a:pt x="714" y="951"/>
                    <a:pt x="714" y="951"/>
                  </a:cubicBezTo>
                  <a:cubicBezTo>
                    <a:pt x="715" y="941"/>
                    <a:pt x="719" y="934"/>
                    <a:pt x="723" y="925"/>
                  </a:cubicBezTo>
                  <a:cubicBezTo>
                    <a:pt x="722" y="903"/>
                    <a:pt x="722" y="891"/>
                    <a:pt x="717" y="873"/>
                  </a:cubicBezTo>
                  <a:cubicBezTo>
                    <a:pt x="714" y="863"/>
                    <a:pt x="707" y="855"/>
                    <a:pt x="705" y="844"/>
                  </a:cubicBezTo>
                  <a:cubicBezTo>
                    <a:pt x="705" y="836"/>
                    <a:pt x="701" y="796"/>
                    <a:pt x="711" y="783"/>
                  </a:cubicBezTo>
                  <a:cubicBezTo>
                    <a:pt x="712" y="777"/>
                    <a:pt x="714" y="771"/>
                    <a:pt x="717" y="765"/>
                  </a:cubicBezTo>
                  <a:cubicBezTo>
                    <a:pt x="718" y="758"/>
                    <a:pt x="727" y="748"/>
                    <a:pt x="735" y="748"/>
                  </a:cubicBezTo>
                  <a:cubicBezTo>
                    <a:pt x="783" y="747"/>
                    <a:pt x="832" y="747"/>
                    <a:pt x="880" y="747"/>
                  </a:cubicBezTo>
                  <a:cubicBezTo>
                    <a:pt x="885" y="744"/>
                    <a:pt x="892" y="743"/>
                    <a:pt x="897" y="739"/>
                  </a:cubicBezTo>
                  <a:cubicBezTo>
                    <a:pt x="903" y="735"/>
                    <a:pt x="903" y="729"/>
                    <a:pt x="907" y="724"/>
                  </a:cubicBezTo>
                  <a:cubicBezTo>
                    <a:pt x="912" y="718"/>
                    <a:pt x="919" y="712"/>
                    <a:pt x="925" y="706"/>
                  </a:cubicBezTo>
                  <a:cubicBezTo>
                    <a:pt x="930" y="701"/>
                    <a:pt x="932" y="693"/>
                    <a:pt x="936" y="687"/>
                  </a:cubicBezTo>
                  <a:cubicBezTo>
                    <a:pt x="939" y="667"/>
                    <a:pt x="938" y="638"/>
                    <a:pt x="928" y="618"/>
                  </a:cubicBezTo>
                  <a:cubicBezTo>
                    <a:pt x="926" y="605"/>
                    <a:pt x="916" y="594"/>
                    <a:pt x="907" y="585"/>
                  </a:cubicBezTo>
                  <a:cubicBezTo>
                    <a:pt x="906" y="579"/>
                    <a:pt x="900" y="571"/>
                    <a:pt x="895" y="568"/>
                  </a:cubicBezTo>
                  <a:cubicBezTo>
                    <a:pt x="889" y="558"/>
                    <a:pt x="880" y="552"/>
                    <a:pt x="874" y="543"/>
                  </a:cubicBezTo>
                  <a:cubicBezTo>
                    <a:pt x="859" y="519"/>
                    <a:pt x="840" y="488"/>
                    <a:pt x="810" y="483"/>
                  </a:cubicBezTo>
                  <a:cubicBezTo>
                    <a:pt x="803" y="479"/>
                    <a:pt x="792" y="474"/>
                    <a:pt x="783" y="472"/>
                  </a:cubicBezTo>
                  <a:cubicBezTo>
                    <a:pt x="777" y="471"/>
                    <a:pt x="766" y="469"/>
                    <a:pt x="766" y="469"/>
                  </a:cubicBezTo>
                  <a:cubicBezTo>
                    <a:pt x="759" y="463"/>
                    <a:pt x="745" y="463"/>
                    <a:pt x="735" y="462"/>
                  </a:cubicBezTo>
                  <a:cubicBezTo>
                    <a:pt x="722" y="454"/>
                    <a:pt x="710" y="446"/>
                    <a:pt x="697" y="439"/>
                  </a:cubicBezTo>
                  <a:cubicBezTo>
                    <a:pt x="690" y="431"/>
                    <a:pt x="682" y="425"/>
                    <a:pt x="675" y="418"/>
                  </a:cubicBezTo>
                  <a:cubicBezTo>
                    <a:pt x="664" y="406"/>
                    <a:pt x="656" y="392"/>
                    <a:pt x="645" y="381"/>
                  </a:cubicBezTo>
                  <a:cubicBezTo>
                    <a:pt x="641" y="371"/>
                    <a:pt x="638" y="357"/>
                    <a:pt x="628" y="351"/>
                  </a:cubicBezTo>
                  <a:cubicBezTo>
                    <a:pt x="624" y="344"/>
                    <a:pt x="623" y="337"/>
                    <a:pt x="619" y="330"/>
                  </a:cubicBezTo>
                  <a:cubicBezTo>
                    <a:pt x="626" y="283"/>
                    <a:pt x="665" y="263"/>
                    <a:pt x="681" y="220"/>
                  </a:cubicBezTo>
                  <a:cubicBezTo>
                    <a:pt x="679" y="197"/>
                    <a:pt x="680" y="185"/>
                    <a:pt x="667" y="168"/>
                  </a:cubicBezTo>
                  <a:cubicBezTo>
                    <a:pt x="665" y="160"/>
                    <a:pt x="650" y="129"/>
                    <a:pt x="646" y="123"/>
                  </a:cubicBezTo>
                  <a:cubicBezTo>
                    <a:pt x="644" y="111"/>
                    <a:pt x="646" y="121"/>
                    <a:pt x="639" y="102"/>
                  </a:cubicBezTo>
                  <a:cubicBezTo>
                    <a:pt x="634" y="89"/>
                    <a:pt x="631" y="52"/>
                    <a:pt x="609" y="52"/>
                  </a:cubicBezTo>
                  <a:lnTo>
                    <a:pt x="600" y="46"/>
                  </a:lnTo>
                  <a:close/>
                </a:path>
              </a:pathLst>
            </a:custGeom>
            <a:solidFill>
              <a:srgbClr val="A1D0DB"/>
            </a:solidFill>
            <a:ln w="6350">
              <a:solidFill>
                <a:schemeClr val="bg1"/>
              </a:solidFill>
              <a:round/>
              <a:headEnd/>
              <a:tailEnd/>
            </a:ln>
          </p:spPr>
          <p:txBody>
            <a:bodyPr/>
            <a:lstStyle/>
            <a:p>
              <a:endParaRPr lang="ko-KR" altLang="en-US" sz="1467">
                <a:latin typeface="나눔바른고딕" panose="020B0603020101020101" pitchFamily="50" charset="-127"/>
                <a:ea typeface="나눔바른고딕" panose="020B0603020101020101" pitchFamily="50" charset="-127"/>
              </a:endParaRPr>
            </a:p>
          </p:txBody>
        </p:sp>
        <p:sp>
          <p:nvSpPr>
            <p:cNvPr id="115" name="Text Box 62">
              <a:extLst>
                <a:ext uri="{FF2B5EF4-FFF2-40B4-BE49-F238E27FC236}">
                  <a16:creationId xmlns:a16="http://schemas.microsoft.com/office/drawing/2014/main" id="{EA87F795-1E3D-48A6-8A2F-F80D2FB89F96}"/>
                </a:ext>
              </a:extLst>
            </p:cNvPr>
            <p:cNvSpPr txBox="1">
              <a:spLocks noChangeArrowheads="1"/>
            </p:cNvSpPr>
            <p:nvPr/>
          </p:nvSpPr>
          <p:spPr bwMode="auto">
            <a:xfrm>
              <a:off x="7585846" y="4229274"/>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고흥군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16" name="Text Box 43">
              <a:extLst>
                <a:ext uri="{FF2B5EF4-FFF2-40B4-BE49-F238E27FC236}">
                  <a16:creationId xmlns:a16="http://schemas.microsoft.com/office/drawing/2014/main" id="{A9AB3C77-F768-4A62-B541-EC7FE016904C}"/>
                </a:ext>
              </a:extLst>
            </p:cNvPr>
            <p:cNvSpPr txBox="1">
              <a:spLocks noChangeArrowheads="1"/>
            </p:cNvSpPr>
            <p:nvPr/>
          </p:nvSpPr>
          <p:spPr bwMode="auto">
            <a:xfrm>
              <a:off x="5549058" y="1297458"/>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장성군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17" name="Text Box 50">
              <a:extLst>
                <a:ext uri="{FF2B5EF4-FFF2-40B4-BE49-F238E27FC236}">
                  <a16:creationId xmlns:a16="http://schemas.microsoft.com/office/drawing/2014/main" id="{55398E33-1881-4F58-B8DD-431B1D53D34D}"/>
                </a:ext>
              </a:extLst>
            </p:cNvPr>
            <p:cNvSpPr txBox="1">
              <a:spLocks noChangeArrowheads="1"/>
            </p:cNvSpPr>
            <p:nvPr/>
          </p:nvSpPr>
          <p:spPr bwMode="auto">
            <a:xfrm>
              <a:off x="6325594" y="1424505"/>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담양군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18" name="Text Box 51">
              <a:extLst>
                <a:ext uri="{FF2B5EF4-FFF2-40B4-BE49-F238E27FC236}">
                  <a16:creationId xmlns:a16="http://schemas.microsoft.com/office/drawing/2014/main" id="{6DAFEB69-8D26-4CD7-BEF2-BE64D356FB45}"/>
                </a:ext>
              </a:extLst>
            </p:cNvPr>
            <p:cNvSpPr txBox="1">
              <a:spLocks noChangeArrowheads="1"/>
            </p:cNvSpPr>
            <p:nvPr/>
          </p:nvSpPr>
          <p:spPr bwMode="auto">
            <a:xfrm>
              <a:off x="7343271" y="1600409"/>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곡성군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19" name="Text Box 52">
              <a:extLst>
                <a:ext uri="{FF2B5EF4-FFF2-40B4-BE49-F238E27FC236}">
                  <a16:creationId xmlns:a16="http://schemas.microsoft.com/office/drawing/2014/main" id="{C555CD75-B03A-48FF-9039-A96DC3679D5F}"/>
                </a:ext>
              </a:extLst>
            </p:cNvPr>
            <p:cNvSpPr txBox="1">
              <a:spLocks noChangeArrowheads="1"/>
            </p:cNvSpPr>
            <p:nvPr/>
          </p:nvSpPr>
          <p:spPr bwMode="auto">
            <a:xfrm>
              <a:off x="8149951" y="1600409"/>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구례군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0" name="Text Box 53">
              <a:extLst>
                <a:ext uri="{FF2B5EF4-FFF2-40B4-BE49-F238E27FC236}">
                  <a16:creationId xmlns:a16="http://schemas.microsoft.com/office/drawing/2014/main" id="{2FB788BA-07EC-4188-881D-3F114A3EAFE3}"/>
                </a:ext>
              </a:extLst>
            </p:cNvPr>
            <p:cNvSpPr txBox="1">
              <a:spLocks noChangeArrowheads="1"/>
            </p:cNvSpPr>
            <p:nvPr/>
          </p:nvSpPr>
          <p:spPr bwMode="auto">
            <a:xfrm>
              <a:off x="8673863" y="2463201"/>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광양시</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1" name="Text Box 54">
              <a:extLst>
                <a:ext uri="{FF2B5EF4-FFF2-40B4-BE49-F238E27FC236}">
                  <a16:creationId xmlns:a16="http://schemas.microsoft.com/office/drawing/2014/main" id="{02B1EBCC-2BC1-428A-8208-BBF8081C1149}"/>
                </a:ext>
              </a:extLst>
            </p:cNvPr>
            <p:cNvSpPr txBox="1">
              <a:spLocks noChangeArrowheads="1"/>
            </p:cNvSpPr>
            <p:nvPr/>
          </p:nvSpPr>
          <p:spPr bwMode="auto">
            <a:xfrm>
              <a:off x="7736564" y="2620961"/>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순천시</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2" name="Text Box 55">
              <a:extLst>
                <a:ext uri="{FF2B5EF4-FFF2-40B4-BE49-F238E27FC236}">
                  <a16:creationId xmlns:a16="http://schemas.microsoft.com/office/drawing/2014/main" id="{198EF739-5332-4DF9-8A09-DB49A4DC2EB3}"/>
                </a:ext>
              </a:extLst>
            </p:cNvPr>
            <p:cNvSpPr txBox="1">
              <a:spLocks noChangeArrowheads="1"/>
            </p:cNvSpPr>
            <p:nvPr/>
          </p:nvSpPr>
          <p:spPr bwMode="auto">
            <a:xfrm>
              <a:off x="6486353" y="2620961"/>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화순군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3" name="Text Box 56">
              <a:extLst>
                <a:ext uri="{FF2B5EF4-FFF2-40B4-BE49-F238E27FC236}">
                  <a16:creationId xmlns:a16="http://schemas.microsoft.com/office/drawing/2014/main" id="{8F71E71A-9C5F-4B91-89EF-15C8C6C15D71}"/>
                </a:ext>
              </a:extLst>
            </p:cNvPr>
            <p:cNvSpPr txBox="1">
              <a:spLocks noChangeArrowheads="1"/>
            </p:cNvSpPr>
            <p:nvPr/>
          </p:nvSpPr>
          <p:spPr bwMode="auto">
            <a:xfrm>
              <a:off x="5478724" y="2620961"/>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나주시</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4" name="Text Box 57">
              <a:extLst>
                <a:ext uri="{FF2B5EF4-FFF2-40B4-BE49-F238E27FC236}">
                  <a16:creationId xmlns:a16="http://schemas.microsoft.com/office/drawing/2014/main" id="{1D379B4A-EDCF-49BC-9A64-A87C802BA191}"/>
                </a:ext>
              </a:extLst>
            </p:cNvPr>
            <p:cNvSpPr txBox="1">
              <a:spLocks noChangeArrowheads="1"/>
            </p:cNvSpPr>
            <p:nvPr/>
          </p:nvSpPr>
          <p:spPr bwMode="auto">
            <a:xfrm>
              <a:off x="4732331" y="2090442"/>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함평군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5" name="Text Box 58">
              <a:extLst>
                <a:ext uri="{FF2B5EF4-FFF2-40B4-BE49-F238E27FC236}">
                  <a16:creationId xmlns:a16="http://schemas.microsoft.com/office/drawing/2014/main" id="{E0484CF3-9D3C-42AE-9FD0-40C57DCD0BD3}"/>
                </a:ext>
              </a:extLst>
            </p:cNvPr>
            <p:cNvSpPr txBox="1">
              <a:spLocks noChangeArrowheads="1"/>
            </p:cNvSpPr>
            <p:nvPr/>
          </p:nvSpPr>
          <p:spPr bwMode="auto">
            <a:xfrm>
              <a:off x="4469657" y="1512456"/>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영광군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6" name="Text Box 59">
              <a:extLst>
                <a:ext uri="{FF2B5EF4-FFF2-40B4-BE49-F238E27FC236}">
                  <a16:creationId xmlns:a16="http://schemas.microsoft.com/office/drawing/2014/main" id="{C3C31752-146E-4710-B7FD-9D13BA4BD153}"/>
                </a:ext>
              </a:extLst>
            </p:cNvPr>
            <p:cNvSpPr txBox="1">
              <a:spLocks noChangeArrowheads="1"/>
            </p:cNvSpPr>
            <p:nvPr/>
          </p:nvSpPr>
          <p:spPr bwMode="auto">
            <a:xfrm>
              <a:off x="4469657" y="2884827"/>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무안군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7" name="Text Box 60">
              <a:extLst>
                <a:ext uri="{FF2B5EF4-FFF2-40B4-BE49-F238E27FC236}">
                  <a16:creationId xmlns:a16="http://schemas.microsoft.com/office/drawing/2014/main" id="{839B85BC-EAF8-4D40-BA64-A03EEA738009}"/>
                </a:ext>
              </a:extLst>
            </p:cNvPr>
            <p:cNvSpPr txBox="1">
              <a:spLocks noChangeArrowheads="1"/>
            </p:cNvSpPr>
            <p:nvPr/>
          </p:nvSpPr>
          <p:spPr bwMode="auto">
            <a:xfrm>
              <a:off x="5185907" y="3365082"/>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영암군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8" name="Text Box 61">
              <a:extLst>
                <a:ext uri="{FF2B5EF4-FFF2-40B4-BE49-F238E27FC236}">
                  <a16:creationId xmlns:a16="http://schemas.microsoft.com/office/drawing/2014/main" id="{B3F60DD1-BC3C-4357-B224-AB0F5143738B}"/>
                </a:ext>
              </a:extLst>
            </p:cNvPr>
            <p:cNvSpPr txBox="1">
              <a:spLocks noChangeArrowheads="1"/>
            </p:cNvSpPr>
            <p:nvPr/>
          </p:nvSpPr>
          <p:spPr bwMode="auto">
            <a:xfrm>
              <a:off x="6960026" y="3365082"/>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보성군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29" name="Text Box 63">
              <a:extLst>
                <a:ext uri="{FF2B5EF4-FFF2-40B4-BE49-F238E27FC236}">
                  <a16:creationId xmlns:a16="http://schemas.microsoft.com/office/drawing/2014/main" id="{030A13DB-3A25-4AB5-9FF8-949A003FFAF3}"/>
                </a:ext>
              </a:extLst>
            </p:cNvPr>
            <p:cNvSpPr txBox="1">
              <a:spLocks noChangeArrowheads="1"/>
            </p:cNvSpPr>
            <p:nvPr/>
          </p:nvSpPr>
          <p:spPr bwMode="auto">
            <a:xfrm>
              <a:off x="8683909" y="3473978"/>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여수시</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30" name="Text Box 65">
              <a:extLst>
                <a:ext uri="{FF2B5EF4-FFF2-40B4-BE49-F238E27FC236}">
                  <a16:creationId xmlns:a16="http://schemas.microsoft.com/office/drawing/2014/main" id="{7C7BA750-6D3F-4D76-8C95-948D7DF40F1B}"/>
                </a:ext>
              </a:extLst>
            </p:cNvPr>
            <p:cNvSpPr txBox="1">
              <a:spLocks noChangeArrowheads="1"/>
            </p:cNvSpPr>
            <p:nvPr/>
          </p:nvSpPr>
          <p:spPr bwMode="auto">
            <a:xfrm>
              <a:off x="6113158" y="3640113"/>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장흥군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31" name="Text Box 66">
              <a:extLst>
                <a:ext uri="{FF2B5EF4-FFF2-40B4-BE49-F238E27FC236}">
                  <a16:creationId xmlns:a16="http://schemas.microsoft.com/office/drawing/2014/main" id="{5D72B270-43FB-492E-9A97-8CE8678342E3}"/>
                </a:ext>
              </a:extLst>
            </p:cNvPr>
            <p:cNvSpPr txBox="1">
              <a:spLocks noChangeArrowheads="1"/>
            </p:cNvSpPr>
            <p:nvPr/>
          </p:nvSpPr>
          <p:spPr bwMode="auto">
            <a:xfrm>
              <a:off x="5579200" y="4081285"/>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강진군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32" name="Text Box 67">
              <a:extLst>
                <a:ext uri="{FF2B5EF4-FFF2-40B4-BE49-F238E27FC236}">
                  <a16:creationId xmlns:a16="http://schemas.microsoft.com/office/drawing/2014/main" id="{9E7F9E31-054C-47B1-A96F-DCFEA02A8D94}"/>
                </a:ext>
              </a:extLst>
            </p:cNvPr>
            <p:cNvSpPr txBox="1">
              <a:spLocks noChangeArrowheads="1"/>
            </p:cNvSpPr>
            <p:nvPr/>
          </p:nvSpPr>
          <p:spPr bwMode="auto">
            <a:xfrm>
              <a:off x="4832807" y="4512680"/>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해남군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33" name="Text Box 68">
              <a:extLst>
                <a:ext uri="{FF2B5EF4-FFF2-40B4-BE49-F238E27FC236}">
                  <a16:creationId xmlns:a16="http://schemas.microsoft.com/office/drawing/2014/main" id="{90A1BCF2-0D2D-4752-8D9A-1258BB6EE208}"/>
                </a:ext>
              </a:extLst>
            </p:cNvPr>
            <p:cNvSpPr txBox="1">
              <a:spLocks noChangeArrowheads="1"/>
            </p:cNvSpPr>
            <p:nvPr/>
          </p:nvSpPr>
          <p:spPr bwMode="auto">
            <a:xfrm>
              <a:off x="3683073" y="4904984"/>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진도군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34" name="Text Box 69">
              <a:extLst>
                <a:ext uri="{FF2B5EF4-FFF2-40B4-BE49-F238E27FC236}">
                  <a16:creationId xmlns:a16="http://schemas.microsoft.com/office/drawing/2014/main" id="{7CB7DC53-4A61-47C9-BC72-47AC1C98CF32}"/>
                </a:ext>
              </a:extLst>
            </p:cNvPr>
            <p:cNvSpPr txBox="1">
              <a:spLocks noChangeArrowheads="1"/>
            </p:cNvSpPr>
            <p:nvPr/>
          </p:nvSpPr>
          <p:spPr bwMode="auto">
            <a:xfrm>
              <a:off x="5376811" y="5355926"/>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완도군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35" name="Text Box 70">
              <a:extLst>
                <a:ext uri="{FF2B5EF4-FFF2-40B4-BE49-F238E27FC236}">
                  <a16:creationId xmlns:a16="http://schemas.microsoft.com/office/drawing/2014/main" id="{0721377F-B16F-4888-84B5-2A3D8F168D4B}"/>
                </a:ext>
              </a:extLst>
            </p:cNvPr>
            <p:cNvSpPr txBox="1">
              <a:spLocks noChangeArrowheads="1"/>
            </p:cNvSpPr>
            <p:nvPr/>
          </p:nvSpPr>
          <p:spPr bwMode="auto">
            <a:xfrm>
              <a:off x="4258654" y="3384629"/>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목포시</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sp>
          <p:nvSpPr>
            <p:cNvPr id="136" name="Text Box 71">
              <a:extLst>
                <a:ext uri="{FF2B5EF4-FFF2-40B4-BE49-F238E27FC236}">
                  <a16:creationId xmlns:a16="http://schemas.microsoft.com/office/drawing/2014/main" id="{0CB02C3E-B8DC-4620-AFE9-7D62CF7C6D48}"/>
                </a:ext>
              </a:extLst>
            </p:cNvPr>
            <p:cNvSpPr txBox="1">
              <a:spLocks noChangeArrowheads="1"/>
            </p:cNvSpPr>
            <p:nvPr/>
          </p:nvSpPr>
          <p:spPr bwMode="auto">
            <a:xfrm>
              <a:off x="3229496" y="3384635"/>
              <a:ext cx="595380" cy="4766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0">
              <a:spAutoFit/>
            </a:bodyPr>
            <a:lstStyle>
              <a:defPPr>
                <a:defRPr lang="ko-KR"/>
              </a:defPPr>
              <a:lvl1pPr eaLnBrk="1" hangingPunct="1">
                <a:defRPr sz="1000" b="0">
                  <a:latin typeface="배달의민족 한나는 열한살" panose="020B0600000101010101" pitchFamily="50" charset="-127"/>
                  <a:ea typeface="배달의민족 한나는 열한살" panose="020B0600000101010101" pitchFamily="50" charset="-127"/>
                </a:defRPr>
              </a:lvl1pPr>
              <a:lvl2pPr marL="742950" indent="-285750" eaLnBrk="0" hangingPunct="0">
                <a:defRPr b="1">
                  <a:latin typeface="굴림" pitchFamily="50" charset="-127"/>
                  <a:ea typeface="굴림" pitchFamily="50" charset="-127"/>
                </a:defRPr>
              </a:lvl2pPr>
              <a:lvl3pPr marL="1143000" indent="-228600" eaLnBrk="0" hangingPunct="0">
                <a:defRPr b="1">
                  <a:latin typeface="굴림" pitchFamily="50" charset="-127"/>
                  <a:ea typeface="굴림" pitchFamily="50" charset="-127"/>
                </a:defRPr>
              </a:lvl3pPr>
              <a:lvl4pPr marL="1600200" indent="-228600" eaLnBrk="0" hangingPunct="0">
                <a:defRPr b="1">
                  <a:latin typeface="굴림" pitchFamily="50" charset="-127"/>
                  <a:ea typeface="굴림" pitchFamily="50" charset="-127"/>
                </a:defRPr>
              </a:lvl4pPr>
              <a:lvl5pPr marL="2057400" indent="-228600" eaLnBrk="0" hangingPunct="0">
                <a:defRPr b="1">
                  <a:latin typeface="굴림" pitchFamily="50" charset="-127"/>
                  <a:ea typeface="굴림" pitchFamily="50" charset="-127"/>
                </a:defRPr>
              </a:lvl5pPr>
              <a:lvl6pPr marL="2514600" indent="-228600" eaLnBrk="0" fontAlgn="base" hangingPunct="0">
                <a:spcBef>
                  <a:spcPct val="0"/>
                </a:spcBef>
                <a:spcAft>
                  <a:spcPct val="0"/>
                </a:spcAft>
                <a:defRPr b="1">
                  <a:latin typeface="굴림" pitchFamily="50" charset="-127"/>
                  <a:ea typeface="굴림" pitchFamily="50" charset="-127"/>
                </a:defRPr>
              </a:lvl6pPr>
              <a:lvl7pPr marL="2971800" indent="-228600" eaLnBrk="0" fontAlgn="base" hangingPunct="0">
                <a:spcBef>
                  <a:spcPct val="0"/>
                </a:spcBef>
                <a:spcAft>
                  <a:spcPct val="0"/>
                </a:spcAft>
                <a:defRPr b="1">
                  <a:latin typeface="굴림" pitchFamily="50" charset="-127"/>
                  <a:ea typeface="굴림" pitchFamily="50" charset="-127"/>
                </a:defRPr>
              </a:lvl7pPr>
              <a:lvl8pPr marL="3429000" indent="-228600" eaLnBrk="0" fontAlgn="base" hangingPunct="0">
                <a:spcBef>
                  <a:spcPct val="0"/>
                </a:spcBef>
                <a:spcAft>
                  <a:spcPct val="0"/>
                </a:spcAft>
                <a:defRPr b="1">
                  <a:latin typeface="굴림" pitchFamily="50" charset="-127"/>
                  <a:ea typeface="굴림" pitchFamily="50" charset="-127"/>
                </a:defRPr>
              </a:lvl8pPr>
              <a:lvl9pPr marL="3886200" indent="-228600" eaLnBrk="0" fontAlgn="base" hangingPunct="0">
                <a:spcBef>
                  <a:spcPct val="0"/>
                </a:spcBef>
                <a:spcAft>
                  <a:spcPct val="0"/>
                </a:spcAft>
                <a:defRPr b="1">
                  <a:latin typeface="굴림" pitchFamily="50" charset="-127"/>
                  <a:ea typeface="굴림" pitchFamily="50" charset="-127"/>
                </a:defRPr>
              </a:lvl9pPr>
            </a:lstStyle>
            <a:p>
              <a:r>
                <a:rPr lang="ko-KR" altLang="en-US" sz="800" dirty="0">
                  <a:latin typeface="나눔바른고딕" panose="020B0603020101020101" pitchFamily="50" charset="-127"/>
                  <a:ea typeface="나눔바른고딕" panose="020B0603020101020101" pitchFamily="50" charset="-127"/>
                </a:rPr>
                <a:t>신안군</a:t>
              </a:r>
              <a:endParaRPr lang="en-US" altLang="ko-KR" sz="800" dirty="0">
                <a:latin typeface="나눔바른고딕" panose="020B0603020101020101" pitchFamily="50" charset="-127"/>
                <a:ea typeface="나눔바른고딕" panose="020B0603020101020101" pitchFamily="50" charset="-127"/>
              </a:endParaRPr>
            </a:p>
            <a:p>
              <a:r>
                <a:rPr lang="en-US" altLang="ko-KR" sz="800" dirty="0">
                  <a:latin typeface="나눔바른고딕" panose="020B0603020101020101" pitchFamily="50" charset="-127"/>
                  <a:ea typeface="나눔바른고딕" panose="020B0603020101020101" pitchFamily="50" charset="-127"/>
                </a:rPr>
                <a:t>(000</a:t>
              </a:r>
              <a:r>
                <a:rPr lang="ko-KR" altLang="en-US" sz="800" dirty="0">
                  <a:latin typeface="나눔바른고딕" panose="020B0603020101020101" pitchFamily="50" charset="-127"/>
                  <a:ea typeface="나눔바른고딕" panose="020B0603020101020101" pitchFamily="50" charset="-127"/>
                </a:rPr>
                <a:t>개</a:t>
              </a:r>
              <a:r>
                <a:rPr lang="en-US" altLang="ko-KR" sz="800" dirty="0">
                  <a:latin typeface="나눔바른고딕" panose="020B0603020101020101" pitchFamily="50" charset="-127"/>
                  <a:ea typeface="나눔바른고딕" panose="020B0603020101020101" pitchFamily="50" charset="-127"/>
                </a:rPr>
                <a:t>)</a:t>
              </a:r>
              <a:endParaRPr lang="ko-KR" altLang="en-US" sz="800" dirty="0">
                <a:latin typeface="나눔바른고딕" panose="020B0603020101020101" pitchFamily="50" charset="-127"/>
                <a:ea typeface="나눔바른고딕" panose="020B0603020101020101" pitchFamily="50" charset="-127"/>
              </a:endParaRPr>
            </a:p>
          </p:txBody>
        </p:sp>
      </p:grpSp>
      <p:graphicFrame>
        <p:nvGraphicFramePr>
          <p:cNvPr id="139" name="차트 138">
            <a:extLst>
              <a:ext uri="{FF2B5EF4-FFF2-40B4-BE49-F238E27FC236}">
                <a16:creationId xmlns:a16="http://schemas.microsoft.com/office/drawing/2014/main" id="{280FCCB1-C89E-47CF-BEDB-09627A8935BC}"/>
              </a:ext>
            </a:extLst>
          </p:cNvPr>
          <p:cNvGraphicFramePr/>
          <p:nvPr>
            <p:extLst>
              <p:ext uri="{D42A27DB-BD31-4B8C-83A1-F6EECF244321}">
                <p14:modId xmlns:p14="http://schemas.microsoft.com/office/powerpoint/2010/main" val="1610818458"/>
              </p:ext>
            </p:extLst>
          </p:nvPr>
        </p:nvGraphicFramePr>
        <p:xfrm>
          <a:off x="6234959" y="2266720"/>
          <a:ext cx="2875153" cy="267880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59032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464EFD1-CBA3-4E4B-A00E-B5C71A027C77}"/>
              </a:ext>
            </a:extLst>
          </p:cNvPr>
          <p:cNvSpPr>
            <a:spLocks noGrp="1"/>
          </p:cNvSpPr>
          <p:nvPr>
            <p:ph type="body" sz="quarter" idx="10"/>
          </p:nvPr>
        </p:nvSpPr>
        <p:spPr/>
        <p:txBody>
          <a:bodyPr/>
          <a:lstStyle/>
          <a:p>
            <a:r>
              <a:rPr lang="ko-KR" altLang="en-US" dirty="0"/>
              <a:t>연구조직 통계표출</a:t>
            </a:r>
          </a:p>
          <a:p>
            <a:endParaRPr lang="en-US" altLang="ko-KR" dirty="0"/>
          </a:p>
          <a:p>
            <a:r>
              <a:rPr lang="ko-KR" altLang="en-US" dirty="0"/>
              <a:t>표가 너무 길 경우 스크롤 처리</a:t>
            </a:r>
            <a:endParaRPr lang="en-US" altLang="ko-KR" dirty="0"/>
          </a:p>
          <a:p>
            <a:endParaRPr lang="ko-KR" altLang="en-US" dirty="0"/>
          </a:p>
        </p:txBody>
      </p:sp>
      <p:sp>
        <p:nvSpPr>
          <p:cNvPr id="3" name="제목 2">
            <a:extLst>
              <a:ext uri="{FF2B5EF4-FFF2-40B4-BE49-F238E27FC236}">
                <a16:creationId xmlns:a16="http://schemas.microsoft.com/office/drawing/2014/main" id="{8994F73C-77F4-4A16-A88F-AF6561E7074E}"/>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통계 </a:t>
            </a:r>
            <a:r>
              <a:rPr lang="en-US" altLang="ko-KR" sz="1300" dirty="0"/>
              <a:t>&gt; </a:t>
            </a:r>
            <a:r>
              <a:rPr lang="ko-KR" altLang="en-US" sz="1300" dirty="0"/>
              <a:t>연구조직</a:t>
            </a:r>
          </a:p>
        </p:txBody>
      </p:sp>
      <p:pic>
        <p:nvPicPr>
          <p:cNvPr id="5" name="그림 4">
            <a:extLst>
              <a:ext uri="{FF2B5EF4-FFF2-40B4-BE49-F238E27FC236}">
                <a16:creationId xmlns:a16="http://schemas.microsoft.com/office/drawing/2014/main" id="{FD89EF9E-B187-47DE-8A12-8E89B3821FD0}"/>
              </a:ext>
            </a:extLst>
          </p:cNvPr>
          <p:cNvPicPr>
            <a:picLocks noChangeAspect="1"/>
          </p:cNvPicPr>
          <p:nvPr/>
        </p:nvPicPr>
        <p:blipFill>
          <a:blip r:embed="rId2"/>
          <a:stretch>
            <a:fillRect/>
          </a:stretch>
        </p:blipFill>
        <p:spPr>
          <a:xfrm>
            <a:off x="1840442" y="1124744"/>
            <a:ext cx="7327900" cy="990600"/>
          </a:xfrm>
          <a:prstGeom prst="rect">
            <a:avLst/>
          </a:prstGeom>
        </p:spPr>
      </p:pic>
      <p:pic>
        <p:nvPicPr>
          <p:cNvPr id="6" name="그림 5">
            <a:extLst>
              <a:ext uri="{FF2B5EF4-FFF2-40B4-BE49-F238E27FC236}">
                <a16:creationId xmlns:a16="http://schemas.microsoft.com/office/drawing/2014/main" id="{7DF74AD0-BC79-4E15-9A60-6BE8584D56D5}"/>
              </a:ext>
            </a:extLst>
          </p:cNvPr>
          <p:cNvPicPr>
            <a:picLocks noChangeAspect="1"/>
          </p:cNvPicPr>
          <p:nvPr/>
        </p:nvPicPr>
        <p:blipFill>
          <a:blip r:embed="rId3"/>
          <a:stretch>
            <a:fillRect/>
          </a:stretch>
        </p:blipFill>
        <p:spPr>
          <a:xfrm>
            <a:off x="239350" y="916637"/>
            <a:ext cx="2020183" cy="1438904"/>
          </a:xfrm>
          <a:prstGeom prst="rect">
            <a:avLst/>
          </a:prstGeom>
        </p:spPr>
      </p:pic>
      <p:sp>
        <p:nvSpPr>
          <p:cNvPr id="7" name="직사각형 6">
            <a:extLst>
              <a:ext uri="{FF2B5EF4-FFF2-40B4-BE49-F238E27FC236}">
                <a16:creationId xmlns:a16="http://schemas.microsoft.com/office/drawing/2014/main" id="{3D8C2FEB-A595-49A2-861A-D87BD8416240}"/>
              </a:ext>
            </a:extLst>
          </p:cNvPr>
          <p:cNvSpPr/>
          <p:nvPr/>
        </p:nvSpPr>
        <p:spPr>
          <a:xfrm>
            <a:off x="335360" y="1146516"/>
            <a:ext cx="1056117" cy="2880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chemeClr val="tx1">
                    <a:lumMod val="65000"/>
                    <a:lumOff val="35000"/>
                  </a:schemeClr>
                </a:solidFill>
              </a:rPr>
              <a:t>R&amp;D</a:t>
            </a:r>
            <a:r>
              <a:rPr lang="ko-KR" altLang="en-US" sz="1200" dirty="0">
                <a:solidFill>
                  <a:schemeClr val="tx1">
                    <a:lumMod val="65000"/>
                    <a:lumOff val="35000"/>
                  </a:schemeClr>
                </a:solidFill>
              </a:rPr>
              <a:t>과제현황</a:t>
            </a:r>
          </a:p>
        </p:txBody>
      </p:sp>
      <p:sp>
        <p:nvSpPr>
          <p:cNvPr id="8" name="직사각형 7">
            <a:extLst>
              <a:ext uri="{FF2B5EF4-FFF2-40B4-BE49-F238E27FC236}">
                <a16:creationId xmlns:a16="http://schemas.microsoft.com/office/drawing/2014/main" id="{804A5F3C-6151-41F7-B542-260540EBF971}"/>
              </a:ext>
            </a:extLst>
          </p:cNvPr>
          <p:cNvSpPr/>
          <p:nvPr/>
        </p:nvSpPr>
        <p:spPr>
          <a:xfrm>
            <a:off x="397711" y="1483870"/>
            <a:ext cx="951427" cy="304441"/>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ko-KR" altLang="en-US" sz="1200" b="1" dirty="0">
                <a:solidFill>
                  <a:schemeClr val="bg1"/>
                </a:solidFill>
              </a:rPr>
              <a:t>연구조직</a:t>
            </a:r>
          </a:p>
        </p:txBody>
      </p:sp>
      <p:sp>
        <p:nvSpPr>
          <p:cNvPr id="9" name="직사각형 8">
            <a:extLst>
              <a:ext uri="{FF2B5EF4-FFF2-40B4-BE49-F238E27FC236}">
                <a16:creationId xmlns:a16="http://schemas.microsoft.com/office/drawing/2014/main" id="{C4346929-0FBF-412F-AAC2-4146A1C15F03}"/>
              </a:ext>
            </a:extLst>
          </p:cNvPr>
          <p:cNvSpPr/>
          <p:nvPr/>
        </p:nvSpPr>
        <p:spPr>
          <a:xfrm>
            <a:off x="239349" y="1892829"/>
            <a:ext cx="1728192"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graphicFrame>
        <p:nvGraphicFramePr>
          <p:cNvPr id="10" name="표 14">
            <a:extLst>
              <a:ext uri="{FF2B5EF4-FFF2-40B4-BE49-F238E27FC236}">
                <a16:creationId xmlns:a16="http://schemas.microsoft.com/office/drawing/2014/main" id="{D4EE532A-A24E-4C14-9B33-769D9E810E11}"/>
              </a:ext>
            </a:extLst>
          </p:cNvPr>
          <p:cNvGraphicFramePr>
            <a:graphicFrameLocks noGrp="1"/>
          </p:cNvGraphicFramePr>
          <p:nvPr/>
        </p:nvGraphicFramePr>
        <p:xfrm>
          <a:off x="2259531" y="2710373"/>
          <a:ext cx="6576288" cy="2472265"/>
        </p:xfrm>
        <a:graphic>
          <a:graphicData uri="http://schemas.openxmlformats.org/drawingml/2006/table">
            <a:tbl>
              <a:tblPr firstRow="1" bandRow="1">
                <a:tableStyleId>{5940675A-B579-460E-94D1-54222C63F5DA}</a:tableStyleId>
              </a:tblPr>
              <a:tblGrid>
                <a:gridCol w="1096048">
                  <a:extLst>
                    <a:ext uri="{9D8B030D-6E8A-4147-A177-3AD203B41FA5}">
                      <a16:colId xmlns:a16="http://schemas.microsoft.com/office/drawing/2014/main" val="836206112"/>
                    </a:ext>
                  </a:extLst>
                </a:gridCol>
                <a:gridCol w="1096048">
                  <a:extLst>
                    <a:ext uri="{9D8B030D-6E8A-4147-A177-3AD203B41FA5}">
                      <a16:colId xmlns:a16="http://schemas.microsoft.com/office/drawing/2014/main" val="2646296070"/>
                    </a:ext>
                  </a:extLst>
                </a:gridCol>
                <a:gridCol w="1096048">
                  <a:extLst>
                    <a:ext uri="{9D8B030D-6E8A-4147-A177-3AD203B41FA5}">
                      <a16:colId xmlns:a16="http://schemas.microsoft.com/office/drawing/2014/main" val="4196949956"/>
                    </a:ext>
                  </a:extLst>
                </a:gridCol>
                <a:gridCol w="1096048">
                  <a:extLst>
                    <a:ext uri="{9D8B030D-6E8A-4147-A177-3AD203B41FA5}">
                      <a16:colId xmlns:a16="http://schemas.microsoft.com/office/drawing/2014/main" val="2602329905"/>
                    </a:ext>
                  </a:extLst>
                </a:gridCol>
                <a:gridCol w="1096048">
                  <a:extLst>
                    <a:ext uri="{9D8B030D-6E8A-4147-A177-3AD203B41FA5}">
                      <a16:colId xmlns:a16="http://schemas.microsoft.com/office/drawing/2014/main" val="2514463731"/>
                    </a:ext>
                  </a:extLst>
                </a:gridCol>
                <a:gridCol w="1096048">
                  <a:extLst>
                    <a:ext uri="{9D8B030D-6E8A-4147-A177-3AD203B41FA5}">
                      <a16:colId xmlns:a16="http://schemas.microsoft.com/office/drawing/2014/main" val="24998687"/>
                    </a:ext>
                  </a:extLst>
                </a:gridCol>
              </a:tblGrid>
              <a:tr h="494453">
                <a:tc>
                  <a:txBody>
                    <a:bodyPr/>
                    <a:lstStyle/>
                    <a:p>
                      <a:pPr algn="ctr" latinLnBrk="1"/>
                      <a:r>
                        <a:rPr lang="ko-KR" altLang="en-US" sz="1200" dirty="0"/>
                        <a:t>지역</a:t>
                      </a:r>
                    </a:p>
                  </a:txBody>
                  <a:tcPr marL="121920" marR="121920" marT="60960" marB="60960" anchor="ctr"/>
                </a:tc>
                <a:tc>
                  <a:txBody>
                    <a:bodyPr/>
                    <a:lstStyle/>
                    <a:p>
                      <a:pPr algn="ctr" latinLnBrk="1"/>
                      <a:r>
                        <a:rPr lang="ko-KR" altLang="en-US" sz="1200" dirty="0"/>
                        <a:t>소재</a:t>
                      </a:r>
                    </a:p>
                  </a:txBody>
                  <a:tcPr marL="121920" marR="121920" marT="60960" marB="60960" anchor="ctr"/>
                </a:tc>
                <a:tc>
                  <a:txBody>
                    <a:bodyPr/>
                    <a:lstStyle/>
                    <a:p>
                      <a:pPr algn="ctr" latinLnBrk="1"/>
                      <a:r>
                        <a:rPr lang="ko-KR" altLang="en-US" sz="1200" dirty="0"/>
                        <a:t>섬유</a:t>
                      </a:r>
                    </a:p>
                  </a:txBody>
                  <a:tcPr marL="121920" marR="121920" marT="60960" marB="60960" anchor="ctr"/>
                </a:tc>
                <a:tc>
                  <a:txBody>
                    <a:bodyPr/>
                    <a:lstStyle/>
                    <a:p>
                      <a:pPr algn="ctr" latinLnBrk="1"/>
                      <a:r>
                        <a:rPr lang="ko-KR" altLang="en-US" sz="1200" dirty="0"/>
                        <a:t>화학</a:t>
                      </a:r>
                    </a:p>
                  </a:txBody>
                  <a:tcPr marL="121920" marR="121920" marT="60960" marB="60960" anchor="ctr"/>
                </a:tc>
                <a:tc>
                  <a:txBody>
                    <a:bodyPr/>
                    <a:lstStyle/>
                    <a:p>
                      <a:pPr algn="ctr" latinLnBrk="1"/>
                      <a:r>
                        <a:rPr lang="ko-KR" altLang="en-US" sz="1200" dirty="0"/>
                        <a:t>건설</a:t>
                      </a:r>
                    </a:p>
                  </a:txBody>
                  <a:tcPr marL="121920" marR="121920" marT="60960" marB="60960" anchor="ctr"/>
                </a:tc>
                <a:tc>
                  <a:txBody>
                    <a:bodyPr/>
                    <a:lstStyle/>
                    <a:p>
                      <a:pPr algn="ctr" latinLnBrk="1"/>
                      <a:r>
                        <a:rPr lang="ko-KR" altLang="en-US" sz="1200" dirty="0"/>
                        <a:t>식품</a:t>
                      </a:r>
                    </a:p>
                  </a:txBody>
                  <a:tcPr marL="121920" marR="121920" marT="60960" marB="60960" anchor="ctr"/>
                </a:tc>
                <a:extLst>
                  <a:ext uri="{0D108BD9-81ED-4DB2-BD59-A6C34878D82A}">
                    <a16:rowId xmlns:a16="http://schemas.microsoft.com/office/drawing/2014/main" val="3360864934"/>
                  </a:ext>
                </a:extLst>
              </a:tr>
              <a:tr h="494453">
                <a:tc>
                  <a:txBody>
                    <a:bodyPr/>
                    <a:lstStyle/>
                    <a:p>
                      <a:pPr algn="ctr" latinLnBrk="1"/>
                      <a:r>
                        <a:rPr lang="ko-KR" altLang="en-US" sz="1200" dirty="0"/>
                        <a:t>전라남도</a:t>
                      </a:r>
                    </a:p>
                  </a:txBody>
                  <a:tcPr marL="121920" marR="121920" marT="60960" marB="60960" anchor="ctr"/>
                </a:tc>
                <a:tc>
                  <a:txBody>
                    <a:bodyPr/>
                    <a:lstStyle/>
                    <a:p>
                      <a:pPr algn="ctr" latinLnBrk="1"/>
                      <a:r>
                        <a:rPr lang="en-US" altLang="ko-KR" sz="1200" dirty="0"/>
                        <a:t>30</a:t>
                      </a:r>
                      <a:endParaRPr lang="ko-KR" altLang="en-US" sz="1200" dirty="0"/>
                    </a:p>
                  </a:txBody>
                  <a:tcPr marL="121920" marR="121920" marT="60960" marB="60960" anchor="ctr"/>
                </a:tc>
                <a:tc>
                  <a:txBody>
                    <a:bodyPr/>
                    <a:lstStyle/>
                    <a:p>
                      <a:pPr algn="ctr" latinLnBrk="1"/>
                      <a:r>
                        <a:rPr lang="en-US" altLang="ko-KR" sz="1200" dirty="0"/>
                        <a:t>20</a:t>
                      </a:r>
                      <a:endParaRPr lang="ko-KR" altLang="en-US" sz="1200" dirty="0"/>
                    </a:p>
                  </a:txBody>
                  <a:tcPr marL="121920" marR="121920" marT="60960" marB="60960" anchor="ctr"/>
                </a:tc>
                <a:tc>
                  <a:txBody>
                    <a:bodyPr/>
                    <a:lstStyle/>
                    <a:p>
                      <a:pPr algn="ctr" latinLnBrk="1"/>
                      <a:r>
                        <a:rPr lang="en-US" altLang="ko-KR" sz="1200" dirty="0"/>
                        <a:t>15</a:t>
                      </a:r>
                      <a:endParaRPr lang="ko-KR" altLang="en-US" sz="1200" dirty="0"/>
                    </a:p>
                  </a:txBody>
                  <a:tcPr marL="121920" marR="121920" marT="60960" marB="60960" anchor="ctr"/>
                </a:tc>
                <a:tc>
                  <a:txBody>
                    <a:bodyPr/>
                    <a:lstStyle/>
                    <a:p>
                      <a:pPr algn="ctr" latinLnBrk="1"/>
                      <a:r>
                        <a:rPr lang="en-US" altLang="ko-KR" sz="1200" dirty="0"/>
                        <a:t>17</a:t>
                      </a:r>
                      <a:endParaRPr lang="ko-KR" altLang="en-US" sz="1200" dirty="0"/>
                    </a:p>
                  </a:txBody>
                  <a:tcPr marL="121920" marR="121920" marT="60960" marB="60960" anchor="ctr"/>
                </a:tc>
                <a:tc>
                  <a:txBody>
                    <a:bodyPr/>
                    <a:lstStyle/>
                    <a:p>
                      <a:pPr algn="ctr" latinLnBrk="1"/>
                      <a:r>
                        <a:rPr lang="en-US" altLang="ko-KR" sz="1200" dirty="0"/>
                        <a:t>8</a:t>
                      </a:r>
                      <a:endParaRPr lang="ko-KR" altLang="en-US" sz="1200" dirty="0"/>
                    </a:p>
                  </a:txBody>
                  <a:tcPr marL="121920" marR="121920" marT="60960" marB="60960" anchor="ctr"/>
                </a:tc>
                <a:extLst>
                  <a:ext uri="{0D108BD9-81ED-4DB2-BD59-A6C34878D82A}">
                    <a16:rowId xmlns:a16="http://schemas.microsoft.com/office/drawing/2014/main" val="3515139695"/>
                  </a:ext>
                </a:extLst>
              </a:tr>
              <a:tr h="494453">
                <a:tc>
                  <a:txBody>
                    <a:bodyPr/>
                    <a:lstStyle/>
                    <a:p>
                      <a:pPr algn="ctr" latinLnBrk="1"/>
                      <a:r>
                        <a:rPr lang="ko-KR" altLang="en-US" sz="1200" dirty="0"/>
                        <a:t>순천시</a:t>
                      </a:r>
                    </a:p>
                  </a:txBody>
                  <a:tcPr marL="121920" marR="121920" marT="60960" marB="60960" anchor="ctr"/>
                </a:tc>
                <a:tc>
                  <a:txBody>
                    <a:bodyPr/>
                    <a:lstStyle/>
                    <a:p>
                      <a:pPr algn="ctr" latinLnBrk="1"/>
                      <a:r>
                        <a:rPr lang="en-US" altLang="ko-KR" sz="1200" dirty="0"/>
                        <a:t>7</a:t>
                      </a:r>
                      <a:endParaRPr lang="ko-KR" altLang="en-US" sz="1200" dirty="0"/>
                    </a:p>
                  </a:txBody>
                  <a:tcPr marL="121920" marR="121920" marT="60960" marB="60960" anchor="ctr"/>
                </a:tc>
                <a:tc>
                  <a:txBody>
                    <a:bodyPr/>
                    <a:lstStyle/>
                    <a:p>
                      <a:pPr algn="ctr" latinLnBrk="1"/>
                      <a:r>
                        <a:rPr lang="en-US" altLang="ko-KR" sz="1200" dirty="0"/>
                        <a:t>4</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tc>
                  <a:txBody>
                    <a:bodyPr/>
                    <a:lstStyle/>
                    <a:p>
                      <a:pPr algn="ctr" latinLnBrk="1"/>
                      <a:r>
                        <a:rPr lang="en-US" altLang="ko-KR" sz="1200" dirty="0"/>
                        <a:t>7</a:t>
                      </a:r>
                      <a:endParaRPr lang="ko-KR" altLang="en-US" sz="1200" dirty="0"/>
                    </a:p>
                  </a:txBody>
                  <a:tcPr marL="121920" marR="121920" marT="60960" marB="60960" anchor="ctr"/>
                </a:tc>
                <a:tc>
                  <a:txBody>
                    <a:bodyPr/>
                    <a:lstStyle/>
                    <a:p>
                      <a:pPr algn="ctr" latinLnBrk="1"/>
                      <a:r>
                        <a:rPr lang="en-US" altLang="ko-KR" sz="1200" dirty="0"/>
                        <a:t>1</a:t>
                      </a:r>
                      <a:endParaRPr lang="ko-KR" altLang="en-US" sz="1200" dirty="0"/>
                    </a:p>
                  </a:txBody>
                  <a:tcPr marL="121920" marR="121920" marT="60960" marB="60960" anchor="ctr"/>
                </a:tc>
                <a:extLst>
                  <a:ext uri="{0D108BD9-81ED-4DB2-BD59-A6C34878D82A}">
                    <a16:rowId xmlns:a16="http://schemas.microsoft.com/office/drawing/2014/main" val="372911610"/>
                  </a:ext>
                </a:extLst>
              </a:tr>
              <a:tr h="494453">
                <a:tc>
                  <a:txBody>
                    <a:bodyPr/>
                    <a:lstStyle/>
                    <a:p>
                      <a:pPr algn="ctr" latinLnBrk="1"/>
                      <a:r>
                        <a:rPr lang="ko-KR" altLang="en-US" sz="1200" dirty="0"/>
                        <a:t>여수시</a:t>
                      </a:r>
                    </a:p>
                  </a:txBody>
                  <a:tcPr marL="121920" marR="121920" marT="60960" marB="60960" anchor="ctr"/>
                </a:tc>
                <a:tc>
                  <a:txBody>
                    <a:bodyPr/>
                    <a:lstStyle/>
                    <a:p>
                      <a:pPr algn="ctr" latinLnBrk="1"/>
                      <a:r>
                        <a:rPr lang="en-US" altLang="ko-KR" sz="1200" dirty="0"/>
                        <a:t>6</a:t>
                      </a:r>
                      <a:endParaRPr lang="ko-KR" altLang="en-US" sz="1200" dirty="0"/>
                    </a:p>
                  </a:txBody>
                  <a:tcPr marL="121920" marR="121920" marT="60960" marB="60960" anchor="ctr"/>
                </a:tc>
                <a:tc>
                  <a:txBody>
                    <a:bodyPr/>
                    <a:lstStyle/>
                    <a:p>
                      <a:pPr algn="ctr" latinLnBrk="1"/>
                      <a:r>
                        <a:rPr lang="en-US" altLang="ko-KR" sz="1200" dirty="0"/>
                        <a:t>2</a:t>
                      </a:r>
                      <a:endParaRPr lang="ko-KR" altLang="en-US" sz="1200" dirty="0"/>
                    </a:p>
                  </a:txBody>
                  <a:tcPr marL="121920" marR="121920" marT="60960" marB="60960" anchor="ctr"/>
                </a:tc>
                <a:tc>
                  <a:txBody>
                    <a:bodyPr/>
                    <a:lstStyle/>
                    <a:p>
                      <a:pPr algn="ctr" latinLnBrk="1"/>
                      <a:r>
                        <a:rPr lang="en-US" altLang="ko-KR" sz="1200" dirty="0"/>
                        <a:t>3</a:t>
                      </a:r>
                      <a:endParaRPr lang="ko-KR" altLang="en-US" sz="1200" dirty="0"/>
                    </a:p>
                  </a:txBody>
                  <a:tcPr marL="121920" marR="121920" marT="60960" marB="60960" anchor="ctr"/>
                </a:tc>
                <a:tc>
                  <a:txBody>
                    <a:bodyPr/>
                    <a:lstStyle/>
                    <a:p>
                      <a:pPr algn="ctr" latinLnBrk="1"/>
                      <a:r>
                        <a:rPr lang="en-US" altLang="ko-KR" sz="1200" dirty="0"/>
                        <a:t>8</a:t>
                      </a:r>
                      <a:endParaRPr lang="ko-KR" altLang="en-US" sz="1200" dirty="0"/>
                    </a:p>
                  </a:txBody>
                  <a:tcPr marL="121920" marR="121920" marT="60960" marB="60960" anchor="ctr"/>
                </a:tc>
                <a:tc>
                  <a:txBody>
                    <a:bodyPr/>
                    <a:lstStyle/>
                    <a:p>
                      <a:pPr algn="ctr" latinLnBrk="1"/>
                      <a:r>
                        <a:rPr lang="en-US" altLang="ko-KR" sz="1200" dirty="0"/>
                        <a:t>1</a:t>
                      </a:r>
                      <a:endParaRPr lang="ko-KR" altLang="en-US" sz="1200" dirty="0"/>
                    </a:p>
                  </a:txBody>
                  <a:tcPr marL="121920" marR="121920" marT="60960" marB="60960" anchor="ctr"/>
                </a:tc>
                <a:extLst>
                  <a:ext uri="{0D108BD9-81ED-4DB2-BD59-A6C34878D82A}">
                    <a16:rowId xmlns:a16="http://schemas.microsoft.com/office/drawing/2014/main" val="3962440756"/>
                  </a:ext>
                </a:extLst>
              </a:tr>
              <a:tr h="494453">
                <a:tc>
                  <a:txBody>
                    <a:bodyPr/>
                    <a:lstStyle/>
                    <a:p>
                      <a:pPr algn="ctr" latinLnBrk="1"/>
                      <a:r>
                        <a:rPr lang="ko-KR" altLang="en-US" sz="1200" dirty="0"/>
                        <a:t>목포시</a:t>
                      </a:r>
                    </a:p>
                  </a:txBody>
                  <a:tcPr marL="121920" marR="121920" marT="60960" marB="60960" anchor="ctr"/>
                </a:tc>
                <a:tc>
                  <a:txBody>
                    <a:bodyPr/>
                    <a:lstStyle/>
                    <a:p>
                      <a:pPr algn="ctr" latinLnBrk="1"/>
                      <a:r>
                        <a:rPr lang="en-US" altLang="ko-KR" sz="1200" dirty="0"/>
                        <a:t>4</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tc>
                  <a:txBody>
                    <a:bodyPr/>
                    <a:lstStyle/>
                    <a:p>
                      <a:pPr algn="ctr" latinLnBrk="1"/>
                      <a:r>
                        <a:rPr lang="en-US" altLang="ko-KR" sz="1200" dirty="0"/>
                        <a:t>5</a:t>
                      </a:r>
                      <a:endParaRPr lang="ko-KR" altLang="en-US" sz="1200" dirty="0"/>
                    </a:p>
                  </a:txBody>
                  <a:tcPr marL="121920" marR="121920" marT="60960" marB="60960" anchor="ctr"/>
                </a:tc>
                <a:extLst>
                  <a:ext uri="{0D108BD9-81ED-4DB2-BD59-A6C34878D82A}">
                    <a16:rowId xmlns:a16="http://schemas.microsoft.com/office/drawing/2014/main" val="2962723870"/>
                  </a:ext>
                </a:extLst>
              </a:tr>
            </a:tbl>
          </a:graphicData>
        </a:graphic>
      </p:graphicFrame>
      <p:grpSp>
        <p:nvGrpSpPr>
          <p:cNvPr id="11" name="Cutout">
            <a:extLst>
              <a:ext uri="{FF2B5EF4-FFF2-40B4-BE49-F238E27FC236}">
                <a16:creationId xmlns:a16="http://schemas.microsoft.com/office/drawing/2014/main" id="{1F6031EA-7D07-4641-A348-919B7AE63F4D}"/>
              </a:ext>
            </a:extLst>
          </p:cNvPr>
          <p:cNvGrpSpPr/>
          <p:nvPr/>
        </p:nvGrpSpPr>
        <p:grpSpPr>
          <a:xfrm>
            <a:off x="8563893" y="2399545"/>
            <a:ext cx="543852" cy="3093924"/>
            <a:chOff x="6402388" y="1584325"/>
            <a:chExt cx="239713" cy="933450"/>
          </a:xfrm>
          <a:solidFill>
            <a:srgbClr val="FFFFFF"/>
          </a:solidFill>
        </p:grpSpPr>
        <p:sp>
          <p:nvSpPr>
            <p:cNvPr id="12" name="Fill">
              <a:extLst>
                <a:ext uri="{FF2B5EF4-FFF2-40B4-BE49-F238E27FC236}">
                  <a16:creationId xmlns:a16="http://schemas.microsoft.com/office/drawing/2014/main" id="{1C97BC1F-BC55-4299-8A47-BCA370BFC235}"/>
                </a:ext>
              </a:extLst>
            </p:cNvPr>
            <p:cNvSpPr>
              <a:spLocks/>
            </p:cNvSpPr>
            <p:nvPr/>
          </p:nvSpPr>
          <p:spPr bwMode="auto">
            <a:xfrm>
              <a:off x="6402388" y="1584325"/>
              <a:ext cx="239713" cy="933450"/>
            </a:xfrm>
            <a:custGeom>
              <a:avLst/>
              <a:gdLst>
                <a:gd name="T0" fmla="*/ 74 w 151"/>
                <a:gd name="T1" fmla="*/ 588 h 588"/>
                <a:gd name="T2" fmla="*/ 151 w 151"/>
                <a:gd name="T3" fmla="*/ 518 h 588"/>
                <a:gd name="T4" fmla="*/ 74 w 151"/>
                <a:gd name="T5" fmla="*/ 441 h 588"/>
                <a:gd name="T6" fmla="*/ 151 w 151"/>
                <a:gd name="T7" fmla="*/ 375 h 588"/>
                <a:gd name="T8" fmla="*/ 74 w 151"/>
                <a:gd name="T9" fmla="*/ 294 h 588"/>
                <a:gd name="T10" fmla="*/ 151 w 151"/>
                <a:gd name="T11" fmla="*/ 231 h 588"/>
                <a:gd name="T12" fmla="*/ 74 w 151"/>
                <a:gd name="T13" fmla="*/ 147 h 588"/>
                <a:gd name="T14" fmla="*/ 151 w 151"/>
                <a:gd name="T15" fmla="*/ 88 h 588"/>
                <a:gd name="T16" fmla="*/ 74 w 151"/>
                <a:gd name="T17" fmla="*/ 0 h 588"/>
                <a:gd name="T18" fmla="*/ 0 w 151"/>
                <a:gd name="T19" fmla="*/ 0 h 588"/>
                <a:gd name="T20" fmla="*/ 78 w 151"/>
                <a:gd name="T21" fmla="*/ 88 h 588"/>
                <a:gd name="T22" fmla="*/ 0 w 151"/>
                <a:gd name="T23" fmla="*/ 147 h 588"/>
                <a:gd name="T24" fmla="*/ 78 w 151"/>
                <a:gd name="T25" fmla="*/ 231 h 588"/>
                <a:gd name="T26" fmla="*/ 0 w 151"/>
                <a:gd name="T27" fmla="*/ 294 h 588"/>
                <a:gd name="T28" fmla="*/ 78 w 151"/>
                <a:gd name="T29" fmla="*/ 375 h 588"/>
                <a:gd name="T30" fmla="*/ 0 w 151"/>
                <a:gd name="T31" fmla="*/ 441 h 588"/>
                <a:gd name="T32" fmla="*/ 78 w 151"/>
                <a:gd name="T33" fmla="*/ 518 h 588"/>
                <a:gd name="T34" fmla="*/ 0 w 151"/>
                <a:gd name="T35" fmla="*/ 588 h 588"/>
                <a:gd name="T36" fmla="*/ 74 w 151"/>
                <a:gd name="T37" fmla="*/ 588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588">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solidFill>
                  <a:srgbClr val="5F5F5F"/>
                </a:solidFill>
                <a:latin typeface="Segoe UI" panose="020B0502040204020203" pitchFamily="34" charset="0"/>
                <a:cs typeface="Segoe UI" panose="020B0502040204020203" pitchFamily="34" charset="0"/>
              </a:endParaRPr>
            </a:p>
          </p:txBody>
        </p:sp>
        <p:sp>
          <p:nvSpPr>
            <p:cNvPr id="13" name="Border">
              <a:extLst>
                <a:ext uri="{FF2B5EF4-FFF2-40B4-BE49-F238E27FC236}">
                  <a16:creationId xmlns:a16="http://schemas.microsoft.com/office/drawing/2014/main" id="{C888E4AC-3E61-4535-A7C6-2E6CE618BEE6}"/>
                </a:ext>
              </a:extLst>
            </p:cNvPr>
            <p:cNvSpPr>
              <a:spLocks noEditPoints="1"/>
            </p:cNvSpPr>
            <p:nvPr/>
          </p:nvSpPr>
          <p:spPr bwMode="auto">
            <a:xfrm>
              <a:off x="6402388" y="1584325"/>
              <a:ext cx="239713" cy="933450"/>
            </a:xfrm>
            <a:custGeom>
              <a:avLst/>
              <a:gdLst>
                <a:gd name="T0" fmla="*/ 0 w 909"/>
                <a:gd name="T1" fmla="*/ 0 h 3585"/>
                <a:gd name="T2" fmla="*/ 467 w 909"/>
                <a:gd name="T3" fmla="*/ 535 h 3585"/>
                <a:gd name="T4" fmla="*/ 0 w 909"/>
                <a:gd name="T5" fmla="*/ 896 h 3585"/>
                <a:gd name="T6" fmla="*/ 467 w 909"/>
                <a:gd name="T7" fmla="*/ 1409 h 3585"/>
                <a:gd name="T8" fmla="*/ 0 w 909"/>
                <a:gd name="T9" fmla="*/ 1793 h 3585"/>
                <a:gd name="T10" fmla="*/ 467 w 909"/>
                <a:gd name="T11" fmla="*/ 2284 h 3585"/>
                <a:gd name="T12" fmla="*/ 0 w 909"/>
                <a:gd name="T13" fmla="*/ 2689 h 3585"/>
                <a:gd name="T14" fmla="*/ 467 w 909"/>
                <a:gd name="T15" fmla="*/ 3158 h 3585"/>
                <a:gd name="T16" fmla="*/ 0 w 909"/>
                <a:gd name="T17" fmla="*/ 3585 h 3585"/>
                <a:gd name="T18" fmla="*/ 442 w 909"/>
                <a:gd name="T19" fmla="*/ 3585 h 3585"/>
                <a:gd name="T20" fmla="*/ 909 w 909"/>
                <a:gd name="T21" fmla="*/ 3158 h 3585"/>
                <a:gd name="T22" fmla="*/ 442 w 909"/>
                <a:gd name="T23" fmla="*/ 2689 h 3585"/>
                <a:gd name="T24" fmla="*/ 909 w 909"/>
                <a:gd name="T25" fmla="*/ 2284 h 3585"/>
                <a:gd name="T26" fmla="*/ 442 w 909"/>
                <a:gd name="T27" fmla="*/ 1793 h 3585"/>
                <a:gd name="T28" fmla="*/ 909 w 909"/>
                <a:gd name="T29" fmla="*/ 1409 h 3585"/>
                <a:gd name="T30" fmla="*/ 442 w 909"/>
                <a:gd name="T31" fmla="*/ 896 h 3585"/>
                <a:gd name="T32" fmla="*/ 909 w 909"/>
                <a:gd name="T33" fmla="*/ 535 h 3585"/>
                <a:gd name="T34" fmla="*/ 442 w 909"/>
                <a:gd name="T35" fmla="*/ 0 h 3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9" h="3585">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solidFill>
                  <a:srgbClr val="5F5F5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93865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BC1BC5-FD69-4B6A-82F9-89F21C4175EB}"/>
              </a:ext>
            </a:extLst>
          </p:cNvPr>
          <p:cNvSpPr txBox="1"/>
          <p:nvPr/>
        </p:nvSpPr>
        <p:spPr>
          <a:xfrm>
            <a:off x="3337873" y="2382561"/>
            <a:ext cx="5516254" cy="2062103"/>
          </a:xfrm>
          <a:prstGeom prst="rect">
            <a:avLst/>
          </a:prstGeom>
          <a:noFill/>
        </p:spPr>
        <p:txBody>
          <a:bodyPr wrap="none" rtlCol="0">
            <a:spAutoFit/>
          </a:bodyPr>
          <a:lstStyle/>
          <a:p>
            <a:pPr algn="ctr"/>
            <a:r>
              <a:rPr lang="ko-KR" altLang="en-US" sz="6400" dirty="0"/>
              <a:t>중소기업 </a:t>
            </a:r>
            <a:r>
              <a:rPr lang="en-US" altLang="ko-KR" sz="6400" dirty="0"/>
              <a:t>R&amp;D</a:t>
            </a:r>
          </a:p>
          <a:p>
            <a:pPr algn="ctr"/>
            <a:r>
              <a:rPr lang="ko-KR" altLang="en-US" sz="6400" dirty="0"/>
              <a:t>플랫폼 </a:t>
            </a:r>
            <a:r>
              <a:rPr lang="en-US" altLang="ko-KR" sz="6400" dirty="0"/>
              <a:t>PMS</a:t>
            </a:r>
            <a:endParaRPr lang="ko-KR" altLang="en-US" sz="6400" dirty="0"/>
          </a:p>
        </p:txBody>
      </p:sp>
    </p:spTree>
    <p:extLst>
      <p:ext uri="{BB962C8B-B14F-4D97-AF65-F5344CB8AC3E}">
        <p14:creationId xmlns:p14="http://schemas.microsoft.com/office/powerpoint/2010/main" val="108168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그림 43">
            <a:extLst>
              <a:ext uri="{FF2B5EF4-FFF2-40B4-BE49-F238E27FC236}">
                <a16:creationId xmlns:a16="http://schemas.microsoft.com/office/drawing/2014/main" id="{26D1BCCE-422D-4356-8367-51EC554F5B27}"/>
              </a:ext>
            </a:extLst>
          </p:cNvPr>
          <p:cNvPicPr>
            <a:picLocks noChangeAspect="1"/>
          </p:cNvPicPr>
          <p:nvPr/>
        </p:nvPicPr>
        <p:blipFill>
          <a:blip r:embed="rId2"/>
          <a:stretch>
            <a:fillRect/>
          </a:stretch>
        </p:blipFill>
        <p:spPr>
          <a:xfrm>
            <a:off x="7495461" y="5653621"/>
            <a:ext cx="1219048" cy="393651"/>
          </a:xfrm>
          <a:prstGeom prst="rect">
            <a:avLst/>
          </a:prstGeom>
        </p:spPr>
      </p:pic>
      <p:sp>
        <p:nvSpPr>
          <p:cNvPr id="2" name="텍스트 개체 틀 1">
            <a:extLst>
              <a:ext uri="{FF2B5EF4-FFF2-40B4-BE49-F238E27FC236}">
                <a16:creationId xmlns:a16="http://schemas.microsoft.com/office/drawing/2014/main" id="{582839C5-7712-4A4D-B247-E2F2DBAD61A1}"/>
              </a:ext>
            </a:extLst>
          </p:cNvPr>
          <p:cNvSpPr>
            <a:spLocks noGrp="1"/>
          </p:cNvSpPr>
          <p:nvPr>
            <p:ph type="body" sz="quarter" idx="10"/>
          </p:nvPr>
        </p:nvSpPr>
        <p:spPr/>
        <p:txBody>
          <a:bodyPr/>
          <a:lstStyle/>
          <a:p>
            <a:r>
              <a:rPr lang="ko-KR" altLang="en-US" dirty="0"/>
              <a:t>공지사항의 경우 기관 </a:t>
            </a:r>
            <a:r>
              <a:rPr lang="en-US" altLang="ko-KR" dirty="0"/>
              <a:t>PMS </a:t>
            </a:r>
            <a:r>
              <a:rPr lang="ko-KR" altLang="en-US" dirty="0"/>
              <a:t>상 </a:t>
            </a:r>
            <a:r>
              <a:rPr lang="en-US" altLang="ko-KR" dirty="0"/>
              <a:t>JNTIS</a:t>
            </a:r>
            <a:r>
              <a:rPr lang="ko-KR" altLang="en-US" dirty="0"/>
              <a:t>메뉴</a:t>
            </a:r>
            <a:r>
              <a:rPr lang="en-US" altLang="ko-KR" dirty="0"/>
              <a:t>&gt;</a:t>
            </a:r>
            <a:r>
              <a:rPr lang="ko-KR" altLang="en-US" dirty="0"/>
              <a:t>커뮤니티 자료등록</a:t>
            </a:r>
            <a:r>
              <a:rPr lang="en-US" altLang="ko-KR" dirty="0"/>
              <a:t>&gt;</a:t>
            </a:r>
            <a:r>
              <a:rPr lang="ko-KR" altLang="en-US" dirty="0"/>
              <a:t>공지사항을 이용</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제목 2">
            <a:extLst>
              <a:ext uri="{FF2B5EF4-FFF2-40B4-BE49-F238E27FC236}">
                <a16:creationId xmlns:a16="http://schemas.microsoft.com/office/drawing/2014/main" id="{7DE78E7B-9B4A-4C09-BA80-1D34A56DB775}"/>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err="1"/>
              <a:t>메인화면</a:t>
            </a:r>
            <a:endParaRPr lang="ko-KR" altLang="en-US" sz="1300" dirty="0"/>
          </a:p>
        </p:txBody>
      </p:sp>
      <p:pic>
        <p:nvPicPr>
          <p:cNvPr id="5" name="그림 4">
            <a:extLst>
              <a:ext uri="{FF2B5EF4-FFF2-40B4-BE49-F238E27FC236}">
                <a16:creationId xmlns:a16="http://schemas.microsoft.com/office/drawing/2014/main" id="{4200F76C-4878-4106-87ED-878D22584426}"/>
              </a:ext>
            </a:extLst>
          </p:cNvPr>
          <p:cNvPicPr>
            <a:picLocks noChangeAspect="1"/>
          </p:cNvPicPr>
          <p:nvPr/>
        </p:nvPicPr>
        <p:blipFill>
          <a:blip r:embed="rId3"/>
          <a:stretch>
            <a:fillRect/>
          </a:stretch>
        </p:blipFill>
        <p:spPr>
          <a:xfrm>
            <a:off x="431372" y="836712"/>
            <a:ext cx="8237505" cy="546653"/>
          </a:xfrm>
          <a:prstGeom prst="rect">
            <a:avLst/>
          </a:prstGeom>
        </p:spPr>
      </p:pic>
      <p:sp>
        <p:nvSpPr>
          <p:cNvPr id="6" name="TextBox 5">
            <a:extLst>
              <a:ext uri="{FF2B5EF4-FFF2-40B4-BE49-F238E27FC236}">
                <a16:creationId xmlns:a16="http://schemas.microsoft.com/office/drawing/2014/main" id="{0604EA27-0A1D-4974-B362-410333B5B666}"/>
              </a:ext>
            </a:extLst>
          </p:cNvPr>
          <p:cNvSpPr txBox="1"/>
          <p:nvPr/>
        </p:nvSpPr>
        <p:spPr>
          <a:xfrm>
            <a:off x="719403" y="1383365"/>
            <a:ext cx="933269" cy="235898"/>
          </a:xfrm>
          <a:prstGeom prst="rect">
            <a:avLst/>
          </a:prstGeom>
          <a:noFill/>
        </p:spPr>
        <p:txBody>
          <a:bodyPr wrap="none" rtlCol="0">
            <a:spAutoFit/>
          </a:bodyPr>
          <a:lstStyle/>
          <a:p>
            <a:r>
              <a:rPr lang="ko-KR" altLang="en-US" sz="933">
                <a:latin typeface="나눔스퀘어_ac" panose="020B0600000101010101" pitchFamily="50" charset="-127"/>
                <a:ea typeface="나눔스퀘어_ac" panose="020B0600000101010101" pitchFamily="50" charset="-127"/>
              </a:rPr>
              <a:t>전문가 등록현황</a:t>
            </a:r>
          </a:p>
        </p:txBody>
      </p:sp>
      <p:cxnSp>
        <p:nvCxnSpPr>
          <p:cNvPr id="8" name="직선 연결선 7">
            <a:extLst>
              <a:ext uri="{FF2B5EF4-FFF2-40B4-BE49-F238E27FC236}">
                <a16:creationId xmlns:a16="http://schemas.microsoft.com/office/drawing/2014/main" id="{C57A3B99-7E28-41DE-89C7-1A80C351752E}"/>
              </a:ext>
            </a:extLst>
          </p:cNvPr>
          <p:cNvCxnSpPr>
            <a:cxnSpLocks/>
          </p:cNvCxnSpPr>
          <p:nvPr/>
        </p:nvCxnSpPr>
        <p:spPr>
          <a:xfrm>
            <a:off x="770203" y="1425296"/>
            <a:ext cx="0" cy="371523"/>
          </a:xfrm>
          <a:prstGeom prst="line">
            <a:avLst/>
          </a:prstGeom>
          <a:ln>
            <a:solidFill>
              <a:srgbClr val="00B9FF"/>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12C1AD-BCFC-46A7-B866-81F36D20A072}"/>
              </a:ext>
            </a:extLst>
          </p:cNvPr>
          <p:cNvSpPr txBox="1"/>
          <p:nvPr/>
        </p:nvSpPr>
        <p:spPr>
          <a:xfrm>
            <a:off x="712795" y="1583955"/>
            <a:ext cx="1183337" cy="215444"/>
          </a:xfrm>
          <a:prstGeom prst="rect">
            <a:avLst/>
          </a:prstGeom>
          <a:noFill/>
        </p:spPr>
        <p:txBody>
          <a:bodyPr wrap="none" rtlCol="0">
            <a:spAutoFit/>
          </a:bodyPr>
          <a:lstStyle/>
          <a:p>
            <a:r>
              <a:rPr lang="en-US" altLang="ko-KR" sz="800" dirty="0">
                <a:solidFill>
                  <a:srgbClr val="00B8FF"/>
                </a:solidFill>
              </a:rPr>
              <a:t>2021</a:t>
            </a:r>
            <a:r>
              <a:rPr lang="ko-KR" altLang="en-US" sz="800" dirty="0">
                <a:solidFill>
                  <a:srgbClr val="00B8FF"/>
                </a:solidFill>
              </a:rPr>
              <a:t>년</a:t>
            </a:r>
            <a:r>
              <a:rPr lang="en-US" altLang="ko-KR" sz="800" dirty="0">
                <a:solidFill>
                  <a:srgbClr val="00B8FF"/>
                </a:solidFill>
              </a:rPr>
              <a:t>00</a:t>
            </a:r>
            <a:r>
              <a:rPr lang="ko-KR" altLang="en-US" sz="800" dirty="0">
                <a:solidFill>
                  <a:srgbClr val="00B8FF"/>
                </a:solidFill>
              </a:rPr>
              <a:t>월</a:t>
            </a:r>
            <a:r>
              <a:rPr lang="en-US" altLang="ko-KR" sz="800" dirty="0">
                <a:solidFill>
                  <a:srgbClr val="00B8FF"/>
                </a:solidFill>
              </a:rPr>
              <a:t>00</a:t>
            </a:r>
            <a:r>
              <a:rPr lang="ko-KR" altLang="en-US" sz="800" dirty="0">
                <a:solidFill>
                  <a:srgbClr val="00B8FF"/>
                </a:solidFill>
              </a:rPr>
              <a:t>일 기준</a:t>
            </a:r>
          </a:p>
        </p:txBody>
      </p:sp>
      <p:pic>
        <p:nvPicPr>
          <p:cNvPr id="12" name="그림 11">
            <a:extLst>
              <a:ext uri="{FF2B5EF4-FFF2-40B4-BE49-F238E27FC236}">
                <a16:creationId xmlns:a16="http://schemas.microsoft.com/office/drawing/2014/main" id="{9AA88555-4EEF-48A6-87C1-9226DC1BA256}"/>
              </a:ext>
            </a:extLst>
          </p:cNvPr>
          <p:cNvPicPr>
            <a:picLocks noChangeAspect="1"/>
          </p:cNvPicPr>
          <p:nvPr/>
        </p:nvPicPr>
        <p:blipFill>
          <a:blip r:embed="rId4"/>
          <a:stretch>
            <a:fillRect/>
          </a:stretch>
        </p:blipFill>
        <p:spPr>
          <a:xfrm>
            <a:off x="2001725" y="1337731"/>
            <a:ext cx="585700" cy="546653"/>
          </a:xfrm>
          <a:prstGeom prst="rect">
            <a:avLst/>
          </a:prstGeom>
        </p:spPr>
      </p:pic>
      <p:sp>
        <p:nvSpPr>
          <p:cNvPr id="13" name="TextBox 12">
            <a:extLst>
              <a:ext uri="{FF2B5EF4-FFF2-40B4-BE49-F238E27FC236}">
                <a16:creationId xmlns:a16="http://schemas.microsoft.com/office/drawing/2014/main" id="{3B452C0D-AB6D-4D5A-B1AE-B29631039F55}"/>
              </a:ext>
            </a:extLst>
          </p:cNvPr>
          <p:cNvSpPr txBox="1"/>
          <p:nvPr/>
        </p:nvSpPr>
        <p:spPr>
          <a:xfrm>
            <a:off x="2636270" y="1319753"/>
            <a:ext cx="764953" cy="215444"/>
          </a:xfrm>
          <a:prstGeom prst="rect">
            <a:avLst/>
          </a:prstGeom>
          <a:noFill/>
        </p:spPr>
        <p:txBody>
          <a:bodyPr wrap="none" rtlCol="0">
            <a:spAutoFit/>
          </a:bodyPr>
          <a:lstStyle/>
          <a:p>
            <a:r>
              <a:rPr lang="ko-KR" altLang="en-US" sz="800">
                <a:latin typeface="나눔스퀘어_ac" panose="020B0600000101010101" pitchFamily="50" charset="-127"/>
                <a:ea typeface="나눔스퀘어_ac" panose="020B0600000101010101" pitchFamily="50" charset="-127"/>
              </a:rPr>
              <a:t>등록 전문가 수</a:t>
            </a:r>
          </a:p>
        </p:txBody>
      </p:sp>
      <p:sp>
        <p:nvSpPr>
          <p:cNvPr id="14" name="TextBox 13">
            <a:extLst>
              <a:ext uri="{FF2B5EF4-FFF2-40B4-BE49-F238E27FC236}">
                <a16:creationId xmlns:a16="http://schemas.microsoft.com/office/drawing/2014/main" id="{2DC980D1-FCD6-48E2-A8CF-2DC3E9A3667E}"/>
              </a:ext>
            </a:extLst>
          </p:cNvPr>
          <p:cNvSpPr txBox="1"/>
          <p:nvPr/>
        </p:nvSpPr>
        <p:spPr>
          <a:xfrm>
            <a:off x="2628789" y="1501975"/>
            <a:ext cx="772969" cy="379656"/>
          </a:xfrm>
          <a:prstGeom prst="rect">
            <a:avLst/>
          </a:prstGeom>
          <a:noFill/>
        </p:spPr>
        <p:txBody>
          <a:bodyPr wrap="none" rtlCol="0">
            <a:spAutoFit/>
          </a:bodyPr>
          <a:lstStyle/>
          <a:p>
            <a:r>
              <a:rPr lang="en-US" altLang="ko-KR" sz="1867" dirty="0">
                <a:latin typeface="나눔스퀘어" panose="020B0600000101010101" pitchFamily="50" charset="-127"/>
                <a:ea typeface="나눔스퀘어" panose="020B0600000101010101" pitchFamily="50" charset="-127"/>
              </a:rPr>
              <a:t>232</a:t>
            </a:r>
            <a:r>
              <a:rPr lang="ko-KR" altLang="en-US" sz="1333" dirty="0">
                <a:latin typeface="나눔스퀘어" panose="020B0600000101010101" pitchFamily="50" charset="-127"/>
                <a:ea typeface="나눔스퀘어" panose="020B0600000101010101" pitchFamily="50" charset="-127"/>
              </a:rPr>
              <a:t>명</a:t>
            </a:r>
            <a:endParaRPr lang="ko-KR" altLang="en-US" sz="1867" dirty="0">
              <a:latin typeface="나눔스퀘어" panose="020B0600000101010101" pitchFamily="50" charset="-127"/>
              <a:ea typeface="나눔스퀘어" panose="020B0600000101010101" pitchFamily="50" charset="-127"/>
            </a:endParaRPr>
          </a:p>
        </p:txBody>
      </p:sp>
      <p:pic>
        <p:nvPicPr>
          <p:cNvPr id="16" name="그림 15">
            <a:extLst>
              <a:ext uri="{FF2B5EF4-FFF2-40B4-BE49-F238E27FC236}">
                <a16:creationId xmlns:a16="http://schemas.microsoft.com/office/drawing/2014/main" id="{8356D84F-63A4-4978-87E0-8CE16871C7E2}"/>
              </a:ext>
            </a:extLst>
          </p:cNvPr>
          <p:cNvPicPr>
            <a:picLocks noChangeAspect="1"/>
          </p:cNvPicPr>
          <p:nvPr/>
        </p:nvPicPr>
        <p:blipFill>
          <a:blip r:embed="rId5"/>
          <a:stretch>
            <a:fillRect/>
          </a:stretch>
        </p:blipFill>
        <p:spPr>
          <a:xfrm>
            <a:off x="3661908" y="1353387"/>
            <a:ext cx="594257" cy="510032"/>
          </a:xfrm>
          <a:prstGeom prst="rect">
            <a:avLst/>
          </a:prstGeom>
        </p:spPr>
      </p:pic>
      <p:sp>
        <p:nvSpPr>
          <p:cNvPr id="17" name="TextBox 16">
            <a:extLst>
              <a:ext uri="{FF2B5EF4-FFF2-40B4-BE49-F238E27FC236}">
                <a16:creationId xmlns:a16="http://schemas.microsoft.com/office/drawing/2014/main" id="{E36091D2-4004-4171-A6EB-5D37CA5BC46F}"/>
              </a:ext>
            </a:extLst>
          </p:cNvPr>
          <p:cNvSpPr txBox="1"/>
          <p:nvPr/>
        </p:nvSpPr>
        <p:spPr>
          <a:xfrm>
            <a:off x="4278585" y="1319753"/>
            <a:ext cx="651140" cy="215444"/>
          </a:xfrm>
          <a:prstGeom prst="rect">
            <a:avLst/>
          </a:prstGeom>
          <a:noFill/>
        </p:spPr>
        <p:txBody>
          <a:bodyPr wrap="none" rtlCol="0">
            <a:spAutoFit/>
          </a:bodyPr>
          <a:lstStyle/>
          <a:p>
            <a:r>
              <a:rPr lang="ko-KR" altLang="en-US" sz="800" dirty="0">
                <a:latin typeface="나눔스퀘어_ac" panose="020B0600000101010101" pitchFamily="50" charset="-127"/>
                <a:ea typeface="나눔스퀘어_ac" panose="020B0600000101010101" pitchFamily="50" charset="-127"/>
              </a:rPr>
              <a:t>소속기관 수</a:t>
            </a:r>
          </a:p>
        </p:txBody>
      </p:sp>
      <p:sp>
        <p:nvSpPr>
          <p:cNvPr id="18" name="TextBox 17">
            <a:extLst>
              <a:ext uri="{FF2B5EF4-FFF2-40B4-BE49-F238E27FC236}">
                <a16:creationId xmlns:a16="http://schemas.microsoft.com/office/drawing/2014/main" id="{0D9A3319-178B-48AB-B122-7152513F6D6F}"/>
              </a:ext>
            </a:extLst>
          </p:cNvPr>
          <p:cNvSpPr txBox="1"/>
          <p:nvPr/>
        </p:nvSpPr>
        <p:spPr>
          <a:xfrm>
            <a:off x="4271104" y="1501975"/>
            <a:ext cx="628698" cy="379656"/>
          </a:xfrm>
          <a:prstGeom prst="rect">
            <a:avLst/>
          </a:prstGeom>
          <a:noFill/>
        </p:spPr>
        <p:txBody>
          <a:bodyPr wrap="none" rtlCol="0">
            <a:spAutoFit/>
          </a:bodyPr>
          <a:lstStyle/>
          <a:p>
            <a:r>
              <a:rPr lang="en-US" altLang="ko-KR" sz="1867" dirty="0">
                <a:latin typeface="나눔스퀘어" panose="020B0600000101010101" pitchFamily="50" charset="-127"/>
                <a:ea typeface="나눔스퀘어" panose="020B0600000101010101" pitchFamily="50" charset="-127"/>
              </a:rPr>
              <a:t>25</a:t>
            </a:r>
            <a:r>
              <a:rPr lang="ko-KR" altLang="en-US" sz="1333" dirty="0">
                <a:latin typeface="나눔스퀘어" panose="020B0600000101010101" pitchFamily="50" charset="-127"/>
                <a:ea typeface="나눔스퀘어" panose="020B0600000101010101" pitchFamily="50" charset="-127"/>
              </a:rPr>
              <a:t>개</a:t>
            </a:r>
            <a:endParaRPr lang="ko-KR" altLang="en-US" sz="1867" dirty="0">
              <a:latin typeface="나눔스퀘어" panose="020B0600000101010101" pitchFamily="50" charset="-127"/>
              <a:ea typeface="나눔스퀘어" panose="020B0600000101010101" pitchFamily="50" charset="-127"/>
            </a:endParaRPr>
          </a:p>
        </p:txBody>
      </p:sp>
      <p:pic>
        <p:nvPicPr>
          <p:cNvPr id="26" name="그림 25">
            <a:extLst>
              <a:ext uri="{FF2B5EF4-FFF2-40B4-BE49-F238E27FC236}">
                <a16:creationId xmlns:a16="http://schemas.microsoft.com/office/drawing/2014/main" id="{E5663111-EB4F-4230-BA7B-CA2D2624C230}"/>
              </a:ext>
            </a:extLst>
          </p:cNvPr>
          <p:cNvPicPr>
            <a:picLocks noChangeAspect="1"/>
          </p:cNvPicPr>
          <p:nvPr/>
        </p:nvPicPr>
        <p:blipFill>
          <a:blip r:embed="rId6"/>
          <a:stretch>
            <a:fillRect/>
          </a:stretch>
        </p:blipFill>
        <p:spPr>
          <a:xfrm>
            <a:off x="435279" y="1970446"/>
            <a:ext cx="2988060" cy="2966793"/>
          </a:xfrm>
          <a:prstGeom prst="rect">
            <a:avLst/>
          </a:prstGeom>
        </p:spPr>
      </p:pic>
      <p:pic>
        <p:nvPicPr>
          <p:cNvPr id="28" name="그림 27">
            <a:extLst>
              <a:ext uri="{FF2B5EF4-FFF2-40B4-BE49-F238E27FC236}">
                <a16:creationId xmlns:a16="http://schemas.microsoft.com/office/drawing/2014/main" id="{C9F39F6A-B3CD-4C24-95DC-F9542A5B17F0}"/>
              </a:ext>
            </a:extLst>
          </p:cNvPr>
          <p:cNvPicPr>
            <a:picLocks noChangeAspect="1"/>
          </p:cNvPicPr>
          <p:nvPr/>
        </p:nvPicPr>
        <p:blipFill>
          <a:blip r:embed="rId7"/>
          <a:stretch>
            <a:fillRect/>
          </a:stretch>
        </p:blipFill>
        <p:spPr>
          <a:xfrm>
            <a:off x="3434181" y="2133873"/>
            <a:ext cx="5542139" cy="1651904"/>
          </a:xfrm>
          <a:prstGeom prst="rect">
            <a:avLst/>
          </a:prstGeom>
        </p:spPr>
      </p:pic>
      <p:pic>
        <p:nvPicPr>
          <p:cNvPr id="30" name="그림 29">
            <a:extLst>
              <a:ext uri="{FF2B5EF4-FFF2-40B4-BE49-F238E27FC236}">
                <a16:creationId xmlns:a16="http://schemas.microsoft.com/office/drawing/2014/main" id="{DD10473A-C05F-449A-A35F-671C1858C539}"/>
              </a:ext>
            </a:extLst>
          </p:cNvPr>
          <p:cNvPicPr>
            <a:picLocks noChangeAspect="1"/>
          </p:cNvPicPr>
          <p:nvPr/>
        </p:nvPicPr>
        <p:blipFill>
          <a:blip r:embed="rId8"/>
          <a:stretch>
            <a:fillRect/>
          </a:stretch>
        </p:blipFill>
        <p:spPr>
          <a:xfrm>
            <a:off x="3635432" y="3640542"/>
            <a:ext cx="5158595" cy="1036597"/>
          </a:xfrm>
          <a:prstGeom prst="rect">
            <a:avLst/>
          </a:prstGeom>
        </p:spPr>
      </p:pic>
      <p:pic>
        <p:nvPicPr>
          <p:cNvPr id="32" name="그림 31">
            <a:extLst>
              <a:ext uri="{FF2B5EF4-FFF2-40B4-BE49-F238E27FC236}">
                <a16:creationId xmlns:a16="http://schemas.microsoft.com/office/drawing/2014/main" id="{80CADD4F-AAD2-4C3C-890C-E6C72A526A71}"/>
              </a:ext>
            </a:extLst>
          </p:cNvPr>
          <p:cNvPicPr>
            <a:picLocks noChangeAspect="1"/>
          </p:cNvPicPr>
          <p:nvPr/>
        </p:nvPicPr>
        <p:blipFill>
          <a:blip r:embed="rId9"/>
          <a:stretch>
            <a:fillRect/>
          </a:stretch>
        </p:blipFill>
        <p:spPr>
          <a:xfrm>
            <a:off x="239349" y="5018701"/>
            <a:ext cx="2120635" cy="1028572"/>
          </a:xfrm>
          <a:prstGeom prst="rect">
            <a:avLst/>
          </a:prstGeom>
        </p:spPr>
      </p:pic>
      <p:pic>
        <p:nvPicPr>
          <p:cNvPr id="34" name="그림 33">
            <a:extLst>
              <a:ext uri="{FF2B5EF4-FFF2-40B4-BE49-F238E27FC236}">
                <a16:creationId xmlns:a16="http://schemas.microsoft.com/office/drawing/2014/main" id="{70DA4810-35AB-416A-BB65-81C4FFD36E2E}"/>
              </a:ext>
            </a:extLst>
          </p:cNvPr>
          <p:cNvPicPr>
            <a:picLocks noChangeAspect="1"/>
          </p:cNvPicPr>
          <p:nvPr/>
        </p:nvPicPr>
        <p:blipFill>
          <a:blip r:embed="rId10"/>
          <a:stretch>
            <a:fillRect/>
          </a:stretch>
        </p:blipFill>
        <p:spPr>
          <a:xfrm>
            <a:off x="2398419" y="5025235"/>
            <a:ext cx="2946032" cy="1092064"/>
          </a:xfrm>
          <a:prstGeom prst="rect">
            <a:avLst/>
          </a:prstGeom>
        </p:spPr>
      </p:pic>
      <p:pic>
        <p:nvPicPr>
          <p:cNvPr id="36" name="그림 35">
            <a:extLst>
              <a:ext uri="{FF2B5EF4-FFF2-40B4-BE49-F238E27FC236}">
                <a16:creationId xmlns:a16="http://schemas.microsoft.com/office/drawing/2014/main" id="{D6DA24DD-EBA5-486C-8DCF-DC637F860573}"/>
              </a:ext>
            </a:extLst>
          </p:cNvPr>
          <p:cNvPicPr>
            <a:picLocks noChangeAspect="1"/>
          </p:cNvPicPr>
          <p:nvPr/>
        </p:nvPicPr>
        <p:blipFill>
          <a:blip r:embed="rId11"/>
          <a:stretch>
            <a:fillRect/>
          </a:stretch>
        </p:blipFill>
        <p:spPr>
          <a:xfrm>
            <a:off x="5433726" y="5018701"/>
            <a:ext cx="1625397" cy="584127"/>
          </a:xfrm>
          <a:prstGeom prst="rect">
            <a:avLst/>
          </a:prstGeom>
        </p:spPr>
      </p:pic>
      <p:pic>
        <p:nvPicPr>
          <p:cNvPr id="38" name="그림 37">
            <a:extLst>
              <a:ext uri="{FF2B5EF4-FFF2-40B4-BE49-F238E27FC236}">
                <a16:creationId xmlns:a16="http://schemas.microsoft.com/office/drawing/2014/main" id="{1355AE84-CF4E-4203-A33E-9BF823F41D42}"/>
              </a:ext>
            </a:extLst>
          </p:cNvPr>
          <p:cNvPicPr>
            <a:picLocks noChangeAspect="1"/>
          </p:cNvPicPr>
          <p:nvPr/>
        </p:nvPicPr>
        <p:blipFill>
          <a:blip r:embed="rId2"/>
          <a:stretch>
            <a:fillRect/>
          </a:stretch>
        </p:blipFill>
        <p:spPr>
          <a:xfrm>
            <a:off x="5609500" y="5653621"/>
            <a:ext cx="1219048" cy="393651"/>
          </a:xfrm>
          <a:prstGeom prst="rect">
            <a:avLst/>
          </a:prstGeom>
        </p:spPr>
      </p:pic>
      <p:pic>
        <p:nvPicPr>
          <p:cNvPr id="41" name="그림 40">
            <a:extLst>
              <a:ext uri="{FF2B5EF4-FFF2-40B4-BE49-F238E27FC236}">
                <a16:creationId xmlns:a16="http://schemas.microsoft.com/office/drawing/2014/main" id="{91055B06-A049-4600-83B9-B10CCC5BEC39}"/>
              </a:ext>
            </a:extLst>
          </p:cNvPr>
          <p:cNvPicPr>
            <a:picLocks noChangeAspect="1"/>
          </p:cNvPicPr>
          <p:nvPr/>
        </p:nvPicPr>
        <p:blipFill>
          <a:blip r:embed="rId12"/>
          <a:stretch>
            <a:fillRect/>
          </a:stretch>
        </p:blipFill>
        <p:spPr>
          <a:xfrm>
            <a:off x="7182136" y="5038565"/>
            <a:ext cx="1904761" cy="634920"/>
          </a:xfrm>
          <a:prstGeom prst="rect">
            <a:avLst/>
          </a:prstGeom>
        </p:spPr>
      </p:pic>
      <p:sp>
        <p:nvSpPr>
          <p:cNvPr id="31" name="TextBox 30">
            <a:extLst>
              <a:ext uri="{FF2B5EF4-FFF2-40B4-BE49-F238E27FC236}">
                <a16:creationId xmlns:a16="http://schemas.microsoft.com/office/drawing/2014/main" id="{0E981073-6C7F-4629-96A7-68D72A9BE087}"/>
              </a:ext>
            </a:extLst>
          </p:cNvPr>
          <p:cNvSpPr txBox="1"/>
          <p:nvPr/>
        </p:nvSpPr>
        <p:spPr>
          <a:xfrm>
            <a:off x="4525964" y="2254598"/>
            <a:ext cx="3358571" cy="261610"/>
          </a:xfrm>
          <a:prstGeom prst="rect">
            <a:avLst/>
          </a:prstGeom>
          <a:noFill/>
        </p:spPr>
        <p:txBody>
          <a:bodyPr wrap="square">
            <a:spAutoFit/>
          </a:bodyPr>
          <a:lstStyle/>
          <a:p>
            <a:r>
              <a:rPr lang="ko-KR" altLang="en-US" sz="1100" dirty="0"/>
              <a:t>http://jntis.jnsp.re.kr/sys/sys_jntis_notice_board.do</a:t>
            </a:r>
          </a:p>
        </p:txBody>
      </p:sp>
      <p:sp>
        <p:nvSpPr>
          <p:cNvPr id="7" name="직사각형 6">
            <a:extLst>
              <a:ext uri="{FF2B5EF4-FFF2-40B4-BE49-F238E27FC236}">
                <a16:creationId xmlns:a16="http://schemas.microsoft.com/office/drawing/2014/main" id="{415BB099-3A2C-4A3C-B16E-12BED4CDA634}"/>
              </a:ext>
            </a:extLst>
          </p:cNvPr>
          <p:cNvSpPr/>
          <p:nvPr/>
        </p:nvSpPr>
        <p:spPr>
          <a:xfrm>
            <a:off x="3401223" y="2133873"/>
            <a:ext cx="5575097" cy="2704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9A269CA8-EF64-4174-81CB-242A341AE6AC}"/>
              </a:ext>
            </a:extLst>
          </p:cNvPr>
          <p:cNvPicPr>
            <a:picLocks noChangeAspect="1"/>
          </p:cNvPicPr>
          <p:nvPr/>
        </p:nvPicPr>
        <p:blipFill>
          <a:blip r:embed="rId13"/>
          <a:stretch>
            <a:fillRect/>
          </a:stretch>
        </p:blipFill>
        <p:spPr>
          <a:xfrm>
            <a:off x="9722220" y="1619263"/>
            <a:ext cx="2133333" cy="4238095"/>
          </a:xfrm>
          <a:prstGeom prst="rect">
            <a:avLst/>
          </a:prstGeom>
        </p:spPr>
      </p:pic>
      <p:sp>
        <p:nvSpPr>
          <p:cNvPr id="35" name="직사각형 34">
            <a:extLst>
              <a:ext uri="{FF2B5EF4-FFF2-40B4-BE49-F238E27FC236}">
                <a16:creationId xmlns:a16="http://schemas.microsoft.com/office/drawing/2014/main" id="{A009CD88-4373-45AA-84AF-42A9FA8A891F}"/>
              </a:ext>
            </a:extLst>
          </p:cNvPr>
          <p:cNvSpPr/>
          <p:nvPr/>
        </p:nvSpPr>
        <p:spPr>
          <a:xfrm>
            <a:off x="10004256" y="4732867"/>
            <a:ext cx="672212" cy="2455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A31F60C4-A931-4CB7-B1B6-D44E6E7F4E63}"/>
              </a:ext>
            </a:extLst>
          </p:cNvPr>
          <p:cNvSpPr/>
          <p:nvPr/>
        </p:nvSpPr>
        <p:spPr>
          <a:xfrm>
            <a:off x="5344451" y="1353387"/>
            <a:ext cx="1192336" cy="44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전문가 정보조회</a:t>
            </a:r>
          </a:p>
        </p:txBody>
      </p:sp>
    </p:spTree>
    <p:extLst>
      <p:ext uri="{BB962C8B-B14F-4D97-AF65-F5344CB8AC3E}">
        <p14:creationId xmlns:p14="http://schemas.microsoft.com/office/powerpoint/2010/main" val="2832031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EEBC2E-2A46-47B1-8794-3B672C7C6ACE}"/>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a:t>
            </a:r>
            <a:endParaRPr lang="ko-KR" altLang="en-US" sz="1300" dirty="0"/>
          </a:p>
        </p:txBody>
      </p:sp>
      <p:sp>
        <p:nvSpPr>
          <p:cNvPr id="3" name="텍스트 개체 틀 2">
            <a:extLst>
              <a:ext uri="{FF2B5EF4-FFF2-40B4-BE49-F238E27FC236}">
                <a16:creationId xmlns:a16="http://schemas.microsoft.com/office/drawing/2014/main" id="{F47193AD-E52F-46A6-A6DA-E5DDAFEB8160}"/>
              </a:ext>
            </a:extLst>
          </p:cNvPr>
          <p:cNvSpPr>
            <a:spLocks noGrp="1"/>
          </p:cNvSpPr>
          <p:nvPr>
            <p:ph type="body" sz="quarter" idx="10"/>
          </p:nvPr>
        </p:nvSpPr>
        <p:spPr/>
        <p:txBody>
          <a:bodyPr/>
          <a:lstStyle/>
          <a:p>
            <a:r>
              <a:rPr lang="ko-KR" altLang="en-US" dirty="0"/>
              <a:t>중소기업 </a:t>
            </a:r>
            <a:r>
              <a:rPr lang="en-US" altLang="ko-KR" dirty="0"/>
              <a:t>R&amp;D </a:t>
            </a:r>
            <a:r>
              <a:rPr lang="ko-KR" altLang="en-US" dirty="0"/>
              <a:t>플랫폼 </a:t>
            </a:r>
            <a:r>
              <a:rPr lang="en-US" altLang="ko-KR" dirty="0"/>
              <a:t>PMS</a:t>
            </a:r>
            <a:endParaRPr lang="ko-KR" altLang="en-US" dirty="0"/>
          </a:p>
        </p:txBody>
      </p:sp>
      <p:pic>
        <p:nvPicPr>
          <p:cNvPr id="5" name="그림 4">
            <a:extLst>
              <a:ext uri="{FF2B5EF4-FFF2-40B4-BE49-F238E27FC236}">
                <a16:creationId xmlns:a16="http://schemas.microsoft.com/office/drawing/2014/main" id="{2FE99C99-69B2-4569-AF79-419BF81611CB}"/>
              </a:ext>
            </a:extLst>
          </p:cNvPr>
          <p:cNvPicPr>
            <a:picLocks noChangeAspect="1"/>
          </p:cNvPicPr>
          <p:nvPr/>
        </p:nvPicPr>
        <p:blipFill>
          <a:blip r:embed="rId2"/>
          <a:stretch>
            <a:fillRect/>
          </a:stretch>
        </p:blipFill>
        <p:spPr>
          <a:xfrm>
            <a:off x="1779289" y="1260194"/>
            <a:ext cx="1823243" cy="3585964"/>
          </a:xfrm>
          <a:prstGeom prst="rect">
            <a:avLst/>
          </a:prstGeom>
        </p:spPr>
      </p:pic>
      <p:sp>
        <p:nvSpPr>
          <p:cNvPr id="7" name="직사각형 6">
            <a:extLst>
              <a:ext uri="{FF2B5EF4-FFF2-40B4-BE49-F238E27FC236}">
                <a16:creationId xmlns:a16="http://schemas.microsoft.com/office/drawing/2014/main" id="{5D7FD1F7-B12C-4D3C-A679-3281C76271FB}"/>
              </a:ext>
            </a:extLst>
          </p:cNvPr>
          <p:cNvSpPr/>
          <p:nvPr/>
        </p:nvSpPr>
        <p:spPr>
          <a:xfrm>
            <a:off x="1791191" y="4663602"/>
            <a:ext cx="1687285" cy="365111"/>
          </a:xfrm>
          <a:prstGeom prst="rect">
            <a:avLst/>
          </a:prstGeom>
          <a:solidFill>
            <a:srgbClr val="01A4D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8" name="직사각형 7">
            <a:extLst>
              <a:ext uri="{FF2B5EF4-FFF2-40B4-BE49-F238E27FC236}">
                <a16:creationId xmlns:a16="http://schemas.microsoft.com/office/drawing/2014/main" id="{A2A3F5B2-1806-4F57-BA5D-095026E4B5AC}"/>
              </a:ext>
            </a:extLst>
          </p:cNvPr>
          <p:cNvSpPr/>
          <p:nvPr/>
        </p:nvSpPr>
        <p:spPr>
          <a:xfrm>
            <a:off x="1524922" y="4663601"/>
            <a:ext cx="2219823" cy="38404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rPr>
              <a:t>JSMRDS</a:t>
            </a:r>
            <a:r>
              <a:rPr lang="en-US" altLang="ko-KR" sz="1600" b="1" dirty="0">
                <a:solidFill>
                  <a:schemeClr val="bg1"/>
                </a:solidFill>
              </a:rPr>
              <a:t> </a:t>
            </a:r>
            <a:r>
              <a:rPr lang="ko-KR" altLang="en-US" sz="667" dirty="0">
                <a:solidFill>
                  <a:schemeClr val="bg1"/>
                </a:solidFill>
              </a:rPr>
              <a:t>전남중소기업 </a:t>
            </a:r>
            <a:r>
              <a:rPr lang="en-US" altLang="ko-KR" sz="667" dirty="0">
                <a:solidFill>
                  <a:schemeClr val="bg1"/>
                </a:solidFill>
              </a:rPr>
              <a:t>R&amp;D</a:t>
            </a:r>
            <a:r>
              <a:rPr lang="ko-KR" altLang="en-US" sz="667" dirty="0">
                <a:solidFill>
                  <a:schemeClr val="bg1"/>
                </a:solidFill>
              </a:rPr>
              <a:t>시스템</a:t>
            </a:r>
            <a:endParaRPr lang="ko-KR" altLang="en-US" sz="400" dirty="0">
              <a:solidFill>
                <a:schemeClr val="bg1"/>
              </a:solidFill>
            </a:endParaRPr>
          </a:p>
        </p:txBody>
      </p:sp>
      <p:sp>
        <p:nvSpPr>
          <p:cNvPr id="9" name="직사각형 8">
            <a:extLst>
              <a:ext uri="{FF2B5EF4-FFF2-40B4-BE49-F238E27FC236}">
                <a16:creationId xmlns:a16="http://schemas.microsoft.com/office/drawing/2014/main" id="{5F4E29BE-3C0C-43D7-B774-9BC8E85D58D6}"/>
              </a:ext>
            </a:extLst>
          </p:cNvPr>
          <p:cNvSpPr/>
          <p:nvPr/>
        </p:nvSpPr>
        <p:spPr>
          <a:xfrm>
            <a:off x="1791191" y="5024588"/>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11" name="TextBox 10">
            <a:extLst>
              <a:ext uri="{FF2B5EF4-FFF2-40B4-BE49-F238E27FC236}">
                <a16:creationId xmlns:a16="http://schemas.microsoft.com/office/drawing/2014/main" id="{A7EA054B-49F5-4CA8-951B-726B46658B5C}"/>
              </a:ext>
            </a:extLst>
          </p:cNvPr>
          <p:cNvSpPr txBox="1"/>
          <p:nvPr/>
        </p:nvSpPr>
        <p:spPr>
          <a:xfrm>
            <a:off x="2259343" y="5133656"/>
            <a:ext cx="1082552" cy="164212"/>
          </a:xfrm>
          <a:prstGeom prst="rect">
            <a:avLst/>
          </a:prstGeom>
          <a:noFill/>
        </p:spPr>
        <p:txBody>
          <a:bodyPr wrap="square" lIns="0" tIns="0" rIns="0" bIns="0">
            <a:spAutoFit/>
          </a:bodyPr>
          <a:lstStyle/>
          <a:p>
            <a:r>
              <a:rPr lang="en-US" altLang="ko-KR" sz="1067" dirty="0">
                <a:solidFill>
                  <a:schemeClr val="bg1"/>
                </a:solidFill>
                <a:latin typeface="나눔스퀘어_ac" panose="020B0600000101010101" pitchFamily="50" charset="-127"/>
                <a:ea typeface="나눔스퀘어_ac" panose="020B0600000101010101" pitchFamily="50" charset="-127"/>
              </a:rPr>
              <a:t>R&amp;D </a:t>
            </a:r>
            <a:r>
              <a:rPr lang="ko-KR" altLang="en-US" sz="1067" dirty="0">
                <a:solidFill>
                  <a:schemeClr val="bg1"/>
                </a:solidFill>
                <a:latin typeface="나눔스퀘어_ac" panose="020B0600000101010101" pitchFamily="50" charset="-127"/>
                <a:ea typeface="나눔스퀘어_ac" panose="020B0600000101010101" pitchFamily="50" charset="-127"/>
              </a:rPr>
              <a:t>사업 등록</a:t>
            </a:r>
          </a:p>
        </p:txBody>
      </p:sp>
      <p:sp>
        <p:nvSpPr>
          <p:cNvPr id="13" name="직사각형 12">
            <a:extLst>
              <a:ext uri="{FF2B5EF4-FFF2-40B4-BE49-F238E27FC236}">
                <a16:creationId xmlns:a16="http://schemas.microsoft.com/office/drawing/2014/main" id="{3D3C98F9-487F-472C-87F8-2FD5D1DCFF7E}"/>
              </a:ext>
            </a:extLst>
          </p:cNvPr>
          <p:cNvSpPr/>
          <p:nvPr/>
        </p:nvSpPr>
        <p:spPr>
          <a:xfrm>
            <a:off x="1791191" y="5395671"/>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15" name="TextBox 14">
            <a:extLst>
              <a:ext uri="{FF2B5EF4-FFF2-40B4-BE49-F238E27FC236}">
                <a16:creationId xmlns:a16="http://schemas.microsoft.com/office/drawing/2014/main" id="{F14AE2D8-6209-4C45-B427-47EBF8D0F9CA}"/>
              </a:ext>
            </a:extLst>
          </p:cNvPr>
          <p:cNvSpPr txBox="1"/>
          <p:nvPr/>
        </p:nvSpPr>
        <p:spPr>
          <a:xfrm>
            <a:off x="2259343" y="5493211"/>
            <a:ext cx="1082552" cy="164212"/>
          </a:xfrm>
          <a:prstGeom prst="rect">
            <a:avLst/>
          </a:prstGeom>
          <a:noFill/>
        </p:spPr>
        <p:txBody>
          <a:bodyPr wrap="square" lIns="0" tIns="0" rIns="0" bIns="0">
            <a:spAutoFit/>
          </a:bodyPr>
          <a:lstStyle/>
          <a:p>
            <a:r>
              <a:rPr lang="en-US" altLang="ko-KR" sz="1067" dirty="0">
                <a:solidFill>
                  <a:schemeClr val="bg1"/>
                </a:solidFill>
                <a:latin typeface="나눔스퀘어_ac" panose="020B0600000101010101" pitchFamily="50" charset="-127"/>
                <a:ea typeface="나눔스퀘어_ac" panose="020B0600000101010101" pitchFamily="50" charset="-127"/>
              </a:rPr>
              <a:t>R&amp;D </a:t>
            </a:r>
            <a:r>
              <a:rPr lang="ko-KR" altLang="en-US" sz="1067" dirty="0">
                <a:solidFill>
                  <a:schemeClr val="bg1"/>
                </a:solidFill>
                <a:latin typeface="나눔스퀘어_ac" panose="020B0600000101010101" pitchFamily="50" charset="-127"/>
                <a:ea typeface="나눔스퀘어_ac" panose="020B0600000101010101" pitchFamily="50" charset="-127"/>
              </a:rPr>
              <a:t>성과 입력</a:t>
            </a:r>
          </a:p>
        </p:txBody>
      </p:sp>
      <p:pic>
        <p:nvPicPr>
          <p:cNvPr id="17" name="그림 16">
            <a:extLst>
              <a:ext uri="{FF2B5EF4-FFF2-40B4-BE49-F238E27FC236}">
                <a16:creationId xmlns:a16="http://schemas.microsoft.com/office/drawing/2014/main" id="{080B14E5-A421-4011-AA6E-0750F1F1D984}"/>
              </a:ext>
            </a:extLst>
          </p:cNvPr>
          <p:cNvPicPr>
            <a:picLocks noChangeAspect="1"/>
          </p:cNvPicPr>
          <p:nvPr/>
        </p:nvPicPr>
        <p:blipFill>
          <a:blip r:embed="rId3"/>
          <a:stretch>
            <a:fillRect/>
          </a:stretch>
        </p:blipFill>
        <p:spPr>
          <a:xfrm>
            <a:off x="1900050" y="5085241"/>
            <a:ext cx="265956" cy="254875"/>
          </a:xfrm>
          <a:prstGeom prst="rect">
            <a:avLst/>
          </a:prstGeom>
        </p:spPr>
      </p:pic>
      <p:pic>
        <p:nvPicPr>
          <p:cNvPr id="19" name="그림 18">
            <a:extLst>
              <a:ext uri="{FF2B5EF4-FFF2-40B4-BE49-F238E27FC236}">
                <a16:creationId xmlns:a16="http://schemas.microsoft.com/office/drawing/2014/main" id="{88C1B31B-3084-4574-9719-5711EE4BE0ED}"/>
              </a:ext>
            </a:extLst>
          </p:cNvPr>
          <p:cNvPicPr>
            <a:picLocks noChangeAspect="1"/>
          </p:cNvPicPr>
          <p:nvPr/>
        </p:nvPicPr>
        <p:blipFill>
          <a:blip r:embed="rId3"/>
          <a:stretch>
            <a:fillRect/>
          </a:stretch>
        </p:blipFill>
        <p:spPr>
          <a:xfrm>
            <a:off x="1900050" y="5455671"/>
            <a:ext cx="265956" cy="254875"/>
          </a:xfrm>
          <a:prstGeom prst="rect">
            <a:avLst/>
          </a:prstGeom>
        </p:spPr>
      </p:pic>
      <p:sp>
        <p:nvSpPr>
          <p:cNvPr id="21" name="화살표: 오른쪽 20">
            <a:extLst>
              <a:ext uri="{FF2B5EF4-FFF2-40B4-BE49-F238E27FC236}">
                <a16:creationId xmlns:a16="http://schemas.microsoft.com/office/drawing/2014/main" id="{14913118-61E0-41DF-BDA1-5905E8CC8B49}"/>
              </a:ext>
            </a:extLst>
          </p:cNvPr>
          <p:cNvSpPr/>
          <p:nvPr/>
        </p:nvSpPr>
        <p:spPr>
          <a:xfrm rot="21066123">
            <a:off x="3341895" y="4954254"/>
            <a:ext cx="1413725" cy="278460"/>
          </a:xfrm>
          <a:prstGeom prst="rightArrow">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pic>
        <p:nvPicPr>
          <p:cNvPr id="23" name="그림 22">
            <a:extLst>
              <a:ext uri="{FF2B5EF4-FFF2-40B4-BE49-F238E27FC236}">
                <a16:creationId xmlns:a16="http://schemas.microsoft.com/office/drawing/2014/main" id="{195F17C9-300B-4D9B-8BEB-0D03993669AE}"/>
              </a:ext>
            </a:extLst>
          </p:cNvPr>
          <p:cNvPicPr>
            <a:picLocks noChangeAspect="1"/>
          </p:cNvPicPr>
          <p:nvPr/>
        </p:nvPicPr>
        <p:blipFill rotWithShape="1">
          <a:blip r:embed="rId4"/>
          <a:srcRect b="37934"/>
          <a:stretch/>
        </p:blipFill>
        <p:spPr>
          <a:xfrm>
            <a:off x="5039883" y="4101076"/>
            <a:ext cx="2870200" cy="1032581"/>
          </a:xfrm>
          <a:prstGeom prst="rect">
            <a:avLst/>
          </a:prstGeom>
        </p:spPr>
      </p:pic>
      <p:sp>
        <p:nvSpPr>
          <p:cNvPr id="24" name="TextBox 23">
            <a:extLst>
              <a:ext uri="{FF2B5EF4-FFF2-40B4-BE49-F238E27FC236}">
                <a16:creationId xmlns:a16="http://schemas.microsoft.com/office/drawing/2014/main" id="{92B533AF-9CEE-466C-B41C-BED8A9F24951}"/>
              </a:ext>
            </a:extLst>
          </p:cNvPr>
          <p:cNvSpPr txBox="1"/>
          <p:nvPr/>
        </p:nvSpPr>
        <p:spPr>
          <a:xfrm>
            <a:off x="5835551" y="4305851"/>
            <a:ext cx="1082552" cy="215444"/>
          </a:xfrm>
          <a:prstGeom prst="rect">
            <a:avLst/>
          </a:prstGeom>
          <a:solidFill>
            <a:srgbClr val="24718D"/>
          </a:solidFill>
        </p:spPr>
        <p:txBody>
          <a:bodyPr wrap="square" lIns="0" tIns="0" rIns="0" bIns="0">
            <a:spAutoFit/>
          </a:bodyPr>
          <a:lstStyle/>
          <a:p>
            <a:r>
              <a:rPr lang="en-US" altLang="ko-KR" sz="1400" dirty="0">
                <a:solidFill>
                  <a:schemeClr val="bg1"/>
                </a:solidFill>
                <a:latin typeface="나눔스퀘어_ac" panose="020B0600000101010101" pitchFamily="50" charset="-127"/>
                <a:ea typeface="나눔스퀘어_ac" panose="020B0600000101010101" pitchFamily="50" charset="-127"/>
              </a:rPr>
              <a:t>R&amp;D </a:t>
            </a:r>
            <a:r>
              <a:rPr lang="ko-KR" altLang="en-US" sz="1400" dirty="0">
                <a:solidFill>
                  <a:schemeClr val="bg1"/>
                </a:solidFill>
                <a:latin typeface="나눔스퀘어_ac" panose="020B0600000101010101" pitchFamily="50" charset="-127"/>
                <a:ea typeface="나눔스퀘어_ac" panose="020B0600000101010101" pitchFamily="50" charset="-127"/>
              </a:rPr>
              <a:t>사업 등록</a:t>
            </a:r>
          </a:p>
        </p:txBody>
      </p:sp>
      <p:sp>
        <p:nvSpPr>
          <p:cNvPr id="26" name="직사각형 25">
            <a:extLst>
              <a:ext uri="{FF2B5EF4-FFF2-40B4-BE49-F238E27FC236}">
                <a16:creationId xmlns:a16="http://schemas.microsoft.com/office/drawing/2014/main" id="{B48433C9-E771-41F7-A9DC-42EBA76CCF02}"/>
              </a:ext>
            </a:extLst>
          </p:cNvPr>
          <p:cNvSpPr/>
          <p:nvPr/>
        </p:nvSpPr>
        <p:spPr>
          <a:xfrm>
            <a:off x="5470562" y="4803643"/>
            <a:ext cx="1578429" cy="330013"/>
          </a:xfrm>
          <a:prstGeom prst="rect">
            <a:avLst/>
          </a:prstGeom>
          <a:solidFill>
            <a:srgbClr val="2D90B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ko-KR" sz="1200" dirty="0">
                <a:solidFill>
                  <a:schemeClr val="bg1"/>
                </a:solidFill>
              </a:rPr>
              <a:t>R&amp;D </a:t>
            </a:r>
            <a:r>
              <a:rPr lang="ko-KR" altLang="en-US" sz="1200" dirty="0">
                <a:solidFill>
                  <a:schemeClr val="bg1"/>
                </a:solidFill>
              </a:rPr>
              <a:t>사업 등록</a:t>
            </a:r>
            <a:endParaRPr lang="en-US" altLang="ko-KR" sz="1200" dirty="0">
              <a:solidFill>
                <a:schemeClr val="bg1"/>
              </a:solidFill>
            </a:endParaRPr>
          </a:p>
          <a:p>
            <a:endParaRPr lang="en-US" altLang="ko-KR" sz="1200" dirty="0">
              <a:solidFill>
                <a:schemeClr val="bg1"/>
              </a:solidFill>
            </a:endParaRPr>
          </a:p>
        </p:txBody>
      </p:sp>
      <p:sp>
        <p:nvSpPr>
          <p:cNvPr id="18" name="직사각형 17">
            <a:extLst>
              <a:ext uri="{FF2B5EF4-FFF2-40B4-BE49-F238E27FC236}">
                <a16:creationId xmlns:a16="http://schemas.microsoft.com/office/drawing/2014/main" id="{A55E6A4A-1028-46EA-B37E-CA913CD561BF}"/>
              </a:ext>
            </a:extLst>
          </p:cNvPr>
          <p:cNvSpPr/>
          <p:nvPr/>
        </p:nvSpPr>
        <p:spPr>
          <a:xfrm>
            <a:off x="1798411" y="5400610"/>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22" name="TextBox 21">
            <a:extLst>
              <a:ext uri="{FF2B5EF4-FFF2-40B4-BE49-F238E27FC236}">
                <a16:creationId xmlns:a16="http://schemas.microsoft.com/office/drawing/2014/main" id="{8D630ED2-371A-4A40-BE53-B6D3FB50E588}"/>
              </a:ext>
            </a:extLst>
          </p:cNvPr>
          <p:cNvSpPr txBox="1"/>
          <p:nvPr/>
        </p:nvSpPr>
        <p:spPr>
          <a:xfrm>
            <a:off x="2266563" y="5498150"/>
            <a:ext cx="1082552" cy="164212"/>
          </a:xfrm>
          <a:prstGeom prst="rect">
            <a:avLst/>
          </a:prstGeom>
          <a:noFill/>
        </p:spPr>
        <p:txBody>
          <a:bodyPr wrap="square" lIns="0" tIns="0" rIns="0" bIns="0">
            <a:spAutoFit/>
          </a:bodyPr>
          <a:lstStyle/>
          <a:p>
            <a:r>
              <a:rPr lang="ko-KR" altLang="en-US" sz="1067" dirty="0">
                <a:solidFill>
                  <a:schemeClr val="bg1"/>
                </a:solidFill>
                <a:latin typeface="나눔스퀘어_ac" panose="020B0600000101010101" pitchFamily="50" charset="-127"/>
                <a:ea typeface="나눔스퀘어_ac" panose="020B0600000101010101" pitchFamily="50" charset="-127"/>
              </a:rPr>
              <a:t>연구조직 등록</a:t>
            </a:r>
          </a:p>
        </p:txBody>
      </p:sp>
      <p:pic>
        <p:nvPicPr>
          <p:cNvPr id="25" name="그림 24">
            <a:extLst>
              <a:ext uri="{FF2B5EF4-FFF2-40B4-BE49-F238E27FC236}">
                <a16:creationId xmlns:a16="http://schemas.microsoft.com/office/drawing/2014/main" id="{862035EA-DB03-4505-99B7-F2EDFBD6D4AE}"/>
              </a:ext>
            </a:extLst>
          </p:cNvPr>
          <p:cNvPicPr>
            <a:picLocks noChangeAspect="1"/>
          </p:cNvPicPr>
          <p:nvPr/>
        </p:nvPicPr>
        <p:blipFill>
          <a:blip r:embed="rId3"/>
          <a:stretch>
            <a:fillRect/>
          </a:stretch>
        </p:blipFill>
        <p:spPr>
          <a:xfrm>
            <a:off x="1907270" y="5460609"/>
            <a:ext cx="265956" cy="254875"/>
          </a:xfrm>
          <a:prstGeom prst="rect">
            <a:avLst/>
          </a:prstGeom>
        </p:spPr>
      </p:pic>
      <p:sp>
        <p:nvSpPr>
          <p:cNvPr id="20" name="직사각형 19">
            <a:extLst>
              <a:ext uri="{FF2B5EF4-FFF2-40B4-BE49-F238E27FC236}">
                <a16:creationId xmlns:a16="http://schemas.microsoft.com/office/drawing/2014/main" id="{88FA0BE9-5E2A-4D6A-B160-FC5A8EA1155A}"/>
              </a:ext>
            </a:extLst>
          </p:cNvPr>
          <p:cNvSpPr/>
          <p:nvPr/>
        </p:nvSpPr>
        <p:spPr>
          <a:xfrm>
            <a:off x="1779289" y="4663603"/>
            <a:ext cx="1699187" cy="11011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Tree>
    <p:extLst>
      <p:ext uri="{BB962C8B-B14F-4D97-AF65-F5344CB8AC3E}">
        <p14:creationId xmlns:p14="http://schemas.microsoft.com/office/powerpoint/2010/main" val="381235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3FFBB09-1182-4962-BDB0-6E9C8846D475}"/>
              </a:ext>
            </a:extLst>
          </p:cNvPr>
          <p:cNvSpPr>
            <a:spLocks noGrp="1"/>
          </p:cNvSpPr>
          <p:nvPr>
            <p:ph type="body" sz="quarter" idx="10"/>
          </p:nvPr>
        </p:nvSpPr>
        <p:spPr/>
        <p:txBody>
          <a:bodyPr/>
          <a:lstStyle/>
          <a:p>
            <a:r>
              <a:rPr lang="ko-KR" altLang="en-US" dirty="0"/>
              <a:t>사업 등록</a:t>
            </a:r>
          </a:p>
        </p:txBody>
      </p:sp>
      <p:sp>
        <p:nvSpPr>
          <p:cNvPr id="3" name="제목 2">
            <a:extLst>
              <a:ext uri="{FF2B5EF4-FFF2-40B4-BE49-F238E27FC236}">
                <a16:creationId xmlns:a16="http://schemas.microsoft.com/office/drawing/2014/main" id="{07C2E494-6F40-4233-B1ED-3080B14D01DA}"/>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사업 등록</a:t>
            </a:r>
          </a:p>
        </p:txBody>
      </p:sp>
      <p:pic>
        <p:nvPicPr>
          <p:cNvPr id="4" name="그림 3">
            <a:extLst>
              <a:ext uri="{FF2B5EF4-FFF2-40B4-BE49-F238E27FC236}">
                <a16:creationId xmlns:a16="http://schemas.microsoft.com/office/drawing/2014/main" id="{59B4CE85-27DE-4A82-9BC0-9B3B6DA73E44}"/>
              </a:ext>
            </a:extLst>
          </p:cNvPr>
          <p:cNvPicPr>
            <a:picLocks noChangeAspect="1"/>
          </p:cNvPicPr>
          <p:nvPr/>
        </p:nvPicPr>
        <p:blipFill>
          <a:blip r:embed="rId2"/>
          <a:stretch>
            <a:fillRect/>
          </a:stretch>
        </p:blipFill>
        <p:spPr>
          <a:xfrm>
            <a:off x="1779289" y="1260194"/>
            <a:ext cx="1823243" cy="3585964"/>
          </a:xfrm>
          <a:prstGeom prst="rect">
            <a:avLst/>
          </a:prstGeom>
        </p:spPr>
      </p:pic>
      <p:sp>
        <p:nvSpPr>
          <p:cNvPr id="5" name="직사각형 4">
            <a:extLst>
              <a:ext uri="{FF2B5EF4-FFF2-40B4-BE49-F238E27FC236}">
                <a16:creationId xmlns:a16="http://schemas.microsoft.com/office/drawing/2014/main" id="{2F9AFC42-4CE1-486D-931A-3E2B9889D6FB}"/>
              </a:ext>
            </a:extLst>
          </p:cNvPr>
          <p:cNvSpPr/>
          <p:nvPr/>
        </p:nvSpPr>
        <p:spPr>
          <a:xfrm>
            <a:off x="1791191" y="4663602"/>
            <a:ext cx="1687285" cy="365111"/>
          </a:xfrm>
          <a:prstGeom prst="rect">
            <a:avLst/>
          </a:prstGeom>
          <a:solidFill>
            <a:srgbClr val="01A4D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 name="직사각형 5">
            <a:extLst>
              <a:ext uri="{FF2B5EF4-FFF2-40B4-BE49-F238E27FC236}">
                <a16:creationId xmlns:a16="http://schemas.microsoft.com/office/drawing/2014/main" id="{575BEE75-5ECC-4C78-8481-12D553F21700}"/>
              </a:ext>
            </a:extLst>
          </p:cNvPr>
          <p:cNvSpPr/>
          <p:nvPr/>
        </p:nvSpPr>
        <p:spPr>
          <a:xfrm>
            <a:off x="1791191" y="5024588"/>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7" name="TextBox 6">
            <a:extLst>
              <a:ext uri="{FF2B5EF4-FFF2-40B4-BE49-F238E27FC236}">
                <a16:creationId xmlns:a16="http://schemas.microsoft.com/office/drawing/2014/main" id="{8DE5BC01-3826-4B25-BC86-16977FB1FF76}"/>
              </a:ext>
            </a:extLst>
          </p:cNvPr>
          <p:cNvSpPr txBox="1"/>
          <p:nvPr/>
        </p:nvSpPr>
        <p:spPr>
          <a:xfrm>
            <a:off x="2259343" y="5133656"/>
            <a:ext cx="1082552" cy="164212"/>
          </a:xfrm>
          <a:prstGeom prst="rect">
            <a:avLst/>
          </a:prstGeom>
          <a:noFill/>
        </p:spPr>
        <p:txBody>
          <a:bodyPr wrap="square" lIns="0" tIns="0" rIns="0" bIns="0">
            <a:spAutoFit/>
          </a:bodyPr>
          <a:lstStyle/>
          <a:p>
            <a:r>
              <a:rPr lang="en-US" altLang="ko-KR" sz="1067" dirty="0">
                <a:solidFill>
                  <a:schemeClr val="bg1"/>
                </a:solidFill>
                <a:latin typeface="나눔스퀘어_ac" panose="020B0600000101010101" pitchFamily="50" charset="-127"/>
                <a:ea typeface="나눔스퀘어_ac" panose="020B0600000101010101" pitchFamily="50" charset="-127"/>
              </a:rPr>
              <a:t>R&amp;D </a:t>
            </a:r>
            <a:r>
              <a:rPr lang="ko-KR" altLang="en-US" sz="1067" dirty="0">
                <a:solidFill>
                  <a:schemeClr val="bg1"/>
                </a:solidFill>
                <a:latin typeface="나눔스퀘어_ac" panose="020B0600000101010101" pitchFamily="50" charset="-127"/>
                <a:ea typeface="나눔스퀘어_ac" panose="020B0600000101010101" pitchFamily="50" charset="-127"/>
              </a:rPr>
              <a:t>사업 등록</a:t>
            </a:r>
          </a:p>
        </p:txBody>
      </p:sp>
      <p:sp>
        <p:nvSpPr>
          <p:cNvPr id="8" name="직사각형 7">
            <a:extLst>
              <a:ext uri="{FF2B5EF4-FFF2-40B4-BE49-F238E27FC236}">
                <a16:creationId xmlns:a16="http://schemas.microsoft.com/office/drawing/2014/main" id="{9219513E-F571-4187-9840-940F1FA8EB80}"/>
              </a:ext>
            </a:extLst>
          </p:cNvPr>
          <p:cNvSpPr/>
          <p:nvPr/>
        </p:nvSpPr>
        <p:spPr>
          <a:xfrm>
            <a:off x="1791191" y="5395671"/>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9" name="TextBox 8">
            <a:extLst>
              <a:ext uri="{FF2B5EF4-FFF2-40B4-BE49-F238E27FC236}">
                <a16:creationId xmlns:a16="http://schemas.microsoft.com/office/drawing/2014/main" id="{121B2E09-5DA9-4538-B7AA-483DB2B00C69}"/>
              </a:ext>
            </a:extLst>
          </p:cNvPr>
          <p:cNvSpPr txBox="1"/>
          <p:nvPr/>
        </p:nvSpPr>
        <p:spPr>
          <a:xfrm>
            <a:off x="2259343" y="5493211"/>
            <a:ext cx="1082552" cy="164212"/>
          </a:xfrm>
          <a:prstGeom prst="rect">
            <a:avLst/>
          </a:prstGeom>
          <a:noFill/>
        </p:spPr>
        <p:txBody>
          <a:bodyPr wrap="square" lIns="0" tIns="0" rIns="0" bIns="0">
            <a:spAutoFit/>
          </a:bodyPr>
          <a:lstStyle/>
          <a:p>
            <a:r>
              <a:rPr lang="ko-KR" altLang="en-US" sz="1067" dirty="0">
                <a:solidFill>
                  <a:schemeClr val="bg1"/>
                </a:solidFill>
                <a:latin typeface="나눔스퀘어_ac" panose="020B0600000101010101" pitchFamily="50" charset="-127"/>
                <a:ea typeface="나눔스퀘어_ac" panose="020B0600000101010101" pitchFamily="50" charset="-127"/>
              </a:rPr>
              <a:t>연구조직 등록</a:t>
            </a:r>
          </a:p>
        </p:txBody>
      </p:sp>
      <p:pic>
        <p:nvPicPr>
          <p:cNvPr id="10" name="그림 9">
            <a:extLst>
              <a:ext uri="{FF2B5EF4-FFF2-40B4-BE49-F238E27FC236}">
                <a16:creationId xmlns:a16="http://schemas.microsoft.com/office/drawing/2014/main" id="{4C298D16-B421-4399-8F24-658A6FA90F5F}"/>
              </a:ext>
            </a:extLst>
          </p:cNvPr>
          <p:cNvPicPr>
            <a:picLocks noChangeAspect="1"/>
          </p:cNvPicPr>
          <p:nvPr/>
        </p:nvPicPr>
        <p:blipFill>
          <a:blip r:embed="rId3"/>
          <a:stretch>
            <a:fillRect/>
          </a:stretch>
        </p:blipFill>
        <p:spPr>
          <a:xfrm>
            <a:off x="1900050" y="5085241"/>
            <a:ext cx="265956" cy="254875"/>
          </a:xfrm>
          <a:prstGeom prst="rect">
            <a:avLst/>
          </a:prstGeom>
        </p:spPr>
      </p:pic>
      <p:pic>
        <p:nvPicPr>
          <p:cNvPr id="11" name="그림 10">
            <a:extLst>
              <a:ext uri="{FF2B5EF4-FFF2-40B4-BE49-F238E27FC236}">
                <a16:creationId xmlns:a16="http://schemas.microsoft.com/office/drawing/2014/main" id="{C413E98C-AAB0-4110-978E-D946E35AACE4}"/>
              </a:ext>
            </a:extLst>
          </p:cNvPr>
          <p:cNvPicPr>
            <a:picLocks noChangeAspect="1"/>
          </p:cNvPicPr>
          <p:nvPr/>
        </p:nvPicPr>
        <p:blipFill>
          <a:blip r:embed="rId3"/>
          <a:stretch>
            <a:fillRect/>
          </a:stretch>
        </p:blipFill>
        <p:spPr>
          <a:xfrm>
            <a:off x="1900050" y="5455671"/>
            <a:ext cx="265956" cy="254875"/>
          </a:xfrm>
          <a:prstGeom prst="rect">
            <a:avLst/>
          </a:prstGeom>
        </p:spPr>
      </p:pic>
      <p:sp>
        <p:nvSpPr>
          <p:cNvPr id="13" name="화살표: 오른쪽 12">
            <a:extLst>
              <a:ext uri="{FF2B5EF4-FFF2-40B4-BE49-F238E27FC236}">
                <a16:creationId xmlns:a16="http://schemas.microsoft.com/office/drawing/2014/main" id="{4E1DFFC6-4F89-4B9B-8D0B-CD3E61EDA30D}"/>
              </a:ext>
            </a:extLst>
          </p:cNvPr>
          <p:cNvSpPr/>
          <p:nvPr/>
        </p:nvSpPr>
        <p:spPr>
          <a:xfrm rot="21066123">
            <a:off x="3341895" y="4954254"/>
            <a:ext cx="1413725" cy="278460"/>
          </a:xfrm>
          <a:prstGeom prst="rightArrow">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pic>
        <p:nvPicPr>
          <p:cNvPr id="14" name="그림 13">
            <a:extLst>
              <a:ext uri="{FF2B5EF4-FFF2-40B4-BE49-F238E27FC236}">
                <a16:creationId xmlns:a16="http://schemas.microsoft.com/office/drawing/2014/main" id="{F3CE3E1C-11FE-4A1D-999B-BB0714F3DBE7}"/>
              </a:ext>
            </a:extLst>
          </p:cNvPr>
          <p:cNvPicPr>
            <a:picLocks noChangeAspect="1"/>
          </p:cNvPicPr>
          <p:nvPr/>
        </p:nvPicPr>
        <p:blipFill rotWithShape="1">
          <a:blip r:embed="rId4"/>
          <a:srcRect b="33812"/>
          <a:stretch/>
        </p:blipFill>
        <p:spPr>
          <a:xfrm>
            <a:off x="5039883" y="4101076"/>
            <a:ext cx="2870200" cy="1101173"/>
          </a:xfrm>
          <a:prstGeom prst="rect">
            <a:avLst/>
          </a:prstGeom>
        </p:spPr>
      </p:pic>
      <p:sp>
        <p:nvSpPr>
          <p:cNvPr id="15" name="TextBox 14">
            <a:extLst>
              <a:ext uri="{FF2B5EF4-FFF2-40B4-BE49-F238E27FC236}">
                <a16:creationId xmlns:a16="http://schemas.microsoft.com/office/drawing/2014/main" id="{3B82AC36-4911-4528-9DBF-9FF201102A8F}"/>
              </a:ext>
            </a:extLst>
          </p:cNvPr>
          <p:cNvSpPr txBox="1"/>
          <p:nvPr/>
        </p:nvSpPr>
        <p:spPr>
          <a:xfrm>
            <a:off x="5835551" y="4305851"/>
            <a:ext cx="1082552" cy="215444"/>
          </a:xfrm>
          <a:prstGeom prst="rect">
            <a:avLst/>
          </a:prstGeom>
          <a:solidFill>
            <a:srgbClr val="24718D"/>
          </a:solidFill>
        </p:spPr>
        <p:txBody>
          <a:bodyPr wrap="square" lIns="0" tIns="0" rIns="0" bIns="0">
            <a:spAutoFit/>
          </a:bodyPr>
          <a:lstStyle/>
          <a:p>
            <a:r>
              <a:rPr lang="en-US" altLang="ko-KR" sz="1400" dirty="0">
                <a:solidFill>
                  <a:schemeClr val="bg1"/>
                </a:solidFill>
                <a:latin typeface="나눔스퀘어_ac" panose="020B0600000101010101" pitchFamily="50" charset="-127"/>
                <a:ea typeface="나눔스퀘어_ac" panose="020B0600000101010101" pitchFamily="50" charset="-127"/>
              </a:rPr>
              <a:t>R&amp;D </a:t>
            </a:r>
            <a:r>
              <a:rPr lang="ko-KR" altLang="en-US" sz="1400" dirty="0">
                <a:solidFill>
                  <a:schemeClr val="bg1"/>
                </a:solidFill>
                <a:latin typeface="나눔스퀘어_ac" panose="020B0600000101010101" pitchFamily="50" charset="-127"/>
                <a:ea typeface="나눔스퀘어_ac" panose="020B0600000101010101" pitchFamily="50" charset="-127"/>
              </a:rPr>
              <a:t>사업 등록</a:t>
            </a:r>
          </a:p>
        </p:txBody>
      </p:sp>
      <p:sp>
        <p:nvSpPr>
          <p:cNvPr id="16" name="직사각형 15">
            <a:extLst>
              <a:ext uri="{FF2B5EF4-FFF2-40B4-BE49-F238E27FC236}">
                <a16:creationId xmlns:a16="http://schemas.microsoft.com/office/drawing/2014/main" id="{80F88AFE-DFCC-483E-848B-B258A130E188}"/>
              </a:ext>
            </a:extLst>
          </p:cNvPr>
          <p:cNvSpPr/>
          <p:nvPr/>
        </p:nvSpPr>
        <p:spPr>
          <a:xfrm>
            <a:off x="5182096" y="4726070"/>
            <a:ext cx="2134425" cy="467676"/>
          </a:xfrm>
          <a:prstGeom prst="rect">
            <a:avLst/>
          </a:prstGeom>
          <a:solidFill>
            <a:srgbClr val="2D90B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chemeClr val="bg1"/>
                </a:solidFill>
              </a:rPr>
              <a:t>R&amp;D </a:t>
            </a:r>
            <a:r>
              <a:rPr lang="ko-KR" altLang="en-US" sz="1200" dirty="0">
                <a:solidFill>
                  <a:schemeClr val="bg1"/>
                </a:solidFill>
              </a:rPr>
              <a:t>사업 등록</a:t>
            </a:r>
          </a:p>
        </p:txBody>
      </p:sp>
      <p:sp>
        <p:nvSpPr>
          <p:cNvPr id="17" name="직사각형 16">
            <a:extLst>
              <a:ext uri="{FF2B5EF4-FFF2-40B4-BE49-F238E27FC236}">
                <a16:creationId xmlns:a16="http://schemas.microsoft.com/office/drawing/2014/main" id="{544E07CB-6F05-4323-90AB-EEEA0B4D40AD}"/>
              </a:ext>
            </a:extLst>
          </p:cNvPr>
          <p:cNvSpPr/>
          <p:nvPr/>
        </p:nvSpPr>
        <p:spPr>
          <a:xfrm>
            <a:off x="1791191" y="4663602"/>
            <a:ext cx="1687285" cy="365111"/>
          </a:xfrm>
          <a:prstGeom prst="rect">
            <a:avLst/>
          </a:prstGeom>
          <a:solidFill>
            <a:srgbClr val="01A4D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직사각형 17">
            <a:extLst>
              <a:ext uri="{FF2B5EF4-FFF2-40B4-BE49-F238E27FC236}">
                <a16:creationId xmlns:a16="http://schemas.microsoft.com/office/drawing/2014/main" id="{7D7EE7A2-E948-4E86-9BFF-130517EE1CA5}"/>
              </a:ext>
            </a:extLst>
          </p:cNvPr>
          <p:cNvSpPr/>
          <p:nvPr/>
        </p:nvSpPr>
        <p:spPr>
          <a:xfrm>
            <a:off x="1524922" y="4663601"/>
            <a:ext cx="2219823" cy="38404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rPr>
              <a:t>JSMRDS</a:t>
            </a:r>
            <a:r>
              <a:rPr lang="en-US" altLang="ko-KR" sz="1600" b="1" dirty="0">
                <a:solidFill>
                  <a:schemeClr val="bg1"/>
                </a:solidFill>
              </a:rPr>
              <a:t> </a:t>
            </a:r>
            <a:r>
              <a:rPr lang="ko-KR" altLang="en-US" sz="667" dirty="0">
                <a:solidFill>
                  <a:schemeClr val="bg1"/>
                </a:solidFill>
              </a:rPr>
              <a:t>전남중소기업 </a:t>
            </a:r>
            <a:r>
              <a:rPr lang="en-US" altLang="ko-KR" sz="667" dirty="0">
                <a:solidFill>
                  <a:schemeClr val="bg1"/>
                </a:solidFill>
              </a:rPr>
              <a:t>R&amp;D</a:t>
            </a:r>
            <a:r>
              <a:rPr lang="ko-KR" altLang="en-US" sz="667" dirty="0">
                <a:solidFill>
                  <a:schemeClr val="bg1"/>
                </a:solidFill>
              </a:rPr>
              <a:t>시스템</a:t>
            </a:r>
            <a:endParaRPr lang="ko-KR" altLang="en-US" sz="400" dirty="0">
              <a:solidFill>
                <a:schemeClr val="bg1"/>
              </a:solidFill>
            </a:endParaRPr>
          </a:p>
        </p:txBody>
      </p:sp>
      <p:sp>
        <p:nvSpPr>
          <p:cNvPr id="12" name="직사각형 11">
            <a:extLst>
              <a:ext uri="{FF2B5EF4-FFF2-40B4-BE49-F238E27FC236}">
                <a16:creationId xmlns:a16="http://schemas.microsoft.com/office/drawing/2014/main" id="{D609B13D-4FD4-4D43-B613-1E87E8848F83}"/>
              </a:ext>
            </a:extLst>
          </p:cNvPr>
          <p:cNvSpPr/>
          <p:nvPr/>
        </p:nvSpPr>
        <p:spPr>
          <a:xfrm>
            <a:off x="5028571" y="4663601"/>
            <a:ext cx="2881512" cy="5386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Tree>
    <p:extLst>
      <p:ext uri="{BB962C8B-B14F-4D97-AF65-F5344CB8AC3E}">
        <p14:creationId xmlns:p14="http://schemas.microsoft.com/office/powerpoint/2010/main" val="2348431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00B3269-07CA-4367-B767-FE8C6CFAD8EA}"/>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3339957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41B7786-DDCB-456B-943E-67CE6DBF0CEB}"/>
              </a:ext>
            </a:extLst>
          </p:cNvPr>
          <p:cNvSpPr>
            <a:spLocks noGrp="1"/>
          </p:cNvSpPr>
          <p:nvPr>
            <p:ph type="body" sz="quarter" idx="10"/>
          </p:nvPr>
        </p:nvSpPr>
        <p:spPr/>
        <p:txBody>
          <a:bodyPr/>
          <a:lstStyle/>
          <a:p>
            <a:r>
              <a:rPr lang="ko-KR" altLang="en-US" dirty="0"/>
              <a:t>입력항목</a:t>
            </a:r>
          </a:p>
        </p:txBody>
      </p:sp>
      <p:sp>
        <p:nvSpPr>
          <p:cNvPr id="3" name="제목 2">
            <a:extLst>
              <a:ext uri="{FF2B5EF4-FFF2-40B4-BE49-F238E27FC236}">
                <a16:creationId xmlns:a16="http://schemas.microsoft.com/office/drawing/2014/main" id="{5F9F4EEA-642B-4D31-8555-8DC87771822A}"/>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사업 등록 </a:t>
            </a:r>
            <a:r>
              <a:rPr lang="en-US" altLang="ko-KR" sz="1300" dirty="0"/>
              <a:t>&gt; </a:t>
            </a:r>
            <a:r>
              <a:rPr lang="ko-KR" altLang="en-US" sz="1300" dirty="0"/>
              <a:t>입력항목</a:t>
            </a:r>
          </a:p>
        </p:txBody>
      </p:sp>
      <p:graphicFrame>
        <p:nvGraphicFramePr>
          <p:cNvPr id="4" name="표 5">
            <a:extLst>
              <a:ext uri="{FF2B5EF4-FFF2-40B4-BE49-F238E27FC236}">
                <a16:creationId xmlns:a16="http://schemas.microsoft.com/office/drawing/2014/main" id="{F25346DC-F43E-4296-801C-554CE1FA4777}"/>
              </a:ext>
            </a:extLst>
          </p:cNvPr>
          <p:cNvGraphicFramePr>
            <a:graphicFrameLocks noGrp="1"/>
          </p:cNvGraphicFramePr>
          <p:nvPr>
            <p:extLst>
              <p:ext uri="{D42A27DB-BD31-4B8C-83A1-F6EECF244321}">
                <p14:modId xmlns:p14="http://schemas.microsoft.com/office/powerpoint/2010/main" val="3279801199"/>
              </p:ext>
            </p:extLst>
          </p:nvPr>
        </p:nvGraphicFramePr>
        <p:xfrm>
          <a:off x="1260933" y="1011464"/>
          <a:ext cx="6720747" cy="2604068"/>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1906442320"/>
                    </a:ext>
                  </a:extLst>
                </a:gridCol>
                <a:gridCol w="4528852">
                  <a:extLst>
                    <a:ext uri="{9D8B030D-6E8A-4147-A177-3AD203B41FA5}">
                      <a16:colId xmlns:a16="http://schemas.microsoft.com/office/drawing/2014/main" val="2038630312"/>
                    </a:ext>
                  </a:extLst>
                </a:gridCol>
              </a:tblGrid>
              <a:tr h="579120">
                <a:tc>
                  <a:txBody>
                    <a:bodyPr/>
                    <a:lstStyle/>
                    <a:p>
                      <a:pPr algn="ctr" latinLnBrk="1"/>
                      <a:r>
                        <a:rPr lang="ko-KR" altLang="en-US" sz="1500" dirty="0"/>
                        <a:t>사업구분</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506237">
                <a:tc>
                  <a:txBody>
                    <a:bodyPr/>
                    <a:lstStyle/>
                    <a:p>
                      <a:pPr algn="ctr" latinLnBrk="1"/>
                      <a:r>
                        <a:rPr lang="ko-KR" altLang="en-US" sz="1500" dirty="0">
                          <a:solidFill>
                            <a:schemeClr val="tx1"/>
                          </a:solidFill>
                        </a:rPr>
                        <a:t>사업명</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506237">
                <a:tc>
                  <a:txBody>
                    <a:bodyPr/>
                    <a:lstStyle/>
                    <a:p>
                      <a:pPr algn="ctr" latinLnBrk="1"/>
                      <a:r>
                        <a:rPr lang="ko-KR" altLang="en-US" sz="1500" dirty="0"/>
                        <a:t>접수일정</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r h="506237">
                <a:tc>
                  <a:txBody>
                    <a:bodyPr/>
                    <a:lstStyle/>
                    <a:p>
                      <a:pPr algn="ctr" latinLnBrk="1"/>
                      <a:r>
                        <a:rPr lang="ko-KR" altLang="en-US" sz="1500" dirty="0"/>
                        <a:t>시행부처</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9982265"/>
                  </a:ext>
                </a:extLst>
              </a:tr>
              <a:tr h="506237">
                <a:tc>
                  <a:txBody>
                    <a:bodyPr/>
                    <a:lstStyle/>
                    <a:p>
                      <a:pPr algn="ctr" latinLnBrk="1"/>
                      <a:r>
                        <a:rPr lang="ko-KR" altLang="en-US" sz="1500" dirty="0"/>
                        <a:t>지원기관</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4460710"/>
                  </a:ext>
                </a:extLst>
              </a:tr>
            </a:tbl>
          </a:graphicData>
        </a:graphic>
      </p:graphicFrame>
      <p:grpSp>
        <p:nvGrpSpPr>
          <p:cNvPr id="5"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1453F16A-F4CD-4EE9-A995-5DEE67E864FB}"/>
              </a:ext>
            </a:extLst>
          </p:cNvPr>
          <p:cNvGrpSpPr/>
          <p:nvPr>
            <p:custDataLst>
              <p:tags r:id="rId1"/>
            </p:custDataLst>
          </p:nvPr>
        </p:nvGrpSpPr>
        <p:grpSpPr>
          <a:xfrm>
            <a:off x="3743686" y="1162872"/>
            <a:ext cx="1002366" cy="283154"/>
            <a:chOff x="554563" y="2592239"/>
            <a:chExt cx="751774" cy="212366"/>
          </a:xfrm>
        </p:grpSpPr>
        <p:sp>
          <p:nvSpPr>
            <p:cNvPr id="6" name="Box">
              <a:extLst>
                <a:ext uri="{FF2B5EF4-FFF2-40B4-BE49-F238E27FC236}">
                  <a16:creationId xmlns:a16="http://schemas.microsoft.com/office/drawing/2014/main" id="{0C6C54AF-751B-4EA8-A3A4-8F1C8590645B}"/>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7" name="Label">
              <a:extLst>
                <a:ext uri="{FF2B5EF4-FFF2-40B4-BE49-F238E27FC236}">
                  <a16:creationId xmlns:a16="http://schemas.microsoft.com/office/drawing/2014/main" id="{FFECA61B-E093-471A-98D7-E7D66E85130B}"/>
                </a:ext>
              </a:extLst>
            </p:cNvPr>
            <p:cNvSpPr txBox="1"/>
            <p:nvPr/>
          </p:nvSpPr>
          <p:spPr>
            <a:xfrm>
              <a:off x="686119" y="2592239"/>
              <a:ext cx="620218"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정부</a:t>
              </a:r>
              <a:r>
                <a:rPr lang="en-US" altLang="ko-KR" sz="1200" dirty="0">
                  <a:solidFill>
                    <a:srgbClr val="5F5F5F"/>
                  </a:solidFill>
                  <a:latin typeface="Segoe UI" panose="020B0502040204020203" pitchFamily="34" charset="0"/>
                  <a:cs typeface="Segoe UI" panose="020B0502040204020203" pitchFamily="34" charset="0"/>
                </a:rPr>
                <a:t>R&amp;D</a:t>
              </a:r>
              <a:endParaRPr lang="en-US" sz="1200" dirty="0">
                <a:solidFill>
                  <a:srgbClr val="5F5F5F"/>
                </a:solidFill>
                <a:latin typeface="Segoe UI" panose="020B0502040204020203" pitchFamily="34" charset="0"/>
                <a:cs typeface="Segoe UI" panose="020B0502040204020203" pitchFamily="34" charset="0"/>
              </a:endParaRPr>
            </a:p>
          </p:txBody>
        </p:sp>
        <p:sp>
          <p:nvSpPr>
            <p:cNvPr id="8" name="Check" hidden="1">
              <a:extLst>
                <a:ext uri="{FF2B5EF4-FFF2-40B4-BE49-F238E27FC236}">
                  <a16:creationId xmlns:a16="http://schemas.microsoft.com/office/drawing/2014/main" id="{557222B4-2F75-400E-810C-B5922627E7B6}"/>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9"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67F25FCC-65F9-49B6-940E-C71259205591}"/>
              </a:ext>
            </a:extLst>
          </p:cNvPr>
          <p:cNvGrpSpPr/>
          <p:nvPr>
            <p:custDataLst>
              <p:tags r:id="rId2"/>
            </p:custDataLst>
          </p:nvPr>
        </p:nvGrpSpPr>
        <p:grpSpPr>
          <a:xfrm>
            <a:off x="5101359" y="1162872"/>
            <a:ext cx="1002366" cy="283154"/>
            <a:chOff x="554563" y="2592239"/>
            <a:chExt cx="751774" cy="212366"/>
          </a:xfrm>
        </p:grpSpPr>
        <p:sp>
          <p:nvSpPr>
            <p:cNvPr id="10" name="Box">
              <a:extLst>
                <a:ext uri="{FF2B5EF4-FFF2-40B4-BE49-F238E27FC236}">
                  <a16:creationId xmlns:a16="http://schemas.microsoft.com/office/drawing/2014/main" id="{812B1846-2A11-49EC-922E-A98435783290}"/>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1" name="Label">
              <a:extLst>
                <a:ext uri="{FF2B5EF4-FFF2-40B4-BE49-F238E27FC236}">
                  <a16:creationId xmlns:a16="http://schemas.microsoft.com/office/drawing/2014/main" id="{DDA85740-0700-49B4-A13E-4EEE7DAD568D}"/>
                </a:ext>
              </a:extLst>
            </p:cNvPr>
            <p:cNvSpPr txBox="1"/>
            <p:nvPr/>
          </p:nvSpPr>
          <p:spPr>
            <a:xfrm>
              <a:off x="686119" y="2592239"/>
              <a:ext cx="620218"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전남</a:t>
              </a:r>
              <a:r>
                <a:rPr lang="en-US" altLang="ko-KR" sz="1200" dirty="0">
                  <a:solidFill>
                    <a:srgbClr val="5F5F5F"/>
                  </a:solidFill>
                  <a:latin typeface="Segoe UI" panose="020B0502040204020203" pitchFamily="34" charset="0"/>
                  <a:cs typeface="Segoe UI" panose="020B0502040204020203" pitchFamily="34" charset="0"/>
                </a:rPr>
                <a:t>R&amp;D</a:t>
              </a:r>
              <a:endParaRPr lang="en-US" sz="1200" dirty="0">
                <a:solidFill>
                  <a:srgbClr val="5F5F5F"/>
                </a:solidFill>
                <a:latin typeface="Segoe UI" panose="020B0502040204020203" pitchFamily="34" charset="0"/>
                <a:cs typeface="Segoe UI" panose="020B0502040204020203" pitchFamily="34" charset="0"/>
              </a:endParaRPr>
            </a:p>
          </p:txBody>
        </p:sp>
        <p:sp>
          <p:nvSpPr>
            <p:cNvPr id="12" name="Check" hidden="1">
              <a:extLst>
                <a:ext uri="{FF2B5EF4-FFF2-40B4-BE49-F238E27FC236}">
                  <a16:creationId xmlns:a16="http://schemas.microsoft.com/office/drawing/2014/main" id="{F48ADC3C-F7BD-45A5-A123-7D7AC27EB97D}"/>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aphicFrame>
        <p:nvGraphicFramePr>
          <p:cNvPr id="13" name="표 12">
            <a:extLst>
              <a:ext uri="{FF2B5EF4-FFF2-40B4-BE49-F238E27FC236}">
                <a16:creationId xmlns:a16="http://schemas.microsoft.com/office/drawing/2014/main" id="{3E6BD1B7-7A86-4FF4-9B2D-91F041945CB5}"/>
              </a:ext>
            </a:extLst>
          </p:cNvPr>
          <p:cNvGraphicFramePr>
            <a:graphicFrameLocks noGrp="1"/>
          </p:cNvGraphicFramePr>
          <p:nvPr>
            <p:extLst>
              <p:ext uri="{D42A27DB-BD31-4B8C-83A1-F6EECF244321}">
                <p14:modId xmlns:p14="http://schemas.microsoft.com/office/powerpoint/2010/main" val="3178748537"/>
              </p:ext>
            </p:extLst>
          </p:nvPr>
        </p:nvGraphicFramePr>
        <p:xfrm>
          <a:off x="1278041" y="3622195"/>
          <a:ext cx="6720747" cy="506237"/>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423328959"/>
                    </a:ext>
                  </a:extLst>
                </a:gridCol>
                <a:gridCol w="4528852">
                  <a:extLst>
                    <a:ext uri="{9D8B030D-6E8A-4147-A177-3AD203B41FA5}">
                      <a16:colId xmlns:a16="http://schemas.microsoft.com/office/drawing/2014/main" val="3013623735"/>
                    </a:ext>
                  </a:extLst>
                </a:gridCol>
              </a:tblGrid>
              <a:tr h="506237">
                <a:tc>
                  <a:txBody>
                    <a:bodyPr/>
                    <a:lstStyle/>
                    <a:p>
                      <a:pPr algn="ctr" latinLnBrk="1"/>
                      <a:r>
                        <a:rPr lang="ko-KR" altLang="en-US" sz="1500" dirty="0"/>
                        <a:t>문의번호</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2192991"/>
                  </a:ext>
                </a:extLst>
              </a:tr>
            </a:tbl>
          </a:graphicData>
        </a:graphic>
      </p:graphicFrame>
      <p:sp>
        <p:nvSpPr>
          <p:cNvPr id="14" name="Text Box">
            <a:extLst>
              <a:ext uri="{FF2B5EF4-FFF2-40B4-BE49-F238E27FC236}">
                <a16:creationId xmlns:a16="http://schemas.microsoft.com/office/drawing/2014/main" id="{9E19AB89-D061-4C29-B00C-2E67192423A4}"/>
              </a:ext>
            </a:extLst>
          </p:cNvPr>
          <p:cNvSpPr/>
          <p:nvPr/>
        </p:nvSpPr>
        <p:spPr>
          <a:xfrm>
            <a:off x="3743685" y="1676773"/>
            <a:ext cx="2797833"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grpSp>
        <p:nvGrpSpPr>
          <p:cNvPr id="15" name="Date Field" descr="&lt;SmartSettings&gt;&lt;SmartResize enabled=&quot;True&quot; minWidth=&quot;20&quot; minHeight=&quot;13&quot; /&gt;&lt;/SmartSettings&gt;">
            <a:extLst>
              <a:ext uri="{FF2B5EF4-FFF2-40B4-BE49-F238E27FC236}">
                <a16:creationId xmlns:a16="http://schemas.microsoft.com/office/drawing/2014/main" id="{69888641-156B-4642-8D76-466C25905CF1}"/>
              </a:ext>
            </a:extLst>
          </p:cNvPr>
          <p:cNvGrpSpPr/>
          <p:nvPr>
            <p:custDataLst>
              <p:tags r:id="rId3"/>
            </p:custDataLst>
          </p:nvPr>
        </p:nvGrpSpPr>
        <p:grpSpPr>
          <a:xfrm>
            <a:off x="4141252" y="2207261"/>
            <a:ext cx="1380195" cy="321455"/>
            <a:chOff x="928688" y="1261242"/>
            <a:chExt cx="1035146" cy="241091"/>
          </a:xfrm>
        </p:grpSpPr>
        <p:sp>
          <p:nvSpPr>
            <p:cNvPr id="16" name="Text Box">
              <a:extLst>
                <a:ext uri="{FF2B5EF4-FFF2-40B4-BE49-F238E27FC236}">
                  <a16:creationId xmlns:a16="http://schemas.microsoft.com/office/drawing/2014/main" id="{D048244A-4DD2-432B-ACF5-B29F6F155E1B}"/>
                </a:ext>
              </a:extLst>
            </p:cNvPr>
            <p:cNvSpPr/>
            <p:nvPr/>
          </p:nvSpPr>
          <p:spPr>
            <a:xfrm>
              <a:off x="928688" y="1261242"/>
              <a:ext cx="1035146" cy="24109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30480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8/12/2018</a:t>
              </a:r>
            </a:p>
          </p:txBody>
        </p:sp>
        <p:sp>
          <p:nvSpPr>
            <p:cNvPr id="17" name="Date Picker Icon" descr="&lt;Tags&gt;&lt;SMARTRESIZEANCHORS&gt;None,None,None,Absolute&lt;/SMARTRESIZEANCHORS&gt;&lt;/Tags&gt;">
              <a:extLst>
                <a:ext uri="{FF2B5EF4-FFF2-40B4-BE49-F238E27FC236}">
                  <a16:creationId xmlns:a16="http://schemas.microsoft.com/office/drawing/2014/main" id="{41A1F793-5A4D-4B2D-9804-98912B54CD3A}"/>
                </a:ext>
              </a:extLst>
            </p:cNvPr>
            <p:cNvSpPr>
              <a:spLocks noEditPoints="1"/>
            </p:cNvSpPr>
            <p:nvPr/>
          </p:nvSpPr>
          <p:spPr bwMode="auto">
            <a:xfrm>
              <a:off x="1766436" y="1304729"/>
              <a:ext cx="151264" cy="154118"/>
            </a:xfrm>
            <a:custGeom>
              <a:avLst/>
              <a:gdLst>
                <a:gd name="T0" fmla="*/ 115 w 450"/>
                <a:gd name="T1" fmla="*/ 79 h 445"/>
                <a:gd name="T2" fmla="*/ 132 w 450"/>
                <a:gd name="T3" fmla="*/ 0 h 445"/>
                <a:gd name="T4" fmla="*/ 318 w 450"/>
                <a:gd name="T5" fmla="*/ 0 h 445"/>
                <a:gd name="T6" fmla="*/ 336 w 450"/>
                <a:gd name="T7" fmla="*/ 79 h 445"/>
                <a:gd name="T8" fmla="*/ 318 w 450"/>
                <a:gd name="T9" fmla="*/ 0 h 445"/>
                <a:gd name="T10" fmla="*/ 0 w 450"/>
                <a:gd name="T11" fmla="*/ 445 h 445"/>
                <a:gd name="T12" fmla="*/ 450 w 450"/>
                <a:gd name="T13" fmla="*/ 39 h 445"/>
                <a:gd name="T14" fmla="*/ 360 w 450"/>
                <a:gd name="T15" fmla="*/ 57 h 445"/>
                <a:gd name="T16" fmla="*/ 432 w 450"/>
                <a:gd name="T17" fmla="*/ 427 h 445"/>
                <a:gd name="T18" fmla="*/ 18 w 450"/>
                <a:gd name="T19" fmla="*/ 57 h 445"/>
                <a:gd name="T20" fmla="*/ 88 w 450"/>
                <a:gd name="T21" fmla="*/ 39 h 445"/>
                <a:gd name="T22" fmla="*/ 156 w 450"/>
                <a:gd name="T23" fmla="*/ 39 h 445"/>
                <a:gd name="T24" fmla="*/ 295 w 450"/>
                <a:gd name="T25" fmla="*/ 57 h 445"/>
                <a:gd name="T26" fmla="*/ 156 w 450"/>
                <a:gd name="T27" fmla="*/ 39 h 445"/>
                <a:gd name="T28" fmla="*/ 45 w 450"/>
                <a:gd name="T29" fmla="*/ 142 h 445"/>
                <a:gd name="T30" fmla="*/ 405 w 450"/>
                <a:gd name="T31" fmla="*/ 124 h 445"/>
                <a:gd name="T32" fmla="*/ 169 w 450"/>
                <a:gd name="T33" fmla="*/ 212 h 445"/>
                <a:gd name="T34" fmla="*/ 147 w 450"/>
                <a:gd name="T35" fmla="*/ 227 h 445"/>
                <a:gd name="T36" fmla="*/ 122 w 450"/>
                <a:gd name="T37" fmla="*/ 238 h 445"/>
                <a:gd name="T38" fmla="*/ 132 w 450"/>
                <a:gd name="T39" fmla="*/ 253 h 445"/>
                <a:gd name="T40" fmla="*/ 153 w 450"/>
                <a:gd name="T41" fmla="*/ 242 h 445"/>
                <a:gd name="T42" fmla="*/ 158 w 450"/>
                <a:gd name="T43" fmla="*/ 374 h 445"/>
                <a:gd name="T44" fmla="*/ 176 w 450"/>
                <a:gd name="T45" fmla="*/ 212 h 445"/>
                <a:gd name="T46" fmla="*/ 277 w 450"/>
                <a:gd name="T47" fmla="*/ 213 h 445"/>
                <a:gd name="T48" fmla="*/ 236 w 450"/>
                <a:gd name="T49" fmla="*/ 228 h 445"/>
                <a:gd name="T50" fmla="*/ 245 w 450"/>
                <a:gd name="T51" fmla="*/ 240 h 445"/>
                <a:gd name="T52" fmla="*/ 264 w 450"/>
                <a:gd name="T53" fmla="*/ 230 h 445"/>
                <a:gd name="T54" fmla="*/ 286 w 450"/>
                <a:gd name="T55" fmla="*/ 230 h 445"/>
                <a:gd name="T56" fmla="*/ 302 w 450"/>
                <a:gd name="T57" fmla="*/ 245 h 445"/>
                <a:gd name="T58" fmla="*/ 303 w 450"/>
                <a:gd name="T59" fmla="*/ 269 h 445"/>
                <a:gd name="T60" fmla="*/ 288 w 450"/>
                <a:gd name="T61" fmla="*/ 292 h 445"/>
                <a:gd name="T62" fmla="*/ 253 w 450"/>
                <a:gd name="T63" fmla="*/ 320 h 445"/>
                <a:gd name="T64" fmla="*/ 233 w 450"/>
                <a:gd name="T65" fmla="*/ 348 h 445"/>
                <a:gd name="T66" fmla="*/ 230 w 450"/>
                <a:gd name="T67" fmla="*/ 374 h 445"/>
                <a:gd name="T68" fmla="*/ 328 w 450"/>
                <a:gd name="T69" fmla="*/ 358 h 445"/>
                <a:gd name="T70" fmla="*/ 251 w 450"/>
                <a:gd name="T71" fmla="*/ 346 h 445"/>
                <a:gd name="T72" fmla="*/ 268 w 450"/>
                <a:gd name="T73" fmla="*/ 326 h 445"/>
                <a:gd name="T74" fmla="*/ 303 w 450"/>
                <a:gd name="T75" fmla="*/ 299 h 445"/>
                <a:gd name="T76" fmla="*/ 320 w 450"/>
                <a:gd name="T77" fmla="*/ 273 h 445"/>
                <a:gd name="T78" fmla="*/ 318 w 450"/>
                <a:gd name="T79" fmla="*/ 238 h 445"/>
                <a:gd name="T80" fmla="*/ 295 w 450"/>
                <a:gd name="T81" fmla="*/ 21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0" h="445">
                  <a:moveTo>
                    <a:pt x="115" y="0"/>
                  </a:moveTo>
                  <a:lnTo>
                    <a:pt x="115" y="79"/>
                  </a:lnTo>
                  <a:lnTo>
                    <a:pt x="132" y="79"/>
                  </a:lnTo>
                  <a:lnTo>
                    <a:pt x="132" y="0"/>
                  </a:lnTo>
                  <a:lnTo>
                    <a:pt x="115" y="0"/>
                  </a:lnTo>
                  <a:close/>
                  <a:moveTo>
                    <a:pt x="318" y="0"/>
                  </a:moveTo>
                  <a:lnTo>
                    <a:pt x="318" y="79"/>
                  </a:lnTo>
                  <a:lnTo>
                    <a:pt x="336" y="79"/>
                  </a:lnTo>
                  <a:lnTo>
                    <a:pt x="336" y="0"/>
                  </a:lnTo>
                  <a:lnTo>
                    <a:pt x="318" y="0"/>
                  </a:lnTo>
                  <a:close/>
                  <a:moveTo>
                    <a:pt x="0" y="39"/>
                  </a:moveTo>
                  <a:lnTo>
                    <a:pt x="0" y="445"/>
                  </a:lnTo>
                  <a:lnTo>
                    <a:pt x="450" y="445"/>
                  </a:lnTo>
                  <a:lnTo>
                    <a:pt x="450" y="39"/>
                  </a:lnTo>
                  <a:lnTo>
                    <a:pt x="360" y="39"/>
                  </a:lnTo>
                  <a:lnTo>
                    <a:pt x="360" y="57"/>
                  </a:lnTo>
                  <a:lnTo>
                    <a:pt x="432" y="57"/>
                  </a:lnTo>
                  <a:lnTo>
                    <a:pt x="432" y="427"/>
                  </a:lnTo>
                  <a:lnTo>
                    <a:pt x="18" y="427"/>
                  </a:lnTo>
                  <a:lnTo>
                    <a:pt x="18" y="57"/>
                  </a:lnTo>
                  <a:lnTo>
                    <a:pt x="88" y="57"/>
                  </a:lnTo>
                  <a:lnTo>
                    <a:pt x="88" y="39"/>
                  </a:lnTo>
                  <a:lnTo>
                    <a:pt x="0" y="39"/>
                  </a:lnTo>
                  <a:close/>
                  <a:moveTo>
                    <a:pt x="156" y="39"/>
                  </a:moveTo>
                  <a:lnTo>
                    <a:pt x="156" y="57"/>
                  </a:lnTo>
                  <a:lnTo>
                    <a:pt x="295" y="57"/>
                  </a:lnTo>
                  <a:lnTo>
                    <a:pt x="295" y="39"/>
                  </a:lnTo>
                  <a:lnTo>
                    <a:pt x="156" y="39"/>
                  </a:lnTo>
                  <a:close/>
                  <a:moveTo>
                    <a:pt x="45" y="124"/>
                  </a:moveTo>
                  <a:lnTo>
                    <a:pt x="45" y="142"/>
                  </a:lnTo>
                  <a:lnTo>
                    <a:pt x="405" y="142"/>
                  </a:lnTo>
                  <a:lnTo>
                    <a:pt x="405" y="124"/>
                  </a:lnTo>
                  <a:lnTo>
                    <a:pt x="45" y="124"/>
                  </a:lnTo>
                  <a:close/>
                  <a:moveTo>
                    <a:pt x="169" y="212"/>
                  </a:moveTo>
                  <a:cubicBezTo>
                    <a:pt x="167" y="215"/>
                    <a:pt x="163" y="217"/>
                    <a:pt x="160" y="219"/>
                  </a:cubicBezTo>
                  <a:cubicBezTo>
                    <a:pt x="156" y="222"/>
                    <a:pt x="152" y="225"/>
                    <a:pt x="147" y="227"/>
                  </a:cubicBezTo>
                  <a:cubicBezTo>
                    <a:pt x="143" y="229"/>
                    <a:pt x="139" y="231"/>
                    <a:pt x="134" y="233"/>
                  </a:cubicBezTo>
                  <a:cubicBezTo>
                    <a:pt x="130" y="235"/>
                    <a:pt x="126" y="237"/>
                    <a:pt x="122" y="238"/>
                  </a:cubicBezTo>
                  <a:lnTo>
                    <a:pt x="122" y="256"/>
                  </a:lnTo>
                  <a:cubicBezTo>
                    <a:pt x="125" y="255"/>
                    <a:pt x="129" y="254"/>
                    <a:pt x="132" y="253"/>
                  </a:cubicBezTo>
                  <a:cubicBezTo>
                    <a:pt x="136" y="251"/>
                    <a:pt x="140" y="249"/>
                    <a:pt x="143" y="247"/>
                  </a:cubicBezTo>
                  <a:cubicBezTo>
                    <a:pt x="146" y="246"/>
                    <a:pt x="150" y="244"/>
                    <a:pt x="153" y="242"/>
                  </a:cubicBezTo>
                  <a:cubicBezTo>
                    <a:pt x="155" y="240"/>
                    <a:pt x="156" y="238"/>
                    <a:pt x="158" y="237"/>
                  </a:cubicBezTo>
                  <a:lnTo>
                    <a:pt x="158" y="374"/>
                  </a:lnTo>
                  <a:lnTo>
                    <a:pt x="176" y="374"/>
                  </a:lnTo>
                  <a:lnTo>
                    <a:pt x="176" y="212"/>
                  </a:lnTo>
                  <a:lnTo>
                    <a:pt x="169" y="212"/>
                  </a:lnTo>
                  <a:close/>
                  <a:moveTo>
                    <a:pt x="277" y="213"/>
                  </a:moveTo>
                  <a:cubicBezTo>
                    <a:pt x="268" y="213"/>
                    <a:pt x="260" y="214"/>
                    <a:pt x="254" y="217"/>
                  </a:cubicBezTo>
                  <a:cubicBezTo>
                    <a:pt x="248" y="219"/>
                    <a:pt x="241" y="223"/>
                    <a:pt x="236" y="228"/>
                  </a:cubicBezTo>
                  <a:lnTo>
                    <a:pt x="236" y="247"/>
                  </a:lnTo>
                  <a:cubicBezTo>
                    <a:pt x="239" y="245"/>
                    <a:pt x="242" y="242"/>
                    <a:pt x="245" y="240"/>
                  </a:cubicBezTo>
                  <a:cubicBezTo>
                    <a:pt x="248" y="237"/>
                    <a:pt x="251" y="235"/>
                    <a:pt x="254" y="233"/>
                  </a:cubicBezTo>
                  <a:cubicBezTo>
                    <a:pt x="257" y="232"/>
                    <a:pt x="260" y="231"/>
                    <a:pt x="264" y="230"/>
                  </a:cubicBezTo>
                  <a:cubicBezTo>
                    <a:pt x="267" y="229"/>
                    <a:pt x="271" y="228"/>
                    <a:pt x="274" y="228"/>
                  </a:cubicBezTo>
                  <a:cubicBezTo>
                    <a:pt x="278" y="228"/>
                    <a:pt x="282" y="229"/>
                    <a:pt x="286" y="230"/>
                  </a:cubicBezTo>
                  <a:cubicBezTo>
                    <a:pt x="289" y="231"/>
                    <a:pt x="293" y="233"/>
                    <a:pt x="295" y="235"/>
                  </a:cubicBezTo>
                  <a:cubicBezTo>
                    <a:pt x="298" y="237"/>
                    <a:pt x="300" y="241"/>
                    <a:pt x="302" y="245"/>
                  </a:cubicBezTo>
                  <a:cubicBezTo>
                    <a:pt x="303" y="248"/>
                    <a:pt x="303" y="252"/>
                    <a:pt x="303" y="257"/>
                  </a:cubicBezTo>
                  <a:cubicBezTo>
                    <a:pt x="303" y="261"/>
                    <a:pt x="304" y="266"/>
                    <a:pt x="303" y="269"/>
                  </a:cubicBezTo>
                  <a:cubicBezTo>
                    <a:pt x="302" y="273"/>
                    <a:pt x="300" y="277"/>
                    <a:pt x="297" y="281"/>
                  </a:cubicBezTo>
                  <a:cubicBezTo>
                    <a:pt x="295" y="285"/>
                    <a:pt x="291" y="289"/>
                    <a:pt x="288" y="292"/>
                  </a:cubicBezTo>
                  <a:cubicBezTo>
                    <a:pt x="284" y="296"/>
                    <a:pt x="279" y="300"/>
                    <a:pt x="273" y="304"/>
                  </a:cubicBezTo>
                  <a:cubicBezTo>
                    <a:pt x="265" y="310"/>
                    <a:pt x="259" y="315"/>
                    <a:pt x="253" y="320"/>
                  </a:cubicBezTo>
                  <a:cubicBezTo>
                    <a:pt x="248" y="324"/>
                    <a:pt x="243" y="329"/>
                    <a:pt x="240" y="334"/>
                  </a:cubicBezTo>
                  <a:cubicBezTo>
                    <a:pt x="237" y="339"/>
                    <a:pt x="234" y="343"/>
                    <a:pt x="233" y="348"/>
                  </a:cubicBezTo>
                  <a:cubicBezTo>
                    <a:pt x="231" y="353"/>
                    <a:pt x="230" y="360"/>
                    <a:pt x="230" y="367"/>
                  </a:cubicBezTo>
                  <a:lnTo>
                    <a:pt x="230" y="374"/>
                  </a:lnTo>
                  <a:lnTo>
                    <a:pt x="328" y="374"/>
                  </a:lnTo>
                  <a:lnTo>
                    <a:pt x="328" y="358"/>
                  </a:lnTo>
                  <a:lnTo>
                    <a:pt x="250" y="358"/>
                  </a:lnTo>
                  <a:cubicBezTo>
                    <a:pt x="250" y="353"/>
                    <a:pt x="250" y="349"/>
                    <a:pt x="251" y="346"/>
                  </a:cubicBezTo>
                  <a:cubicBezTo>
                    <a:pt x="252" y="343"/>
                    <a:pt x="254" y="340"/>
                    <a:pt x="257" y="337"/>
                  </a:cubicBezTo>
                  <a:cubicBezTo>
                    <a:pt x="259" y="333"/>
                    <a:pt x="263" y="330"/>
                    <a:pt x="268" y="326"/>
                  </a:cubicBezTo>
                  <a:cubicBezTo>
                    <a:pt x="273" y="322"/>
                    <a:pt x="279" y="318"/>
                    <a:pt x="287" y="313"/>
                  </a:cubicBezTo>
                  <a:cubicBezTo>
                    <a:pt x="293" y="308"/>
                    <a:pt x="298" y="304"/>
                    <a:pt x="303" y="299"/>
                  </a:cubicBezTo>
                  <a:cubicBezTo>
                    <a:pt x="307" y="295"/>
                    <a:pt x="310" y="292"/>
                    <a:pt x="313" y="287"/>
                  </a:cubicBezTo>
                  <a:cubicBezTo>
                    <a:pt x="316" y="283"/>
                    <a:pt x="319" y="278"/>
                    <a:pt x="320" y="273"/>
                  </a:cubicBezTo>
                  <a:cubicBezTo>
                    <a:pt x="322" y="268"/>
                    <a:pt x="322" y="262"/>
                    <a:pt x="322" y="255"/>
                  </a:cubicBezTo>
                  <a:cubicBezTo>
                    <a:pt x="322" y="249"/>
                    <a:pt x="321" y="243"/>
                    <a:pt x="318" y="238"/>
                  </a:cubicBezTo>
                  <a:cubicBezTo>
                    <a:pt x="316" y="232"/>
                    <a:pt x="313" y="227"/>
                    <a:pt x="309" y="224"/>
                  </a:cubicBezTo>
                  <a:cubicBezTo>
                    <a:pt x="305" y="220"/>
                    <a:pt x="300" y="218"/>
                    <a:pt x="295" y="216"/>
                  </a:cubicBezTo>
                  <a:cubicBezTo>
                    <a:pt x="289" y="214"/>
                    <a:pt x="283" y="213"/>
                    <a:pt x="277" y="213"/>
                  </a:cubicBezTo>
                  <a:close/>
                </a:path>
              </a:pathLst>
            </a:custGeom>
            <a:solidFill>
              <a:srgbClr val="808080"/>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18" name="TextBox 17">
            <a:extLst>
              <a:ext uri="{FF2B5EF4-FFF2-40B4-BE49-F238E27FC236}">
                <a16:creationId xmlns:a16="http://schemas.microsoft.com/office/drawing/2014/main" id="{1DD7EC1B-FBC9-4AAB-8E1B-C9E6A1596A93}"/>
              </a:ext>
            </a:extLst>
          </p:cNvPr>
          <p:cNvSpPr txBox="1"/>
          <p:nvPr/>
        </p:nvSpPr>
        <p:spPr>
          <a:xfrm>
            <a:off x="3460719" y="2241127"/>
            <a:ext cx="646331" cy="276999"/>
          </a:xfrm>
          <a:prstGeom prst="rect">
            <a:avLst/>
          </a:prstGeom>
          <a:noFill/>
        </p:spPr>
        <p:txBody>
          <a:bodyPr wrap="none" rtlCol="0">
            <a:spAutoFit/>
          </a:bodyPr>
          <a:lstStyle/>
          <a:p>
            <a:r>
              <a:rPr lang="ko-KR" altLang="en-US" sz="1200" dirty="0"/>
              <a:t>시작일</a:t>
            </a:r>
          </a:p>
        </p:txBody>
      </p:sp>
      <p:grpSp>
        <p:nvGrpSpPr>
          <p:cNvPr id="19" name="Date Field" descr="&lt;SmartSettings&gt;&lt;SmartResize enabled=&quot;True&quot; minWidth=&quot;20&quot; minHeight=&quot;13&quot; /&gt;&lt;/SmartSettings&gt;">
            <a:extLst>
              <a:ext uri="{FF2B5EF4-FFF2-40B4-BE49-F238E27FC236}">
                <a16:creationId xmlns:a16="http://schemas.microsoft.com/office/drawing/2014/main" id="{F22CDB0A-D001-4867-8088-59AE51850DEE}"/>
              </a:ext>
            </a:extLst>
          </p:cNvPr>
          <p:cNvGrpSpPr/>
          <p:nvPr>
            <p:custDataLst>
              <p:tags r:id="rId4"/>
            </p:custDataLst>
          </p:nvPr>
        </p:nvGrpSpPr>
        <p:grpSpPr>
          <a:xfrm>
            <a:off x="6368390" y="2207261"/>
            <a:ext cx="1380195" cy="321455"/>
            <a:chOff x="928688" y="1261242"/>
            <a:chExt cx="1035146" cy="241091"/>
          </a:xfrm>
        </p:grpSpPr>
        <p:sp>
          <p:nvSpPr>
            <p:cNvPr id="20" name="Text Box">
              <a:extLst>
                <a:ext uri="{FF2B5EF4-FFF2-40B4-BE49-F238E27FC236}">
                  <a16:creationId xmlns:a16="http://schemas.microsoft.com/office/drawing/2014/main" id="{B3DCADA8-918D-476F-B3E3-C6434811B5E5}"/>
                </a:ext>
              </a:extLst>
            </p:cNvPr>
            <p:cNvSpPr/>
            <p:nvPr/>
          </p:nvSpPr>
          <p:spPr>
            <a:xfrm>
              <a:off x="928688" y="1261242"/>
              <a:ext cx="1035146" cy="24109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30480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8/12/2018</a:t>
              </a:r>
            </a:p>
          </p:txBody>
        </p:sp>
        <p:sp>
          <p:nvSpPr>
            <p:cNvPr id="21" name="Date Picker Icon" descr="&lt;Tags&gt;&lt;SMARTRESIZEANCHORS&gt;None,None,None,Absolute&lt;/SMARTRESIZEANCHORS&gt;&lt;/Tags&gt;">
              <a:extLst>
                <a:ext uri="{FF2B5EF4-FFF2-40B4-BE49-F238E27FC236}">
                  <a16:creationId xmlns:a16="http://schemas.microsoft.com/office/drawing/2014/main" id="{19D94118-F93E-4BF7-A519-726B2F140184}"/>
                </a:ext>
              </a:extLst>
            </p:cNvPr>
            <p:cNvSpPr>
              <a:spLocks noEditPoints="1"/>
            </p:cNvSpPr>
            <p:nvPr/>
          </p:nvSpPr>
          <p:spPr bwMode="auto">
            <a:xfrm>
              <a:off x="1766436" y="1304729"/>
              <a:ext cx="151264" cy="154118"/>
            </a:xfrm>
            <a:custGeom>
              <a:avLst/>
              <a:gdLst>
                <a:gd name="T0" fmla="*/ 115 w 450"/>
                <a:gd name="T1" fmla="*/ 79 h 445"/>
                <a:gd name="T2" fmla="*/ 132 w 450"/>
                <a:gd name="T3" fmla="*/ 0 h 445"/>
                <a:gd name="T4" fmla="*/ 318 w 450"/>
                <a:gd name="T5" fmla="*/ 0 h 445"/>
                <a:gd name="T6" fmla="*/ 336 w 450"/>
                <a:gd name="T7" fmla="*/ 79 h 445"/>
                <a:gd name="T8" fmla="*/ 318 w 450"/>
                <a:gd name="T9" fmla="*/ 0 h 445"/>
                <a:gd name="T10" fmla="*/ 0 w 450"/>
                <a:gd name="T11" fmla="*/ 445 h 445"/>
                <a:gd name="T12" fmla="*/ 450 w 450"/>
                <a:gd name="T13" fmla="*/ 39 h 445"/>
                <a:gd name="T14" fmla="*/ 360 w 450"/>
                <a:gd name="T15" fmla="*/ 57 h 445"/>
                <a:gd name="T16" fmla="*/ 432 w 450"/>
                <a:gd name="T17" fmla="*/ 427 h 445"/>
                <a:gd name="T18" fmla="*/ 18 w 450"/>
                <a:gd name="T19" fmla="*/ 57 h 445"/>
                <a:gd name="T20" fmla="*/ 88 w 450"/>
                <a:gd name="T21" fmla="*/ 39 h 445"/>
                <a:gd name="T22" fmla="*/ 156 w 450"/>
                <a:gd name="T23" fmla="*/ 39 h 445"/>
                <a:gd name="T24" fmla="*/ 295 w 450"/>
                <a:gd name="T25" fmla="*/ 57 h 445"/>
                <a:gd name="T26" fmla="*/ 156 w 450"/>
                <a:gd name="T27" fmla="*/ 39 h 445"/>
                <a:gd name="T28" fmla="*/ 45 w 450"/>
                <a:gd name="T29" fmla="*/ 142 h 445"/>
                <a:gd name="T30" fmla="*/ 405 w 450"/>
                <a:gd name="T31" fmla="*/ 124 h 445"/>
                <a:gd name="T32" fmla="*/ 169 w 450"/>
                <a:gd name="T33" fmla="*/ 212 h 445"/>
                <a:gd name="T34" fmla="*/ 147 w 450"/>
                <a:gd name="T35" fmla="*/ 227 h 445"/>
                <a:gd name="T36" fmla="*/ 122 w 450"/>
                <a:gd name="T37" fmla="*/ 238 h 445"/>
                <a:gd name="T38" fmla="*/ 132 w 450"/>
                <a:gd name="T39" fmla="*/ 253 h 445"/>
                <a:gd name="T40" fmla="*/ 153 w 450"/>
                <a:gd name="T41" fmla="*/ 242 h 445"/>
                <a:gd name="T42" fmla="*/ 158 w 450"/>
                <a:gd name="T43" fmla="*/ 374 h 445"/>
                <a:gd name="T44" fmla="*/ 176 w 450"/>
                <a:gd name="T45" fmla="*/ 212 h 445"/>
                <a:gd name="T46" fmla="*/ 277 w 450"/>
                <a:gd name="T47" fmla="*/ 213 h 445"/>
                <a:gd name="T48" fmla="*/ 236 w 450"/>
                <a:gd name="T49" fmla="*/ 228 h 445"/>
                <a:gd name="T50" fmla="*/ 245 w 450"/>
                <a:gd name="T51" fmla="*/ 240 h 445"/>
                <a:gd name="T52" fmla="*/ 264 w 450"/>
                <a:gd name="T53" fmla="*/ 230 h 445"/>
                <a:gd name="T54" fmla="*/ 286 w 450"/>
                <a:gd name="T55" fmla="*/ 230 h 445"/>
                <a:gd name="T56" fmla="*/ 302 w 450"/>
                <a:gd name="T57" fmla="*/ 245 h 445"/>
                <a:gd name="T58" fmla="*/ 303 w 450"/>
                <a:gd name="T59" fmla="*/ 269 h 445"/>
                <a:gd name="T60" fmla="*/ 288 w 450"/>
                <a:gd name="T61" fmla="*/ 292 h 445"/>
                <a:gd name="T62" fmla="*/ 253 w 450"/>
                <a:gd name="T63" fmla="*/ 320 h 445"/>
                <a:gd name="T64" fmla="*/ 233 w 450"/>
                <a:gd name="T65" fmla="*/ 348 h 445"/>
                <a:gd name="T66" fmla="*/ 230 w 450"/>
                <a:gd name="T67" fmla="*/ 374 h 445"/>
                <a:gd name="T68" fmla="*/ 328 w 450"/>
                <a:gd name="T69" fmla="*/ 358 h 445"/>
                <a:gd name="T70" fmla="*/ 251 w 450"/>
                <a:gd name="T71" fmla="*/ 346 h 445"/>
                <a:gd name="T72" fmla="*/ 268 w 450"/>
                <a:gd name="T73" fmla="*/ 326 h 445"/>
                <a:gd name="T74" fmla="*/ 303 w 450"/>
                <a:gd name="T75" fmla="*/ 299 h 445"/>
                <a:gd name="T76" fmla="*/ 320 w 450"/>
                <a:gd name="T77" fmla="*/ 273 h 445"/>
                <a:gd name="T78" fmla="*/ 318 w 450"/>
                <a:gd name="T79" fmla="*/ 238 h 445"/>
                <a:gd name="T80" fmla="*/ 295 w 450"/>
                <a:gd name="T81" fmla="*/ 21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0" h="445">
                  <a:moveTo>
                    <a:pt x="115" y="0"/>
                  </a:moveTo>
                  <a:lnTo>
                    <a:pt x="115" y="79"/>
                  </a:lnTo>
                  <a:lnTo>
                    <a:pt x="132" y="79"/>
                  </a:lnTo>
                  <a:lnTo>
                    <a:pt x="132" y="0"/>
                  </a:lnTo>
                  <a:lnTo>
                    <a:pt x="115" y="0"/>
                  </a:lnTo>
                  <a:close/>
                  <a:moveTo>
                    <a:pt x="318" y="0"/>
                  </a:moveTo>
                  <a:lnTo>
                    <a:pt x="318" y="79"/>
                  </a:lnTo>
                  <a:lnTo>
                    <a:pt x="336" y="79"/>
                  </a:lnTo>
                  <a:lnTo>
                    <a:pt x="336" y="0"/>
                  </a:lnTo>
                  <a:lnTo>
                    <a:pt x="318" y="0"/>
                  </a:lnTo>
                  <a:close/>
                  <a:moveTo>
                    <a:pt x="0" y="39"/>
                  </a:moveTo>
                  <a:lnTo>
                    <a:pt x="0" y="445"/>
                  </a:lnTo>
                  <a:lnTo>
                    <a:pt x="450" y="445"/>
                  </a:lnTo>
                  <a:lnTo>
                    <a:pt x="450" y="39"/>
                  </a:lnTo>
                  <a:lnTo>
                    <a:pt x="360" y="39"/>
                  </a:lnTo>
                  <a:lnTo>
                    <a:pt x="360" y="57"/>
                  </a:lnTo>
                  <a:lnTo>
                    <a:pt x="432" y="57"/>
                  </a:lnTo>
                  <a:lnTo>
                    <a:pt x="432" y="427"/>
                  </a:lnTo>
                  <a:lnTo>
                    <a:pt x="18" y="427"/>
                  </a:lnTo>
                  <a:lnTo>
                    <a:pt x="18" y="57"/>
                  </a:lnTo>
                  <a:lnTo>
                    <a:pt x="88" y="57"/>
                  </a:lnTo>
                  <a:lnTo>
                    <a:pt x="88" y="39"/>
                  </a:lnTo>
                  <a:lnTo>
                    <a:pt x="0" y="39"/>
                  </a:lnTo>
                  <a:close/>
                  <a:moveTo>
                    <a:pt x="156" y="39"/>
                  </a:moveTo>
                  <a:lnTo>
                    <a:pt x="156" y="57"/>
                  </a:lnTo>
                  <a:lnTo>
                    <a:pt x="295" y="57"/>
                  </a:lnTo>
                  <a:lnTo>
                    <a:pt x="295" y="39"/>
                  </a:lnTo>
                  <a:lnTo>
                    <a:pt x="156" y="39"/>
                  </a:lnTo>
                  <a:close/>
                  <a:moveTo>
                    <a:pt x="45" y="124"/>
                  </a:moveTo>
                  <a:lnTo>
                    <a:pt x="45" y="142"/>
                  </a:lnTo>
                  <a:lnTo>
                    <a:pt x="405" y="142"/>
                  </a:lnTo>
                  <a:lnTo>
                    <a:pt x="405" y="124"/>
                  </a:lnTo>
                  <a:lnTo>
                    <a:pt x="45" y="124"/>
                  </a:lnTo>
                  <a:close/>
                  <a:moveTo>
                    <a:pt x="169" y="212"/>
                  </a:moveTo>
                  <a:cubicBezTo>
                    <a:pt x="167" y="215"/>
                    <a:pt x="163" y="217"/>
                    <a:pt x="160" y="219"/>
                  </a:cubicBezTo>
                  <a:cubicBezTo>
                    <a:pt x="156" y="222"/>
                    <a:pt x="152" y="225"/>
                    <a:pt x="147" y="227"/>
                  </a:cubicBezTo>
                  <a:cubicBezTo>
                    <a:pt x="143" y="229"/>
                    <a:pt x="139" y="231"/>
                    <a:pt x="134" y="233"/>
                  </a:cubicBezTo>
                  <a:cubicBezTo>
                    <a:pt x="130" y="235"/>
                    <a:pt x="126" y="237"/>
                    <a:pt x="122" y="238"/>
                  </a:cubicBezTo>
                  <a:lnTo>
                    <a:pt x="122" y="256"/>
                  </a:lnTo>
                  <a:cubicBezTo>
                    <a:pt x="125" y="255"/>
                    <a:pt x="129" y="254"/>
                    <a:pt x="132" y="253"/>
                  </a:cubicBezTo>
                  <a:cubicBezTo>
                    <a:pt x="136" y="251"/>
                    <a:pt x="140" y="249"/>
                    <a:pt x="143" y="247"/>
                  </a:cubicBezTo>
                  <a:cubicBezTo>
                    <a:pt x="146" y="246"/>
                    <a:pt x="150" y="244"/>
                    <a:pt x="153" y="242"/>
                  </a:cubicBezTo>
                  <a:cubicBezTo>
                    <a:pt x="155" y="240"/>
                    <a:pt x="156" y="238"/>
                    <a:pt x="158" y="237"/>
                  </a:cubicBezTo>
                  <a:lnTo>
                    <a:pt x="158" y="374"/>
                  </a:lnTo>
                  <a:lnTo>
                    <a:pt x="176" y="374"/>
                  </a:lnTo>
                  <a:lnTo>
                    <a:pt x="176" y="212"/>
                  </a:lnTo>
                  <a:lnTo>
                    <a:pt x="169" y="212"/>
                  </a:lnTo>
                  <a:close/>
                  <a:moveTo>
                    <a:pt x="277" y="213"/>
                  </a:moveTo>
                  <a:cubicBezTo>
                    <a:pt x="268" y="213"/>
                    <a:pt x="260" y="214"/>
                    <a:pt x="254" y="217"/>
                  </a:cubicBezTo>
                  <a:cubicBezTo>
                    <a:pt x="248" y="219"/>
                    <a:pt x="241" y="223"/>
                    <a:pt x="236" y="228"/>
                  </a:cubicBezTo>
                  <a:lnTo>
                    <a:pt x="236" y="247"/>
                  </a:lnTo>
                  <a:cubicBezTo>
                    <a:pt x="239" y="245"/>
                    <a:pt x="242" y="242"/>
                    <a:pt x="245" y="240"/>
                  </a:cubicBezTo>
                  <a:cubicBezTo>
                    <a:pt x="248" y="237"/>
                    <a:pt x="251" y="235"/>
                    <a:pt x="254" y="233"/>
                  </a:cubicBezTo>
                  <a:cubicBezTo>
                    <a:pt x="257" y="232"/>
                    <a:pt x="260" y="231"/>
                    <a:pt x="264" y="230"/>
                  </a:cubicBezTo>
                  <a:cubicBezTo>
                    <a:pt x="267" y="229"/>
                    <a:pt x="271" y="228"/>
                    <a:pt x="274" y="228"/>
                  </a:cubicBezTo>
                  <a:cubicBezTo>
                    <a:pt x="278" y="228"/>
                    <a:pt x="282" y="229"/>
                    <a:pt x="286" y="230"/>
                  </a:cubicBezTo>
                  <a:cubicBezTo>
                    <a:pt x="289" y="231"/>
                    <a:pt x="293" y="233"/>
                    <a:pt x="295" y="235"/>
                  </a:cubicBezTo>
                  <a:cubicBezTo>
                    <a:pt x="298" y="237"/>
                    <a:pt x="300" y="241"/>
                    <a:pt x="302" y="245"/>
                  </a:cubicBezTo>
                  <a:cubicBezTo>
                    <a:pt x="303" y="248"/>
                    <a:pt x="303" y="252"/>
                    <a:pt x="303" y="257"/>
                  </a:cubicBezTo>
                  <a:cubicBezTo>
                    <a:pt x="303" y="261"/>
                    <a:pt x="304" y="266"/>
                    <a:pt x="303" y="269"/>
                  </a:cubicBezTo>
                  <a:cubicBezTo>
                    <a:pt x="302" y="273"/>
                    <a:pt x="300" y="277"/>
                    <a:pt x="297" y="281"/>
                  </a:cubicBezTo>
                  <a:cubicBezTo>
                    <a:pt x="295" y="285"/>
                    <a:pt x="291" y="289"/>
                    <a:pt x="288" y="292"/>
                  </a:cubicBezTo>
                  <a:cubicBezTo>
                    <a:pt x="284" y="296"/>
                    <a:pt x="279" y="300"/>
                    <a:pt x="273" y="304"/>
                  </a:cubicBezTo>
                  <a:cubicBezTo>
                    <a:pt x="265" y="310"/>
                    <a:pt x="259" y="315"/>
                    <a:pt x="253" y="320"/>
                  </a:cubicBezTo>
                  <a:cubicBezTo>
                    <a:pt x="248" y="324"/>
                    <a:pt x="243" y="329"/>
                    <a:pt x="240" y="334"/>
                  </a:cubicBezTo>
                  <a:cubicBezTo>
                    <a:pt x="237" y="339"/>
                    <a:pt x="234" y="343"/>
                    <a:pt x="233" y="348"/>
                  </a:cubicBezTo>
                  <a:cubicBezTo>
                    <a:pt x="231" y="353"/>
                    <a:pt x="230" y="360"/>
                    <a:pt x="230" y="367"/>
                  </a:cubicBezTo>
                  <a:lnTo>
                    <a:pt x="230" y="374"/>
                  </a:lnTo>
                  <a:lnTo>
                    <a:pt x="328" y="374"/>
                  </a:lnTo>
                  <a:lnTo>
                    <a:pt x="328" y="358"/>
                  </a:lnTo>
                  <a:lnTo>
                    <a:pt x="250" y="358"/>
                  </a:lnTo>
                  <a:cubicBezTo>
                    <a:pt x="250" y="353"/>
                    <a:pt x="250" y="349"/>
                    <a:pt x="251" y="346"/>
                  </a:cubicBezTo>
                  <a:cubicBezTo>
                    <a:pt x="252" y="343"/>
                    <a:pt x="254" y="340"/>
                    <a:pt x="257" y="337"/>
                  </a:cubicBezTo>
                  <a:cubicBezTo>
                    <a:pt x="259" y="333"/>
                    <a:pt x="263" y="330"/>
                    <a:pt x="268" y="326"/>
                  </a:cubicBezTo>
                  <a:cubicBezTo>
                    <a:pt x="273" y="322"/>
                    <a:pt x="279" y="318"/>
                    <a:pt x="287" y="313"/>
                  </a:cubicBezTo>
                  <a:cubicBezTo>
                    <a:pt x="293" y="308"/>
                    <a:pt x="298" y="304"/>
                    <a:pt x="303" y="299"/>
                  </a:cubicBezTo>
                  <a:cubicBezTo>
                    <a:pt x="307" y="295"/>
                    <a:pt x="310" y="292"/>
                    <a:pt x="313" y="287"/>
                  </a:cubicBezTo>
                  <a:cubicBezTo>
                    <a:pt x="316" y="283"/>
                    <a:pt x="319" y="278"/>
                    <a:pt x="320" y="273"/>
                  </a:cubicBezTo>
                  <a:cubicBezTo>
                    <a:pt x="322" y="268"/>
                    <a:pt x="322" y="262"/>
                    <a:pt x="322" y="255"/>
                  </a:cubicBezTo>
                  <a:cubicBezTo>
                    <a:pt x="322" y="249"/>
                    <a:pt x="321" y="243"/>
                    <a:pt x="318" y="238"/>
                  </a:cubicBezTo>
                  <a:cubicBezTo>
                    <a:pt x="316" y="232"/>
                    <a:pt x="313" y="227"/>
                    <a:pt x="309" y="224"/>
                  </a:cubicBezTo>
                  <a:cubicBezTo>
                    <a:pt x="305" y="220"/>
                    <a:pt x="300" y="218"/>
                    <a:pt x="295" y="216"/>
                  </a:cubicBezTo>
                  <a:cubicBezTo>
                    <a:pt x="289" y="214"/>
                    <a:pt x="283" y="213"/>
                    <a:pt x="277" y="213"/>
                  </a:cubicBezTo>
                  <a:close/>
                </a:path>
              </a:pathLst>
            </a:custGeom>
            <a:solidFill>
              <a:srgbClr val="808080"/>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22" name="TextBox 21">
            <a:extLst>
              <a:ext uri="{FF2B5EF4-FFF2-40B4-BE49-F238E27FC236}">
                <a16:creationId xmlns:a16="http://schemas.microsoft.com/office/drawing/2014/main" id="{5F3B015C-D449-4E93-A737-815EE7C84A7D}"/>
              </a:ext>
            </a:extLst>
          </p:cNvPr>
          <p:cNvSpPr txBox="1"/>
          <p:nvPr/>
        </p:nvSpPr>
        <p:spPr>
          <a:xfrm>
            <a:off x="5687858" y="2241127"/>
            <a:ext cx="646331" cy="276999"/>
          </a:xfrm>
          <a:prstGeom prst="rect">
            <a:avLst/>
          </a:prstGeom>
          <a:noFill/>
        </p:spPr>
        <p:txBody>
          <a:bodyPr wrap="none" rtlCol="0">
            <a:spAutoFit/>
          </a:bodyPr>
          <a:lstStyle/>
          <a:p>
            <a:r>
              <a:rPr lang="ko-KR" altLang="en-US" sz="1200" dirty="0"/>
              <a:t>종료일</a:t>
            </a:r>
          </a:p>
        </p:txBody>
      </p:sp>
      <p:sp>
        <p:nvSpPr>
          <p:cNvPr id="23" name="Text Box">
            <a:extLst>
              <a:ext uri="{FF2B5EF4-FFF2-40B4-BE49-F238E27FC236}">
                <a16:creationId xmlns:a16="http://schemas.microsoft.com/office/drawing/2014/main" id="{86E95ADD-99E9-409C-A414-42C99FE7218C}"/>
              </a:ext>
            </a:extLst>
          </p:cNvPr>
          <p:cNvSpPr/>
          <p:nvPr/>
        </p:nvSpPr>
        <p:spPr>
          <a:xfrm>
            <a:off x="3743685" y="3183522"/>
            <a:ext cx="2797833"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grpSp>
        <p:nvGrpSpPr>
          <p:cNvPr id="24" name="Drop-Down Box" descr="&lt;SmartSettings&gt;&lt;SmartResize enabled=&quot;True&quot; minWidth=&quot;18&quot; minHeight=&quot;7&quot; /&gt;&lt;/SmartSettings&gt;">
            <a:extLst>
              <a:ext uri="{FF2B5EF4-FFF2-40B4-BE49-F238E27FC236}">
                <a16:creationId xmlns:a16="http://schemas.microsoft.com/office/drawing/2014/main" id="{8AEEA994-8280-431F-8B37-A43D7C319FE1}"/>
              </a:ext>
            </a:extLst>
          </p:cNvPr>
          <p:cNvGrpSpPr/>
          <p:nvPr>
            <p:custDataLst>
              <p:tags r:id="rId5"/>
            </p:custDataLst>
          </p:nvPr>
        </p:nvGrpSpPr>
        <p:grpSpPr>
          <a:xfrm>
            <a:off x="3743684" y="2663535"/>
            <a:ext cx="2797832" cy="321456"/>
            <a:chOff x="595684" y="1551576"/>
            <a:chExt cx="1368148" cy="241092"/>
          </a:xfrm>
          <a:solidFill>
            <a:srgbClr val="FFFFFF"/>
          </a:solidFill>
        </p:grpSpPr>
        <p:sp>
          <p:nvSpPr>
            <p:cNvPr id="25"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58EB425C-E2AF-4AC9-81CE-6EF3FB97EB68}"/>
                </a:ext>
              </a:extLst>
            </p:cNvPr>
            <p:cNvSpPr/>
            <p:nvPr>
              <p:custDataLst>
                <p:tags r:id="rId6"/>
              </p:custDataLst>
            </p:nvPr>
          </p:nvSpPr>
          <p:spPr>
            <a:xfrm>
              <a:off x="595684" y="1551576"/>
              <a:ext cx="1259922"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선택</a:t>
              </a:r>
              <a:endParaRPr lang="en-US" sz="1200" dirty="0">
                <a:solidFill>
                  <a:srgbClr val="5F5F5F"/>
                </a:solidFill>
                <a:latin typeface="Segoe UI" panose="020B0502040204020203" pitchFamily="34" charset="0"/>
                <a:cs typeface="Segoe UI" panose="020B0502040204020203" pitchFamily="34" charset="0"/>
              </a:endParaRPr>
            </a:p>
          </p:txBody>
        </p:sp>
        <p:sp>
          <p:nvSpPr>
            <p:cNvPr id="26"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8944C48A-52AA-4A99-B245-6CBC3B4A715D}"/>
                </a:ext>
              </a:extLst>
            </p:cNvPr>
            <p:cNvSpPr/>
            <p:nvPr>
              <p:custDataLst>
                <p:tags r:id="rId7"/>
              </p:custDataLst>
            </p:nvPr>
          </p:nvSpPr>
          <p:spPr>
            <a:xfrm>
              <a:off x="1855607" y="1551576"/>
              <a:ext cx="108225"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27"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06CFA252-B383-4BC8-9E0B-E7120DDFF387}"/>
                </a:ext>
              </a:extLst>
            </p:cNvPr>
            <p:cNvSpPr>
              <a:spLocks noChangeAspect="1"/>
            </p:cNvSpPr>
            <p:nvPr>
              <p:custDataLst>
                <p:tags r:id="rId8"/>
              </p:custDataLst>
            </p:nvPr>
          </p:nvSpPr>
          <p:spPr bwMode="auto">
            <a:xfrm flipH="1">
              <a:off x="1888852" y="1654034"/>
              <a:ext cx="41733"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28" name="Text Box">
            <a:extLst>
              <a:ext uri="{FF2B5EF4-FFF2-40B4-BE49-F238E27FC236}">
                <a16:creationId xmlns:a16="http://schemas.microsoft.com/office/drawing/2014/main" id="{615DB57B-846E-445E-B326-09CD8B9427EE}"/>
              </a:ext>
            </a:extLst>
          </p:cNvPr>
          <p:cNvSpPr/>
          <p:nvPr/>
        </p:nvSpPr>
        <p:spPr>
          <a:xfrm>
            <a:off x="4746052" y="3735374"/>
            <a:ext cx="1795466"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C389B141-03B7-45EA-8447-C04099412BB1}"/>
              </a:ext>
            </a:extLst>
          </p:cNvPr>
          <p:cNvSpPr txBox="1"/>
          <p:nvPr/>
        </p:nvSpPr>
        <p:spPr>
          <a:xfrm>
            <a:off x="1900367" y="4331250"/>
            <a:ext cx="934871" cy="318100"/>
          </a:xfrm>
          <a:prstGeom prst="rect">
            <a:avLst/>
          </a:prstGeom>
          <a:noFill/>
        </p:spPr>
        <p:txBody>
          <a:bodyPr wrap="none" rtlCol="0">
            <a:spAutoFit/>
          </a:bodyPr>
          <a:lstStyle/>
          <a:p>
            <a:r>
              <a:rPr lang="ko-KR" altLang="en-US" sz="1467" dirty="0"/>
              <a:t>사업개요</a:t>
            </a:r>
          </a:p>
        </p:txBody>
      </p:sp>
      <p:sp>
        <p:nvSpPr>
          <p:cNvPr id="32" name="Text Area">
            <a:extLst>
              <a:ext uri="{FF2B5EF4-FFF2-40B4-BE49-F238E27FC236}">
                <a16:creationId xmlns:a16="http://schemas.microsoft.com/office/drawing/2014/main" id="{0CBC4B57-6EBA-49BA-A2DB-178FB0B95730}"/>
              </a:ext>
            </a:extLst>
          </p:cNvPr>
          <p:cNvSpPr/>
          <p:nvPr/>
        </p:nvSpPr>
        <p:spPr>
          <a:xfrm>
            <a:off x="3494159" y="4331250"/>
            <a:ext cx="4504629" cy="140502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noProof="1">
                <a:solidFill>
                  <a:srgbClr val="5F5F5F"/>
                </a:solidFill>
                <a:latin typeface="Segoe UI" panose="020B0502040204020203" pitchFamily="34" charset="0"/>
                <a:cs typeface="Segoe UI" panose="020B0502040204020203" pitchFamily="34" charset="0"/>
              </a:rPr>
              <a:t>직접입력</a:t>
            </a:r>
            <a:endParaRPr lang="en-US" sz="1200" noProof="1">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6186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92D8A1C-0EA7-4D19-873E-11B21ABBED3E}"/>
              </a:ext>
            </a:extLst>
          </p:cNvPr>
          <p:cNvSpPr>
            <a:spLocks noGrp="1"/>
          </p:cNvSpPr>
          <p:nvPr>
            <p:ph type="body" sz="quarter" idx="10"/>
          </p:nvPr>
        </p:nvSpPr>
        <p:spPr/>
        <p:txBody>
          <a:bodyPr/>
          <a:lstStyle/>
          <a:p>
            <a:r>
              <a:rPr lang="ko-KR" altLang="en-US" dirty="0"/>
              <a:t>입력항목</a:t>
            </a:r>
          </a:p>
          <a:p>
            <a:endParaRPr lang="ko-KR" altLang="en-US" dirty="0"/>
          </a:p>
        </p:txBody>
      </p:sp>
      <p:sp>
        <p:nvSpPr>
          <p:cNvPr id="3" name="제목 2">
            <a:extLst>
              <a:ext uri="{FF2B5EF4-FFF2-40B4-BE49-F238E27FC236}">
                <a16:creationId xmlns:a16="http://schemas.microsoft.com/office/drawing/2014/main" id="{3DDA275E-EAB5-4791-9F43-650D632ACF28}"/>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사업 등록 </a:t>
            </a:r>
            <a:r>
              <a:rPr lang="en-US" altLang="ko-KR" sz="1300" dirty="0"/>
              <a:t>&gt; </a:t>
            </a:r>
            <a:r>
              <a:rPr lang="ko-KR" altLang="en-US" sz="1300" dirty="0"/>
              <a:t>입력항목</a:t>
            </a:r>
          </a:p>
        </p:txBody>
      </p:sp>
      <p:graphicFrame>
        <p:nvGraphicFramePr>
          <p:cNvPr id="4" name="표 5">
            <a:extLst>
              <a:ext uri="{FF2B5EF4-FFF2-40B4-BE49-F238E27FC236}">
                <a16:creationId xmlns:a16="http://schemas.microsoft.com/office/drawing/2014/main" id="{B61820F2-E495-4C01-8E62-3DDD3E84902A}"/>
              </a:ext>
            </a:extLst>
          </p:cNvPr>
          <p:cNvGraphicFramePr>
            <a:graphicFrameLocks noGrp="1"/>
          </p:cNvGraphicFramePr>
          <p:nvPr>
            <p:extLst>
              <p:ext uri="{D42A27DB-BD31-4B8C-83A1-F6EECF244321}">
                <p14:modId xmlns:p14="http://schemas.microsoft.com/office/powerpoint/2010/main" val="2357560894"/>
              </p:ext>
            </p:extLst>
          </p:nvPr>
        </p:nvGraphicFramePr>
        <p:xfrm>
          <a:off x="577344" y="2633203"/>
          <a:ext cx="8126881" cy="2043935"/>
        </p:xfrm>
        <a:graphic>
          <a:graphicData uri="http://schemas.openxmlformats.org/drawingml/2006/table">
            <a:tbl>
              <a:tblPr firstRow="1" bandRow="1">
                <a:tableStyleId>{5940675A-B579-460E-94D1-54222C63F5DA}</a:tableStyleId>
              </a:tblPr>
              <a:tblGrid>
                <a:gridCol w="2650489">
                  <a:extLst>
                    <a:ext uri="{9D8B030D-6E8A-4147-A177-3AD203B41FA5}">
                      <a16:colId xmlns:a16="http://schemas.microsoft.com/office/drawing/2014/main" val="1906442320"/>
                    </a:ext>
                  </a:extLst>
                </a:gridCol>
                <a:gridCol w="5476392">
                  <a:extLst>
                    <a:ext uri="{9D8B030D-6E8A-4147-A177-3AD203B41FA5}">
                      <a16:colId xmlns:a16="http://schemas.microsoft.com/office/drawing/2014/main" val="2038630312"/>
                    </a:ext>
                  </a:extLst>
                </a:gridCol>
              </a:tblGrid>
              <a:tr h="743709">
                <a:tc>
                  <a:txBody>
                    <a:bodyPr/>
                    <a:lstStyle/>
                    <a:p>
                      <a:pPr algn="ctr" latinLnBrk="1"/>
                      <a:r>
                        <a:rPr lang="ko-KR" altLang="en-US" sz="1500" dirty="0"/>
                        <a:t>지원대상 기업 입력</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650113">
                <a:tc>
                  <a:txBody>
                    <a:bodyPr/>
                    <a:lstStyle/>
                    <a:p>
                      <a:pPr algn="ctr" latinLnBrk="1"/>
                      <a:r>
                        <a:rPr lang="ko-KR" altLang="en-US" sz="1500" dirty="0">
                          <a:solidFill>
                            <a:schemeClr val="tx1"/>
                          </a:solidFill>
                        </a:rPr>
                        <a:t>지원대상 기업 규모</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650113">
                <a:tc>
                  <a:txBody>
                    <a:bodyPr/>
                    <a:lstStyle/>
                    <a:p>
                      <a:pPr algn="ctr" latinLnBrk="1"/>
                      <a:r>
                        <a:rPr lang="ko-KR" altLang="en-US" sz="1500" dirty="0"/>
                        <a:t>첨부파일 등록</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bl>
          </a:graphicData>
        </a:graphic>
      </p:graphicFrame>
      <p:graphicFrame>
        <p:nvGraphicFramePr>
          <p:cNvPr id="5" name="표 5">
            <a:extLst>
              <a:ext uri="{FF2B5EF4-FFF2-40B4-BE49-F238E27FC236}">
                <a16:creationId xmlns:a16="http://schemas.microsoft.com/office/drawing/2014/main" id="{3AA87938-135C-44A9-BEF9-EBC0983AD4D6}"/>
              </a:ext>
            </a:extLst>
          </p:cNvPr>
          <p:cNvGraphicFramePr>
            <a:graphicFrameLocks noGrp="1"/>
          </p:cNvGraphicFramePr>
          <p:nvPr>
            <p:extLst>
              <p:ext uri="{D42A27DB-BD31-4B8C-83A1-F6EECF244321}">
                <p14:modId xmlns:p14="http://schemas.microsoft.com/office/powerpoint/2010/main" val="2206735440"/>
              </p:ext>
            </p:extLst>
          </p:nvPr>
        </p:nvGraphicFramePr>
        <p:xfrm>
          <a:off x="576226" y="867329"/>
          <a:ext cx="8127999" cy="98890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4965864"/>
                    </a:ext>
                  </a:extLst>
                </a:gridCol>
                <a:gridCol w="2709333">
                  <a:extLst>
                    <a:ext uri="{9D8B030D-6E8A-4147-A177-3AD203B41FA5}">
                      <a16:colId xmlns:a16="http://schemas.microsoft.com/office/drawing/2014/main" val="1783651754"/>
                    </a:ext>
                  </a:extLst>
                </a:gridCol>
                <a:gridCol w="2709333">
                  <a:extLst>
                    <a:ext uri="{9D8B030D-6E8A-4147-A177-3AD203B41FA5}">
                      <a16:colId xmlns:a16="http://schemas.microsoft.com/office/drawing/2014/main" val="2475087637"/>
                    </a:ext>
                  </a:extLst>
                </a:gridCol>
              </a:tblGrid>
              <a:tr h="494453">
                <a:tc>
                  <a:txBody>
                    <a:bodyPr/>
                    <a:lstStyle/>
                    <a:p>
                      <a:pPr algn="ctr" latinLnBrk="1"/>
                      <a:r>
                        <a:rPr lang="ko-KR" altLang="en-US" sz="1600" b="0" dirty="0">
                          <a:solidFill>
                            <a:schemeClr val="tx1"/>
                          </a:solidFill>
                        </a:rPr>
                        <a:t>지원유형</a:t>
                      </a:r>
                    </a:p>
                  </a:txBody>
                  <a:tcPr marL="121920" marR="121920" marT="60960" marB="60960" anchor="ct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rgbClr val="F2F2F2"/>
                    </a:solidFill>
                  </a:tcPr>
                </a:tc>
                <a:tc>
                  <a:txBody>
                    <a:bodyPr/>
                    <a:lstStyle/>
                    <a:p>
                      <a:pPr algn="ctr" latinLnBrk="1"/>
                      <a:r>
                        <a:rPr lang="ko-KR" altLang="en-US" sz="1600" b="0" dirty="0">
                          <a:solidFill>
                            <a:schemeClr val="tx1"/>
                          </a:solidFill>
                        </a:rPr>
                        <a:t>지원대상</a:t>
                      </a:r>
                    </a:p>
                  </a:txBody>
                  <a:tcPr marL="121920" marR="121920" marT="60960" marB="6096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rgbClr val="F2F2F2"/>
                    </a:solidFill>
                  </a:tcPr>
                </a:tc>
                <a:tc>
                  <a:txBody>
                    <a:bodyPr/>
                    <a:lstStyle/>
                    <a:p>
                      <a:pPr algn="ctr" latinLnBrk="1"/>
                      <a:r>
                        <a:rPr lang="ko-KR" altLang="en-US" sz="1600" b="0" dirty="0">
                          <a:solidFill>
                            <a:schemeClr val="tx1"/>
                          </a:solidFill>
                        </a:rPr>
                        <a:t>지원예산</a:t>
                      </a:r>
                    </a:p>
                  </a:txBody>
                  <a:tcPr marL="121920" marR="121920" marT="60960" marB="60960" anchor="ctr">
                    <a:lnL w="12700" cap="flat" cmpd="sng" algn="ctr">
                      <a:solidFill>
                        <a:schemeClr val="bg1">
                          <a:lumMod val="85000"/>
                        </a:schemeClr>
                      </a:solidFill>
                      <a:prstDash val="solid"/>
                      <a:round/>
                      <a:headEnd type="none" w="med" len="med"/>
                      <a:tailEnd type="none" w="med" len="med"/>
                    </a:lnL>
                    <a:lnB w="12700" cap="flat" cmpd="sng" algn="ctr">
                      <a:solidFill>
                        <a:schemeClr val="bg1">
                          <a:lumMod val="8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2298509684"/>
                  </a:ext>
                </a:extLst>
              </a:tr>
              <a:tr h="494453">
                <a:tc>
                  <a:txBody>
                    <a:bodyPr/>
                    <a:lstStyle/>
                    <a:p>
                      <a:pPr algn="ctr" latinLnBrk="1"/>
                      <a:endParaRPr lang="ko-KR" altLang="en-US" sz="2400" dirty="0"/>
                    </a:p>
                  </a:txBody>
                  <a:tcPr marL="121920" marR="121920" marT="60960" marB="60960">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pPr algn="ctr" latinLnBrk="1"/>
                      <a:endParaRPr lang="ko-KR" altLang="en-US" sz="2400" dirty="0"/>
                    </a:p>
                  </a:txBody>
                  <a:tcPr marL="121920" marR="121920" marT="60960" marB="6096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solidFill>
                      <a:schemeClr val="bg1"/>
                    </a:solidFill>
                  </a:tcPr>
                </a:tc>
                <a:tc>
                  <a:txBody>
                    <a:bodyPr/>
                    <a:lstStyle/>
                    <a:p>
                      <a:pPr algn="ctr" latinLnBrk="1"/>
                      <a:endParaRPr lang="ko-KR" altLang="en-US" sz="2400" dirty="0"/>
                    </a:p>
                  </a:txBody>
                  <a:tcPr marL="121920" marR="121920" marT="60960" marB="60960">
                    <a:lnL w="12700" cap="flat" cmpd="sng" algn="ctr">
                      <a:solidFill>
                        <a:schemeClr val="bg1">
                          <a:lumMod val="85000"/>
                        </a:schemeClr>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88093238"/>
                  </a:ext>
                </a:extLst>
              </a:tr>
            </a:tbl>
          </a:graphicData>
        </a:graphic>
      </p:graphicFrame>
      <p:sp>
        <p:nvSpPr>
          <p:cNvPr id="6" name="Text Box">
            <a:extLst>
              <a:ext uri="{FF2B5EF4-FFF2-40B4-BE49-F238E27FC236}">
                <a16:creationId xmlns:a16="http://schemas.microsoft.com/office/drawing/2014/main" id="{C6AA3FD7-5570-4377-9DB6-466D83E18678}"/>
              </a:ext>
            </a:extLst>
          </p:cNvPr>
          <p:cNvSpPr/>
          <p:nvPr/>
        </p:nvSpPr>
        <p:spPr>
          <a:xfrm>
            <a:off x="3375689" y="4210325"/>
            <a:ext cx="2766628"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PDF,</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HWP,</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JPGE,</a:t>
            </a:r>
            <a:r>
              <a:rPr lang="ko-KR" altLang="en-US" sz="1200" dirty="0">
                <a:solidFill>
                  <a:srgbClr val="5F5F5F"/>
                </a:solidFill>
                <a:latin typeface="Segoe UI" panose="020B0502040204020203" pitchFamily="34" charset="0"/>
                <a:cs typeface="Segoe UI" panose="020B0502040204020203" pitchFamily="34" charset="0"/>
              </a:rPr>
              <a:t> </a:t>
            </a:r>
            <a:r>
              <a:rPr lang="en-US" altLang="ko-KR" sz="1200" dirty="0">
                <a:solidFill>
                  <a:srgbClr val="5F5F5F"/>
                </a:solidFill>
                <a:latin typeface="Segoe UI" panose="020B0502040204020203" pitchFamily="34" charset="0"/>
                <a:cs typeface="Segoe UI" panose="020B0502040204020203" pitchFamily="34" charset="0"/>
              </a:rPr>
              <a:t>PPT,</a:t>
            </a:r>
            <a:r>
              <a:rPr lang="ko-KR" altLang="en-US" sz="1200" dirty="0">
                <a:solidFill>
                  <a:srgbClr val="5F5F5F"/>
                </a:solidFill>
                <a:latin typeface="Segoe UI" panose="020B0502040204020203" pitchFamily="34" charset="0"/>
                <a:cs typeface="Segoe UI" panose="020B0502040204020203" pitchFamily="34" charset="0"/>
              </a:rPr>
              <a:t> 문서</a:t>
            </a:r>
            <a:r>
              <a:rPr lang="en-US" altLang="ko-KR" sz="1200" dirty="0">
                <a:solidFill>
                  <a:srgbClr val="5F5F5F"/>
                </a:solidFill>
                <a:latin typeface="Segoe UI" panose="020B0502040204020203" pitchFamily="34" charset="0"/>
                <a:cs typeface="Segoe UI" panose="020B0502040204020203" pitchFamily="34" charset="0"/>
              </a:rPr>
              <a:t>, ZIP </a:t>
            </a:r>
            <a:r>
              <a:rPr lang="ko-KR" altLang="en-US" sz="1200" dirty="0">
                <a:solidFill>
                  <a:srgbClr val="5F5F5F"/>
                </a:solidFill>
                <a:latin typeface="Segoe UI" panose="020B0502040204020203" pitchFamily="34" charset="0"/>
                <a:cs typeface="Segoe UI" panose="020B0502040204020203" pitchFamily="34" charset="0"/>
              </a:rPr>
              <a:t>파일</a:t>
            </a:r>
            <a:endParaRPr lang="en-US" sz="1200" dirty="0">
              <a:solidFill>
                <a:srgbClr val="5F5F5F"/>
              </a:solidFill>
              <a:latin typeface="Segoe UI" panose="020B0502040204020203" pitchFamily="34" charset="0"/>
              <a:cs typeface="Segoe UI" panose="020B0502040204020203" pitchFamily="34" charset="0"/>
            </a:endParaRPr>
          </a:p>
        </p:txBody>
      </p:sp>
      <p:sp>
        <p:nvSpPr>
          <p:cNvPr id="7" name="직사각형 6">
            <a:extLst>
              <a:ext uri="{FF2B5EF4-FFF2-40B4-BE49-F238E27FC236}">
                <a16:creationId xmlns:a16="http://schemas.microsoft.com/office/drawing/2014/main" id="{1A1B668C-D995-4ADF-95ED-14873402EACB}"/>
              </a:ext>
            </a:extLst>
          </p:cNvPr>
          <p:cNvSpPr/>
          <p:nvPr/>
        </p:nvSpPr>
        <p:spPr>
          <a:xfrm>
            <a:off x="6142317" y="4210325"/>
            <a:ext cx="1056119"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a:solidFill>
                  <a:schemeClr val="tx1"/>
                </a:solidFill>
              </a:rPr>
              <a:t>첨부파일선택</a:t>
            </a:r>
            <a:endParaRPr lang="ko-KR" altLang="en-US" sz="933" dirty="0">
              <a:solidFill>
                <a:schemeClr val="tx1"/>
              </a:solidFill>
            </a:endParaRPr>
          </a:p>
        </p:txBody>
      </p:sp>
      <p:sp>
        <p:nvSpPr>
          <p:cNvPr id="8" name="직사각형 7">
            <a:extLst>
              <a:ext uri="{FF2B5EF4-FFF2-40B4-BE49-F238E27FC236}">
                <a16:creationId xmlns:a16="http://schemas.microsoft.com/office/drawing/2014/main" id="{B2C52FFB-25B3-40C4-B18C-4EF3383B905F}"/>
              </a:ext>
            </a:extLst>
          </p:cNvPr>
          <p:cNvSpPr/>
          <p:nvPr/>
        </p:nvSpPr>
        <p:spPr>
          <a:xfrm>
            <a:off x="7356054" y="4210325"/>
            <a:ext cx="516984"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a:solidFill>
                  <a:schemeClr val="tx1"/>
                </a:solidFill>
              </a:rPr>
              <a:t>추가</a:t>
            </a:r>
            <a:endParaRPr lang="ko-KR" altLang="en-US" sz="933" dirty="0">
              <a:solidFill>
                <a:schemeClr val="tx1"/>
              </a:solidFill>
            </a:endParaRPr>
          </a:p>
        </p:txBody>
      </p:sp>
      <p:sp>
        <p:nvSpPr>
          <p:cNvPr id="9" name="직사각형 8">
            <a:extLst>
              <a:ext uri="{FF2B5EF4-FFF2-40B4-BE49-F238E27FC236}">
                <a16:creationId xmlns:a16="http://schemas.microsoft.com/office/drawing/2014/main" id="{157FCE31-F04D-47B1-BDB2-7CBDE432C37F}"/>
              </a:ext>
            </a:extLst>
          </p:cNvPr>
          <p:cNvSpPr/>
          <p:nvPr/>
        </p:nvSpPr>
        <p:spPr>
          <a:xfrm>
            <a:off x="7965023" y="4210325"/>
            <a:ext cx="516984" cy="321456"/>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dirty="0">
                <a:solidFill>
                  <a:schemeClr val="tx1"/>
                </a:solidFill>
              </a:rPr>
              <a:t>삭제</a:t>
            </a:r>
          </a:p>
        </p:txBody>
      </p:sp>
      <p:sp>
        <p:nvSpPr>
          <p:cNvPr id="10" name="Text Box">
            <a:extLst>
              <a:ext uri="{FF2B5EF4-FFF2-40B4-BE49-F238E27FC236}">
                <a16:creationId xmlns:a16="http://schemas.microsoft.com/office/drawing/2014/main" id="{320BA8BF-CF99-4EFA-8B5D-7943E9F6F6B4}"/>
              </a:ext>
            </a:extLst>
          </p:cNvPr>
          <p:cNvSpPr/>
          <p:nvPr/>
        </p:nvSpPr>
        <p:spPr>
          <a:xfrm>
            <a:off x="830391" y="146965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1" name="Text Box">
            <a:extLst>
              <a:ext uri="{FF2B5EF4-FFF2-40B4-BE49-F238E27FC236}">
                <a16:creationId xmlns:a16="http://schemas.microsoft.com/office/drawing/2014/main" id="{DE5D3699-A0F8-43B6-8FCE-AE3801564329}"/>
              </a:ext>
            </a:extLst>
          </p:cNvPr>
          <p:cNvSpPr/>
          <p:nvPr/>
        </p:nvSpPr>
        <p:spPr>
          <a:xfrm>
            <a:off x="3515068" y="146965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2" name="Text Box">
            <a:extLst>
              <a:ext uri="{FF2B5EF4-FFF2-40B4-BE49-F238E27FC236}">
                <a16:creationId xmlns:a16="http://schemas.microsoft.com/office/drawing/2014/main" id="{59497A90-1391-4D27-999C-F5B1659C0944}"/>
              </a:ext>
            </a:extLst>
          </p:cNvPr>
          <p:cNvSpPr/>
          <p:nvPr/>
        </p:nvSpPr>
        <p:spPr>
          <a:xfrm>
            <a:off x="6141344" y="146965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3" name="Text Box">
            <a:extLst>
              <a:ext uri="{FF2B5EF4-FFF2-40B4-BE49-F238E27FC236}">
                <a16:creationId xmlns:a16="http://schemas.microsoft.com/office/drawing/2014/main" id="{814B6B03-4932-46C4-9FF2-1C9B740D7BB3}"/>
              </a:ext>
            </a:extLst>
          </p:cNvPr>
          <p:cNvSpPr/>
          <p:nvPr/>
        </p:nvSpPr>
        <p:spPr>
          <a:xfrm>
            <a:off x="3744578" y="2852937"/>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14" name="Text Box">
            <a:extLst>
              <a:ext uri="{FF2B5EF4-FFF2-40B4-BE49-F238E27FC236}">
                <a16:creationId xmlns:a16="http://schemas.microsoft.com/office/drawing/2014/main" id="{091BB38B-7145-424E-8AB8-ED76E04F7B32}"/>
              </a:ext>
            </a:extLst>
          </p:cNvPr>
          <p:cNvSpPr/>
          <p:nvPr/>
        </p:nvSpPr>
        <p:spPr>
          <a:xfrm>
            <a:off x="3744578" y="3531631"/>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200" dirty="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7184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07EE319-C8E1-4EF6-9EF3-9F694FE1A055}"/>
              </a:ext>
            </a:extLst>
          </p:cNvPr>
          <p:cNvSpPr>
            <a:spLocks noGrp="1"/>
          </p:cNvSpPr>
          <p:nvPr>
            <p:ph type="body" sz="quarter" idx="10"/>
          </p:nvPr>
        </p:nvSpPr>
        <p:spPr/>
        <p:txBody>
          <a:bodyPr/>
          <a:lstStyle/>
          <a:p>
            <a:r>
              <a:rPr lang="ko-KR" altLang="en-US" dirty="0"/>
              <a:t>연구조직 등록</a:t>
            </a:r>
          </a:p>
        </p:txBody>
      </p:sp>
      <p:sp>
        <p:nvSpPr>
          <p:cNvPr id="3" name="제목 2">
            <a:extLst>
              <a:ext uri="{FF2B5EF4-FFF2-40B4-BE49-F238E27FC236}">
                <a16:creationId xmlns:a16="http://schemas.microsoft.com/office/drawing/2014/main" id="{D1815693-8284-47C7-848D-1A15627DB189}"/>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연구조직 등록</a:t>
            </a:r>
          </a:p>
        </p:txBody>
      </p:sp>
      <p:pic>
        <p:nvPicPr>
          <p:cNvPr id="4" name="그림 3">
            <a:extLst>
              <a:ext uri="{FF2B5EF4-FFF2-40B4-BE49-F238E27FC236}">
                <a16:creationId xmlns:a16="http://schemas.microsoft.com/office/drawing/2014/main" id="{E498BB52-E1A0-4D0D-9B94-57CC6315F1F4}"/>
              </a:ext>
            </a:extLst>
          </p:cNvPr>
          <p:cNvPicPr>
            <a:picLocks noChangeAspect="1"/>
          </p:cNvPicPr>
          <p:nvPr/>
        </p:nvPicPr>
        <p:blipFill>
          <a:blip r:embed="rId2"/>
          <a:stretch>
            <a:fillRect/>
          </a:stretch>
        </p:blipFill>
        <p:spPr>
          <a:xfrm>
            <a:off x="1779289" y="1260194"/>
            <a:ext cx="1823243" cy="3585964"/>
          </a:xfrm>
          <a:prstGeom prst="rect">
            <a:avLst/>
          </a:prstGeom>
        </p:spPr>
      </p:pic>
      <p:sp>
        <p:nvSpPr>
          <p:cNvPr id="5" name="직사각형 4">
            <a:extLst>
              <a:ext uri="{FF2B5EF4-FFF2-40B4-BE49-F238E27FC236}">
                <a16:creationId xmlns:a16="http://schemas.microsoft.com/office/drawing/2014/main" id="{53DDFBD5-0D96-486D-BBE6-8E58491FA77B}"/>
              </a:ext>
            </a:extLst>
          </p:cNvPr>
          <p:cNvSpPr/>
          <p:nvPr/>
        </p:nvSpPr>
        <p:spPr>
          <a:xfrm>
            <a:off x="1791191" y="4663602"/>
            <a:ext cx="1687285" cy="365111"/>
          </a:xfrm>
          <a:prstGeom prst="rect">
            <a:avLst/>
          </a:prstGeom>
          <a:solidFill>
            <a:srgbClr val="01A4D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 name="직사각형 5">
            <a:extLst>
              <a:ext uri="{FF2B5EF4-FFF2-40B4-BE49-F238E27FC236}">
                <a16:creationId xmlns:a16="http://schemas.microsoft.com/office/drawing/2014/main" id="{FF0C3FE5-DA6D-4193-B20D-47CDCDD21C24}"/>
              </a:ext>
            </a:extLst>
          </p:cNvPr>
          <p:cNvSpPr/>
          <p:nvPr/>
        </p:nvSpPr>
        <p:spPr>
          <a:xfrm>
            <a:off x="1791191" y="5024588"/>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7" name="TextBox 6">
            <a:extLst>
              <a:ext uri="{FF2B5EF4-FFF2-40B4-BE49-F238E27FC236}">
                <a16:creationId xmlns:a16="http://schemas.microsoft.com/office/drawing/2014/main" id="{E2C15D45-BE88-4CCB-B174-A32FD08B5B53}"/>
              </a:ext>
            </a:extLst>
          </p:cNvPr>
          <p:cNvSpPr txBox="1"/>
          <p:nvPr/>
        </p:nvSpPr>
        <p:spPr>
          <a:xfrm>
            <a:off x="2259343" y="5133656"/>
            <a:ext cx="1082552" cy="164212"/>
          </a:xfrm>
          <a:prstGeom prst="rect">
            <a:avLst/>
          </a:prstGeom>
          <a:noFill/>
        </p:spPr>
        <p:txBody>
          <a:bodyPr wrap="square" lIns="0" tIns="0" rIns="0" bIns="0">
            <a:spAutoFit/>
          </a:bodyPr>
          <a:lstStyle/>
          <a:p>
            <a:r>
              <a:rPr lang="en-US" altLang="ko-KR" sz="1067" dirty="0">
                <a:solidFill>
                  <a:schemeClr val="bg1"/>
                </a:solidFill>
                <a:latin typeface="나눔스퀘어_ac" panose="020B0600000101010101" pitchFamily="50" charset="-127"/>
                <a:ea typeface="나눔스퀘어_ac" panose="020B0600000101010101" pitchFamily="50" charset="-127"/>
              </a:rPr>
              <a:t>R&amp;D </a:t>
            </a:r>
            <a:r>
              <a:rPr lang="ko-KR" altLang="en-US" sz="1067" dirty="0">
                <a:solidFill>
                  <a:schemeClr val="bg1"/>
                </a:solidFill>
                <a:latin typeface="나눔스퀘어_ac" panose="020B0600000101010101" pitchFamily="50" charset="-127"/>
                <a:ea typeface="나눔스퀘어_ac" panose="020B0600000101010101" pitchFamily="50" charset="-127"/>
              </a:rPr>
              <a:t>사업 등록</a:t>
            </a:r>
          </a:p>
        </p:txBody>
      </p:sp>
      <p:sp>
        <p:nvSpPr>
          <p:cNvPr id="8" name="직사각형 7">
            <a:extLst>
              <a:ext uri="{FF2B5EF4-FFF2-40B4-BE49-F238E27FC236}">
                <a16:creationId xmlns:a16="http://schemas.microsoft.com/office/drawing/2014/main" id="{69A23BF8-C3DE-45C7-BE02-6B55F3FD9C11}"/>
              </a:ext>
            </a:extLst>
          </p:cNvPr>
          <p:cNvSpPr/>
          <p:nvPr/>
        </p:nvSpPr>
        <p:spPr>
          <a:xfrm>
            <a:off x="1791191" y="5395671"/>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9" name="TextBox 8">
            <a:extLst>
              <a:ext uri="{FF2B5EF4-FFF2-40B4-BE49-F238E27FC236}">
                <a16:creationId xmlns:a16="http://schemas.microsoft.com/office/drawing/2014/main" id="{65C378E0-097C-4ECB-9944-8D8890CC4CB2}"/>
              </a:ext>
            </a:extLst>
          </p:cNvPr>
          <p:cNvSpPr txBox="1"/>
          <p:nvPr/>
        </p:nvSpPr>
        <p:spPr>
          <a:xfrm>
            <a:off x="2259343" y="5493211"/>
            <a:ext cx="1082552" cy="164212"/>
          </a:xfrm>
          <a:prstGeom prst="rect">
            <a:avLst/>
          </a:prstGeom>
          <a:noFill/>
        </p:spPr>
        <p:txBody>
          <a:bodyPr wrap="square" lIns="0" tIns="0" rIns="0" bIns="0">
            <a:spAutoFit/>
          </a:bodyPr>
          <a:lstStyle/>
          <a:p>
            <a:r>
              <a:rPr lang="ko-KR" altLang="en-US" sz="1067" dirty="0">
                <a:solidFill>
                  <a:schemeClr val="bg1"/>
                </a:solidFill>
                <a:latin typeface="나눔스퀘어_ac" panose="020B0600000101010101" pitchFamily="50" charset="-127"/>
                <a:ea typeface="나눔스퀘어_ac" panose="020B0600000101010101" pitchFamily="50" charset="-127"/>
              </a:rPr>
              <a:t>연구조직 등록</a:t>
            </a:r>
          </a:p>
        </p:txBody>
      </p:sp>
      <p:pic>
        <p:nvPicPr>
          <p:cNvPr id="10" name="그림 9">
            <a:extLst>
              <a:ext uri="{FF2B5EF4-FFF2-40B4-BE49-F238E27FC236}">
                <a16:creationId xmlns:a16="http://schemas.microsoft.com/office/drawing/2014/main" id="{CB221F05-E481-4FB2-8CE6-8B64A4C22519}"/>
              </a:ext>
            </a:extLst>
          </p:cNvPr>
          <p:cNvPicPr>
            <a:picLocks noChangeAspect="1"/>
          </p:cNvPicPr>
          <p:nvPr/>
        </p:nvPicPr>
        <p:blipFill>
          <a:blip r:embed="rId3"/>
          <a:stretch>
            <a:fillRect/>
          </a:stretch>
        </p:blipFill>
        <p:spPr>
          <a:xfrm>
            <a:off x="1900050" y="5085241"/>
            <a:ext cx="265956" cy="254875"/>
          </a:xfrm>
          <a:prstGeom prst="rect">
            <a:avLst/>
          </a:prstGeom>
        </p:spPr>
      </p:pic>
      <p:pic>
        <p:nvPicPr>
          <p:cNvPr id="11" name="그림 10">
            <a:extLst>
              <a:ext uri="{FF2B5EF4-FFF2-40B4-BE49-F238E27FC236}">
                <a16:creationId xmlns:a16="http://schemas.microsoft.com/office/drawing/2014/main" id="{66D8DD5A-51D1-43D8-B589-0BA89770E036}"/>
              </a:ext>
            </a:extLst>
          </p:cNvPr>
          <p:cNvPicPr>
            <a:picLocks noChangeAspect="1"/>
          </p:cNvPicPr>
          <p:nvPr/>
        </p:nvPicPr>
        <p:blipFill>
          <a:blip r:embed="rId3"/>
          <a:stretch>
            <a:fillRect/>
          </a:stretch>
        </p:blipFill>
        <p:spPr>
          <a:xfrm>
            <a:off x="1900050" y="5455671"/>
            <a:ext cx="265956" cy="254875"/>
          </a:xfrm>
          <a:prstGeom prst="rect">
            <a:avLst/>
          </a:prstGeom>
        </p:spPr>
      </p:pic>
      <p:sp>
        <p:nvSpPr>
          <p:cNvPr id="12" name="화살표: 오른쪽 11">
            <a:extLst>
              <a:ext uri="{FF2B5EF4-FFF2-40B4-BE49-F238E27FC236}">
                <a16:creationId xmlns:a16="http://schemas.microsoft.com/office/drawing/2014/main" id="{9471DE0A-7840-478F-8CC0-C95CEA591E0D}"/>
              </a:ext>
            </a:extLst>
          </p:cNvPr>
          <p:cNvSpPr/>
          <p:nvPr/>
        </p:nvSpPr>
        <p:spPr>
          <a:xfrm rot="20395283">
            <a:off x="3402801" y="5119326"/>
            <a:ext cx="1690564" cy="278460"/>
          </a:xfrm>
          <a:prstGeom prst="rightArrow">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pic>
        <p:nvPicPr>
          <p:cNvPr id="13" name="그림 12">
            <a:extLst>
              <a:ext uri="{FF2B5EF4-FFF2-40B4-BE49-F238E27FC236}">
                <a16:creationId xmlns:a16="http://schemas.microsoft.com/office/drawing/2014/main" id="{F6A9D292-00AF-43A9-B41A-FFCBF4362A52}"/>
              </a:ext>
            </a:extLst>
          </p:cNvPr>
          <p:cNvPicPr>
            <a:picLocks noChangeAspect="1"/>
          </p:cNvPicPr>
          <p:nvPr/>
        </p:nvPicPr>
        <p:blipFill rotWithShape="1">
          <a:blip r:embed="rId4"/>
          <a:srcRect b="33812"/>
          <a:stretch/>
        </p:blipFill>
        <p:spPr>
          <a:xfrm>
            <a:off x="5039883" y="4101076"/>
            <a:ext cx="2870200" cy="1101173"/>
          </a:xfrm>
          <a:prstGeom prst="rect">
            <a:avLst/>
          </a:prstGeom>
        </p:spPr>
      </p:pic>
      <p:sp>
        <p:nvSpPr>
          <p:cNvPr id="14" name="TextBox 13">
            <a:extLst>
              <a:ext uri="{FF2B5EF4-FFF2-40B4-BE49-F238E27FC236}">
                <a16:creationId xmlns:a16="http://schemas.microsoft.com/office/drawing/2014/main" id="{1AB62468-59AD-48B2-8F91-0D8396A51700}"/>
              </a:ext>
            </a:extLst>
          </p:cNvPr>
          <p:cNvSpPr txBox="1"/>
          <p:nvPr/>
        </p:nvSpPr>
        <p:spPr>
          <a:xfrm>
            <a:off x="5835551" y="4305851"/>
            <a:ext cx="1082552" cy="215444"/>
          </a:xfrm>
          <a:prstGeom prst="rect">
            <a:avLst/>
          </a:prstGeom>
          <a:solidFill>
            <a:srgbClr val="24718D"/>
          </a:solidFill>
        </p:spPr>
        <p:txBody>
          <a:bodyPr wrap="square" lIns="0" tIns="0" rIns="0" bIns="0">
            <a:spAutoFit/>
          </a:bodyPr>
          <a:lstStyle/>
          <a:p>
            <a:r>
              <a:rPr lang="ko-KR" altLang="en-US" sz="1400" dirty="0">
                <a:solidFill>
                  <a:schemeClr val="bg1"/>
                </a:solidFill>
                <a:latin typeface="나눔스퀘어_ac" panose="020B0600000101010101" pitchFamily="50" charset="-127"/>
                <a:ea typeface="나눔스퀘어_ac" panose="020B0600000101010101" pitchFamily="50" charset="-127"/>
              </a:rPr>
              <a:t>연구조직 등록</a:t>
            </a:r>
          </a:p>
        </p:txBody>
      </p:sp>
      <p:sp>
        <p:nvSpPr>
          <p:cNvPr id="15" name="직사각형 14">
            <a:extLst>
              <a:ext uri="{FF2B5EF4-FFF2-40B4-BE49-F238E27FC236}">
                <a16:creationId xmlns:a16="http://schemas.microsoft.com/office/drawing/2014/main" id="{9909C8D8-DC06-43E5-A929-38C4C25D6CA5}"/>
              </a:ext>
            </a:extLst>
          </p:cNvPr>
          <p:cNvSpPr/>
          <p:nvPr/>
        </p:nvSpPr>
        <p:spPr>
          <a:xfrm>
            <a:off x="5305725" y="4734574"/>
            <a:ext cx="2134425" cy="467676"/>
          </a:xfrm>
          <a:prstGeom prst="rect">
            <a:avLst/>
          </a:prstGeom>
          <a:solidFill>
            <a:srgbClr val="2D90B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200" dirty="0">
                <a:solidFill>
                  <a:schemeClr val="bg1"/>
                </a:solidFill>
              </a:rPr>
              <a:t>연구조직 등록</a:t>
            </a:r>
          </a:p>
        </p:txBody>
      </p:sp>
      <p:sp>
        <p:nvSpPr>
          <p:cNvPr id="16" name="직사각형 15">
            <a:extLst>
              <a:ext uri="{FF2B5EF4-FFF2-40B4-BE49-F238E27FC236}">
                <a16:creationId xmlns:a16="http://schemas.microsoft.com/office/drawing/2014/main" id="{E29A57FC-2AD5-4880-A8D9-6838B7E5EE9F}"/>
              </a:ext>
            </a:extLst>
          </p:cNvPr>
          <p:cNvSpPr/>
          <p:nvPr/>
        </p:nvSpPr>
        <p:spPr>
          <a:xfrm>
            <a:off x="1791191" y="4663602"/>
            <a:ext cx="1687285" cy="365111"/>
          </a:xfrm>
          <a:prstGeom prst="rect">
            <a:avLst/>
          </a:prstGeom>
          <a:solidFill>
            <a:srgbClr val="01A4D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7" name="직사각형 16">
            <a:extLst>
              <a:ext uri="{FF2B5EF4-FFF2-40B4-BE49-F238E27FC236}">
                <a16:creationId xmlns:a16="http://schemas.microsoft.com/office/drawing/2014/main" id="{F380F546-DFAE-48C1-AB8F-AA5BA2B27DDF}"/>
              </a:ext>
            </a:extLst>
          </p:cNvPr>
          <p:cNvSpPr/>
          <p:nvPr/>
        </p:nvSpPr>
        <p:spPr>
          <a:xfrm>
            <a:off x="1524922" y="4663601"/>
            <a:ext cx="2219823" cy="38404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rPr>
              <a:t>JSMRDS</a:t>
            </a:r>
            <a:r>
              <a:rPr lang="en-US" altLang="ko-KR" sz="1600" b="1" dirty="0">
                <a:solidFill>
                  <a:schemeClr val="bg1"/>
                </a:solidFill>
              </a:rPr>
              <a:t> </a:t>
            </a:r>
            <a:r>
              <a:rPr lang="ko-KR" altLang="en-US" sz="667" dirty="0">
                <a:solidFill>
                  <a:schemeClr val="bg1"/>
                </a:solidFill>
              </a:rPr>
              <a:t>전남중소기업 </a:t>
            </a:r>
            <a:r>
              <a:rPr lang="en-US" altLang="ko-KR" sz="667" dirty="0">
                <a:solidFill>
                  <a:schemeClr val="bg1"/>
                </a:solidFill>
              </a:rPr>
              <a:t>R&amp;D</a:t>
            </a:r>
            <a:r>
              <a:rPr lang="ko-KR" altLang="en-US" sz="667" dirty="0">
                <a:solidFill>
                  <a:schemeClr val="bg1"/>
                </a:solidFill>
              </a:rPr>
              <a:t>시스템</a:t>
            </a:r>
            <a:endParaRPr lang="ko-KR" altLang="en-US" sz="400" dirty="0">
              <a:solidFill>
                <a:schemeClr val="bg1"/>
              </a:solidFill>
            </a:endParaRPr>
          </a:p>
        </p:txBody>
      </p:sp>
      <p:sp>
        <p:nvSpPr>
          <p:cNvPr id="18" name="직사각형 17">
            <a:extLst>
              <a:ext uri="{FF2B5EF4-FFF2-40B4-BE49-F238E27FC236}">
                <a16:creationId xmlns:a16="http://schemas.microsoft.com/office/drawing/2014/main" id="{B2C40491-B291-41EA-968A-D6D732AD78C1}"/>
              </a:ext>
            </a:extLst>
          </p:cNvPr>
          <p:cNvSpPr/>
          <p:nvPr/>
        </p:nvSpPr>
        <p:spPr>
          <a:xfrm>
            <a:off x="5028571" y="4663601"/>
            <a:ext cx="2881512" cy="5386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Tree>
    <p:extLst>
      <p:ext uri="{BB962C8B-B14F-4D97-AF65-F5344CB8AC3E}">
        <p14:creationId xmlns:p14="http://schemas.microsoft.com/office/powerpoint/2010/main" val="3928131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DE542D1-E47F-46AF-9078-622DA549DA63}"/>
              </a:ext>
            </a:extLst>
          </p:cNvPr>
          <p:cNvSpPr>
            <a:spLocks noGrp="1"/>
          </p:cNvSpPr>
          <p:nvPr>
            <p:ph type="body" sz="quarter" idx="10"/>
          </p:nvPr>
        </p:nvSpPr>
        <p:spPr/>
        <p:txBody>
          <a:bodyPr/>
          <a:lstStyle/>
          <a:p>
            <a:endParaRPr lang="ko-KR" altLang="en-US"/>
          </a:p>
        </p:txBody>
      </p:sp>
      <p:sp>
        <p:nvSpPr>
          <p:cNvPr id="3" name="제목 2">
            <a:extLst>
              <a:ext uri="{FF2B5EF4-FFF2-40B4-BE49-F238E27FC236}">
                <a16:creationId xmlns:a16="http://schemas.microsoft.com/office/drawing/2014/main" id="{603B1D14-85D1-42BE-81C6-B95D3B4F0CA4}"/>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연구조직 등록 </a:t>
            </a:r>
            <a:r>
              <a:rPr lang="en-US" altLang="ko-KR" sz="1300" dirty="0"/>
              <a:t>&gt; </a:t>
            </a:r>
            <a:r>
              <a:rPr lang="ko-KR" altLang="en-US" sz="1300" dirty="0"/>
              <a:t>입력항목</a:t>
            </a:r>
          </a:p>
        </p:txBody>
      </p:sp>
      <p:graphicFrame>
        <p:nvGraphicFramePr>
          <p:cNvPr id="4" name="표 5">
            <a:extLst>
              <a:ext uri="{FF2B5EF4-FFF2-40B4-BE49-F238E27FC236}">
                <a16:creationId xmlns:a16="http://schemas.microsoft.com/office/drawing/2014/main" id="{C22D20BF-8B10-4DCE-ABA4-4B0B783AAE37}"/>
              </a:ext>
            </a:extLst>
          </p:cNvPr>
          <p:cNvGraphicFramePr>
            <a:graphicFrameLocks noGrp="1"/>
          </p:cNvGraphicFramePr>
          <p:nvPr/>
        </p:nvGraphicFramePr>
        <p:xfrm>
          <a:off x="143339" y="1011464"/>
          <a:ext cx="6720747" cy="1591594"/>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1906442320"/>
                    </a:ext>
                  </a:extLst>
                </a:gridCol>
                <a:gridCol w="4528852">
                  <a:extLst>
                    <a:ext uri="{9D8B030D-6E8A-4147-A177-3AD203B41FA5}">
                      <a16:colId xmlns:a16="http://schemas.microsoft.com/office/drawing/2014/main" val="2038630312"/>
                    </a:ext>
                  </a:extLst>
                </a:gridCol>
              </a:tblGrid>
              <a:tr h="579120">
                <a:tc>
                  <a:txBody>
                    <a:bodyPr/>
                    <a:lstStyle/>
                    <a:p>
                      <a:pPr algn="ctr" latinLnBrk="1"/>
                      <a:r>
                        <a:rPr lang="ko-KR" altLang="en-US" sz="1500" dirty="0"/>
                        <a:t>기업명</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506237">
                <a:tc>
                  <a:txBody>
                    <a:bodyPr/>
                    <a:lstStyle/>
                    <a:p>
                      <a:pPr algn="ctr" latinLnBrk="1"/>
                      <a:r>
                        <a:rPr lang="ko-KR" altLang="en-US" sz="1500" dirty="0">
                          <a:solidFill>
                            <a:schemeClr val="tx1"/>
                          </a:solidFill>
                        </a:rPr>
                        <a:t>규모</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506237">
                <a:tc>
                  <a:txBody>
                    <a:bodyPr/>
                    <a:lstStyle/>
                    <a:p>
                      <a:pPr algn="ctr" latinLnBrk="1"/>
                      <a:r>
                        <a:rPr lang="ko-KR" altLang="en-US" sz="1500" dirty="0"/>
                        <a:t>기업소재지</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bl>
          </a:graphicData>
        </a:graphic>
      </p:graphicFrame>
      <p:graphicFrame>
        <p:nvGraphicFramePr>
          <p:cNvPr id="5" name="표 4">
            <a:extLst>
              <a:ext uri="{FF2B5EF4-FFF2-40B4-BE49-F238E27FC236}">
                <a16:creationId xmlns:a16="http://schemas.microsoft.com/office/drawing/2014/main" id="{AC5DB5B5-4D24-4982-B969-396C6FC319E7}"/>
              </a:ext>
            </a:extLst>
          </p:cNvPr>
          <p:cNvGraphicFramePr>
            <a:graphicFrameLocks noGrp="1"/>
          </p:cNvGraphicFramePr>
          <p:nvPr/>
        </p:nvGraphicFramePr>
        <p:xfrm>
          <a:off x="143339" y="2922763"/>
          <a:ext cx="6720747" cy="2531185"/>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2168143219"/>
                    </a:ext>
                  </a:extLst>
                </a:gridCol>
                <a:gridCol w="4528852">
                  <a:extLst>
                    <a:ext uri="{9D8B030D-6E8A-4147-A177-3AD203B41FA5}">
                      <a16:colId xmlns:a16="http://schemas.microsoft.com/office/drawing/2014/main" val="2174304567"/>
                    </a:ext>
                  </a:extLst>
                </a:gridCol>
              </a:tblGrid>
              <a:tr h="506237">
                <a:tc>
                  <a:txBody>
                    <a:bodyPr/>
                    <a:lstStyle/>
                    <a:p>
                      <a:pPr algn="ctr" latinLnBrk="1"/>
                      <a:r>
                        <a:rPr lang="ko-KR" altLang="en-US" sz="1500" dirty="0"/>
                        <a:t>연구소 명</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4802199"/>
                  </a:ext>
                </a:extLst>
              </a:tr>
              <a:tr h="506237">
                <a:tc>
                  <a:txBody>
                    <a:bodyPr/>
                    <a:lstStyle/>
                    <a:p>
                      <a:pPr algn="ctr" latinLnBrk="1"/>
                      <a:r>
                        <a:rPr lang="ko-KR" altLang="en-US" sz="1500" dirty="0"/>
                        <a:t>최초인정일</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46214"/>
                  </a:ext>
                </a:extLst>
              </a:tr>
              <a:tr h="506237">
                <a:tc>
                  <a:txBody>
                    <a:bodyPr/>
                    <a:lstStyle/>
                    <a:p>
                      <a:pPr algn="ctr" latinLnBrk="1"/>
                      <a:r>
                        <a:rPr lang="ko-KR" altLang="en-US" sz="1500" dirty="0"/>
                        <a:t>연구소 소재지</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52922"/>
                  </a:ext>
                </a:extLst>
              </a:tr>
              <a:tr h="506237">
                <a:tc>
                  <a:txBody>
                    <a:bodyPr/>
                    <a:lstStyle/>
                    <a:p>
                      <a:pPr algn="ctr" latinLnBrk="1"/>
                      <a:r>
                        <a:rPr lang="ko-KR" altLang="en-US" sz="1500" dirty="0"/>
                        <a:t>연구분야</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3712591"/>
                  </a:ext>
                </a:extLst>
              </a:tr>
              <a:tr h="506237">
                <a:tc>
                  <a:txBody>
                    <a:bodyPr/>
                    <a:lstStyle/>
                    <a:p>
                      <a:pPr algn="ctr" latinLnBrk="1"/>
                      <a:r>
                        <a:rPr lang="ko-KR" altLang="en-US" sz="1500" dirty="0"/>
                        <a:t>구분</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3963836"/>
                  </a:ext>
                </a:extLst>
              </a:tr>
            </a:tbl>
          </a:graphicData>
        </a:graphic>
      </p:graphicFrame>
      <p:sp>
        <p:nvSpPr>
          <p:cNvPr id="6" name="Text Box">
            <a:extLst>
              <a:ext uri="{FF2B5EF4-FFF2-40B4-BE49-F238E27FC236}">
                <a16:creationId xmlns:a16="http://schemas.microsoft.com/office/drawing/2014/main" id="{AB7D27C8-A228-48E6-B888-C42C8E787C31}"/>
              </a:ext>
            </a:extLst>
          </p:cNvPr>
          <p:cNvSpPr/>
          <p:nvPr/>
        </p:nvSpPr>
        <p:spPr>
          <a:xfrm>
            <a:off x="2543604" y="1102615"/>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sp>
        <p:nvSpPr>
          <p:cNvPr id="7" name="Text Box">
            <a:extLst>
              <a:ext uri="{FF2B5EF4-FFF2-40B4-BE49-F238E27FC236}">
                <a16:creationId xmlns:a16="http://schemas.microsoft.com/office/drawing/2014/main" id="{9E1DC3A9-5C70-48B1-B806-6794BCDFB99F}"/>
              </a:ext>
            </a:extLst>
          </p:cNvPr>
          <p:cNvSpPr/>
          <p:nvPr/>
        </p:nvSpPr>
        <p:spPr>
          <a:xfrm>
            <a:off x="2543604" y="3021065"/>
            <a:ext cx="2250315"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grpSp>
        <p:nvGrpSpPr>
          <p:cNvPr id="8" name="Drop-Down Box" descr="&lt;SmartSettings&gt;&lt;SmartResize enabled=&quot;True&quot; minWidth=&quot;18&quot; minHeight=&quot;7&quot; /&gt;&lt;/SmartSettings&gt;">
            <a:extLst>
              <a:ext uri="{FF2B5EF4-FFF2-40B4-BE49-F238E27FC236}">
                <a16:creationId xmlns:a16="http://schemas.microsoft.com/office/drawing/2014/main" id="{2C20B0F7-5A2C-4F1C-A8BA-9527584C62F3}"/>
              </a:ext>
            </a:extLst>
          </p:cNvPr>
          <p:cNvGrpSpPr/>
          <p:nvPr>
            <p:custDataLst>
              <p:tags r:id="rId1"/>
            </p:custDataLst>
          </p:nvPr>
        </p:nvGrpSpPr>
        <p:grpSpPr>
          <a:xfrm>
            <a:off x="2546422" y="4512101"/>
            <a:ext cx="1824197" cy="321456"/>
            <a:chOff x="595684" y="1551576"/>
            <a:chExt cx="1368148" cy="241092"/>
          </a:xfrm>
          <a:solidFill>
            <a:srgbClr val="FFFFFF"/>
          </a:solidFill>
        </p:grpSpPr>
        <p:sp>
          <p:nvSpPr>
            <p:cNvPr id="9" name="Text Box" descr="&lt;Tags&gt;&lt;SMARTRESIZEANCHORS&gt;Absolute,Absolute,Absolute,Absolute&lt;/SMARTRESIZEANCHORS&gt;&lt;/Tags&gt;">
              <a:extLst>
                <a:ext uri="{FF2B5EF4-FFF2-40B4-BE49-F238E27FC236}">
                  <a16:creationId xmlns:a16="http://schemas.microsoft.com/office/drawing/2014/main" id="{39B21E51-151C-4012-991F-2F92E25EBA1B}"/>
                </a:ext>
              </a:extLst>
            </p:cNvPr>
            <p:cNvSpPr/>
            <p:nvPr/>
          </p:nvSpPr>
          <p:spPr>
            <a:xfrm>
              <a:off x="595684" y="1551576"/>
              <a:ext cx="1202158"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연구분야</a:t>
              </a:r>
              <a:endParaRPr lang="en-US" sz="1200" dirty="0">
                <a:solidFill>
                  <a:srgbClr val="5F5F5F"/>
                </a:solidFill>
                <a:latin typeface="Segoe UI" panose="020B0502040204020203" pitchFamily="34" charset="0"/>
                <a:cs typeface="Segoe UI" panose="020B0502040204020203" pitchFamily="34" charset="0"/>
              </a:endParaRPr>
            </a:p>
          </p:txBody>
        </p:sp>
        <p:sp>
          <p:nvSpPr>
            <p:cNvPr id="10" name="Arrow Box" descr="&lt;Tags&gt;&lt;SMARTRESIZEANCHORS&gt;Absolute,Absolute,None,Absolute&lt;/SMARTRESIZEANCHORS&gt;&lt;/Tags&gt;">
              <a:extLst>
                <a:ext uri="{FF2B5EF4-FFF2-40B4-BE49-F238E27FC236}">
                  <a16:creationId xmlns:a16="http://schemas.microsoft.com/office/drawing/2014/main" id="{FE8A95AB-F9F0-4EEB-812A-CB94F4BF022A}"/>
                </a:ext>
              </a:extLst>
            </p:cNvPr>
            <p:cNvSpPr/>
            <p:nvPr/>
          </p:nvSpPr>
          <p:spPr>
            <a:xfrm>
              <a:off x="1797843" y="1551576"/>
              <a:ext cx="165989"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1" name="Arrow Down" descr="&lt;Tags&gt;&lt;SMARTRESIZEANCHORS&gt;None,None,None,Absolute&lt;/SMARTRESIZEANCHORS&gt;&lt;/Tags&gt;">
              <a:extLst>
                <a:ext uri="{FF2B5EF4-FFF2-40B4-BE49-F238E27FC236}">
                  <a16:creationId xmlns:a16="http://schemas.microsoft.com/office/drawing/2014/main" id="{5DFEDCC4-D518-4CC0-975A-8530797E73BB}"/>
                </a:ext>
              </a:extLst>
            </p:cNvPr>
            <p:cNvSpPr>
              <a:spLocks noChangeAspect="1"/>
            </p:cNvSpPr>
            <p:nvPr/>
          </p:nvSpPr>
          <p:spPr bwMode="auto">
            <a:xfrm flipH="1">
              <a:off x="1848833" y="1654034"/>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12"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1B2E389F-FCD9-4373-BE59-9C9A21763CFF}"/>
              </a:ext>
            </a:extLst>
          </p:cNvPr>
          <p:cNvGrpSpPr/>
          <p:nvPr>
            <p:custDataLst>
              <p:tags r:id="rId2"/>
            </p:custDataLst>
          </p:nvPr>
        </p:nvGrpSpPr>
        <p:grpSpPr>
          <a:xfrm>
            <a:off x="2563581" y="4994481"/>
            <a:ext cx="834050" cy="283154"/>
            <a:chOff x="554563" y="2592239"/>
            <a:chExt cx="625537" cy="212366"/>
          </a:xfrm>
        </p:grpSpPr>
        <p:sp>
          <p:nvSpPr>
            <p:cNvPr id="13" name="Box">
              <a:extLst>
                <a:ext uri="{FF2B5EF4-FFF2-40B4-BE49-F238E27FC236}">
                  <a16:creationId xmlns:a16="http://schemas.microsoft.com/office/drawing/2014/main" id="{1DC4D42E-5901-43CB-A80B-AFA2497DA688}"/>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4" name="Label">
              <a:extLst>
                <a:ext uri="{FF2B5EF4-FFF2-40B4-BE49-F238E27FC236}">
                  <a16:creationId xmlns:a16="http://schemas.microsoft.com/office/drawing/2014/main" id="{E3981031-5A5D-49AA-A3E3-787E5E62C7C6}"/>
                </a:ext>
              </a:extLst>
            </p:cNvPr>
            <p:cNvSpPr txBox="1"/>
            <p:nvPr/>
          </p:nvSpPr>
          <p:spPr>
            <a:xfrm>
              <a:off x="686119" y="2592239"/>
              <a:ext cx="493981"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연구소</a:t>
              </a:r>
              <a:endParaRPr lang="en-US" sz="1200" dirty="0">
                <a:solidFill>
                  <a:srgbClr val="5F5F5F"/>
                </a:solidFill>
                <a:latin typeface="Segoe UI" panose="020B0502040204020203" pitchFamily="34" charset="0"/>
                <a:cs typeface="Segoe UI" panose="020B0502040204020203" pitchFamily="34" charset="0"/>
              </a:endParaRPr>
            </a:p>
          </p:txBody>
        </p:sp>
        <p:sp>
          <p:nvSpPr>
            <p:cNvPr id="15" name="Check" hidden="1">
              <a:extLst>
                <a:ext uri="{FF2B5EF4-FFF2-40B4-BE49-F238E27FC236}">
                  <a16:creationId xmlns:a16="http://schemas.microsoft.com/office/drawing/2014/main" id="{C127131B-3B25-45DF-87EB-5CE537BC770E}"/>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16"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C1635EE9-9E4B-47DF-A985-E7E35C87907E}"/>
              </a:ext>
            </a:extLst>
          </p:cNvPr>
          <p:cNvGrpSpPr/>
          <p:nvPr>
            <p:custDataLst>
              <p:tags r:id="rId3"/>
            </p:custDataLst>
          </p:nvPr>
        </p:nvGrpSpPr>
        <p:grpSpPr>
          <a:xfrm>
            <a:off x="3959869" y="4994481"/>
            <a:ext cx="987938" cy="283154"/>
            <a:chOff x="554563" y="2592239"/>
            <a:chExt cx="740953" cy="212366"/>
          </a:xfrm>
        </p:grpSpPr>
        <p:sp>
          <p:nvSpPr>
            <p:cNvPr id="17" name="Box">
              <a:extLst>
                <a:ext uri="{FF2B5EF4-FFF2-40B4-BE49-F238E27FC236}">
                  <a16:creationId xmlns:a16="http://schemas.microsoft.com/office/drawing/2014/main" id="{FABB6F50-3951-443F-9723-D59EF7E76F9E}"/>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18" name="Label">
              <a:extLst>
                <a:ext uri="{FF2B5EF4-FFF2-40B4-BE49-F238E27FC236}">
                  <a16:creationId xmlns:a16="http://schemas.microsoft.com/office/drawing/2014/main" id="{4BE7B7AA-86F9-477F-8923-5478D47757D9}"/>
                </a:ext>
              </a:extLst>
            </p:cNvPr>
            <p:cNvSpPr txBox="1"/>
            <p:nvPr/>
          </p:nvSpPr>
          <p:spPr>
            <a:xfrm>
              <a:off x="686119" y="2592239"/>
              <a:ext cx="609397"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전담부서</a:t>
              </a:r>
              <a:endParaRPr lang="en-US" sz="1200" dirty="0">
                <a:solidFill>
                  <a:srgbClr val="5F5F5F"/>
                </a:solidFill>
                <a:latin typeface="Segoe UI" panose="020B0502040204020203" pitchFamily="34" charset="0"/>
                <a:cs typeface="Segoe UI" panose="020B0502040204020203" pitchFamily="34" charset="0"/>
              </a:endParaRPr>
            </a:p>
          </p:txBody>
        </p:sp>
        <p:sp>
          <p:nvSpPr>
            <p:cNvPr id="19" name="Check" hidden="1">
              <a:extLst>
                <a:ext uri="{FF2B5EF4-FFF2-40B4-BE49-F238E27FC236}">
                  <a16:creationId xmlns:a16="http://schemas.microsoft.com/office/drawing/2014/main" id="{0FC8D46E-91CA-4CA8-BDE5-989DCBA67A8D}"/>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20" name="Date Field" descr="&lt;SmartSettings&gt;&lt;SmartResize enabled=&quot;True&quot; minWidth=&quot;20&quot; minHeight=&quot;13&quot; /&gt;&lt;/SmartSettings&gt;">
            <a:extLst>
              <a:ext uri="{FF2B5EF4-FFF2-40B4-BE49-F238E27FC236}">
                <a16:creationId xmlns:a16="http://schemas.microsoft.com/office/drawing/2014/main" id="{F69D1204-46F5-4991-B975-1DC47F2D7207}"/>
              </a:ext>
            </a:extLst>
          </p:cNvPr>
          <p:cNvGrpSpPr/>
          <p:nvPr>
            <p:custDataLst>
              <p:tags r:id="rId4"/>
            </p:custDataLst>
          </p:nvPr>
        </p:nvGrpSpPr>
        <p:grpSpPr>
          <a:xfrm>
            <a:off x="2543604" y="3525861"/>
            <a:ext cx="1380195" cy="321455"/>
            <a:chOff x="928688" y="1261242"/>
            <a:chExt cx="1035146" cy="241091"/>
          </a:xfrm>
        </p:grpSpPr>
        <p:sp>
          <p:nvSpPr>
            <p:cNvPr id="21" name="Text Box">
              <a:extLst>
                <a:ext uri="{FF2B5EF4-FFF2-40B4-BE49-F238E27FC236}">
                  <a16:creationId xmlns:a16="http://schemas.microsoft.com/office/drawing/2014/main" id="{1724B29A-043C-43C5-8B77-7FD426AABC23}"/>
                </a:ext>
              </a:extLst>
            </p:cNvPr>
            <p:cNvSpPr/>
            <p:nvPr/>
          </p:nvSpPr>
          <p:spPr>
            <a:xfrm>
              <a:off x="928688" y="1261242"/>
              <a:ext cx="1035146" cy="24109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30480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8/12/2018</a:t>
              </a:r>
            </a:p>
          </p:txBody>
        </p:sp>
        <p:sp>
          <p:nvSpPr>
            <p:cNvPr id="22" name="Date Picker Icon" descr="&lt;Tags&gt;&lt;SMARTRESIZEANCHORS&gt;None,None,None,Absolute&lt;/SMARTRESIZEANCHORS&gt;&lt;/Tags&gt;">
              <a:extLst>
                <a:ext uri="{FF2B5EF4-FFF2-40B4-BE49-F238E27FC236}">
                  <a16:creationId xmlns:a16="http://schemas.microsoft.com/office/drawing/2014/main" id="{06121DA3-4DA1-4118-A4DF-8519E9B77986}"/>
                </a:ext>
              </a:extLst>
            </p:cNvPr>
            <p:cNvSpPr>
              <a:spLocks noEditPoints="1"/>
            </p:cNvSpPr>
            <p:nvPr/>
          </p:nvSpPr>
          <p:spPr bwMode="auto">
            <a:xfrm>
              <a:off x="1766436" y="1304729"/>
              <a:ext cx="151264" cy="154118"/>
            </a:xfrm>
            <a:custGeom>
              <a:avLst/>
              <a:gdLst>
                <a:gd name="T0" fmla="*/ 115 w 450"/>
                <a:gd name="T1" fmla="*/ 79 h 445"/>
                <a:gd name="T2" fmla="*/ 132 w 450"/>
                <a:gd name="T3" fmla="*/ 0 h 445"/>
                <a:gd name="T4" fmla="*/ 318 w 450"/>
                <a:gd name="T5" fmla="*/ 0 h 445"/>
                <a:gd name="T6" fmla="*/ 336 w 450"/>
                <a:gd name="T7" fmla="*/ 79 h 445"/>
                <a:gd name="T8" fmla="*/ 318 w 450"/>
                <a:gd name="T9" fmla="*/ 0 h 445"/>
                <a:gd name="T10" fmla="*/ 0 w 450"/>
                <a:gd name="T11" fmla="*/ 445 h 445"/>
                <a:gd name="T12" fmla="*/ 450 w 450"/>
                <a:gd name="T13" fmla="*/ 39 h 445"/>
                <a:gd name="T14" fmla="*/ 360 w 450"/>
                <a:gd name="T15" fmla="*/ 57 h 445"/>
                <a:gd name="T16" fmla="*/ 432 w 450"/>
                <a:gd name="T17" fmla="*/ 427 h 445"/>
                <a:gd name="T18" fmla="*/ 18 w 450"/>
                <a:gd name="T19" fmla="*/ 57 h 445"/>
                <a:gd name="T20" fmla="*/ 88 w 450"/>
                <a:gd name="T21" fmla="*/ 39 h 445"/>
                <a:gd name="T22" fmla="*/ 156 w 450"/>
                <a:gd name="T23" fmla="*/ 39 h 445"/>
                <a:gd name="T24" fmla="*/ 295 w 450"/>
                <a:gd name="T25" fmla="*/ 57 h 445"/>
                <a:gd name="T26" fmla="*/ 156 w 450"/>
                <a:gd name="T27" fmla="*/ 39 h 445"/>
                <a:gd name="T28" fmla="*/ 45 w 450"/>
                <a:gd name="T29" fmla="*/ 142 h 445"/>
                <a:gd name="T30" fmla="*/ 405 w 450"/>
                <a:gd name="T31" fmla="*/ 124 h 445"/>
                <a:gd name="T32" fmla="*/ 169 w 450"/>
                <a:gd name="T33" fmla="*/ 212 h 445"/>
                <a:gd name="T34" fmla="*/ 147 w 450"/>
                <a:gd name="T35" fmla="*/ 227 h 445"/>
                <a:gd name="T36" fmla="*/ 122 w 450"/>
                <a:gd name="T37" fmla="*/ 238 h 445"/>
                <a:gd name="T38" fmla="*/ 132 w 450"/>
                <a:gd name="T39" fmla="*/ 253 h 445"/>
                <a:gd name="T40" fmla="*/ 153 w 450"/>
                <a:gd name="T41" fmla="*/ 242 h 445"/>
                <a:gd name="T42" fmla="*/ 158 w 450"/>
                <a:gd name="T43" fmla="*/ 374 h 445"/>
                <a:gd name="T44" fmla="*/ 176 w 450"/>
                <a:gd name="T45" fmla="*/ 212 h 445"/>
                <a:gd name="T46" fmla="*/ 277 w 450"/>
                <a:gd name="T47" fmla="*/ 213 h 445"/>
                <a:gd name="T48" fmla="*/ 236 w 450"/>
                <a:gd name="T49" fmla="*/ 228 h 445"/>
                <a:gd name="T50" fmla="*/ 245 w 450"/>
                <a:gd name="T51" fmla="*/ 240 h 445"/>
                <a:gd name="T52" fmla="*/ 264 w 450"/>
                <a:gd name="T53" fmla="*/ 230 h 445"/>
                <a:gd name="T54" fmla="*/ 286 w 450"/>
                <a:gd name="T55" fmla="*/ 230 h 445"/>
                <a:gd name="T56" fmla="*/ 302 w 450"/>
                <a:gd name="T57" fmla="*/ 245 h 445"/>
                <a:gd name="T58" fmla="*/ 303 w 450"/>
                <a:gd name="T59" fmla="*/ 269 h 445"/>
                <a:gd name="T60" fmla="*/ 288 w 450"/>
                <a:gd name="T61" fmla="*/ 292 h 445"/>
                <a:gd name="T62" fmla="*/ 253 w 450"/>
                <a:gd name="T63" fmla="*/ 320 h 445"/>
                <a:gd name="T64" fmla="*/ 233 w 450"/>
                <a:gd name="T65" fmla="*/ 348 h 445"/>
                <a:gd name="T66" fmla="*/ 230 w 450"/>
                <a:gd name="T67" fmla="*/ 374 h 445"/>
                <a:gd name="T68" fmla="*/ 328 w 450"/>
                <a:gd name="T69" fmla="*/ 358 h 445"/>
                <a:gd name="T70" fmla="*/ 251 w 450"/>
                <a:gd name="T71" fmla="*/ 346 h 445"/>
                <a:gd name="T72" fmla="*/ 268 w 450"/>
                <a:gd name="T73" fmla="*/ 326 h 445"/>
                <a:gd name="T74" fmla="*/ 303 w 450"/>
                <a:gd name="T75" fmla="*/ 299 h 445"/>
                <a:gd name="T76" fmla="*/ 320 w 450"/>
                <a:gd name="T77" fmla="*/ 273 h 445"/>
                <a:gd name="T78" fmla="*/ 318 w 450"/>
                <a:gd name="T79" fmla="*/ 238 h 445"/>
                <a:gd name="T80" fmla="*/ 295 w 450"/>
                <a:gd name="T81" fmla="*/ 21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0" h="445">
                  <a:moveTo>
                    <a:pt x="115" y="0"/>
                  </a:moveTo>
                  <a:lnTo>
                    <a:pt x="115" y="79"/>
                  </a:lnTo>
                  <a:lnTo>
                    <a:pt x="132" y="79"/>
                  </a:lnTo>
                  <a:lnTo>
                    <a:pt x="132" y="0"/>
                  </a:lnTo>
                  <a:lnTo>
                    <a:pt x="115" y="0"/>
                  </a:lnTo>
                  <a:close/>
                  <a:moveTo>
                    <a:pt x="318" y="0"/>
                  </a:moveTo>
                  <a:lnTo>
                    <a:pt x="318" y="79"/>
                  </a:lnTo>
                  <a:lnTo>
                    <a:pt x="336" y="79"/>
                  </a:lnTo>
                  <a:lnTo>
                    <a:pt x="336" y="0"/>
                  </a:lnTo>
                  <a:lnTo>
                    <a:pt x="318" y="0"/>
                  </a:lnTo>
                  <a:close/>
                  <a:moveTo>
                    <a:pt x="0" y="39"/>
                  </a:moveTo>
                  <a:lnTo>
                    <a:pt x="0" y="445"/>
                  </a:lnTo>
                  <a:lnTo>
                    <a:pt x="450" y="445"/>
                  </a:lnTo>
                  <a:lnTo>
                    <a:pt x="450" y="39"/>
                  </a:lnTo>
                  <a:lnTo>
                    <a:pt x="360" y="39"/>
                  </a:lnTo>
                  <a:lnTo>
                    <a:pt x="360" y="57"/>
                  </a:lnTo>
                  <a:lnTo>
                    <a:pt x="432" y="57"/>
                  </a:lnTo>
                  <a:lnTo>
                    <a:pt x="432" y="427"/>
                  </a:lnTo>
                  <a:lnTo>
                    <a:pt x="18" y="427"/>
                  </a:lnTo>
                  <a:lnTo>
                    <a:pt x="18" y="57"/>
                  </a:lnTo>
                  <a:lnTo>
                    <a:pt x="88" y="57"/>
                  </a:lnTo>
                  <a:lnTo>
                    <a:pt x="88" y="39"/>
                  </a:lnTo>
                  <a:lnTo>
                    <a:pt x="0" y="39"/>
                  </a:lnTo>
                  <a:close/>
                  <a:moveTo>
                    <a:pt x="156" y="39"/>
                  </a:moveTo>
                  <a:lnTo>
                    <a:pt x="156" y="57"/>
                  </a:lnTo>
                  <a:lnTo>
                    <a:pt x="295" y="57"/>
                  </a:lnTo>
                  <a:lnTo>
                    <a:pt x="295" y="39"/>
                  </a:lnTo>
                  <a:lnTo>
                    <a:pt x="156" y="39"/>
                  </a:lnTo>
                  <a:close/>
                  <a:moveTo>
                    <a:pt x="45" y="124"/>
                  </a:moveTo>
                  <a:lnTo>
                    <a:pt x="45" y="142"/>
                  </a:lnTo>
                  <a:lnTo>
                    <a:pt x="405" y="142"/>
                  </a:lnTo>
                  <a:lnTo>
                    <a:pt x="405" y="124"/>
                  </a:lnTo>
                  <a:lnTo>
                    <a:pt x="45" y="124"/>
                  </a:lnTo>
                  <a:close/>
                  <a:moveTo>
                    <a:pt x="169" y="212"/>
                  </a:moveTo>
                  <a:cubicBezTo>
                    <a:pt x="167" y="215"/>
                    <a:pt x="163" y="217"/>
                    <a:pt x="160" y="219"/>
                  </a:cubicBezTo>
                  <a:cubicBezTo>
                    <a:pt x="156" y="222"/>
                    <a:pt x="152" y="225"/>
                    <a:pt x="147" y="227"/>
                  </a:cubicBezTo>
                  <a:cubicBezTo>
                    <a:pt x="143" y="229"/>
                    <a:pt x="139" y="231"/>
                    <a:pt x="134" y="233"/>
                  </a:cubicBezTo>
                  <a:cubicBezTo>
                    <a:pt x="130" y="235"/>
                    <a:pt x="126" y="237"/>
                    <a:pt x="122" y="238"/>
                  </a:cubicBezTo>
                  <a:lnTo>
                    <a:pt x="122" y="256"/>
                  </a:lnTo>
                  <a:cubicBezTo>
                    <a:pt x="125" y="255"/>
                    <a:pt x="129" y="254"/>
                    <a:pt x="132" y="253"/>
                  </a:cubicBezTo>
                  <a:cubicBezTo>
                    <a:pt x="136" y="251"/>
                    <a:pt x="140" y="249"/>
                    <a:pt x="143" y="247"/>
                  </a:cubicBezTo>
                  <a:cubicBezTo>
                    <a:pt x="146" y="246"/>
                    <a:pt x="150" y="244"/>
                    <a:pt x="153" y="242"/>
                  </a:cubicBezTo>
                  <a:cubicBezTo>
                    <a:pt x="155" y="240"/>
                    <a:pt x="156" y="238"/>
                    <a:pt x="158" y="237"/>
                  </a:cubicBezTo>
                  <a:lnTo>
                    <a:pt x="158" y="374"/>
                  </a:lnTo>
                  <a:lnTo>
                    <a:pt x="176" y="374"/>
                  </a:lnTo>
                  <a:lnTo>
                    <a:pt x="176" y="212"/>
                  </a:lnTo>
                  <a:lnTo>
                    <a:pt x="169" y="212"/>
                  </a:lnTo>
                  <a:close/>
                  <a:moveTo>
                    <a:pt x="277" y="213"/>
                  </a:moveTo>
                  <a:cubicBezTo>
                    <a:pt x="268" y="213"/>
                    <a:pt x="260" y="214"/>
                    <a:pt x="254" y="217"/>
                  </a:cubicBezTo>
                  <a:cubicBezTo>
                    <a:pt x="248" y="219"/>
                    <a:pt x="241" y="223"/>
                    <a:pt x="236" y="228"/>
                  </a:cubicBezTo>
                  <a:lnTo>
                    <a:pt x="236" y="247"/>
                  </a:lnTo>
                  <a:cubicBezTo>
                    <a:pt x="239" y="245"/>
                    <a:pt x="242" y="242"/>
                    <a:pt x="245" y="240"/>
                  </a:cubicBezTo>
                  <a:cubicBezTo>
                    <a:pt x="248" y="237"/>
                    <a:pt x="251" y="235"/>
                    <a:pt x="254" y="233"/>
                  </a:cubicBezTo>
                  <a:cubicBezTo>
                    <a:pt x="257" y="232"/>
                    <a:pt x="260" y="231"/>
                    <a:pt x="264" y="230"/>
                  </a:cubicBezTo>
                  <a:cubicBezTo>
                    <a:pt x="267" y="229"/>
                    <a:pt x="271" y="228"/>
                    <a:pt x="274" y="228"/>
                  </a:cubicBezTo>
                  <a:cubicBezTo>
                    <a:pt x="278" y="228"/>
                    <a:pt x="282" y="229"/>
                    <a:pt x="286" y="230"/>
                  </a:cubicBezTo>
                  <a:cubicBezTo>
                    <a:pt x="289" y="231"/>
                    <a:pt x="293" y="233"/>
                    <a:pt x="295" y="235"/>
                  </a:cubicBezTo>
                  <a:cubicBezTo>
                    <a:pt x="298" y="237"/>
                    <a:pt x="300" y="241"/>
                    <a:pt x="302" y="245"/>
                  </a:cubicBezTo>
                  <a:cubicBezTo>
                    <a:pt x="303" y="248"/>
                    <a:pt x="303" y="252"/>
                    <a:pt x="303" y="257"/>
                  </a:cubicBezTo>
                  <a:cubicBezTo>
                    <a:pt x="303" y="261"/>
                    <a:pt x="304" y="266"/>
                    <a:pt x="303" y="269"/>
                  </a:cubicBezTo>
                  <a:cubicBezTo>
                    <a:pt x="302" y="273"/>
                    <a:pt x="300" y="277"/>
                    <a:pt x="297" y="281"/>
                  </a:cubicBezTo>
                  <a:cubicBezTo>
                    <a:pt x="295" y="285"/>
                    <a:pt x="291" y="289"/>
                    <a:pt x="288" y="292"/>
                  </a:cubicBezTo>
                  <a:cubicBezTo>
                    <a:pt x="284" y="296"/>
                    <a:pt x="279" y="300"/>
                    <a:pt x="273" y="304"/>
                  </a:cubicBezTo>
                  <a:cubicBezTo>
                    <a:pt x="265" y="310"/>
                    <a:pt x="259" y="315"/>
                    <a:pt x="253" y="320"/>
                  </a:cubicBezTo>
                  <a:cubicBezTo>
                    <a:pt x="248" y="324"/>
                    <a:pt x="243" y="329"/>
                    <a:pt x="240" y="334"/>
                  </a:cubicBezTo>
                  <a:cubicBezTo>
                    <a:pt x="237" y="339"/>
                    <a:pt x="234" y="343"/>
                    <a:pt x="233" y="348"/>
                  </a:cubicBezTo>
                  <a:cubicBezTo>
                    <a:pt x="231" y="353"/>
                    <a:pt x="230" y="360"/>
                    <a:pt x="230" y="367"/>
                  </a:cubicBezTo>
                  <a:lnTo>
                    <a:pt x="230" y="374"/>
                  </a:lnTo>
                  <a:lnTo>
                    <a:pt x="328" y="374"/>
                  </a:lnTo>
                  <a:lnTo>
                    <a:pt x="328" y="358"/>
                  </a:lnTo>
                  <a:lnTo>
                    <a:pt x="250" y="358"/>
                  </a:lnTo>
                  <a:cubicBezTo>
                    <a:pt x="250" y="353"/>
                    <a:pt x="250" y="349"/>
                    <a:pt x="251" y="346"/>
                  </a:cubicBezTo>
                  <a:cubicBezTo>
                    <a:pt x="252" y="343"/>
                    <a:pt x="254" y="340"/>
                    <a:pt x="257" y="337"/>
                  </a:cubicBezTo>
                  <a:cubicBezTo>
                    <a:pt x="259" y="333"/>
                    <a:pt x="263" y="330"/>
                    <a:pt x="268" y="326"/>
                  </a:cubicBezTo>
                  <a:cubicBezTo>
                    <a:pt x="273" y="322"/>
                    <a:pt x="279" y="318"/>
                    <a:pt x="287" y="313"/>
                  </a:cubicBezTo>
                  <a:cubicBezTo>
                    <a:pt x="293" y="308"/>
                    <a:pt x="298" y="304"/>
                    <a:pt x="303" y="299"/>
                  </a:cubicBezTo>
                  <a:cubicBezTo>
                    <a:pt x="307" y="295"/>
                    <a:pt x="310" y="292"/>
                    <a:pt x="313" y="287"/>
                  </a:cubicBezTo>
                  <a:cubicBezTo>
                    <a:pt x="316" y="283"/>
                    <a:pt x="319" y="278"/>
                    <a:pt x="320" y="273"/>
                  </a:cubicBezTo>
                  <a:cubicBezTo>
                    <a:pt x="322" y="268"/>
                    <a:pt x="322" y="262"/>
                    <a:pt x="322" y="255"/>
                  </a:cubicBezTo>
                  <a:cubicBezTo>
                    <a:pt x="322" y="249"/>
                    <a:pt x="321" y="243"/>
                    <a:pt x="318" y="238"/>
                  </a:cubicBezTo>
                  <a:cubicBezTo>
                    <a:pt x="316" y="232"/>
                    <a:pt x="313" y="227"/>
                    <a:pt x="309" y="224"/>
                  </a:cubicBezTo>
                  <a:cubicBezTo>
                    <a:pt x="305" y="220"/>
                    <a:pt x="300" y="218"/>
                    <a:pt x="295" y="216"/>
                  </a:cubicBezTo>
                  <a:cubicBezTo>
                    <a:pt x="289" y="214"/>
                    <a:pt x="283" y="213"/>
                    <a:pt x="277" y="213"/>
                  </a:cubicBezTo>
                  <a:close/>
                </a:path>
              </a:pathLst>
            </a:custGeom>
            <a:solidFill>
              <a:srgbClr val="808080"/>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23"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D030DF70-E86E-4635-A143-0773269D45A8}"/>
              </a:ext>
            </a:extLst>
          </p:cNvPr>
          <p:cNvGrpSpPr/>
          <p:nvPr>
            <p:custDataLst>
              <p:tags r:id="rId5"/>
            </p:custDataLst>
          </p:nvPr>
        </p:nvGrpSpPr>
        <p:grpSpPr>
          <a:xfrm>
            <a:off x="2592995" y="4052635"/>
            <a:ext cx="987938" cy="283154"/>
            <a:chOff x="554563" y="2592239"/>
            <a:chExt cx="740953" cy="212366"/>
          </a:xfrm>
        </p:grpSpPr>
        <p:sp>
          <p:nvSpPr>
            <p:cNvPr id="24" name="Box">
              <a:extLst>
                <a:ext uri="{FF2B5EF4-FFF2-40B4-BE49-F238E27FC236}">
                  <a16:creationId xmlns:a16="http://schemas.microsoft.com/office/drawing/2014/main" id="{5088C32B-B6F1-4BB1-8148-BFC9630A0A55}"/>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25" name="Label">
              <a:extLst>
                <a:ext uri="{FF2B5EF4-FFF2-40B4-BE49-F238E27FC236}">
                  <a16:creationId xmlns:a16="http://schemas.microsoft.com/office/drawing/2014/main" id="{F76D2F4A-3A24-468B-98D6-9632F9CEE0FE}"/>
                </a:ext>
              </a:extLst>
            </p:cNvPr>
            <p:cNvSpPr txBox="1"/>
            <p:nvPr/>
          </p:nvSpPr>
          <p:spPr>
            <a:xfrm>
              <a:off x="686119" y="2592239"/>
              <a:ext cx="609397"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전라남도</a:t>
              </a:r>
              <a:endParaRPr lang="en-US" sz="1200" dirty="0">
                <a:solidFill>
                  <a:srgbClr val="5F5F5F"/>
                </a:solidFill>
                <a:latin typeface="Segoe UI" panose="020B0502040204020203" pitchFamily="34" charset="0"/>
                <a:cs typeface="Segoe UI" panose="020B0502040204020203" pitchFamily="34" charset="0"/>
              </a:endParaRPr>
            </a:p>
          </p:txBody>
        </p:sp>
        <p:sp>
          <p:nvSpPr>
            <p:cNvPr id="26" name="Check" hidden="1">
              <a:extLst>
                <a:ext uri="{FF2B5EF4-FFF2-40B4-BE49-F238E27FC236}">
                  <a16:creationId xmlns:a16="http://schemas.microsoft.com/office/drawing/2014/main" id="{D594F994-422D-4137-AD23-D19360B0579C}"/>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27"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EB6B7C55-21CA-44CA-A4E5-2F546078A1EC}"/>
              </a:ext>
            </a:extLst>
          </p:cNvPr>
          <p:cNvGrpSpPr/>
          <p:nvPr>
            <p:custDataLst>
              <p:tags r:id="rId6"/>
            </p:custDataLst>
          </p:nvPr>
        </p:nvGrpSpPr>
        <p:grpSpPr>
          <a:xfrm>
            <a:off x="4935494" y="4052635"/>
            <a:ext cx="1183504" cy="283154"/>
            <a:chOff x="554563" y="2592239"/>
            <a:chExt cx="887628" cy="212366"/>
          </a:xfrm>
        </p:grpSpPr>
        <p:sp>
          <p:nvSpPr>
            <p:cNvPr id="28" name="Box">
              <a:extLst>
                <a:ext uri="{FF2B5EF4-FFF2-40B4-BE49-F238E27FC236}">
                  <a16:creationId xmlns:a16="http://schemas.microsoft.com/office/drawing/2014/main" id="{5499CF9E-DABB-4B0E-81C9-B837F738629F}"/>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29" name="Label">
              <a:extLst>
                <a:ext uri="{FF2B5EF4-FFF2-40B4-BE49-F238E27FC236}">
                  <a16:creationId xmlns:a16="http://schemas.microsoft.com/office/drawing/2014/main" id="{7CF69CA9-09F7-4567-A668-1844B13E690A}"/>
                </a:ext>
              </a:extLst>
            </p:cNvPr>
            <p:cNvSpPr txBox="1"/>
            <p:nvPr/>
          </p:nvSpPr>
          <p:spPr>
            <a:xfrm>
              <a:off x="686119" y="2592239"/>
              <a:ext cx="756072"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전라남도 외</a:t>
              </a:r>
              <a:endParaRPr lang="en-US" sz="1200" dirty="0">
                <a:solidFill>
                  <a:srgbClr val="5F5F5F"/>
                </a:solidFill>
                <a:latin typeface="Segoe UI" panose="020B0502040204020203" pitchFamily="34" charset="0"/>
                <a:cs typeface="Segoe UI" panose="020B0502040204020203" pitchFamily="34" charset="0"/>
              </a:endParaRPr>
            </a:p>
          </p:txBody>
        </p:sp>
        <p:sp>
          <p:nvSpPr>
            <p:cNvPr id="30" name="Check" hidden="1">
              <a:extLst>
                <a:ext uri="{FF2B5EF4-FFF2-40B4-BE49-F238E27FC236}">
                  <a16:creationId xmlns:a16="http://schemas.microsoft.com/office/drawing/2014/main" id="{6DADB8E1-EB71-4400-8063-BC8910187912}"/>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31" name="Drop-Down Box" descr="&lt;SmartSettings&gt;&lt;SmartResize enabled=&quot;True&quot; minWidth=&quot;18&quot; minHeight=&quot;7&quot; /&gt;&lt;/SmartSettings&gt;">
            <a:extLst>
              <a:ext uri="{FF2B5EF4-FFF2-40B4-BE49-F238E27FC236}">
                <a16:creationId xmlns:a16="http://schemas.microsoft.com/office/drawing/2014/main" id="{0405A8BC-B241-4CF8-A683-7A2C4D3E176D}"/>
              </a:ext>
            </a:extLst>
          </p:cNvPr>
          <p:cNvGrpSpPr/>
          <p:nvPr>
            <p:custDataLst>
              <p:tags r:id="rId7"/>
            </p:custDataLst>
          </p:nvPr>
        </p:nvGrpSpPr>
        <p:grpSpPr>
          <a:xfrm>
            <a:off x="3593788" y="4043105"/>
            <a:ext cx="1200131" cy="321456"/>
            <a:chOff x="595684" y="1551576"/>
            <a:chExt cx="1368148" cy="241092"/>
          </a:xfrm>
          <a:solidFill>
            <a:srgbClr val="FFFFFF"/>
          </a:solidFill>
        </p:grpSpPr>
        <p:sp>
          <p:nvSpPr>
            <p:cNvPr id="32"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6D5ED2C5-53FB-480B-A77A-952B7387C88B}"/>
                </a:ext>
              </a:extLst>
            </p:cNvPr>
            <p:cNvSpPr/>
            <p:nvPr>
              <p:custDataLst>
                <p:tags r:id="rId26"/>
              </p:custDataLst>
            </p:nvPr>
          </p:nvSpPr>
          <p:spPr>
            <a:xfrm>
              <a:off x="595684" y="1551576"/>
              <a:ext cx="111584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a:solidFill>
                    <a:srgbClr val="5F5F5F"/>
                  </a:solidFill>
                  <a:latin typeface="Segoe UI" panose="020B0502040204020203" pitchFamily="34" charset="0"/>
                  <a:cs typeface="Segoe UI" panose="020B0502040204020203" pitchFamily="34" charset="0"/>
                </a:rPr>
                <a:t>22</a:t>
              </a:r>
              <a:r>
                <a:rPr lang="ko-KR" altLang="en-US" sz="1200" dirty="0">
                  <a:solidFill>
                    <a:srgbClr val="5F5F5F"/>
                  </a:solidFill>
                  <a:latin typeface="Segoe UI" panose="020B0502040204020203" pitchFamily="34" charset="0"/>
                  <a:cs typeface="Segoe UI" panose="020B0502040204020203" pitchFamily="34" charset="0"/>
                </a:rPr>
                <a:t>개 시군</a:t>
              </a:r>
              <a:endParaRPr lang="en-US" sz="1200" dirty="0">
                <a:solidFill>
                  <a:srgbClr val="5F5F5F"/>
                </a:solidFill>
                <a:latin typeface="Segoe UI" panose="020B0502040204020203" pitchFamily="34" charset="0"/>
                <a:cs typeface="Segoe UI" panose="020B0502040204020203" pitchFamily="34" charset="0"/>
              </a:endParaRPr>
            </a:p>
          </p:txBody>
        </p:sp>
        <p:sp>
          <p:nvSpPr>
            <p:cNvPr id="33"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574226EE-4E02-4EAE-A024-BBA25D48756F}"/>
                </a:ext>
              </a:extLst>
            </p:cNvPr>
            <p:cNvSpPr/>
            <p:nvPr>
              <p:custDataLst>
                <p:tags r:id="rId27"/>
              </p:custDataLst>
            </p:nvPr>
          </p:nvSpPr>
          <p:spPr>
            <a:xfrm>
              <a:off x="1711529" y="1551576"/>
              <a:ext cx="252303"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34"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7C3EDCC4-23EB-4350-9BB4-EF4B40EC30EC}"/>
                </a:ext>
              </a:extLst>
            </p:cNvPr>
            <p:cNvSpPr>
              <a:spLocks noChangeAspect="1"/>
            </p:cNvSpPr>
            <p:nvPr>
              <p:custDataLst>
                <p:tags r:id="rId28"/>
              </p:custDataLst>
            </p:nvPr>
          </p:nvSpPr>
          <p:spPr bwMode="auto">
            <a:xfrm flipH="1">
              <a:off x="1789034" y="1654034"/>
              <a:ext cx="97292"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35" name="Drop-Down Box" descr="&lt;SmartSettings&gt;&lt;SmartResize enabled=&quot;True&quot; minWidth=&quot;18&quot; minHeight=&quot;7&quot; /&gt;&lt;/SmartSettings&gt;">
            <a:extLst>
              <a:ext uri="{FF2B5EF4-FFF2-40B4-BE49-F238E27FC236}">
                <a16:creationId xmlns:a16="http://schemas.microsoft.com/office/drawing/2014/main" id="{A17444B1-92CD-4BE0-8EB1-EB6BCF5D0F4C}"/>
              </a:ext>
            </a:extLst>
          </p:cNvPr>
          <p:cNvGrpSpPr/>
          <p:nvPr>
            <p:custDataLst>
              <p:tags r:id="rId8"/>
            </p:custDataLst>
          </p:nvPr>
        </p:nvGrpSpPr>
        <p:grpSpPr>
          <a:xfrm>
            <a:off x="6307079" y="4043105"/>
            <a:ext cx="1200131" cy="321456"/>
            <a:chOff x="595684" y="1551576"/>
            <a:chExt cx="1368148" cy="241092"/>
          </a:xfrm>
          <a:solidFill>
            <a:srgbClr val="FFFFFF"/>
          </a:solidFill>
        </p:grpSpPr>
        <p:sp>
          <p:nvSpPr>
            <p:cNvPr id="36"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00A2868E-9DD0-4551-8670-83C727880256}"/>
                </a:ext>
              </a:extLst>
            </p:cNvPr>
            <p:cNvSpPr/>
            <p:nvPr>
              <p:custDataLst>
                <p:tags r:id="rId23"/>
              </p:custDataLst>
            </p:nvPr>
          </p:nvSpPr>
          <p:spPr>
            <a:xfrm>
              <a:off x="595684" y="1551576"/>
              <a:ext cx="111584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광역시 명</a:t>
              </a:r>
              <a:endParaRPr lang="en-US" sz="1200" dirty="0">
                <a:solidFill>
                  <a:srgbClr val="5F5F5F"/>
                </a:solidFill>
                <a:latin typeface="Segoe UI" panose="020B0502040204020203" pitchFamily="34" charset="0"/>
                <a:cs typeface="Segoe UI" panose="020B0502040204020203" pitchFamily="34" charset="0"/>
              </a:endParaRPr>
            </a:p>
          </p:txBody>
        </p:sp>
        <p:sp>
          <p:nvSpPr>
            <p:cNvPr id="37"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813F8A48-7C9C-4585-A573-8D39D95E4F98}"/>
                </a:ext>
              </a:extLst>
            </p:cNvPr>
            <p:cNvSpPr/>
            <p:nvPr>
              <p:custDataLst>
                <p:tags r:id="rId24"/>
              </p:custDataLst>
            </p:nvPr>
          </p:nvSpPr>
          <p:spPr>
            <a:xfrm>
              <a:off x="1711529" y="1551576"/>
              <a:ext cx="252303"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38"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6B8DDF22-185C-4C11-AB78-801DD0CEEDA6}"/>
                </a:ext>
              </a:extLst>
            </p:cNvPr>
            <p:cNvSpPr>
              <a:spLocks noChangeAspect="1"/>
            </p:cNvSpPr>
            <p:nvPr>
              <p:custDataLst>
                <p:tags r:id="rId25"/>
              </p:custDataLst>
            </p:nvPr>
          </p:nvSpPr>
          <p:spPr bwMode="auto">
            <a:xfrm flipH="1">
              <a:off x="1789034" y="1654034"/>
              <a:ext cx="97292"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39"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5925A90F-DBF7-49CA-8327-BED0974216AB}"/>
              </a:ext>
            </a:extLst>
          </p:cNvPr>
          <p:cNvGrpSpPr/>
          <p:nvPr>
            <p:custDataLst>
              <p:tags r:id="rId9"/>
            </p:custDataLst>
          </p:nvPr>
        </p:nvGrpSpPr>
        <p:grpSpPr>
          <a:xfrm>
            <a:off x="2592995" y="2183020"/>
            <a:ext cx="987938" cy="283154"/>
            <a:chOff x="554563" y="2592239"/>
            <a:chExt cx="740953" cy="212366"/>
          </a:xfrm>
        </p:grpSpPr>
        <p:sp>
          <p:nvSpPr>
            <p:cNvPr id="40" name="Box">
              <a:extLst>
                <a:ext uri="{FF2B5EF4-FFF2-40B4-BE49-F238E27FC236}">
                  <a16:creationId xmlns:a16="http://schemas.microsoft.com/office/drawing/2014/main" id="{0CED16D0-E2C1-4F82-8E6A-B0EDED37FF69}"/>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41" name="Label">
              <a:extLst>
                <a:ext uri="{FF2B5EF4-FFF2-40B4-BE49-F238E27FC236}">
                  <a16:creationId xmlns:a16="http://schemas.microsoft.com/office/drawing/2014/main" id="{AD4CD128-9D4E-4314-80F4-91E2AC680675}"/>
                </a:ext>
              </a:extLst>
            </p:cNvPr>
            <p:cNvSpPr txBox="1"/>
            <p:nvPr/>
          </p:nvSpPr>
          <p:spPr>
            <a:xfrm>
              <a:off x="686119" y="2592239"/>
              <a:ext cx="609397"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전라남도</a:t>
              </a:r>
              <a:endParaRPr lang="en-US" sz="1200" dirty="0">
                <a:solidFill>
                  <a:srgbClr val="5F5F5F"/>
                </a:solidFill>
                <a:latin typeface="Segoe UI" panose="020B0502040204020203" pitchFamily="34" charset="0"/>
                <a:cs typeface="Segoe UI" panose="020B0502040204020203" pitchFamily="34" charset="0"/>
              </a:endParaRPr>
            </a:p>
          </p:txBody>
        </p:sp>
        <p:sp>
          <p:nvSpPr>
            <p:cNvPr id="42" name="Check" hidden="1">
              <a:extLst>
                <a:ext uri="{FF2B5EF4-FFF2-40B4-BE49-F238E27FC236}">
                  <a16:creationId xmlns:a16="http://schemas.microsoft.com/office/drawing/2014/main" id="{56E77C88-D5FC-4F3A-B636-B8EE28889D3C}"/>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43"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27ACCE94-5A70-4E13-B400-28E5DDD252D9}"/>
              </a:ext>
            </a:extLst>
          </p:cNvPr>
          <p:cNvGrpSpPr/>
          <p:nvPr>
            <p:custDataLst>
              <p:tags r:id="rId10"/>
            </p:custDataLst>
          </p:nvPr>
        </p:nvGrpSpPr>
        <p:grpSpPr>
          <a:xfrm>
            <a:off x="4935494" y="2183020"/>
            <a:ext cx="1183504" cy="283154"/>
            <a:chOff x="554563" y="2592239"/>
            <a:chExt cx="887628" cy="212366"/>
          </a:xfrm>
        </p:grpSpPr>
        <p:sp>
          <p:nvSpPr>
            <p:cNvPr id="44" name="Box">
              <a:extLst>
                <a:ext uri="{FF2B5EF4-FFF2-40B4-BE49-F238E27FC236}">
                  <a16:creationId xmlns:a16="http://schemas.microsoft.com/office/drawing/2014/main" id="{A6DB173A-5C7F-49CC-849E-ADA0571FCE7B}"/>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45" name="Label">
              <a:extLst>
                <a:ext uri="{FF2B5EF4-FFF2-40B4-BE49-F238E27FC236}">
                  <a16:creationId xmlns:a16="http://schemas.microsoft.com/office/drawing/2014/main" id="{95AEFCB2-AC11-445B-9D45-DD951FBB2409}"/>
                </a:ext>
              </a:extLst>
            </p:cNvPr>
            <p:cNvSpPr txBox="1"/>
            <p:nvPr/>
          </p:nvSpPr>
          <p:spPr>
            <a:xfrm>
              <a:off x="686119" y="2592239"/>
              <a:ext cx="756072" cy="212366"/>
            </a:xfrm>
            <a:prstGeom prst="rect">
              <a:avLst/>
            </a:prstGeom>
            <a:noFill/>
          </p:spPr>
          <p:txBody>
            <a:bodyPr wrap="none" lIns="97536" tIns="48768" rIns="97536" bIns="4876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전라남도 외</a:t>
              </a:r>
              <a:endParaRPr lang="en-US" sz="1200" dirty="0">
                <a:solidFill>
                  <a:srgbClr val="5F5F5F"/>
                </a:solidFill>
                <a:latin typeface="Segoe UI" panose="020B0502040204020203" pitchFamily="34" charset="0"/>
                <a:cs typeface="Segoe UI" panose="020B0502040204020203" pitchFamily="34" charset="0"/>
              </a:endParaRPr>
            </a:p>
          </p:txBody>
        </p:sp>
        <p:sp>
          <p:nvSpPr>
            <p:cNvPr id="46" name="Check" hidden="1">
              <a:extLst>
                <a:ext uri="{FF2B5EF4-FFF2-40B4-BE49-F238E27FC236}">
                  <a16:creationId xmlns:a16="http://schemas.microsoft.com/office/drawing/2014/main" id="{1807FD80-49E4-417F-ABFE-9DA8B3859085}"/>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47" name="Drop-Down Box" descr="&lt;SmartSettings&gt;&lt;SmartResize enabled=&quot;True&quot; minWidth=&quot;18&quot; minHeight=&quot;7&quot; /&gt;&lt;/SmartSettings&gt;">
            <a:extLst>
              <a:ext uri="{FF2B5EF4-FFF2-40B4-BE49-F238E27FC236}">
                <a16:creationId xmlns:a16="http://schemas.microsoft.com/office/drawing/2014/main" id="{B31E8B1E-EC6A-4592-8FC5-79714F23A8E2}"/>
              </a:ext>
            </a:extLst>
          </p:cNvPr>
          <p:cNvGrpSpPr/>
          <p:nvPr>
            <p:custDataLst>
              <p:tags r:id="rId11"/>
            </p:custDataLst>
          </p:nvPr>
        </p:nvGrpSpPr>
        <p:grpSpPr>
          <a:xfrm>
            <a:off x="3593788" y="2173491"/>
            <a:ext cx="1200131" cy="321456"/>
            <a:chOff x="595684" y="1551576"/>
            <a:chExt cx="1368148" cy="241092"/>
          </a:xfrm>
          <a:solidFill>
            <a:srgbClr val="FFFFFF"/>
          </a:solidFill>
        </p:grpSpPr>
        <p:sp>
          <p:nvSpPr>
            <p:cNvPr id="48"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DD118692-8788-48D4-BE59-3B5A469BD39D}"/>
                </a:ext>
              </a:extLst>
            </p:cNvPr>
            <p:cNvSpPr/>
            <p:nvPr>
              <p:custDataLst>
                <p:tags r:id="rId20"/>
              </p:custDataLst>
            </p:nvPr>
          </p:nvSpPr>
          <p:spPr>
            <a:xfrm>
              <a:off x="595684" y="1551576"/>
              <a:ext cx="111584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a:solidFill>
                    <a:srgbClr val="5F5F5F"/>
                  </a:solidFill>
                  <a:latin typeface="Segoe UI" panose="020B0502040204020203" pitchFamily="34" charset="0"/>
                  <a:cs typeface="Segoe UI" panose="020B0502040204020203" pitchFamily="34" charset="0"/>
                </a:rPr>
                <a:t>22</a:t>
              </a:r>
              <a:r>
                <a:rPr lang="ko-KR" altLang="en-US" sz="1200" dirty="0">
                  <a:solidFill>
                    <a:srgbClr val="5F5F5F"/>
                  </a:solidFill>
                  <a:latin typeface="Segoe UI" panose="020B0502040204020203" pitchFamily="34" charset="0"/>
                  <a:cs typeface="Segoe UI" panose="020B0502040204020203" pitchFamily="34" charset="0"/>
                </a:rPr>
                <a:t>개 시군</a:t>
              </a:r>
              <a:endParaRPr lang="en-US" sz="1200" dirty="0">
                <a:solidFill>
                  <a:srgbClr val="5F5F5F"/>
                </a:solidFill>
                <a:latin typeface="Segoe UI" panose="020B0502040204020203" pitchFamily="34" charset="0"/>
                <a:cs typeface="Segoe UI" panose="020B0502040204020203" pitchFamily="34" charset="0"/>
              </a:endParaRPr>
            </a:p>
          </p:txBody>
        </p:sp>
        <p:sp>
          <p:nvSpPr>
            <p:cNvPr id="49"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29A8354B-87A9-4B60-A28C-665CE9D6362F}"/>
                </a:ext>
              </a:extLst>
            </p:cNvPr>
            <p:cNvSpPr/>
            <p:nvPr>
              <p:custDataLst>
                <p:tags r:id="rId21"/>
              </p:custDataLst>
            </p:nvPr>
          </p:nvSpPr>
          <p:spPr>
            <a:xfrm>
              <a:off x="1711529" y="1551576"/>
              <a:ext cx="252303"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50"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116580C0-2813-4554-BE65-69BAE239547F}"/>
                </a:ext>
              </a:extLst>
            </p:cNvPr>
            <p:cNvSpPr>
              <a:spLocks noChangeAspect="1"/>
            </p:cNvSpPr>
            <p:nvPr>
              <p:custDataLst>
                <p:tags r:id="rId22"/>
              </p:custDataLst>
            </p:nvPr>
          </p:nvSpPr>
          <p:spPr bwMode="auto">
            <a:xfrm flipH="1">
              <a:off x="1789034" y="1654034"/>
              <a:ext cx="97292"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51" name="Drop-Down Box" descr="&lt;SmartSettings&gt;&lt;SmartResize enabled=&quot;True&quot; minWidth=&quot;18&quot; minHeight=&quot;7&quot; /&gt;&lt;/SmartSettings&gt;">
            <a:extLst>
              <a:ext uri="{FF2B5EF4-FFF2-40B4-BE49-F238E27FC236}">
                <a16:creationId xmlns:a16="http://schemas.microsoft.com/office/drawing/2014/main" id="{FA313E38-F1D3-4DFE-9738-6F2B8D9A1D7E}"/>
              </a:ext>
            </a:extLst>
          </p:cNvPr>
          <p:cNvGrpSpPr/>
          <p:nvPr>
            <p:custDataLst>
              <p:tags r:id="rId12"/>
            </p:custDataLst>
          </p:nvPr>
        </p:nvGrpSpPr>
        <p:grpSpPr>
          <a:xfrm>
            <a:off x="6307079" y="2173491"/>
            <a:ext cx="1200131" cy="321456"/>
            <a:chOff x="595684" y="1551576"/>
            <a:chExt cx="1368148" cy="241092"/>
          </a:xfrm>
          <a:solidFill>
            <a:srgbClr val="FFFFFF"/>
          </a:solidFill>
        </p:grpSpPr>
        <p:sp>
          <p:nvSpPr>
            <p:cNvPr id="52"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8926DECC-1508-4E1A-B615-BB803F5FF6DD}"/>
                </a:ext>
              </a:extLst>
            </p:cNvPr>
            <p:cNvSpPr/>
            <p:nvPr>
              <p:custDataLst>
                <p:tags r:id="rId17"/>
              </p:custDataLst>
            </p:nvPr>
          </p:nvSpPr>
          <p:spPr>
            <a:xfrm>
              <a:off x="595684" y="1551576"/>
              <a:ext cx="111584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광역시 명</a:t>
              </a:r>
              <a:endParaRPr lang="en-US" sz="1200" dirty="0">
                <a:solidFill>
                  <a:srgbClr val="5F5F5F"/>
                </a:solidFill>
                <a:latin typeface="Segoe UI" panose="020B0502040204020203" pitchFamily="34" charset="0"/>
                <a:cs typeface="Segoe UI" panose="020B0502040204020203" pitchFamily="34" charset="0"/>
              </a:endParaRPr>
            </a:p>
          </p:txBody>
        </p:sp>
        <p:sp>
          <p:nvSpPr>
            <p:cNvPr id="53"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B37304BD-2E6B-455D-98C1-45A70772DD3D}"/>
                </a:ext>
              </a:extLst>
            </p:cNvPr>
            <p:cNvSpPr/>
            <p:nvPr>
              <p:custDataLst>
                <p:tags r:id="rId18"/>
              </p:custDataLst>
            </p:nvPr>
          </p:nvSpPr>
          <p:spPr>
            <a:xfrm>
              <a:off x="1711529" y="1551576"/>
              <a:ext cx="252303"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54"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7017F50C-1817-4DB6-BC21-446D12D53431}"/>
                </a:ext>
              </a:extLst>
            </p:cNvPr>
            <p:cNvSpPr>
              <a:spLocks noChangeAspect="1"/>
            </p:cNvSpPr>
            <p:nvPr>
              <p:custDataLst>
                <p:tags r:id="rId19"/>
              </p:custDataLst>
            </p:nvPr>
          </p:nvSpPr>
          <p:spPr bwMode="auto">
            <a:xfrm flipH="1">
              <a:off x="1789034" y="1654034"/>
              <a:ext cx="97292"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grpSp>
        <p:nvGrpSpPr>
          <p:cNvPr id="55" name="Drop-Down Box" descr="&lt;SmartSettings&gt;&lt;SmartResize enabled=&quot;True&quot; minWidth=&quot;18&quot; minHeight=&quot;7&quot; /&gt;&lt;/SmartSettings&gt;">
            <a:extLst>
              <a:ext uri="{FF2B5EF4-FFF2-40B4-BE49-F238E27FC236}">
                <a16:creationId xmlns:a16="http://schemas.microsoft.com/office/drawing/2014/main" id="{D4924037-9DBC-498A-BDE5-03D3A2B6F782}"/>
              </a:ext>
            </a:extLst>
          </p:cNvPr>
          <p:cNvGrpSpPr/>
          <p:nvPr>
            <p:custDataLst>
              <p:tags r:id="rId13"/>
            </p:custDataLst>
          </p:nvPr>
        </p:nvGrpSpPr>
        <p:grpSpPr>
          <a:xfrm>
            <a:off x="2542553" y="1680943"/>
            <a:ext cx="1200131" cy="321456"/>
            <a:chOff x="595684" y="1551576"/>
            <a:chExt cx="1368148" cy="241092"/>
          </a:xfrm>
          <a:solidFill>
            <a:srgbClr val="FFFFFF"/>
          </a:solidFill>
        </p:grpSpPr>
        <p:sp>
          <p:nvSpPr>
            <p:cNvPr id="56"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0BDBFE0F-832A-469E-AA2C-58985445BAFE}"/>
                </a:ext>
              </a:extLst>
            </p:cNvPr>
            <p:cNvSpPr/>
            <p:nvPr>
              <p:custDataLst>
                <p:tags r:id="rId14"/>
              </p:custDataLst>
            </p:nvPr>
          </p:nvSpPr>
          <p:spPr>
            <a:xfrm>
              <a:off x="595684" y="1551576"/>
              <a:ext cx="1115843"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기업 규모</a:t>
              </a:r>
              <a:endParaRPr lang="en-US" sz="1200" dirty="0">
                <a:solidFill>
                  <a:srgbClr val="5F5F5F"/>
                </a:solidFill>
                <a:latin typeface="Segoe UI" panose="020B0502040204020203" pitchFamily="34" charset="0"/>
                <a:cs typeface="Segoe UI" panose="020B0502040204020203" pitchFamily="34" charset="0"/>
              </a:endParaRPr>
            </a:p>
          </p:txBody>
        </p:sp>
        <p:sp>
          <p:nvSpPr>
            <p:cNvPr id="57"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B12FEC8A-D0A7-4AF8-95FC-134BE6EE70A3}"/>
                </a:ext>
              </a:extLst>
            </p:cNvPr>
            <p:cNvSpPr/>
            <p:nvPr>
              <p:custDataLst>
                <p:tags r:id="rId15"/>
              </p:custDataLst>
            </p:nvPr>
          </p:nvSpPr>
          <p:spPr>
            <a:xfrm>
              <a:off x="1711529" y="1551576"/>
              <a:ext cx="252303"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58"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EEB8FE99-1DA5-4E16-A080-05D286140A5B}"/>
                </a:ext>
              </a:extLst>
            </p:cNvPr>
            <p:cNvSpPr>
              <a:spLocks noChangeAspect="1"/>
            </p:cNvSpPr>
            <p:nvPr>
              <p:custDataLst>
                <p:tags r:id="rId16"/>
              </p:custDataLst>
            </p:nvPr>
          </p:nvSpPr>
          <p:spPr bwMode="auto">
            <a:xfrm flipH="1">
              <a:off x="1789034" y="1654034"/>
              <a:ext cx="97292"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59" name="TextBox 58">
            <a:extLst>
              <a:ext uri="{FF2B5EF4-FFF2-40B4-BE49-F238E27FC236}">
                <a16:creationId xmlns:a16="http://schemas.microsoft.com/office/drawing/2014/main" id="{83EFA4FE-E01C-4668-9582-D1A5EE42D0D8}"/>
              </a:ext>
            </a:extLst>
          </p:cNvPr>
          <p:cNvSpPr txBox="1"/>
          <p:nvPr/>
        </p:nvSpPr>
        <p:spPr>
          <a:xfrm>
            <a:off x="3923799" y="1678615"/>
            <a:ext cx="4373313" cy="276999"/>
          </a:xfrm>
          <a:prstGeom prst="rect">
            <a:avLst/>
          </a:prstGeom>
          <a:noFill/>
        </p:spPr>
        <p:txBody>
          <a:bodyPr wrap="none" rtlCol="0">
            <a:spAutoFit/>
          </a:bodyPr>
          <a:lstStyle/>
          <a:p>
            <a:r>
              <a:rPr lang="ko-KR" altLang="en-US" sz="1200" dirty="0"/>
              <a:t>대기업</a:t>
            </a:r>
            <a:r>
              <a:rPr lang="en-US" altLang="ko-KR" sz="1200" dirty="0"/>
              <a:t>, </a:t>
            </a:r>
            <a:r>
              <a:rPr lang="ko-KR" altLang="en-US" sz="1200" dirty="0"/>
              <a:t>벤처기업</a:t>
            </a:r>
            <a:r>
              <a:rPr lang="en-US" altLang="ko-KR" sz="1200" dirty="0"/>
              <a:t>, </a:t>
            </a:r>
            <a:r>
              <a:rPr lang="ko-KR" altLang="en-US" sz="1200" dirty="0"/>
              <a:t>소기업</a:t>
            </a:r>
            <a:r>
              <a:rPr lang="en-US" altLang="ko-KR" sz="1200" dirty="0"/>
              <a:t>, </a:t>
            </a:r>
            <a:r>
              <a:rPr lang="ko-KR" altLang="en-US" sz="1200" dirty="0"/>
              <a:t>연구원창업</a:t>
            </a:r>
            <a:r>
              <a:rPr lang="en-US" altLang="ko-KR" sz="1200" dirty="0"/>
              <a:t>, </a:t>
            </a:r>
            <a:r>
              <a:rPr lang="ko-KR" altLang="en-US" sz="1200" dirty="0"/>
              <a:t>중견기업</a:t>
            </a:r>
            <a:r>
              <a:rPr lang="en-US" altLang="ko-KR" sz="1200" dirty="0"/>
              <a:t>, </a:t>
            </a:r>
            <a:r>
              <a:rPr lang="ko-KR" altLang="en-US" sz="1200" dirty="0" err="1"/>
              <a:t>중기업</a:t>
            </a:r>
            <a:r>
              <a:rPr lang="ko-KR" altLang="en-US" sz="1200" dirty="0"/>
              <a:t> 선택</a:t>
            </a:r>
          </a:p>
        </p:txBody>
      </p:sp>
      <p:sp>
        <p:nvSpPr>
          <p:cNvPr id="60" name="직사각형 59">
            <a:extLst>
              <a:ext uri="{FF2B5EF4-FFF2-40B4-BE49-F238E27FC236}">
                <a16:creationId xmlns:a16="http://schemas.microsoft.com/office/drawing/2014/main" id="{19CD8548-857C-4AE0-8BB0-E0FFECDB0019}"/>
              </a:ext>
            </a:extLst>
          </p:cNvPr>
          <p:cNvSpPr/>
          <p:nvPr/>
        </p:nvSpPr>
        <p:spPr>
          <a:xfrm>
            <a:off x="7781198" y="2603060"/>
            <a:ext cx="1269148" cy="4014297"/>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33" dirty="0">
                <a:solidFill>
                  <a:schemeClr val="tx1"/>
                </a:solidFill>
              </a:rPr>
              <a:t>전기전자</a:t>
            </a:r>
            <a:endParaRPr lang="en-US" altLang="ko-KR" sz="933" dirty="0">
              <a:solidFill>
                <a:schemeClr val="tx1"/>
              </a:solidFill>
            </a:endParaRPr>
          </a:p>
          <a:p>
            <a:pPr algn="ctr"/>
            <a:r>
              <a:rPr lang="ko-KR" altLang="en-US" sz="933" dirty="0">
                <a:solidFill>
                  <a:schemeClr val="tx1"/>
                </a:solidFill>
              </a:rPr>
              <a:t>기계</a:t>
            </a:r>
            <a:endParaRPr lang="en-US" altLang="ko-KR" sz="933" dirty="0">
              <a:solidFill>
                <a:schemeClr val="tx1"/>
              </a:solidFill>
            </a:endParaRPr>
          </a:p>
          <a:p>
            <a:pPr algn="ctr"/>
            <a:r>
              <a:rPr lang="ko-KR" altLang="en-US" sz="933" dirty="0">
                <a:solidFill>
                  <a:schemeClr val="tx1"/>
                </a:solidFill>
              </a:rPr>
              <a:t>공학</a:t>
            </a:r>
            <a:r>
              <a:rPr lang="en-US" altLang="ko-KR" sz="933" dirty="0">
                <a:solidFill>
                  <a:schemeClr val="tx1"/>
                </a:solidFill>
              </a:rPr>
              <a:t>(</a:t>
            </a:r>
            <a:r>
              <a:rPr lang="ko-KR" altLang="en-US" sz="933" dirty="0">
                <a:solidFill>
                  <a:schemeClr val="tx1"/>
                </a:solidFill>
              </a:rPr>
              <a:t>엔지니어링</a:t>
            </a:r>
            <a:r>
              <a:rPr lang="en-US" altLang="ko-KR" sz="933" dirty="0">
                <a:solidFill>
                  <a:schemeClr val="tx1"/>
                </a:solidFill>
              </a:rPr>
              <a:t>)</a:t>
            </a:r>
          </a:p>
          <a:p>
            <a:pPr algn="ctr"/>
            <a:r>
              <a:rPr lang="ko-KR" altLang="en-US" sz="933" dirty="0">
                <a:solidFill>
                  <a:schemeClr val="tx1"/>
                </a:solidFill>
              </a:rPr>
              <a:t>소재</a:t>
            </a:r>
            <a:endParaRPr lang="en-US" altLang="ko-KR" sz="933" dirty="0">
              <a:solidFill>
                <a:schemeClr val="tx1"/>
              </a:solidFill>
            </a:endParaRPr>
          </a:p>
          <a:p>
            <a:pPr algn="ctr"/>
            <a:r>
              <a:rPr lang="ko-KR" altLang="en-US" sz="933" dirty="0">
                <a:solidFill>
                  <a:schemeClr val="tx1"/>
                </a:solidFill>
              </a:rPr>
              <a:t>기타</a:t>
            </a:r>
            <a:endParaRPr lang="en-US" altLang="ko-KR" sz="933" dirty="0">
              <a:solidFill>
                <a:schemeClr val="tx1"/>
              </a:solidFill>
            </a:endParaRPr>
          </a:p>
          <a:p>
            <a:pPr algn="ctr"/>
            <a:r>
              <a:rPr lang="ko-KR" altLang="en-US" sz="933" dirty="0">
                <a:solidFill>
                  <a:schemeClr val="tx1"/>
                </a:solidFill>
              </a:rPr>
              <a:t>전문</a:t>
            </a:r>
            <a:r>
              <a:rPr lang="en-US" altLang="ko-KR" sz="933" dirty="0">
                <a:solidFill>
                  <a:schemeClr val="tx1"/>
                </a:solidFill>
              </a:rPr>
              <a:t>,</a:t>
            </a:r>
            <a:r>
              <a:rPr lang="ko-KR" altLang="en-US" sz="933" dirty="0">
                <a:solidFill>
                  <a:schemeClr val="tx1"/>
                </a:solidFill>
              </a:rPr>
              <a:t>과학 및 기술 서비스</a:t>
            </a:r>
            <a:endParaRPr lang="en-US" altLang="ko-KR" sz="933" dirty="0">
              <a:solidFill>
                <a:schemeClr val="tx1"/>
              </a:solidFill>
            </a:endParaRPr>
          </a:p>
          <a:p>
            <a:pPr algn="ctr"/>
            <a:r>
              <a:rPr lang="ko-KR" altLang="en-US" sz="933" dirty="0">
                <a:solidFill>
                  <a:schemeClr val="tx1"/>
                </a:solidFill>
              </a:rPr>
              <a:t>식품</a:t>
            </a:r>
            <a:endParaRPr lang="en-US" altLang="ko-KR" sz="933" dirty="0">
              <a:solidFill>
                <a:schemeClr val="tx1"/>
              </a:solidFill>
            </a:endParaRPr>
          </a:p>
          <a:p>
            <a:pPr algn="ctr"/>
            <a:r>
              <a:rPr lang="ko-KR" altLang="en-US" sz="933" dirty="0">
                <a:solidFill>
                  <a:schemeClr val="tx1"/>
                </a:solidFill>
              </a:rPr>
              <a:t>건설엔지니어링</a:t>
            </a:r>
            <a:endParaRPr lang="en-US" altLang="ko-KR" sz="933" dirty="0">
              <a:solidFill>
                <a:schemeClr val="tx1"/>
              </a:solidFill>
            </a:endParaRPr>
          </a:p>
          <a:p>
            <a:pPr algn="ctr"/>
            <a:r>
              <a:rPr lang="ko-KR" altLang="en-US" sz="933" dirty="0">
                <a:solidFill>
                  <a:schemeClr val="tx1"/>
                </a:solidFill>
              </a:rPr>
              <a:t>금속</a:t>
            </a:r>
            <a:endParaRPr lang="en-US" altLang="ko-KR" sz="933" dirty="0">
              <a:solidFill>
                <a:schemeClr val="tx1"/>
              </a:solidFill>
            </a:endParaRPr>
          </a:p>
          <a:p>
            <a:pPr algn="ctr"/>
            <a:r>
              <a:rPr lang="ko-KR" altLang="en-US" sz="933" dirty="0">
                <a:solidFill>
                  <a:schemeClr val="tx1"/>
                </a:solidFill>
              </a:rPr>
              <a:t>건설</a:t>
            </a:r>
            <a:endParaRPr lang="en-US" altLang="ko-KR" sz="933" dirty="0">
              <a:solidFill>
                <a:schemeClr val="tx1"/>
              </a:solidFill>
            </a:endParaRPr>
          </a:p>
          <a:p>
            <a:pPr algn="ctr"/>
            <a:r>
              <a:rPr lang="ko-KR" altLang="en-US" sz="933" dirty="0">
                <a:solidFill>
                  <a:schemeClr val="tx1"/>
                </a:solidFill>
              </a:rPr>
              <a:t>환경</a:t>
            </a:r>
            <a:endParaRPr lang="en-US" altLang="ko-KR" sz="933" dirty="0">
              <a:solidFill>
                <a:schemeClr val="tx1"/>
              </a:solidFill>
            </a:endParaRPr>
          </a:p>
          <a:p>
            <a:pPr algn="ctr"/>
            <a:r>
              <a:rPr lang="ko-KR" altLang="en-US" sz="933" dirty="0">
                <a:solidFill>
                  <a:schemeClr val="tx1"/>
                </a:solidFill>
              </a:rPr>
              <a:t>섬유</a:t>
            </a:r>
            <a:endParaRPr lang="en-US" altLang="ko-KR" sz="933" dirty="0">
              <a:solidFill>
                <a:schemeClr val="tx1"/>
              </a:solidFill>
            </a:endParaRPr>
          </a:p>
          <a:p>
            <a:pPr algn="ctr"/>
            <a:r>
              <a:rPr lang="ko-KR" altLang="en-US" sz="933" dirty="0">
                <a:solidFill>
                  <a:schemeClr val="tx1"/>
                </a:solidFill>
              </a:rPr>
              <a:t>산업디자인</a:t>
            </a:r>
            <a:endParaRPr lang="en-US" altLang="ko-KR" sz="933" dirty="0">
              <a:solidFill>
                <a:schemeClr val="tx1"/>
              </a:solidFill>
            </a:endParaRPr>
          </a:p>
          <a:p>
            <a:pPr algn="ctr"/>
            <a:r>
              <a:rPr lang="ko-KR" altLang="en-US" sz="933" dirty="0">
                <a:solidFill>
                  <a:schemeClr val="tx1"/>
                </a:solidFill>
              </a:rPr>
              <a:t>화학</a:t>
            </a:r>
            <a:endParaRPr lang="en-US" altLang="ko-KR" sz="933" dirty="0">
              <a:solidFill>
                <a:schemeClr val="tx1"/>
              </a:solidFill>
            </a:endParaRPr>
          </a:p>
          <a:p>
            <a:pPr algn="ctr"/>
            <a:r>
              <a:rPr lang="ko-KR" altLang="en-US" sz="933" dirty="0">
                <a:solidFill>
                  <a:schemeClr val="tx1"/>
                </a:solidFill>
              </a:rPr>
              <a:t>출판</a:t>
            </a:r>
            <a:r>
              <a:rPr lang="en-US" altLang="ko-KR" sz="933" dirty="0">
                <a:solidFill>
                  <a:schemeClr val="tx1"/>
                </a:solidFill>
              </a:rPr>
              <a:t>, </a:t>
            </a:r>
            <a:r>
              <a:rPr lang="ko-KR" altLang="en-US" sz="933" dirty="0">
                <a:solidFill>
                  <a:schemeClr val="tx1"/>
                </a:solidFill>
              </a:rPr>
              <a:t>영상</a:t>
            </a:r>
            <a:r>
              <a:rPr lang="en-US" altLang="ko-KR" sz="933" dirty="0">
                <a:solidFill>
                  <a:schemeClr val="tx1"/>
                </a:solidFill>
              </a:rPr>
              <a:t>, </a:t>
            </a:r>
            <a:r>
              <a:rPr lang="ko-KR" altLang="en-US" sz="933" dirty="0">
                <a:solidFill>
                  <a:schemeClr val="tx1"/>
                </a:solidFill>
              </a:rPr>
              <a:t>방송통신 및 정보서비스</a:t>
            </a:r>
            <a:endParaRPr lang="en-US" altLang="ko-KR" sz="933" dirty="0">
              <a:solidFill>
                <a:schemeClr val="tx1"/>
              </a:solidFill>
            </a:endParaRPr>
          </a:p>
          <a:p>
            <a:pPr algn="ctr"/>
            <a:r>
              <a:rPr lang="ko-KR" altLang="en-US" sz="933" dirty="0">
                <a:solidFill>
                  <a:schemeClr val="tx1"/>
                </a:solidFill>
              </a:rPr>
              <a:t>정보처리</a:t>
            </a:r>
            <a:endParaRPr lang="en-US" altLang="ko-KR" sz="933" dirty="0">
              <a:solidFill>
                <a:schemeClr val="tx1"/>
              </a:solidFill>
            </a:endParaRPr>
          </a:p>
          <a:p>
            <a:pPr algn="ctr"/>
            <a:r>
              <a:rPr lang="ko-KR" altLang="en-US" sz="933" dirty="0">
                <a:solidFill>
                  <a:schemeClr val="tx1"/>
                </a:solidFill>
              </a:rPr>
              <a:t>생명과학</a:t>
            </a:r>
            <a:endParaRPr lang="en-US" altLang="ko-KR" sz="933" dirty="0">
              <a:solidFill>
                <a:schemeClr val="tx1"/>
              </a:solidFill>
            </a:endParaRPr>
          </a:p>
          <a:p>
            <a:pPr algn="ctr"/>
            <a:r>
              <a:rPr lang="en-US" altLang="ko-KR" sz="933" dirty="0">
                <a:solidFill>
                  <a:schemeClr val="tx1"/>
                </a:solidFill>
              </a:rPr>
              <a:t>SW</a:t>
            </a:r>
            <a:r>
              <a:rPr lang="ko-KR" altLang="en-US" sz="933" dirty="0">
                <a:solidFill>
                  <a:schemeClr val="tx1"/>
                </a:solidFill>
              </a:rPr>
              <a:t>개발공급</a:t>
            </a:r>
            <a:endParaRPr lang="en-US" altLang="ko-KR" sz="933" dirty="0">
              <a:solidFill>
                <a:schemeClr val="tx1"/>
              </a:solidFill>
            </a:endParaRPr>
          </a:p>
          <a:p>
            <a:pPr algn="ctr"/>
            <a:r>
              <a:rPr lang="ko-KR" altLang="en-US" sz="933" dirty="0" err="1">
                <a:solidFill>
                  <a:schemeClr val="tx1"/>
                </a:solidFill>
              </a:rPr>
              <a:t>의료및보건</a:t>
            </a:r>
            <a:endParaRPr lang="en-US" altLang="ko-KR" sz="933" dirty="0">
              <a:solidFill>
                <a:schemeClr val="tx1"/>
              </a:solidFill>
            </a:endParaRPr>
          </a:p>
          <a:p>
            <a:pPr algn="ctr"/>
            <a:r>
              <a:rPr lang="ko-KR" altLang="en-US" sz="933" dirty="0">
                <a:solidFill>
                  <a:schemeClr val="tx1"/>
                </a:solidFill>
              </a:rPr>
              <a:t>보건 및 사회복지</a:t>
            </a:r>
            <a:endParaRPr lang="en-US" altLang="ko-KR" sz="933" dirty="0">
              <a:solidFill>
                <a:schemeClr val="tx1"/>
              </a:solidFill>
            </a:endParaRPr>
          </a:p>
          <a:p>
            <a:pPr algn="ctr"/>
            <a:r>
              <a:rPr lang="ko-KR" altLang="en-US" sz="933" dirty="0">
                <a:solidFill>
                  <a:schemeClr val="tx1"/>
                </a:solidFill>
              </a:rPr>
              <a:t>서비스</a:t>
            </a:r>
            <a:endParaRPr lang="en-US" altLang="ko-KR" sz="933" dirty="0">
              <a:solidFill>
                <a:schemeClr val="tx1"/>
              </a:solidFill>
            </a:endParaRPr>
          </a:p>
        </p:txBody>
      </p:sp>
      <p:sp>
        <p:nvSpPr>
          <p:cNvPr id="63" name="화살표: 오른쪽 62">
            <a:extLst>
              <a:ext uri="{FF2B5EF4-FFF2-40B4-BE49-F238E27FC236}">
                <a16:creationId xmlns:a16="http://schemas.microsoft.com/office/drawing/2014/main" id="{14FA4DBC-172B-48F7-AC96-1492C02900A4}"/>
              </a:ext>
            </a:extLst>
          </p:cNvPr>
          <p:cNvSpPr/>
          <p:nvPr/>
        </p:nvSpPr>
        <p:spPr>
          <a:xfrm rot="10800000">
            <a:off x="4640588" y="4557718"/>
            <a:ext cx="2972329" cy="260457"/>
          </a:xfrm>
          <a:prstGeom prst="rightArrow">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Tree>
    <p:extLst>
      <p:ext uri="{BB962C8B-B14F-4D97-AF65-F5344CB8AC3E}">
        <p14:creationId xmlns:p14="http://schemas.microsoft.com/office/powerpoint/2010/main" val="106814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F340D18-0CFF-479E-9575-5616161EBDD6}"/>
              </a:ext>
            </a:extLst>
          </p:cNvPr>
          <p:cNvSpPr>
            <a:spLocks noGrp="1"/>
          </p:cNvSpPr>
          <p:nvPr>
            <p:ph type="body" sz="quarter" idx="10"/>
          </p:nvPr>
        </p:nvSpPr>
        <p:spPr/>
        <p:txBody>
          <a:bodyPr/>
          <a:lstStyle/>
          <a:p>
            <a:endParaRPr lang="ko-KR" altLang="en-US"/>
          </a:p>
        </p:txBody>
      </p:sp>
      <p:sp>
        <p:nvSpPr>
          <p:cNvPr id="3" name="제목 2">
            <a:extLst>
              <a:ext uri="{FF2B5EF4-FFF2-40B4-BE49-F238E27FC236}">
                <a16:creationId xmlns:a16="http://schemas.microsoft.com/office/drawing/2014/main" id="{0C13CD99-807D-420F-A287-1BCACCE2E746}"/>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시스템 소개 </a:t>
            </a:r>
            <a:r>
              <a:rPr lang="en-US" altLang="ko-KR" sz="1300" dirty="0"/>
              <a:t>&gt; </a:t>
            </a:r>
            <a:r>
              <a:rPr lang="ko-KR" altLang="en-US" sz="1300" dirty="0"/>
              <a:t>소개</a:t>
            </a:r>
          </a:p>
        </p:txBody>
      </p:sp>
      <p:pic>
        <p:nvPicPr>
          <p:cNvPr id="4" name="그림 3">
            <a:extLst>
              <a:ext uri="{FF2B5EF4-FFF2-40B4-BE49-F238E27FC236}">
                <a16:creationId xmlns:a16="http://schemas.microsoft.com/office/drawing/2014/main" id="{9626851F-3B87-4843-A24D-DC34D0361C72}"/>
              </a:ext>
            </a:extLst>
          </p:cNvPr>
          <p:cNvPicPr>
            <a:picLocks noChangeAspect="1"/>
          </p:cNvPicPr>
          <p:nvPr/>
        </p:nvPicPr>
        <p:blipFill>
          <a:blip r:embed="rId2"/>
          <a:stretch>
            <a:fillRect/>
          </a:stretch>
        </p:blipFill>
        <p:spPr>
          <a:xfrm>
            <a:off x="143339" y="548680"/>
            <a:ext cx="8569443" cy="707496"/>
          </a:xfrm>
          <a:prstGeom prst="rect">
            <a:avLst/>
          </a:prstGeom>
        </p:spPr>
      </p:pic>
      <p:sp>
        <p:nvSpPr>
          <p:cNvPr id="5" name="직사각형 4">
            <a:extLst>
              <a:ext uri="{FF2B5EF4-FFF2-40B4-BE49-F238E27FC236}">
                <a16:creationId xmlns:a16="http://schemas.microsoft.com/office/drawing/2014/main" id="{31F97CDD-81A6-4410-B25F-7102FA750D9D}"/>
              </a:ext>
            </a:extLst>
          </p:cNvPr>
          <p:cNvSpPr/>
          <p:nvPr/>
        </p:nvSpPr>
        <p:spPr>
          <a:xfrm>
            <a:off x="143340" y="1256177"/>
            <a:ext cx="8629025" cy="384041"/>
          </a:xfrm>
          <a:prstGeom prst="rect">
            <a:avLst/>
          </a:prstGeom>
          <a:solidFill>
            <a:srgbClr val="416BA4"/>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6" name="TextBox 5">
            <a:extLst>
              <a:ext uri="{FF2B5EF4-FFF2-40B4-BE49-F238E27FC236}">
                <a16:creationId xmlns:a16="http://schemas.microsoft.com/office/drawing/2014/main" id="{FC4CDBB0-AF07-473F-ABEB-1341CB8B4B15}"/>
              </a:ext>
            </a:extLst>
          </p:cNvPr>
          <p:cNvSpPr txBox="1"/>
          <p:nvPr/>
        </p:nvSpPr>
        <p:spPr>
          <a:xfrm>
            <a:off x="911425" y="1291405"/>
            <a:ext cx="1144865" cy="307777"/>
          </a:xfrm>
          <a:prstGeom prst="rect">
            <a:avLst/>
          </a:prstGeom>
          <a:noFill/>
        </p:spPr>
        <p:txBody>
          <a:bodyPr wrap="none" rtlCol="0">
            <a:spAutoFit/>
          </a:bodyPr>
          <a:lstStyle/>
          <a:p>
            <a:r>
              <a:rPr lang="ko-KR" altLang="en-US" sz="1400" dirty="0">
                <a:solidFill>
                  <a:schemeClr val="bg1"/>
                </a:solidFill>
              </a:rPr>
              <a:t>시스템 소개</a:t>
            </a:r>
          </a:p>
        </p:txBody>
      </p:sp>
      <p:sp>
        <p:nvSpPr>
          <p:cNvPr id="7" name="TextBox 6">
            <a:extLst>
              <a:ext uri="{FF2B5EF4-FFF2-40B4-BE49-F238E27FC236}">
                <a16:creationId xmlns:a16="http://schemas.microsoft.com/office/drawing/2014/main" id="{3DF7FE94-19E3-4125-96EF-D07324BBDE10}"/>
              </a:ext>
            </a:extLst>
          </p:cNvPr>
          <p:cNvSpPr txBox="1"/>
          <p:nvPr/>
        </p:nvSpPr>
        <p:spPr>
          <a:xfrm>
            <a:off x="3065042" y="1291405"/>
            <a:ext cx="902811" cy="307777"/>
          </a:xfrm>
          <a:prstGeom prst="rect">
            <a:avLst/>
          </a:prstGeom>
          <a:noFill/>
        </p:spPr>
        <p:txBody>
          <a:bodyPr wrap="none" rtlCol="0">
            <a:spAutoFit/>
          </a:bodyPr>
          <a:lstStyle/>
          <a:p>
            <a:r>
              <a:rPr lang="ko-KR" altLang="en-US" sz="1400" dirty="0">
                <a:solidFill>
                  <a:schemeClr val="bg1"/>
                </a:solidFill>
              </a:rPr>
              <a:t>사업공고</a:t>
            </a:r>
          </a:p>
        </p:txBody>
      </p:sp>
      <p:sp>
        <p:nvSpPr>
          <p:cNvPr id="8" name="TextBox 7">
            <a:extLst>
              <a:ext uri="{FF2B5EF4-FFF2-40B4-BE49-F238E27FC236}">
                <a16:creationId xmlns:a16="http://schemas.microsoft.com/office/drawing/2014/main" id="{C9087E6E-F8A7-4F41-ADA7-FCB85F69E6EA}"/>
              </a:ext>
            </a:extLst>
          </p:cNvPr>
          <p:cNvSpPr txBox="1"/>
          <p:nvPr/>
        </p:nvSpPr>
        <p:spPr>
          <a:xfrm>
            <a:off x="6729122" y="1309796"/>
            <a:ext cx="1515541" cy="307777"/>
          </a:xfrm>
          <a:prstGeom prst="rect">
            <a:avLst/>
          </a:prstGeom>
          <a:noFill/>
        </p:spPr>
        <p:txBody>
          <a:bodyPr wrap="square" rtlCol="0">
            <a:spAutoFit/>
          </a:bodyPr>
          <a:lstStyle/>
          <a:p>
            <a:r>
              <a:rPr lang="ko-KR" altLang="en-US" sz="1400" dirty="0">
                <a:solidFill>
                  <a:schemeClr val="bg1"/>
                </a:solidFill>
              </a:rPr>
              <a:t>중소기업 통계</a:t>
            </a:r>
          </a:p>
        </p:txBody>
      </p:sp>
      <p:sp>
        <p:nvSpPr>
          <p:cNvPr id="9" name="TextBox 8">
            <a:extLst>
              <a:ext uri="{FF2B5EF4-FFF2-40B4-BE49-F238E27FC236}">
                <a16:creationId xmlns:a16="http://schemas.microsoft.com/office/drawing/2014/main" id="{92C091BF-D60B-46C6-8531-41FC5137966B}"/>
              </a:ext>
            </a:extLst>
          </p:cNvPr>
          <p:cNvSpPr txBox="1"/>
          <p:nvPr/>
        </p:nvSpPr>
        <p:spPr>
          <a:xfrm>
            <a:off x="4964315" y="1291405"/>
            <a:ext cx="864096" cy="307777"/>
          </a:xfrm>
          <a:prstGeom prst="rect">
            <a:avLst/>
          </a:prstGeom>
          <a:noFill/>
        </p:spPr>
        <p:txBody>
          <a:bodyPr wrap="square" rtlCol="0">
            <a:spAutoFit/>
          </a:bodyPr>
          <a:lstStyle/>
          <a:p>
            <a:r>
              <a:rPr lang="ko-KR" altLang="en-US" sz="1400">
                <a:solidFill>
                  <a:schemeClr val="bg1"/>
                </a:solidFill>
              </a:rPr>
              <a:t>정보</a:t>
            </a:r>
            <a:endParaRPr lang="ko-KR" altLang="en-US" sz="1400" dirty="0">
              <a:solidFill>
                <a:schemeClr val="bg1"/>
              </a:solidFill>
            </a:endParaRPr>
          </a:p>
        </p:txBody>
      </p:sp>
      <p:sp>
        <p:nvSpPr>
          <p:cNvPr id="10" name="직사각형 9">
            <a:extLst>
              <a:ext uri="{FF2B5EF4-FFF2-40B4-BE49-F238E27FC236}">
                <a16:creationId xmlns:a16="http://schemas.microsoft.com/office/drawing/2014/main" id="{824B1ACC-6609-43BE-997E-56368FE234F1}"/>
              </a:ext>
            </a:extLst>
          </p:cNvPr>
          <p:cNvSpPr/>
          <p:nvPr/>
        </p:nvSpPr>
        <p:spPr>
          <a:xfrm>
            <a:off x="131406" y="1640218"/>
            <a:ext cx="8640959" cy="38404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pic>
        <p:nvPicPr>
          <p:cNvPr id="15" name="그림 14" descr="텍스트, 실내, 천장, 작업대이(가) 표시된 사진&#10;&#10;자동 생성된 설명">
            <a:extLst>
              <a:ext uri="{FF2B5EF4-FFF2-40B4-BE49-F238E27FC236}">
                <a16:creationId xmlns:a16="http://schemas.microsoft.com/office/drawing/2014/main" id="{95386AB4-5A73-4BE2-928B-FDFFDA639CF7}"/>
              </a:ext>
            </a:extLst>
          </p:cNvPr>
          <p:cNvPicPr>
            <a:picLocks noChangeAspect="1"/>
          </p:cNvPicPr>
          <p:nvPr/>
        </p:nvPicPr>
        <p:blipFill rotWithShape="1">
          <a:blip r:embed="rId3" cstate="print">
            <a:alphaModFix amt="59000"/>
            <a:extLst>
              <a:ext uri="{28A0092B-C50C-407E-A947-70E740481C1C}">
                <a14:useLocalDpi xmlns:a14="http://schemas.microsoft.com/office/drawing/2010/main" val="0"/>
              </a:ext>
            </a:extLst>
          </a:blip>
          <a:srcRect t="41626" b="34600"/>
          <a:stretch/>
        </p:blipFill>
        <p:spPr>
          <a:xfrm>
            <a:off x="143339" y="1639763"/>
            <a:ext cx="8634901" cy="1371237"/>
          </a:xfrm>
          <a:prstGeom prst="rect">
            <a:avLst/>
          </a:prstGeom>
        </p:spPr>
      </p:pic>
      <p:pic>
        <p:nvPicPr>
          <p:cNvPr id="17" name="그림 16">
            <a:extLst>
              <a:ext uri="{FF2B5EF4-FFF2-40B4-BE49-F238E27FC236}">
                <a16:creationId xmlns:a16="http://schemas.microsoft.com/office/drawing/2014/main" id="{7C65799B-838F-43F3-B7C8-BD8037F77233}"/>
              </a:ext>
            </a:extLst>
          </p:cNvPr>
          <p:cNvPicPr>
            <a:picLocks noChangeAspect="1"/>
          </p:cNvPicPr>
          <p:nvPr/>
        </p:nvPicPr>
        <p:blipFill>
          <a:blip r:embed="rId4"/>
          <a:stretch>
            <a:fillRect/>
          </a:stretch>
        </p:blipFill>
        <p:spPr>
          <a:xfrm>
            <a:off x="239350" y="3011001"/>
            <a:ext cx="2061023" cy="3188420"/>
          </a:xfrm>
          <a:prstGeom prst="rect">
            <a:avLst/>
          </a:prstGeom>
        </p:spPr>
      </p:pic>
      <p:pic>
        <p:nvPicPr>
          <p:cNvPr id="19" name="그림 18">
            <a:extLst>
              <a:ext uri="{FF2B5EF4-FFF2-40B4-BE49-F238E27FC236}">
                <a16:creationId xmlns:a16="http://schemas.microsoft.com/office/drawing/2014/main" id="{5B53F8B3-84CD-4026-B361-DB097FB41039}"/>
              </a:ext>
            </a:extLst>
          </p:cNvPr>
          <p:cNvPicPr>
            <a:picLocks noChangeAspect="1"/>
          </p:cNvPicPr>
          <p:nvPr/>
        </p:nvPicPr>
        <p:blipFill>
          <a:blip r:embed="rId5"/>
          <a:stretch>
            <a:fillRect/>
          </a:stretch>
        </p:blipFill>
        <p:spPr>
          <a:xfrm>
            <a:off x="2005996" y="3011000"/>
            <a:ext cx="6478336" cy="623061"/>
          </a:xfrm>
          <a:prstGeom prst="rect">
            <a:avLst/>
          </a:prstGeom>
        </p:spPr>
      </p:pic>
      <p:pic>
        <p:nvPicPr>
          <p:cNvPr id="21" name="그림 20">
            <a:extLst>
              <a:ext uri="{FF2B5EF4-FFF2-40B4-BE49-F238E27FC236}">
                <a16:creationId xmlns:a16="http://schemas.microsoft.com/office/drawing/2014/main" id="{8755A06B-09FA-4738-9CAD-104B7E7AAE4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820" t="23910" r="26717" b="15000"/>
          <a:stretch/>
        </p:blipFill>
        <p:spPr>
          <a:xfrm>
            <a:off x="5830021" y="3997741"/>
            <a:ext cx="2275916" cy="1535163"/>
          </a:xfrm>
          <a:prstGeom prst="rect">
            <a:avLst/>
          </a:prstGeom>
        </p:spPr>
      </p:pic>
      <p:sp>
        <p:nvSpPr>
          <p:cNvPr id="23" name="TextBox 22">
            <a:extLst>
              <a:ext uri="{FF2B5EF4-FFF2-40B4-BE49-F238E27FC236}">
                <a16:creationId xmlns:a16="http://schemas.microsoft.com/office/drawing/2014/main" id="{3A5260D9-B57A-48B0-8652-0E492E564E67}"/>
              </a:ext>
            </a:extLst>
          </p:cNvPr>
          <p:cNvSpPr txBox="1"/>
          <p:nvPr/>
        </p:nvSpPr>
        <p:spPr>
          <a:xfrm>
            <a:off x="2477270" y="3997741"/>
            <a:ext cx="3175852" cy="1860381"/>
          </a:xfrm>
          <a:prstGeom prst="rect">
            <a:avLst/>
          </a:prstGeom>
          <a:noFill/>
        </p:spPr>
        <p:txBody>
          <a:bodyPr wrap="square">
            <a:spAutoFit/>
          </a:bodyPr>
          <a:lstStyle/>
          <a:p>
            <a:pPr algn="just" fontAlgn="base">
              <a:lnSpc>
                <a:spcPct val="160000"/>
              </a:lnSpc>
            </a:pPr>
            <a:r>
              <a:rPr lang="ko-KR" altLang="en-US" sz="1467" kern="0" dirty="0">
                <a:solidFill>
                  <a:srgbClr val="000000"/>
                </a:solidFill>
                <a:latin typeface="나눔스퀘어_ac" panose="020B0600000101010101" pitchFamily="50" charset="-127"/>
                <a:ea typeface="나눔스퀘어_ac" panose="020B0600000101010101" pitchFamily="50" charset="-127"/>
              </a:rPr>
              <a:t>전남 중소기업 </a:t>
            </a:r>
            <a:r>
              <a:rPr lang="en-US" altLang="ko-KR" sz="1467" kern="0" dirty="0">
                <a:solidFill>
                  <a:srgbClr val="000000"/>
                </a:solidFill>
                <a:latin typeface="나눔스퀘어_ac" panose="020B0600000101010101" pitchFamily="50" charset="-127"/>
                <a:ea typeface="나눔스퀘어_ac" panose="020B0600000101010101" pitchFamily="50" charset="-127"/>
              </a:rPr>
              <a:t>R&amp;D </a:t>
            </a:r>
            <a:r>
              <a:rPr lang="ko-KR" altLang="en-US" sz="1467" kern="0" dirty="0">
                <a:solidFill>
                  <a:srgbClr val="000000"/>
                </a:solidFill>
                <a:latin typeface="나눔스퀘어_ac" panose="020B0600000101010101" pitchFamily="50" charset="-127"/>
                <a:ea typeface="나눔스퀘어_ac" panose="020B0600000101010101" pitchFamily="50" charset="-127"/>
              </a:rPr>
              <a:t>통합 플랫폼은 중소기업의 업력</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규모</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역량 등에 적합한 정부</a:t>
            </a:r>
            <a:r>
              <a:rPr lang="en-US" altLang="ko-KR" sz="1467" kern="0" dirty="0">
                <a:solidFill>
                  <a:srgbClr val="000000"/>
                </a:solidFill>
                <a:latin typeface="나눔스퀘어_ac" panose="020B0600000101010101" pitchFamily="50" charset="-127"/>
                <a:ea typeface="나눔스퀘어_ac" panose="020B0600000101010101" pitchFamily="50" charset="-127"/>
              </a:rPr>
              <a:t>·</a:t>
            </a:r>
            <a:r>
              <a:rPr lang="ko-KR" altLang="en-US" sz="1467" kern="0" dirty="0">
                <a:solidFill>
                  <a:srgbClr val="000000"/>
                </a:solidFill>
                <a:latin typeface="나눔스퀘어_ac" panose="020B0600000101010101" pitchFamily="50" charset="-127"/>
                <a:ea typeface="나눔스퀘어_ac" panose="020B0600000101010101" pitchFamily="50" charset="-127"/>
              </a:rPr>
              <a:t>지자체 </a:t>
            </a:r>
            <a:r>
              <a:rPr lang="en-US" altLang="ko-KR" sz="1467" kern="0" dirty="0">
                <a:solidFill>
                  <a:srgbClr val="000000"/>
                </a:solidFill>
                <a:latin typeface="나눔스퀘어_ac" panose="020B0600000101010101" pitchFamily="50" charset="-127"/>
                <a:ea typeface="나눔스퀘어_ac" panose="020B0600000101010101" pitchFamily="50" charset="-127"/>
              </a:rPr>
              <a:t>R&amp;D </a:t>
            </a:r>
            <a:r>
              <a:rPr lang="ko-KR" altLang="en-US" sz="1467" kern="0" dirty="0">
                <a:solidFill>
                  <a:srgbClr val="000000"/>
                </a:solidFill>
                <a:latin typeface="나눔스퀘어_ac" panose="020B0600000101010101" pitchFamily="50" charset="-127"/>
                <a:ea typeface="나눔스퀘어_ac" panose="020B0600000101010101" pitchFamily="50" charset="-127"/>
              </a:rPr>
              <a:t>사업 및 전문가의 정보제공</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매칭</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현황조회를 지원하기 위한 포털 사이트입니다</a:t>
            </a:r>
            <a:r>
              <a:rPr lang="en-US" altLang="ko-KR" sz="1467" kern="0" dirty="0">
                <a:solidFill>
                  <a:srgbClr val="000000"/>
                </a:solidFill>
                <a:latin typeface="나눔스퀘어_ac" panose="020B0600000101010101" pitchFamily="50" charset="-127"/>
                <a:ea typeface="나눔스퀘어_ac" panose="020B0600000101010101" pitchFamily="50" charset="-127"/>
              </a:rPr>
              <a:t>.</a:t>
            </a:r>
            <a:endParaRPr lang="ko-KR" altLang="en-US" sz="1467" kern="0" dirty="0">
              <a:solidFill>
                <a:srgbClr val="000000"/>
              </a:solidFill>
              <a:latin typeface="나눔스퀘어_ac" panose="020B0600000101010101" pitchFamily="50" charset="-127"/>
              <a:ea typeface="나눔스퀘어_ac" panose="020B0600000101010101" pitchFamily="50" charset="-127"/>
            </a:endParaRPr>
          </a:p>
        </p:txBody>
      </p:sp>
      <p:sp>
        <p:nvSpPr>
          <p:cNvPr id="25" name="직사각형 24">
            <a:extLst>
              <a:ext uri="{FF2B5EF4-FFF2-40B4-BE49-F238E27FC236}">
                <a16:creationId xmlns:a16="http://schemas.microsoft.com/office/drawing/2014/main" id="{B2D277DE-7E9E-439A-B390-18832F12E13D}"/>
              </a:ext>
            </a:extLst>
          </p:cNvPr>
          <p:cNvSpPr/>
          <p:nvPr/>
        </p:nvSpPr>
        <p:spPr>
          <a:xfrm>
            <a:off x="2041170" y="3141955"/>
            <a:ext cx="1078500" cy="32996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tx1"/>
                </a:solidFill>
                <a:latin typeface="나눔스퀘어_ac" panose="020B0600000101010101" pitchFamily="50" charset="-127"/>
                <a:ea typeface="나눔스퀘어_ac" panose="020B0600000101010101" pitchFamily="50" charset="-127"/>
              </a:rPr>
              <a:t>SMBR&amp;D </a:t>
            </a:r>
            <a:r>
              <a:rPr lang="ko-KR" altLang="en-US" sz="1400" dirty="0">
                <a:solidFill>
                  <a:schemeClr val="tx1"/>
                </a:solidFill>
                <a:latin typeface="나눔스퀘어_ac" panose="020B0600000101010101" pitchFamily="50" charset="-127"/>
                <a:ea typeface="나눔스퀘어_ac" panose="020B0600000101010101" pitchFamily="50" charset="-127"/>
              </a:rPr>
              <a:t>소개</a:t>
            </a:r>
          </a:p>
        </p:txBody>
      </p:sp>
      <p:sp>
        <p:nvSpPr>
          <p:cNvPr id="26" name="직사각형 25">
            <a:extLst>
              <a:ext uri="{FF2B5EF4-FFF2-40B4-BE49-F238E27FC236}">
                <a16:creationId xmlns:a16="http://schemas.microsoft.com/office/drawing/2014/main" id="{F9D32754-92E5-4F6F-8BF3-AF8249931238}"/>
              </a:ext>
            </a:extLst>
          </p:cNvPr>
          <p:cNvSpPr/>
          <p:nvPr/>
        </p:nvSpPr>
        <p:spPr>
          <a:xfrm>
            <a:off x="193034" y="3304772"/>
            <a:ext cx="1221832" cy="7212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srgbClr val="3B88B7"/>
                </a:solidFill>
              </a:rPr>
              <a:t>ABOUT</a:t>
            </a:r>
          </a:p>
          <a:p>
            <a:r>
              <a:rPr lang="en-US" altLang="ko-KR" sz="1600" b="1" dirty="0">
                <a:solidFill>
                  <a:srgbClr val="3B88B7"/>
                </a:solidFill>
              </a:rPr>
              <a:t>SMBRND</a:t>
            </a:r>
            <a:endParaRPr lang="ko-KR" altLang="en-US" sz="1600" b="1" dirty="0">
              <a:solidFill>
                <a:srgbClr val="3B88B7"/>
              </a:solidFill>
            </a:endParaRPr>
          </a:p>
        </p:txBody>
      </p:sp>
      <p:sp>
        <p:nvSpPr>
          <p:cNvPr id="24" name="직사각형 23">
            <a:extLst>
              <a:ext uri="{FF2B5EF4-FFF2-40B4-BE49-F238E27FC236}">
                <a16:creationId xmlns:a16="http://schemas.microsoft.com/office/drawing/2014/main" id="{3517AB53-8B0F-4A6B-BB0E-FE4BD62A315B}"/>
              </a:ext>
            </a:extLst>
          </p:cNvPr>
          <p:cNvSpPr/>
          <p:nvPr/>
        </p:nvSpPr>
        <p:spPr>
          <a:xfrm>
            <a:off x="291817" y="3089230"/>
            <a:ext cx="672075" cy="32996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a:solidFill>
                  <a:schemeClr val="tx1"/>
                </a:solidFill>
                <a:latin typeface="나눔스퀘어_ac" panose="020B0600000101010101" pitchFamily="50" charset="-127"/>
                <a:ea typeface="나눔스퀘어_ac" panose="020B0600000101010101" pitchFamily="50" charset="-127"/>
              </a:rPr>
              <a:t>SMBRND </a:t>
            </a:r>
            <a:r>
              <a:rPr lang="ko-KR" altLang="en-US" sz="800" dirty="0">
                <a:solidFill>
                  <a:schemeClr val="tx1"/>
                </a:solidFill>
                <a:latin typeface="나눔스퀘어_ac" panose="020B0600000101010101" pitchFamily="50" charset="-127"/>
                <a:ea typeface="나눔스퀘어_ac" panose="020B0600000101010101" pitchFamily="50" charset="-127"/>
              </a:rPr>
              <a:t>소개</a:t>
            </a:r>
          </a:p>
        </p:txBody>
      </p:sp>
      <p:sp>
        <p:nvSpPr>
          <p:cNvPr id="27" name="직사각형 26">
            <a:extLst>
              <a:ext uri="{FF2B5EF4-FFF2-40B4-BE49-F238E27FC236}">
                <a16:creationId xmlns:a16="http://schemas.microsoft.com/office/drawing/2014/main" id="{604FAF30-C81D-4643-B8CB-DD19FAD22CA2}"/>
              </a:ext>
            </a:extLst>
          </p:cNvPr>
          <p:cNvSpPr/>
          <p:nvPr/>
        </p:nvSpPr>
        <p:spPr>
          <a:xfrm>
            <a:off x="315685" y="4419600"/>
            <a:ext cx="1589315" cy="381000"/>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67" dirty="0">
                <a:solidFill>
                  <a:schemeClr val="bg1"/>
                </a:solidFill>
              </a:rPr>
              <a:t>SMBRND </a:t>
            </a:r>
            <a:r>
              <a:rPr lang="ko-KR" altLang="en-US" sz="1067" dirty="0">
                <a:solidFill>
                  <a:schemeClr val="bg1"/>
                </a:solidFill>
              </a:rPr>
              <a:t>소개</a:t>
            </a:r>
          </a:p>
        </p:txBody>
      </p:sp>
      <p:sp>
        <p:nvSpPr>
          <p:cNvPr id="28" name="직사각형 27">
            <a:extLst>
              <a:ext uri="{FF2B5EF4-FFF2-40B4-BE49-F238E27FC236}">
                <a16:creationId xmlns:a16="http://schemas.microsoft.com/office/drawing/2014/main" id="{46EDF944-4E10-425D-BA6B-63366F9A9E8F}"/>
              </a:ext>
            </a:extLst>
          </p:cNvPr>
          <p:cNvSpPr/>
          <p:nvPr/>
        </p:nvSpPr>
        <p:spPr>
          <a:xfrm>
            <a:off x="315685" y="4800600"/>
            <a:ext cx="1589315" cy="381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67" dirty="0">
                <a:solidFill>
                  <a:schemeClr val="tx1"/>
                </a:solidFill>
              </a:rPr>
              <a:t>SMBRND </a:t>
            </a:r>
            <a:r>
              <a:rPr lang="ko-KR" altLang="en-US" sz="1067" dirty="0">
                <a:solidFill>
                  <a:schemeClr val="tx1"/>
                </a:solidFill>
              </a:rPr>
              <a:t>인사말</a:t>
            </a:r>
          </a:p>
        </p:txBody>
      </p:sp>
      <p:sp>
        <p:nvSpPr>
          <p:cNvPr id="29" name="직사각형 28">
            <a:extLst>
              <a:ext uri="{FF2B5EF4-FFF2-40B4-BE49-F238E27FC236}">
                <a16:creationId xmlns:a16="http://schemas.microsoft.com/office/drawing/2014/main" id="{FE678BA7-8F1C-4E30-B02F-DA57C4BC1BD7}"/>
              </a:ext>
            </a:extLst>
          </p:cNvPr>
          <p:cNvSpPr/>
          <p:nvPr/>
        </p:nvSpPr>
        <p:spPr>
          <a:xfrm>
            <a:off x="4049570" y="710406"/>
            <a:ext cx="1287439" cy="38404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867" b="1" dirty="0">
                <a:solidFill>
                  <a:srgbClr val="416BA4"/>
                </a:solidFill>
              </a:rPr>
              <a:t>SMBRND</a:t>
            </a:r>
          </a:p>
          <a:p>
            <a:pPr algn="ctr"/>
            <a:r>
              <a:rPr lang="ko-KR" altLang="en-US" sz="667" dirty="0">
                <a:solidFill>
                  <a:srgbClr val="416BA4"/>
                </a:solidFill>
              </a:rPr>
              <a:t>전남중소기업 </a:t>
            </a:r>
            <a:r>
              <a:rPr lang="en-US" altLang="ko-KR" sz="667" dirty="0">
                <a:solidFill>
                  <a:srgbClr val="416BA4"/>
                </a:solidFill>
              </a:rPr>
              <a:t>R&amp;D</a:t>
            </a:r>
            <a:r>
              <a:rPr lang="ko-KR" altLang="en-US" sz="667" dirty="0">
                <a:solidFill>
                  <a:srgbClr val="416BA4"/>
                </a:solidFill>
              </a:rPr>
              <a:t>시스템</a:t>
            </a:r>
            <a:endParaRPr lang="ko-KR" altLang="en-US" sz="533" dirty="0">
              <a:solidFill>
                <a:srgbClr val="416BA4"/>
              </a:solidFill>
            </a:endParaRPr>
          </a:p>
        </p:txBody>
      </p:sp>
    </p:spTree>
    <p:extLst>
      <p:ext uri="{BB962C8B-B14F-4D97-AF65-F5344CB8AC3E}">
        <p14:creationId xmlns:p14="http://schemas.microsoft.com/office/powerpoint/2010/main" val="292011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67677E6-DFDA-4E7F-9478-AFC710449E3D}"/>
              </a:ext>
            </a:extLst>
          </p:cNvPr>
          <p:cNvSpPr>
            <a:spLocks noGrp="1"/>
          </p:cNvSpPr>
          <p:nvPr>
            <p:ph type="body" sz="quarter" idx="10"/>
          </p:nvPr>
        </p:nvSpPr>
        <p:spPr/>
        <p:txBody>
          <a:bodyPr/>
          <a:lstStyle/>
          <a:p>
            <a:endParaRPr lang="ko-KR" altLang="en-US"/>
          </a:p>
        </p:txBody>
      </p:sp>
      <p:sp>
        <p:nvSpPr>
          <p:cNvPr id="3" name="제목 2">
            <a:extLst>
              <a:ext uri="{FF2B5EF4-FFF2-40B4-BE49-F238E27FC236}">
                <a16:creationId xmlns:a16="http://schemas.microsoft.com/office/drawing/2014/main" id="{E4786A66-5988-466E-9AB5-2D384F53DAE3}"/>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시스템 소개 </a:t>
            </a:r>
            <a:r>
              <a:rPr lang="en-US" altLang="ko-KR" sz="1300" dirty="0"/>
              <a:t>&gt; </a:t>
            </a:r>
            <a:r>
              <a:rPr lang="ko-KR" altLang="en-US" sz="1300" dirty="0"/>
              <a:t>인사말</a:t>
            </a:r>
          </a:p>
        </p:txBody>
      </p:sp>
      <p:pic>
        <p:nvPicPr>
          <p:cNvPr id="4" name="그림 3">
            <a:extLst>
              <a:ext uri="{FF2B5EF4-FFF2-40B4-BE49-F238E27FC236}">
                <a16:creationId xmlns:a16="http://schemas.microsoft.com/office/drawing/2014/main" id="{A91485C0-8D96-4511-B155-B83C0AC2A138}"/>
              </a:ext>
            </a:extLst>
          </p:cNvPr>
          <p:cNvPicPr>
            <a:picLocks noChangeAspect="1"/>
          </p:cNvPicPr>
          <p:nvPr/>
        </p:nvPicPr>
        <p:blipFill>
          <a:blip r:embed="rId2"/>
          <a:stretch>
            <a:fillRect/>
          </a:stretch>
        </p:blipFill>
        <p:spPr>
          <a:xfrm>
            <a:off x="392917" y="614894"/>
            <a:ext cx="2061023" cy="3188420"/>
          </a:xfrm>
          <a:prstGeom prst="rect">
            <a:avLst/>
          </a:prstGeom>
        </p:spPr>
      </p:pic>
      <p:pic>
        <p:nvPicPr>
          <p:cNvPr id="6" name="그림 5">
            <a:extLst>
              <a:ext uri="{FF2B5EF4-FFF2-40B4-BE49-F238E27FC236}">
                <a16:creationId xmlns:a16="http://schemas.microsoft.com/office/drawing/2014/main" id="{46109221-B20C-4942-84FE-19BFC54793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20" t="23910" r="26717" b="15000"/>
          <a:stretch/>
        </p:blipFill>
        <p:spPr>
          <a:xfrm>
            <a:off x="5983587" y="614893"/>
            <a:ext cx="2275916" cy="1535163"/>
          </a:xfrm>
          <a:prstGeom prst="rect">
            <a:avLst/>
          </a:prstGeom>
        </p:spPr>
      </p:pic>
      <p:sp>
        <p:nvSpPr>
          <p:cNvPr id="7" name="TextBox 6">
            <a:extLst>
              <a:ext uri="{FF2B5EF4-FFF2-40B4-BE49-F238E27FC236}">
                <a16:creationId xmlns:a16="http://schemas.microsoft.com/office/drawing/2014/main" id="{CB0DBF3F-3514-4BB1-830F-39A569EF65B3}"/>
              </a:ext>
            </a:extLst>
          </p:cNvPr>
          <p:cNvSpPr txBox="1"/>
          <p:nvPr/>
        </p:nvSpPr>
        <p:spPr>
          <a:xfrm>
            <a:off x="2630837" y="614893"/>
            <a:ext cx="3175852" cy="1860381"/>
          </a:xfrm>
          <a:prstGeom prst="rect">
            <a:avLst/>
          </a:prstGeom>
          <a:noFill/>
        </p:spPr>
        <p:txBody>
          <a:bodyPr wrap="square">
            <a:spAutoFit/>
          </a:bodyPr>
          <a:lstStyle/>
          <a:p>
            <a:pPr algn="just" fontAlgn="base">
              <a:lnSpc>
                <a:spcPct val="160000"/>
              </a:lnSpc>
            </a:pPr>
            <a:r>
              <a:rPr lang="ko-KR" altLang="en-US" sz="1467" kern="0" dirty="0">
                <a:solidFill>
                  <a:srgbClr val="000000"/>
                </a:solidFill>
                <a:latin typeface="나눔스퀘어_ac" panose="020B0600000101010101" pitchFamily="50" charset="-127"/>
                <a:ea typeface="나눔스퀘어_ac" panose="020B0600000101010101" pitchFamily="50" charset="-127"/>
              </a:rPr>
              <a:t>전남 중소기업 </a:t>
            </a:r>
            <a:r>
              <a:rPr lang="en-US" altLang="ko-KR" sz="1467" kern="0" dirty="0">
                <a:solidFill>
                  <a:srgbClr val="000000"/>
                </a:solidFill>
                <a:latin typeface="나눔스퀘어_ac" panose="020B0600000101010101" pitchFamily="50" charset="-127"/>
                <a:ea typeface="나눔스퀘어_ac" panose="020B0600000101010101" pitchFamily="50" charset="-127"/>
              </a:rPr>
              <a:t>R&amp;D </a:t>
            </a:r>
            <a:r>
              <a:rPr lang="ko-KR" altLang="en-US" sz="1467" kern="0" dirty="0">
                <a:solidFill>
                  <a:srgbClr val="000000"/>
                </a:solidFill>
                <a:latin typeface="나눔스퀘어_ac" panose="020B0600000101010101" pitchFamily="50" charset="-127"/>
                <a:ea typeface="나눔스퀘어_ac" panose="020B0600000101010101" pitchFamily="50" charset="-127"/>
              </a:rPr>
              <a:t>통합 플랫폼은 중소기업의 업력</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규모</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역량 등에 적합한 정부</a:t>
            </a:r>
            <a:r>
              <a:rPr lang="en-US" altLang="ko-KR" sz="1467" kern="0" dirty="0">
                <a:solidFill>
                  <a:srgbClr val="000000"/>
                </a:solidFill>
                <a:latin typeface="나눔스퀘어_ac" panose="020B0600000101010101" pitchFamily="50" charset="-127"/>
                <a:ea typeface="나눔스퀘어_ac" panose="020B0600000101010101" pitchFamily="50" charset="-127"/>
              </a:rPr>
              <a:t>·</a:t>
            </a:r>
            <a:r>
              <a:rPr lang="ko-KR" altLang="en-US" sz="1467" kern="0" dirty="0">
                <a:solidFill>
                  <a:srgbClr val="000000"/>
                </a:solidFill>
                <a:latin typeface="나눔스퀘어_ac" panose="020B0600000101010101" pitchFamily="50" charset="-127"/>
                <a:ea typeface="나눔스퀘어_ac" panose="020B0600000101010101" pitchFamily="50" charset="-127"/>
              </a:rPr>
              <a:t>지자체 </a:t>
            </a:r>
            <a:r>
              <a:rPr lang="en-US" altLang="ko-KR" sz="1467" kern="0" dirty="0">
                <a:solidFill>
                  <a:srgbClr val="000000"/>
                </a:solidFill>
                <a:latin typeface="나눔스퀘어_ac" panose="020B0600000101010101" pitchFamily="50" charset="-127"/>
                <a:ea typeface="나눔스퀘어_ac" panose="020B0600000101010101" pitchFamily="50" charset="-127"/>
              </a:rPr>
              <a:t>R&amp;D </a:t>
            </a:r>
            <a:r>
              <a:rPr lang="ko-KR" altLang="en-US" sz="1467" kern="0" dirty="0">
                <a:solidFill>
                  <a:srgbClr val="000000"/>
                </a:solidFill>
                <a:latin typeface="나눔스퀘어_ac" panose="020B0600000101010101" pitchFamily="50" charset="-127"/>
                <a:ea typeface="나눔스퀘어_ac" panose="020B0600000101010101" pitchFamily="50" charset="-127"/>
              </a:rPr>
              <a:t>사업 및 전문가의 정보제공</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매칭</a:t>
            </a:r>
            <a:r>
              <a:rPr lang="en-US" altLang="ko-KR" sz="1467" kern="0" dirty="0">
                <a:solidFill>
                  <a:srgbClr val="000000"/>
                </a:solidFill>
                <a:latin typeface="나눔스퀘어_ac" panose="020B0600000101010101" pitchFamily="50" charset="-127"/>
                <a:ea typeface="나눔스퀘어_ac" panose="020B0600000101010101" pitchFamily="50" charset="-127"/>
              </a:rPr>
              <a:t>, </a:t>
            </a:r>
            <a:r>
              <a:rPr lang="ko-KR" altLang="en-US" sz="1467" kern="0" dirty="0">
                <a:solidFill>
                  <a:srgbClr val="000000"/>
                </a:solidFill>
                <a:latin typeface="나눔스퀘어_ac" panose="020B0600000101010101" pitchFamily="50" charset="-127"/>
                <a:ea typeface="나눔스퀘어_ac" panose="020B0600000101010101" pitchFamily="50" charset="-127"/>
              </a:rPr>
              <a:t>현황조회를 지원하기 위한 포털 사이트입니다</a:t>
            </a:r>
            <a:r>
              <a:rPr lang="en-US" altLang="ko-KR" sz="1467" kern="0" dirty="0">
                <a:solidFill>
                  <a:srgbClr val="000000"/>
                </a:solidFill>
                <a:latin typeface="나눔스퀘어_ac" panose="020B0600000101010101" pitchFamily="50" charset="-127"/>
                <a:ea typeface="나눔스퀘어_ac" panose="020B0600000101010101" pitchFamily="50" charset="-127"/>
              </a:rPr>
              <a:t>.</a:t>
            </a:r>
            <a:endParaRPr lang="ko-KR" altLang="en-US" sz="1467" kern="0" dirty="0">
              <a:solidFill>
                <a:srgbClr val="000000"/>
              </a:solidFill>
              <a:latin typeface="나눔스퀘어_ac" panose="020B0600000101010101" pitchFamily="50" charset="-127"/>
              <a:ea typeface="나눔스퀘어_ac" panose="020B0600000101010101" pitchFamily="50" charset="-127"/>
            </a:endParaRPr>
          </a:p>
        </p:txBody>
      </p:sp>
      <p:sp>
        <p:nvSpPr>
          <p:cNvPr id="8" name="타원 7">
            <a:extLst>
              <a:ext uri="{FF2B5EF4-FFF2-40B4-BE49-F238E27FC236}">
                <a16:creationId xmlns:a16="http://schemas.microsoft.com/office/drawing/2014/main" id="{797FB472-A53B-46E1-AFDD-DC1BC282B606}"/>
              </a:ext>
            </a:extLst>
          </p:cNvPr>
          <p:cNvSpPr/>
          <p:nvPr/>
        </p:nvSpPr>
        <p:spPr>
          <a:xfrm>
            <a:off x="2630837" y="2922313"/>
            <a:ext cx="776865" cy="776865"/>
          </a:xfrm>
          <a:prstGeom prst="ellipse">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200" dirty="0">
                <a:solidFill>
                  <a:schemeClr val="bg1"/>
                </a:solidFill>
                <a:latin typeface="나눔스퀘어_ac" panose="020B0600000101010101" pitchFamily="50" charset="-127"/>
                <a:ea typeface="나눔스퀘어_ac" panose="020B0600000101010101" pitchFamily="50" charset="-127"/>
              </a:rPr>
              <a:t>주요기능</a:t>
            </a:r>
          </a:p>
        </p:txBody>
      </p:sp>
      <p:sp>
        <p:nvSpPr>
          <p:cNvPr id="9" name="사각형: 둥근 모서리 8">
            <a:extLst>
              <a:ext uri="{FF2B5EF4-FFF2-40B4-BE49-F238E27FC236}">
                <a16:creationId xmlns:a16="http://schemas.microsoft.com/office/drawing/2014/main" id="{5ABBD6A7-35B3-437E-8ECE-8595D8B6AA8D}"/>
              </a:ext>
            </a:extLst>
          </p:cNvPr>
          <p:cNvSpPr/>
          <p:nvPr/>
        </p:nvSpPr>
        <p:spPr>
          <a:xfrm>
            <a:off x="3644464" y="3114334"/>
            <a:ext cx="1344149" cy="379653"/>
          </a:xfrm>
          <a:prstGeom prst="roundRect">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67" dirty="0">
                <a:solidFill>
                  <a:schemeClr val="tx1">
                    <a:lumMod val="75000"/>
                    <a:lumOff val="25000"/>
                  </a:schemeClr>
                </a:solidFill>
                <a:latin typeface="나눔스퀘어_ac" panose="020B0600000101010101" pitchFamily="50" charset="-127"/>
                <a:ea typeface="나눔스퀘어_ac" panose="020B0600000101010101" pitchFamily="50" charset="-127"/>
              </a:rPr>
              <a:t>R&amp;D </a:t>
            </a:r>
            <a:r>
              <a:rPr lang="ko-KR" altLang="en-US" sz="1067" dirty="0">
                <a:solidFill>
                  <a:schemeClr val="tx1">
                    <a:lumMod val="75000"/>
                    <a:lumOff val="25000"/>
                  </a:schemeClr>
                </a:solidFill>
                <a:latin typeface="나눔스퀘어_ac" panose="020B0600000101010101" pitchFamily="50" charset="-127"/>
                <a:ea typeface="나눔스퀘어_ac" panose="020B0600000101010101" pitchFamily="50" charset="-127"/>
              </a:rPr>
              <a:t>사업정보 제공</a:t>
            </a:r>
          </a:p>
        </p:txBody>
      </p:sp>
      <p:sp>
        <p:nvSpPr>
          <p:cNvPr id="10" name="사각형: 둥근 모서리 9">
            <a:extLst>
              <a:ext uri="{FF2B5EF4-FFF2-40B4-BE49-F238E27FC236}">
                <a16:creationId xmlns:a16="http://schemas.microsoft.com/office/drawing/2014/main" id="{6F2A8075-19CD-4AD7-96AB-A3F066D6717E}"/>
              </a:ext>
            </a:extLst>
          </p:cNvPr>
          <p:cNvSpPr/>
          <p:nvPr/>
        </p:nvSpPr>
        <p:spPr>
          <a:xfrm>
            <a:off x="5142784" y="3114334"/>
            <a:ext cx="1344149" cy="379653"/>
          </a:xfrm>
          <a:prstGeom prst="roundRect">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67" dirty="0">
                <a:solidFill>
                  <a:schemeClr val="tx1">
                    <a:lumMod val="75000"/>
                    <a:lumOff val="25000"/>
                  </a:schemeClr>
                </a:solidFill>
                <a:latin typeface="나눔스퀘어_ac" panose="020B0600000101010101" pitchFamily="50" charset="-127"/>
                <a:ea typeface="나눔스퀘어_ac" panose="020B0600000101010101" pitchFamily="50" charset="-127"/>
              </a:rPr>
              <a:t>R&amp;D </a:t>
            </a:r>
            <a:r>
              <a:rPr lang="ko-KR" altLang="en-US" sz="1067" dirty="0">
                <a:solidFill>
                  <a:schemeClr val="tx1">
                    <a:lumMod val="75000"/>
                    <a:lumOff val="25000"/>
                  </a:schemeClr>
                </a:solidFill>
                <a:latin typeface="나눔스퀘어_ac" panose="020B0600000101010101" pitchFamily="50" charset="-127"/>
                <a:ea typeface="나눔스퀘어_ac" panose="020B0600000101010101" pitchFamily="50" charset="-127"/>
              </a:rPr>
              <a:t>전문가 정보제공</a:t>
            </a:r>
          </a:p>
        </p:txBody>
      </p:sp>
      <p:sp>
        <p:nvSpPr>
          <p:cNvPr id="11" name="사각형: 둥근 모서리 10">
            <a:extLst>
              <a:ext uri="{FF2B5EF4-FFF2-40B4-BE49-F238E27FC236}">
                <a16:creationId xmlns:a16="http://schemas.microsoft.com/office/drawing/2014/main" id="{208EBB38-5ED3-4F63-B527-C21E1943B937}"/>
              </a:ext>
            </a:extLst>
          </p:cNvPr>
          <p:cNvSpPr/>
          <p:nvPr/>
        </p:nvSpPr>
        <p:spPr>
          <a:xfrm>
            <a:off x="6641104" y="3114334"/>
            <a:ext cx="1344149" cy="379653"/>
          </a:xfrm>
          <a:prstGeom prst="roundRect">
            <a:avLst/>
          </a:prstGeom>
          <a:solidFill>
            <a:schemeClr val="accent4">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067" dirty="0">
                <a:solidFill>
                  <a:schemeClr val="tx1">
                    <a:lumMod val="75000"/>
                    <a:lumOff val="25000"/>
                  </a:schemeClr>
                </a:solidFill>
                <a:latin typeface="나눔스퀘어_ac" panose="020B0600000101010101" pitchFamily="50" charset="-127"/>
                <a:ea typeface="나눔스퀘어_ac" panose="020B0600000101010101" pitchFamily="50" charset="-127"/>
              </a:rPr>
              <a:t>R&amp;D </a:t>
            </a:r>
            <a:r>
              <a:rPr lang="ko-KR" altLang="en-US" sz="1067" dirty="0">
                <a:solidFill>
                  <a:schemeClr val="tx1">
                    <a:lumMod val="75000"/>
                    <a:lumOff val="25000"/>
                  </a:schemeClr>
                </a:solidFill>
                <a:latin typeface="나눔스퀘어_ac" panose="020B0600000101010101" pitchFamily="50" charset="-127"/>
                <a:ea typeface="나눔스퀘어_ac" panose="020B0600000101010101" pitchFamily="50" charset="-127"/>
              </a:rPr>
              <a:t>통계 제공</a:t>
            </a:r>
          </a:p>
        </p:txBody>
      </p:sp>
      <p:sp>
        <p:nvSpPr>
          <p:cNvPr id="12" name="타원 11">
            <a:extLst>
              <a:ext uri="{FF2B5EF4-FFF2-40B4-BE49-F238E27FC236}">
                <a16:creationId xmlns:a16="http://schemas.microsoft.com/office/drawing/2014/main" id="{5D0ADCAC-D3E4-47A1-B2CD-157830E33303}"/>
              </a:ext>
            </a:extLst>
          </p:cNvPr>
          <p:cNvSpPr/>
          <p:nvPr/>
        </p:nvSpPr>
        <p:spPr>
          <a:xfrm>
            <a:off x="2630836" y="3881192"/>
            <a:ext cx="776865" cy="776865"/>
          </a:xfrm>
          <a:prstGeom prst="ellipse">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200" dirty="0">
                <a:solidFill>
                  <a:schemeClr val="bg1"/>
                </a:solidFill>
                <a:latin typeface="나눔스퀘어_ac" panose="020B0600000101010101" pitchFamily="50" charset="-127"/>
                <a:ea typeface="나눔스퀘어_ac" panose="020B0600000101010101" pitchFamily="50" charset="-127"/>
              </a:rPr>
              <a:t>주요</a:t>
            </a:r>
            <a:endParaRPr lang="en-US" altLang="ko-KR" sz="1200" dirty="0">
              <a:solidFill>
                <a:schemeClr val="bg1"/>
              </a:solidFill>
              <a:latin typeface="나눔스퀘어_ac" panose="020B0600000101010101" pitchFamily="50" charset="-127"/>
              <a:ea typeface="나눔스퀘어_ac" panose="020B0600000101010101" pitchFamily="50" charset="-127"/>
            </a:endParaRPr>
          </a:p>
          <a:p>
            <a:pPr algn="ctr"/>
            <a:r>
              <a:rPr lang="ko-KR" altLang="en-US" sz="1200" dirty="0">
                <a:solidFill>
                  <a:schemeClr val="bg1"/>
                </a:solidFill>
                <a:latin typeface="나눔스퀘어_ac" panose="020B0600000101010101" pitchFamily="50" charset="-127"/>
                <a:ea typeface="나눔스퀘어_ac" panose="020B0600000101010101" pitchFamily="50" charset="-127"/>
              </a:rPr>
              <a:t>서비스</a:t>
            </a:r>
          </a:p>
        </p:txBody>
      </p:sp>
      <p:sp>
        <p:nvSpPr>
          <p:cNvPr id="13" name="TextBox 12">
            <a:extLst>
              <a:ext uri="{FF2B5EF4-FFF2-40B4-BE49-F238E27FC236}">
                <a16:creationId xmlns:a16="http://schemas.microsoft.com/office/drawing/2014/main" id="{BB80BDAF-E9A4-4615-862D-302B94B763F5}"/>
              </a:ext>
            </a:extLst>
          </p:cNvPr>
          <p:cNvSpPr txBox="1"/>
          <p:nvPr/>
        </p:nvSpPr>
        <p:spPr>
          <a:xfrm>
            <a:off x="3637025" y="4099153"/>
            <a:ext cx="5097870" cy="523220"/>
          </a:xfrm>
          <a:prstGeom prst="rect">
            <a:avLst/>
          </a:prstGeom>
          <a:noFill/>
        </p:spPr>
        <p:txBody>
          <a:bodyPr wrap="none" rtlCol="0">
            <a:spAutoFit/>
          </a:bodyPr>
          <a:lstStyle/>
          <a:p>
            <a:r>
              <a:rPr lang="ko-KR" altLang="en-US" sz="1400" dirty="0">
                <a:solidFill>
                  <a:srgbClr val="3B88B7"/>
                </a:solidFill>
                <a:latin typeface="Calibri" panose="020F0502020204030204" pitchFamily="34" charset="0"/>
                <a:cs typeface="Calibri" panose="020F0502020204030204" pitchFamily="34" charset="0"/>
              </a:rPr>
              <a:t>❶ 정부</a:t>
            </a:r>
            <a:r>
              <a:rPr lang="en-US" altLang="ko-KR" sz="1400" dirty="0">
                <a:solidFill>
                  <a:srgbClr val="3B88B7"/>
                </a:solidFill>
                <a:latin typeface="Calibri" panose="020F0502020204030204" pitchFamily="34" charset="0"/>
                <a:cs typeface="Calibri" panose="020F0502020204030204" pitchFamily="34" charset="0"/>
              </a:rPr>
              <a:t>·</a:t>
            </a:r>
            <a:r>
              <a:rPr lang="ko-KR" altLang="en-US" sz="1400" dirty="0">
                <a:solidFill>
                  <a:srgbClr val="3B88B7"/>
                </a:solidFill>
                <a:latin typeface="Calibri" panose="020F0502020204030204" pitchFamily="34" charset="0"/>
                <a:cs typeface="Calibri" panose="020F0502020204030204" pitchFamily="34" charset="0"/>
              </a:rPr>
              <a:t>지자체 </a:t>
            </a:r>
            <a:r>
              <a:rPr lang="en-US" altLang="ko-KR" sz="1400" dirty="0">
                <a:solidFill>
                  <a:srgbClr val="3B88B7"/>
                </a:solidFill>
                <a:latin typeface="Calibri" panose="020F0502020204030204" pitchFamily="34" charset="0"/>
                <a:cs typeface="Calibri" panose="020F0502020204030204" pitchFamily="34" charset="0"/>
              </a:rPr>
              <a:t>R&amp;D </a:t>
            </a:r>
            <a:r>
              <a:rPr lang="ko-KR" altLang="en-US" sz="1400" dirty="0">
                <a:solidFill>
                  <a:srgbClr val="3B88B7"/>
                </a:solidFill>
                <a:latin typeface="Calibri" panose="020F0502020204030204" pitchFamily="34" charset="0"/>
                <a:cs typeface="Calibri" panose="020F0502020204030204" pitchFamily="34" charset="0"/>
              </a:rPr>
              <a:t>사업 정보제공</a:t>
            </a:r>
            <a:endParaRPr lang="en-US" altLang="ko-KR" sz="1400" dirty="0">
              <a:solidFill>
                <a:srgbClr val="3B88B7"/>
              </a:solidFill>
              <a:latin typeface="Calibri" panose="020F0502020204030204" pitchFamily="34" charset="0"/>
              <a:cs typeface="Calibri" panose="020F0502020204030204" pitchFamily="34" charset="0"/>
            </a:endParaRPr>
          </a:p>
          <a:p>
            <a:r>
              <a:rPr lang="en-US" altLang="ko-KR" sz="1400" dirty="0">
                <a:solidFill>
                  <a:srgbClr val="3B88B7"/>
                </a:solidFill>
                <a:latin typeface="Calibri" panose="020F0502020204030204" pitchFamily="34" charset="0"/>
                <a:cs typeface="Calibri" panose="020F0502020204030204" pitchFamily="34" charset="0"/>
              </a:rPr>
              <a:t>     </a:t>
            </a:r>
            <a:r>
              <a:rPr lang="ko-KR" altLang="en-US" sz="933" dirty="0">
                <a:solidFill>
                  <a:schemeClr val="tx1">
                    <a:lumMod val="65000"/>
                    <a:lumOff val="35000"/>
                  </a:schemeClr>
                </a:solidFill>
                <a:latin typeface="Calibri" panose="020F0502020204030204" pitchFamily="34" charset="0"/>
                <a:cs typeface="Calibri" panose="020F0502020204030204" pitchFamily="34" charset="0"/>
              </a:rPr>
              <a:t>정부와 전남도의 중소기업 연구개발 사업 현황 및 계획 조회</a:t>
            </a:r>
            <a:r>
              <a:rPr lang="en-US" altLang="ko-KR" sz="933" dirty="0">
                <a:solidFill>
                  <a:schemeClr val="tx1">
                    <a:lumMod val="65000"/>
                    <a:lumOff val="35000"/>
                  </a:schemeClr>
                </a:solidFill>
                <a:latin typeface="Calibri" panose="020F0502020204030204" pitchFamily="34" charset="0"/>
                <a:cs typeface="Calibri" panose="020F0502020204030204" pitchFamily="34" charset="0"/>
              </a:rPr>
              <a:t>, </a:t>
            </a:r>
            <a:r>
              <a:rPr lang="ko-KR" altLang="en-US" sz="933" dirty="0">
                <a:solidFill>
                  <a:schemeClr val="tx1">
                    <a:lumMod val="65000"/>
                    <a:lumOff val="35000"/>
                  </a:schemeClr>
                </a:solidFill>
                <a:latin typeface="Calibri" panose="020F0502020204030204" pitchFamily="34" charset="0"/>
                <a:cs typeface="Calibri" panose="020F0502020204030204" pitchFamily="34" charset="0"/>
              </a:rPr>
              <a:t>적합한 사업 매칭 서비스 제공</a:t>
            </a:r>
            <a:endParaRPr lang="ko-KR" altLang="en-US" sz="1400" dirty="0">
              <a:solidFill>
                <a:schemeClr val="tx1">
                  <a:lumMod val="65000"/>
                  <a:lumOff val="35000"/>
                </a:schemeClr>
              </a:solidFill>
            </a:endParaRPr>
          </a:p>
        </p:txBody>
      </p:sp>
      <p:sp>
        <p:nvSpPr>
          <p:cNvPr id="15" name="TextBox 14">
            <a:extLst>
              <a:ext uri="{FF2B5EF4-FFF2-40B4-BE49-F238E27FC236}">
                <a16:creationId xmlns:a16="http://schemas.microsoft.com/office/drawing/2014/main" id="{344B9108-4739-436E-9222-47E950643AA9}"/>
              </a:ext>
            </a:extLst>
          </p:cNvPr>
          <p:cNvSpPr txBox="1"/>
          <p:nvPr/>
        </p:nvSpPr>
        <p:spPr>
          <a:xfrm>
            <a:off x="3639662" y="4784998"/>
            <a:ext cx="4571209" cy="307777"/>
          </a:xfrm>
          <a:prstGeom prst="rect">
            <a:avLst/>
          </a:prstGeom>
          <a:noFill/>
        </p:spPr>
        <p:txBody>
          <a:bodyPr wrap="square">
            <a:spAutoFit/>
          </a:bodyPr>
          <a:lstStyle/>
          <a:p>
            <a:r>
              <a:rPr lang="ko-KR" altLang="en-US" sz="1400" dirty="0">
                <a:solidFill>
                  <a:srgbClr val="3B88B7"/>
                </a:solidFill>
                <a:latin typeface="Calibri" panose="020F0502020204030204" pitchFamily="34" charset="0"/>
                <a:cs typeface="Calibri" panose="020F0502020204030204" pitchFamily="34" charset="0"/>
              </a:rPr>
              <a:t>❷ 전문가 정보 제공</a:t>
            </a:r>
            <a:endParaRPr lang="ko-KR" altLang="en-US" sz="1400" dirty="0">
              <a:solidFill>
                <a:srgbClr val="3B88B7"/>
              </a:solidFill>
            </a:endParaRPr>
          </a:p>
        </p:txBody>
      </p:sp>
      <p:sp>
        <p:nvSpPr>
          <p:cNvPr id="17" name="TextBox 16">
            <a:extLst>
              <a:ext uri="{FF2B5EF4-FFF2-40B4-BE49-F238E27FC236}">
                <a16:creationId xmlns:a16="http://schemas.microsoft.com/office/drawing/2014/main" id="{B45F7D40-61A9-48A5-BA46-E760EB61EA14}"/>
              </a:ext>
            </a:extLst>
          </p:cNvPr>
          <p:cNvSpPr txBox="1"/>
          <p:nvPr/>
        </p:nvSpPr>
        <p:spPr>
          <a:xfrm>
            <a:off x="3637026" y="5268678"/>
            <a:ext cx="2842605" cy="307777"/>
          </a:xfrm>
          <a:prstGeom prst="rect">
            <a:avLst/>
          </a:prstGeom>
          <a:noFill/>
        </p:spPr>
        <p:txBody>
          <a:bodyPr wrap="square">
            <a:spAutoFit/>
          </a:bodyPr>
          <a:lstStyle/>
          <a:p>
            <a:r>
              <a:rPr lang="ko-KR" altLang="en-US" sz="1400" dirty="0">
                <a:solidFill>
                  <a:srgbClr val="3B88B7"/>
                </a:solidFill>
                <a:latin typeface="Calibri" panose="020F0502020204030204" pitchFamily="34" charset="0"/>
                <a:cs typeface="Calibri" panose="020F0502020204030204" pitchFamily="34" charset="0"/>
              </a:rPr>
              <a:t>❸ 통계 정보제공</a:t>
            </a:r>
            <a:endParaRPr lang="ko-KR" altLang="en-US" sz="1400" dirty="0">
              <a:solidFill>
                <a:srgbClr val="3B88B7"/>
              </a:solidFill>
            </a:endParaRPr>
          </a:p>
        </p:txBody>
      </p:sp>
      <p:sp>
        <p:nvSpPr>
          <p:cNvPr id="22" name="직사각형 21">
            <a:extLst>
              <a:ext uri="{FF2B5EF4-FFF2-40B4-BE49-F238E27FC236}">
                <a16:creationId xmlns:a16="http://schemas.microsoft.com/office/drawing/2014/main" id="{2CE1166E-6BB9-419C-BD5A-EDA78E4CE23F}"/>
              </a:ext>
            </a:extLst>
          </p:cNvPr>
          <p:cNvSpPr/>
          <p:nvPr/>
        </p:nvSpPr>
        <p:spPr>
          <a:xfrm>
            <a:off x="345434" y="866372"/>
            <a:ext cx="1256863" cy="7212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srgbClr val="3B88B7"/>
                </a:solidFill>
              </a:rPr>
              <a:t>ABOUT</a:t>
            </a:r>
          </a:p>
          <a:p>
            <a:r>
              <a:rPr lang="en-US" altLang="ko-KR" sz="1600" b="1" dirty="0">
                <a:solidFill>
                  <a:srgbClr val="3B88B7"/>
                </a:solidFill>
              </a:rPr>
              <a:t>SMBRND</a:t>
            </a:r>
            <a:endParaRPr lang="ko-KR" altLang="en-US" sz="1600" b="1" dirty="0">
              <a:solidFill>
                <a:srgbClr val="3B88B7"/>
              </a:solidFill>
            </a:endParaRPr>
          </a:p>
        </p:txBody>
      </p:sp>
      <p:sp>
        <p:nvSpPr>
          <p:cNvPr id="23" name="직사각형 22">
            <a:extLst>
              <a:ext uri="{FF2B5EF4-FFF2-40B4-BE49-F238E27FC236}">
                <a16:creationId xmlns:a16="http://schemas.microsoft.com/office/drawing/2014/main" id="{43E90A7E-D83F-4210-AE55-E2C6A3B85554}"/>
              </a:ext>
            </a:extLst>
          </p:cNvPr>
          <p:cNvSpPr/>
          <p:nvPr/>
        </p:nvSpPr>
        <p:spPr>
          <a:xfrm>
            <a:off x="444217" y="650830"/>
            <a:ext cx="672075" cy="32996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a:solidFill>
                  <a:schemeClr val="tx1"/>
                </a:solidFill>
                <a:latin typeface="나눔스퀘어_ac" panose="020B0600000101010101" pitchFamily="50" charset="-127"/>
                <a:ea typeface="나눔스퀘어_ac" panose="020B0600000101010101" pitchFamily="50" charset="-127"/>
              </a:rPr>
              <a:t>SMBRND </a:t>
            </a:r>
            <a:r>
              <a:rPr lang="ko-KR" altLang="en-US" sz="800" dirty="0">
                <a:solidFill>
                  <a:schemeClr val="tx1"/>
                </a:solidFill>
                <a:latin typeface="나눔스퀘어_ac" panose="020B0600000101010101" pitchFamily="50" charset="-127"/>
                <a:ea typeface="나눔스퀘어_ac" panose="020B0600000101010101" pitchFamily="50" charset="-127"/>
              </a:rPr>
              <a:t>소개</a:t>
            </a:r>
          </a:p>
        </p:txBody>
      </p:sp>
      <p:sp>
        <p:nvSpPr>
          <p:cNvPr id="19" name="직사각형 18">
            <a:extLst>
              <a:ext uri="{FF2B5EF4-FFF2-40B4-BE49-F238E27FC236}">
                <a16:creationId xmlns:a16="http://schemas.microsoft.com/office/drawing/2014/main" id="{93AC5960-4870-4678-A145-9BE2548255B6}"/>
              </a:ext>
            </a:extLst>
          </p:cNvPr>
          <p:cNvSpPr/>
          <p:nvPr/>
        </p:nvSpPr>
        <p:spPr>
          <a:xfrm>
            <a:off x="449978" y="1959556"/>
            <a:ext cx="1630492" cy="381000"/>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67" dirty="0">
                <a:solidFill>
                  <a:schemeClr val="bg1"/>
                </a:solidFill>
              </a:rPr>
              <a:t>SMBRND </a:t>
            </a:r>
            <a:r>
              <a:rPr lang="ko-KR" altLang="en-US" sz="1067" dirty="0">
                <a:solidFill>
                  <a:schemeClr val="bg1"/>
                </a:solidFill>
              </a:rPr>
              <a:t>소개</a:t>
            </a:r>
          </a:p>
        </p:txBody>
      </p:sp>
      <p:sp>
        <p:nvSpPr>
          <p:cNvPr id="24" name="직사각형 23">
            <a:extLst>
              <a:ext uri="{FF2B5EF4-FFF2-40B4-BE49-F238E27FC236}">
                <a16:creationId xmlns:a16="http://schemas.microsoft.com/office/drawing/2014/main" id="{134299AC-89F9-4258-832C-5E17232681F5}"/>
              </a:ext>
            </a:extLst>
          </p:cNvPr>
          <p:cNvSpPr/>
          <p:nvPr/>
        </p:nvSpPr>
        <p:spPr>
          <a:xfrm>
            <a:off x="449978" y="2340556"/>
            <a:ext cx="1630492" cy="381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67" dirty="0">
                <a:solidFill>
                  <a:schemeClr val="tx1"/>
                </a:solidFill>
              </a:rPr>
              <a:t>SMBRND </a:t>
            </a:r>
            <a:r>
              <a:rPr lang="ko-KR" altLang="en-US" sz="1067" dirty="0">
                <a:solidFill>
                  <a:schemeClr val="tx1"/>
                </a:solidFill>
              </a:rPr>
              <a:t>인사말</a:t>
            </a:r>
          </a:p>
        </p:txBody>
      </p:sp>
    </p:spTree>
    <p:extLst>
      <p:ext uri="{BB962C8B-B14F-4D97-AF65-F5344CB8AC3E}">
        <p14:creationId xmlns:p14="http://schemas.microsoft.com/office/powerpoint/2010/main" val="37305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D8D5AA6-2913-4275-8263-22CADE4057E9}"/>
              </a:ext>
            </a:extLst>
          </p:cNvPr>
          <p:cNvSpPr>
            <a:spLocks noGrp="1"/>
          </p:cNvSpPr>
          <p:nvPr>
            <p:ph type="body" sz="quarter" idx="10"/>
          </p:nvPr>
        </p:nvSpPr>
        <p:spPr/>
        <p:txBody>
          <a:bodyPr/>
          <a:lstStyle/>
          <a:p>
            <a:endParaRPr lang="ko-KR" altLang="en-US"/>
          </a:p>
        </p:txBody>
      </p:sp>
      <p:sp>
        <p:nvSpPr>
          <p:cNvPr id="3" name="제목 2">
            <a:extLst>
              <a:ext uri="{FF2B5EF4-FFF2-40B4-BE49-F238E27FC236}">
                <a16:creationId xmlns:a16="http://schemas.microsoft.com/office/drawing/2014/main" id="{19FBFB21-CD49-45AD-8790-EA484C79F380}"/>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구축 </a:t>
            </a:r>
            <a:r>
              <a:rPr lang="en-US" altLang="ko-KR" sz="1300" dirty="0"/>
              <a:t>&gt; </a:t>
            </a:r>
            <a:r>
              <a:rPr lang="ko-KR" altLang="en-US" sz="1300" dirty="0"/>
              <a:t>시스템 소개 </a:t>
            </a:r>
            <a:r>
              <a:rPr lang="en-US" altLang="ko-KR" sz="1300" dirty="0"/>
              <a:t>&gt; </a:t>
            </a:r>
            <a:r>
              <a:rPr lang="ko-KR" altLang="en-US" sz="1300" dirty="0"/>
              <a:t>인사말</a:t>
            </a:r>
          </a:p>
        </p:txBody>
      </p:sp>
      <p:pic>
        <p:nvPicPr>
          <p:cNvPr id="9" name="그림 8">
            <a:extLst>
              <a:ext uri="{FF2B5EF4-FFF2-40B4-BE49-F238E27FC236}">
                <a16:creationId xmlns:a16="http://schemas.microsoft.com/office/drawing/2014/main" id="{2C43E0CD-6CD5-41E6-91E4-FFB43E681EB9}"/>
              </a:ext>
            </a:extLst>
          </p:cNvPr>
          <p:cNvPicPr>
            <a:picLocks noChangeAspect="1"/>
          </p:cNvPicPr>
          <p:nvPr/>
        </p:nvPicPr>
        <p:blipFill>
          <a:blip r:embed="rId2"/>
          <a:stretch>
            <a:fillRect/>
          </a:stretch>
        </p:blipFill>
        <p:spPr>
          <a:xfrm>
            <a:off x="2444300" y="740701"/>
            <a:ext cx="6516357" cy="647912"/>
          </a:xfrm>
          <a:prstGeom prst="rect">
            <a:avLst/>
          </a:prstGeom>
        </p:spPr>
      </p:pic>
      <p:pic>
        <p:nvPicPr>
          <p:cNvPr id="11" name="그림 10" descr="텍스트이(가) 표시된 사진&#10;&#10;자동 생성된 설명">
            <a:extLst>
              <a:ext uri="{FF2B5EF4-FFF2-40B4-BE49-F238E27FC236}">
                <a16:creationId xmlns:a16="http://schemas.microsoft.com/office/drawing/2014/main" id="{905FE01A-0E61-4945-B2D8-8F85226773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2543" y="1388614"/>
            <a:ext cx="2795019" cy="2468893"/>
          </a:xfrm>
          <a:prstGeom prst="rect">
            <a:avLst/>
          </a:prstGeom>
        </p:spPr>
      </p:pic>
      <p:sp>
        <p:nvSpPr>
          <p:cNvPr id="13" name="TextBox 12">
            <a:extLst>
              <a:ext uri="{FF2B5EF4-FFF2-40B4-BE49-F238E27FC236}">
                <a16:creationId xmlns:a16="http://schemas.microsoft.com/office/drawing/2014/main" id="{828BA7DB-A1A0-453B-AF90-A99EFF6F1C16}"/>
              </a:ext>
            </a:extLst>
          </p:cNvPr>
          <p:cNvSpPr txBox="1"/>
          <p:nvPr/>
        </p:nvSpPr>
        <p:spPr>
          <a:xfrm>
            <a:off x="5178244" y="1424765"/>
            <a:ext cx="3552395" cy="4328814"/>
          </a:xfrm>
          <a:prstGeom prst="rect">
            <a:avLst/>
          </a:prstGeom>
          <a:noFill/>
        </p:spPr>
        <p:txBody>
          <a:bodyPr wrap="square">
            <a:spAutoFit/>
          </a:bodyPr>
          <a:lstStyle/>
          <a:p>
            <a:pPr algn="just" fontAlgn="base">
              <a:lnSpc>
                <a:spcPct val="160000"/>
              </a:lnSpc>
            </a:pPr>
            <a:r>
              <a:rPr lang="ko-KR" altLang="en-US" sz="1200" kern="0" dirty="0">
                <a:solidFill>
                  <a:srgbClr val="000000"/>
                </a:solidFill>
                <a:latin typeface="나눔스퀘어_ac" panose="020B0600000101010101" pitchFamily="50" charset="-127"/>
                <a:ea typeface="나눔스퀘어_ac" panose="020B0600000101010101" pitchFamily="50" charset="-127"/>
              </a:rPr>
              <a:t>중소기업 </a:t>
            </a:r>
            <a:r>
              <a:rPr lang="en-US" altLang="ko-KR" sz="1200" kern="0" dirty="0">
                <a:solidFill>
                  <a:srgbClr val="000000"/>
                </a:solidFill>
                <a:latin typeface="나눔스퀘어_ac" panose="020B0600000101010101" pitchFamily="50" charset="-127"/>
                <a:ea typeface="나눔스퀘어_ac" panose="020B0600000101010101" pitchFamily="50" charset="-127"/>
              </a:rPr>
              <a:t>R&amp;D </a:t>
            </a:r>
            <a:r>
              <a:rPr lang="ko-KR" altLang="en-US" sz="1200" kern="0" dirty="0">
                <a:solidFill>
                  <a:srgbClr val="000000"/>
                </a:solidFill>
                <a:latin typeface="나눔스퀘어_ac" panose="020B0600000101010101" pitchFamily="50" charset="-127"/>
                <a:ea typeface="나눔스퀘어_ac" panose="020B0600000101010101" pitchFamily="50" charset="-127"/>
              </a:rPr>
              <a:t>통합 플랫폼은 전남 지역 중소기업에게 기업의 업력</a:t>
            </a:r>
            <a:r>
              <a:rPr lang="en-US" altLang="ko-KR" sz="1200" kern="0" dirty="0">
                <a:solidFill>
                  <a:srgbClr val="000000"/>
                </a:solidFill>
                <a:latin typeface="나눔스퀘어_ac" panose="020B0600000101010101" pitchFamily="50" charset="-127"/>
                <a:ea typeface="나눔스퀘어_ac" panose="020B0600000101010101" pitchFamily="50" charset="-127"/>
              </a:rPr>
              <a:t>·</a:t>
            </a:r>
            <a:r>
              <a:rPr lang="ko-KR" altLang="en-US" sz="1200" kern="0" dirty="0">
                <a:solidFill>
                  <a:srgbClr val="000000"/>
                </a:solidFill>
                <a:latin typeface="나눔스퀘어_ac" panose="020B0600000101010101" pitchFamily="50" charset="-127"/>
                <a:ea typeface="나눔스퀘어_ac" panose="020B0600000101010101" pitchFamily="50" charset="-127"/>
              </a:rPr>
              <a:t>규모</a:t>
            </a:r>
            <a:r>
              <a:rPr lang="en-US" altLang="ko-KR" sz="1200" kern="0" dirty="0">
                <a:solidFill>
                  <a:srgbClr val="000000"/>
                </a:solidFill>
                <a:latin typeface="나눔스퀘어_ac" panose="020B0600000101010101" pitchFamily="50" charset="-127"/>
                <a:ea typeface="나눔스퀘어_ac" panose="020B0600000101010101" pitchFamily="50" charset="-127"/>
              </a:rPr>
              <a:t>·</a:t>
            </a:r>
            <a:r>
              <a:rPr lang="ko-KR" altLang="en-US" sz="1200" kern="0" dirty="0">
                <a:solidFill>
                  <a:srgbClr val="000000"/>
                </a:solidFill>
                <a:latin typeface="나눔스퀘어_ac" panose="020B0600000101010101" pitchFamily="50" charset="-127"/>
                <a:ea typeface="나눔스퀘어_ac" panose="020B0600000101010101" pitchFamily="50" charset="-127"/>
              </a:rPr>
              <a:t>역량 별 적합한 정부</a:t>
            </a:r>
            <a:r>
              <a:rPr lang="en-US" altLang="ko-KR" sz="1200" kern="0" dirty="0">
                <a:solidFill>
                  <a:srgbClr val="000000"/>
                </a:solidFill>
                <a:latin typeface="나눔스퀘어_ac" panose="020B0600000101010101" pitchFamily="50" charset="-127"/>
                <a:ea typeface="나눔스퀘어_ac" panose="020B0600000101010101" pitchFamily="50" charset="-127"/>
              </a:rPr>
              <a:t>·</a:t>
            </a:r>
            <a:r>
              <a:rPr lang="ko-KR" altLang="en-US" sz="1200" kern="0" dirty="0">
                <a:solidFill>
                  <a:srgbClr val="000000"/>
                </a:solidFill>
                <a:latin typeface="나눔스퀘어_ac" panose="020B0600000101010101" pitchFamily="50" charset="-127"/>
                <a:ea typeface="나눔스퀘어_ac" panose="020B0600000101010101" pitchFamily="50" charset="-127"/>
              </a:rPr>
              <a:t>지자체의 </a:t>
            </a:r>
            <a:r>
              <a:rPr lang="en-US" altLang="ko-KR" sz="1200" kern="0" dirty="0">
                <a:solidFill>
                  <a:srgbClr val="000000"/>
                </a:solidFill>
                <a:latin typeface="나눔스퀘어_ac" panose="020B0600000101010101" pitchFamily="50" charset="-127"/>
                <a:ea typeface="나눔스퀘어_ac" panose="020B0600000101010101" pitchFamily="50" charset="-127"/>
              </a:rPr>
              <a:t>R&amp;D </a:t>
            </a:r>
            <a:r>
              <a:rPr lang="ko-KR" altLang="en-US" sz="1200" kern="0" dirty="0">
                <a:solidFill>
                  <a:srgbClr val="000000"/>
                </a:solidFill>
                <a:latin typeface="나눔스퀘어_ac" panose="020B0600000101010101" pitchFamily="50" charset="-127"/>
                <a:ea typeface="나눔스퀘어_ac" panose="020B0600000101010101" pitchFamily="50" charset="-127"/>
              </a:rPr>
              <a:t>사업의 정보를 제공하고 관련된 전문가 </a:t>
            </a:r>
            <a:r>
              <a:rPr lang="ko-KR" altLang="en-US" sz="1200" kern="0" dirty="0" err="1">
                <a:solidFill>
                  <a:srgbClr val="000000"/>
                </a:solidFill>
                <a:latin typeface="나눔스퀘어_ac" panose="020B0600000101010101" pitchFamily="50" charset="-127"/>
                <a:ea typeface="나눔스퀘어_ac" panose="020B0600000101010101" pitchFamily="50" charset="-127"/>
              </a:rPr>
              <a:t>매칭을</a:t>
            </a:r>
            <a:r>
              <a:rPr lang="ko-KR" altLang="en-US" sz="1200" kern="0" dirty="0">
                <a:solidFill>
                  <a:srgbClr val="000000"/>
                </a:solidFill>
                <a:latin typeface="나눔스퀘어_ac" panose="020B0600000101010101" pitchFamily="50" charset="-127"/>
                <a:ea typeface="나눔스퀘어_ac" panose="020B0600000101010101" pitchFamily="50" charset="-127"/>
              </a:rPr>
              <a:t> 지원함으로써</a:t>
            </a:r>
            <a:r>
              <a:rPr lang="en-US" altLang="ko-KR" sz="1200" kern="0" dirty="0">
                <a:solidFill>
                  <a:srgbClr val="000000"/>
                </a:solidFill>
                <a:latin typeface="나눔스퀘어_ac" panose="020B0600000101010101" pitchFamily="50" charset="-127"/>
                <a:ea typeface="나눔스퀘어_ac" panose="020B0600000101010101" pitchFamily="50" charset="-127"/>
              </a:rPr>
              <a:t>, </a:t>
            </a:r>
            <a:r>
              <a:rPr lang="ko-KR" altLang="en-US" sz="1200" kern="0" dirty="0">
                <a:solidFill>
                  <a:srgbClr val="000000"/>
                </a:solidFill>
                <a:latin typeface="나눔스퀘어_ac" panose="020B0600000101010101" pitchFamily="50" charset="-127"/>
                <a:ea typeface="나눔스퀘어_ac" panose="020B0600000101010101" pitchFamily="50" charset="-127"/>
              </a:rPr>
              <a:t>지역 중소기업의 </a:t>
            </a:r>
            <a:r>
              <a:rPr lang="en-US" altLang="ko-KR" sz="1200" kern="0" dirty="0">
                <a:solidFill>
                  <a:srgbClr val="000000"/>
                </a:solidFill>
                <a:latin typeface="나눔스퀘어_ac" panose="020B0600000101010101" pitchFamily="50" charset="-127"/>
                <a:ea typeface="나눔스퀘어_ac" panose="020B0600000101010101" pitchFamily="50" charset="-127"/>
              </a:rPr>
              <a:t>R&amp;D </a:t>
            </a:r>
            <a:r>
              <a:rPr lang="ko-KR" altLang="en-US" sz="1200" kern="0" dirty="0">
                <a:solidFill>
                  <a:srgbClr val="000000"/>
                </a:solidFill>
                <a:latin typeface="나눔스퀘어_ac" panose="020B0600000101010101" pitchFamily="50" charset="-127"/>
                <a:ea typeface="나눔스퀘어_ac" panose="020B0600000101010101" pitchFamily="50" charset="-127"/>
              </a:rPr>
              <a:t>활성화를 위해 구축되었습니다</a:t>
            </a:r>
            <a:r>
              <a:rPr lang="en-US" altLang="ko-KR" sz="1200" kern="0" dirty="0">
                <a:solidFill>
                  <a:srgbClr val="000000"/>
                </a:solidFill>
                <a:latin typeface="나눔스퀘어_ac" panose="020B0600000101010101" pitchFamily="50" charset="-127"/>
                <a:ea typeface="나눔스퀘어_ac" panose="020B0600000101010101" pitchFamily="50" charset="-127"/>
              </a:rPr>
              <a:t>.</a:t>
            </a:r>
            <a:endParaRPr lang="ko-KR" altLang="en-US" sz="533" kern="0" dirty="0">
              <a:solidFill>
                <a:srgbClr val="000000"/>
              </a:solidFill>
              <a:latin typeface="나눔스퀘어_ac" panose="020B0600000101010101" pitchFamily="50" charset="-127"/>
              <a:ea typeface="나눔스퀘어_ac" panose="020B0600000101010101" pitchFamily="50" charset="-127"/>
            </a:endParaRPr>
          </a:p>
          <a:p>
            <a:pPr algn="just" fontAlgn="base">
              <a:lnSpc>
                <a:spcPct val="160000"/>
              </a:lnSpc>
            </a:pPr>
            <a:r>
              <a:rPr lang="ko-KR" altLang="en-US" sz="1200" kern="0" dirty="0" err="1">
                <a:solidFill>
                  <a:srgbClr val="000000"/>
                </a:solidFill>
                <a:latin typeface="나눔스퀘어_ac" panose="020B0600000101010101" pitchFamily="50" charset="-127"/>
                <a:ea typeface="나눔스퀘어_ac" panose="020B0600000101010101" pitchFamily="50" charset="-127"/>
              </a:rPr>
              <a:t>전남테크노파크는</a:t>
            </a:r>
            <a:r>
              <a:rPr lang="ko-KR" altLang="en-US" sz="1200" kern="0" dirty="0">
                <a:solidFill>
                  <a:srgbClr val="000000"/>
                </a:solidFill>
                <a:latin typeface="나눔스퀘어_ac" panose="020B0600000101010101" pitchFamily="50" charset="-127"/>
                <a:ea typeface="나눔스퀘어_ac" panose="020B0600000101010101" pitchFamily="50" charset="-127"/>
              </a:rPr>
              <a:t> 지난 </a:t>
            </a:r>
            <a:r>
              <a:rPr lang="en-US" altLang="ko-KR" sz="1200" kern="0" dirty="0">
                <a:solidFill>
                  <a:srgbClr val="000000"/>
                </a:solidFill>
                <a:latin typeface="나눔스퀘어_ac" panose="020B0600000101010101" pitchFamily="50" charset="-127"/>
                <a:ea typeface="나눔스퀘어_ac" panose="020B0600000101010101" pitchFamily="50" charset="-127"/>
              </a:rPr>
              <a:t>2003</a:t>
            </a:r>
            <a:r>
              <a:rPr lang="ko-KR" altLang="en-US" sz="1200" kern="0" dirty="0">
                <a:solidFill>
                  <a:srgbClr val="000000"/>
                </a:solidFill>
                <a:latin typeface="나눔스퀘어_ac" panose="020B0600000101010101" pitchFamily="50" charset="-127"/>
                <a:ea typeface="나눔스퀘어_ac" panose="020B0600000101010101" pitchFamily="50" charset="-127"/>
              </a:rPr>
              <a:t>년 출범한 이래로</a:t>
            </a:r>
            <a:r>
              <a:rPr lang="en-US" altLang="ko-KR" sz="1200" kern="0" dirty="0">
                <a:solidFill>
                  <a:srgbClr val="000000"/>
                </a:solidFill>
                <a:latin typeface="나눔스퀘어_ac" panose="020B0600000101010101" pitchFamily="50" charset="-127"/>
                <a:ea typeface="나눔스퀘어_ac" panose="020B0600000101010101" pitchFamily="50" charset="-127"/>
              </a:rPr>
              <a:t>, </a:t>
            </a:r>
            <a:r>
              <a:rPr lang="ko-KR" altLang="en-US" sz="1200" kern="0" dirty="0">
                <a:solidFill>
                  <a:srgbClr val="000000"/>
                </a:solidFill>
                <a:latin typeface="나눔스퀘어_ac" panose="020B0600000101010101" pitchFamily="50" charset="-127"/>
                <a:ea typeface="나눔스퀘어_ac" panose="020B0600000101010101" pitchFamily="50" charset="-127"/>
              </a:rPr>
              <a:t>지역 과학기술혁신과 미래 </a:t>
            </a:r>
            <a:r>
              <a:rPr lang="ko-KR" altLang="en-US" sz="1200" kern="0" dirty="0" err="1">
                <a:solidFill>
                  <a:srgbClr val="000000"/>
                </a:solidFill>
                <a:latin typeface="나눔스퀘어_ac" panose="020B0600000101010101" pitchFamily="50" charset="-127"/>
                <a:ea typeface="나눔스퀘어_ac" panose="020B0600000101010101" pitchFamily="50" charset="-127"/>
              </a:rPr>
              <a:t>신산업</a:t>
            </a:r>
            <a:r>
              <a:rPr lang="ko-KR" altLang="en-US" sz="1200" kern="0" dirty="0">
                <a:solidFill>
                  <a:srgbClr val="000000"/>
                </a:solidFill>
                <a:latin typeface="나눔스퀘어_ac" panose="020B0600000101010101" pitchFamily="50" charset="-127"/>
                <a:ea typeface="나눔스퀘어_ac" panose="020B0600000101010101" pitchFamily="50" charset="-127"/>
              </a:rPr>
              <a:t> 창출</a:t>
            </a:r>
            <a:r>
              <a:rPr lang="en-US" altLang="ko-KR" sz="1200" kern="0" dirty="0">
                <a:solidFill>
                  <a:srgbClr val="000000"/>
                </a:solidFill>
                <a:latin typeface="나눔스퀘어_ac" panose="020B0600000101010101" pitchFamily="50" charset="-127"/>
                <a:ea typeface="나눔스퀘어_ac" panose="020B0600000101010101" pitchFamily="50" charset="-127"/>
              </a:rPr>
              <a:t>, </a:t>
            </a:r>
            <a:r>
              <a:rPr lang="ko-KR" altLang="en-US" sz="1200" kern="0" dirty="0">
                <a:solidFill>
                  <a:srgbClr val="000000"/>
                </a:solidFill>
                <a:latin typeface="나눔스퀘어_ac" panose="020B0600000101010101" pitchFamily="50" charset="-127"/>
                <a:ea typeface="나눔스퀘어_ac" panose="020B0600000101010101" pitchFamily="50" charset="-127"/>
              </a:rPr>
              <a:t>도내 중소벤처기업 육성 및 지역산업 발전을 위한 </a:t>
            </a:r>
            <a:r>
              <a:rPr lang="ko-KR" altLang="en-US" sz="1200" kern="0" dirty="0" err="1">
                <a:solidFill>
                  <a:srgbClr val="000000"/>
                </a:solidFill>
                <a:latin typeface="나눔스퀘어_ac" panose="020B0600000101010101" pitchFamily="50" charset="-127"/>
                <a:ea typeface="나눔스퀘어_ac" panose="020B0600000101010101" pitchFamily="50" charset="-127"/>
              </a:rPr>
              <a:t>중추기관으로서의</a:t>
            </a:r>
            <a:r>
              <a:rPr lang="ko-KR" altLang="en-US" sz="1200" kern="0" dirty="0">
                <a:solidFill>
                  <a:srgbClr val="000000"/>
                </a:solidFill>
                <a:latin typeface="나눔스퀘어_ac" panose="020B0600000101010101" pitchFamily="50" charset="-127"/>
                <a:ea typeface="나눔스퀘어_ac" panose="020B0600000101010101" pitchFamily="50" charset="-127"/>
              </a:rPr>
              <a:t> 역할을 다하고 있습니다</a:t>
            </a:r>
            <a:r>
              <a:rPr lang="en-US" altLang="ko-KR" sz="1200" kern="0" dirty="0">
                <a:solidFill>
                  <a:srgbClr val="000000"/>
                </a:solidFill>
                <a:latin typeface="나눔스퀘어_ac" panose="020B0600000101010101" pitchFamily="50" charset="-127"/>
                <a:ea typeface="나눔스퀘어_ac" panose="020B0600000101010101" pitchFamily="50" charset="-127"/>
              </a:rPr>
              <a:t>.</a:t>
            </a:r>
            <a:endParaRPr lang="ko-KR" altLang="en-US" sz="533" kern="0" dirty="0">
              <a:solidFill>
                <a:srgbClr val="000000"/>
              </a:solidFill>
              <a:latin typeface="나눔스퀘어_ac" panose="020B0600000101010101" pitchFamily="50" charset="-127"/>
              <a:ea typeface="나눔스퀘어_ac" panose="020B0600000101010101" pitchFamily="50" charset="-127"/>
            </a:endParaRPr>
          </a:p>
          <a:p>
            <a:pPr algn="just" fontAlgn="base">
              <a:lnSpc>
                <a:spcPct val="160000"/>
              </a:lnSpc>
            </a:pPr>
            <a:r>
              <a:rPr lang="ko-KR" altLang="en-US" sz="1200" kern="0" dirty="0">
                <a:solidFill>
                  <a:srgbClr val="000000"/>
                </a:solidFill>
                <a:latin typeface="나눔스퀘어_ac" panose="020B0600000101010101" pitchFamily="50" charset="-127"/>
                <a:ea typeface="나눔스퀘어_ac" panose="020B0600000101010101" pitchFamily="50" charset="-127"/>
              </a:rPr>
              <a:t>앞으로 </a:t>
            </a:r>
            <a:r>
              <a:rPr lang="ko-KR" altLang="en-US" sz="1200" kern="0" dirty="0" err="1">
                <a:solidFill>
                  <a:srgbClr val="000000"/>
                </a:solidFill>
                <a:latin typeface="나눔스퀘어_ac" panose="020B0600000101010101" pitchFamily="50" charset="-127"/>
                <a:ea typeface="나눔스퀘어_ac" panose="020B0600000101010101" pitchFamily="50" charset="-127"/>
              </a:rPr>
              <a:t>전남테크노파크는</a:t>
            </a:r>
            <a:r>
              <a:rPr lang="ko-KR" altLang="en-US" sz="1200" kern="0" dirty="0">
                <a:solidFill>
                  <a:srgbClr val="000000"/>
                </a:solidFill>
                <a:latin typeface="나눔스퀘어_ac" panose="020B0600000101010101" pitchFamily="50" charset="-127"/>
                <a:ea typeface="나눔스퀘어_ac" panose="020B0600000101010101" pitchFamily="50" charset="-127"/>
              </a:rPr>
              <a:t> 중소기업 </a:t>
            </a:r>
            <a:r>
              <a:rPr lang="en-US" altLang="ko-KR" sz="1200" kern="0" dirty="0">
                <a:solidFill>
                  <a:srgbClr val="000000"/>
                </a:solidFill>
                <a:latin typeface="나눔스퀘어_ac" panose="020B0600000101010101" pitchFamily="50" charset="-127"/>
                <a:ea typeface="나눔스퀘어_ac" panose="020B0600000101010101" pitchFamily="50" charset="-127"/>
              </a:rPr>
              <a:t>R&amp;D </a:t>
            </a:r>
            <a:r>
              <a:rPr lang="ko-KR" altLang="en-US" sz="1200" kern="0" dirty="0">
                <a:solidFill>
                  <a:srgbClr val="000000"/>
                </a:solidFill>
                <a:latin typeface="나눔스퀘어_ac" panose="020B0600000101010101" pitchFamily="50" charset="-127"/>
                <a:ea typeface="나눔스퀘어_ac" panose="020B0600000101010101" pitchFamily="50" charset="-127"/>
              </a:rPr>
              <a:t>통합 플랫폼을 통해 지역 기업 각자에게 적합한 </a:t>
            </a:r>
            <a:r>
              <a:rPr lang="en-US" altLang="ko-KR" sz="1200" kern="0" dirty="0">
                <a:solidFill>
                  <a:srgbClr val="000000"/>
                </a:solidFill>
                <a:latin typeface="나눔스퀘어_ac" panose="020B0600000101010101" pitchFamily="50" charset="-127"/>
                <a:ea typeface="나눔스퀘어_ac" panose="020B0600000101010101" pitchFamily="50" charset="-127"/>
              </a:rPr>
              <a:t>R&amp;D </a:t>
            </a:r>
            <a:r>
              <a:rPr lang="ko-KR" altLang="en-US" sz="1200" kern="0" dirty="0">
                <a:solidFill>
                  <a:srgbClr val="000000"/>
                </a:solidFill>
                <a:latin typeface="나눔스퀘어_ac" panose="020B0600000101010101" pitchFamily="50" charset="-127"/>
                <a:ea typeface="나눔스퀘어_ac" panose="020B0600000101010101" pitchFamily="50" charset="-127"/>
              </a:rPr>
              <a:t>사업 및 전문가 매칭 서비스를 제공하여 지역 중소기업의 </a:t>
            </a:r>
            <a:r>
              <a:rPr lang="en-US" altLang="ko-KR" sz="1200" kern="0" dirty="0">
                <a:solidFill>
                  <a:srgbClr val="000000"/>
                </a:solidFill>
                <a:latin typeface="나눔스퀘어_ac" panose="020B0600000101010101" pitchFamily="50" charset="-127"/>
                <a:ea typeface="나눔스퀘어_ac" panose="020B0600000101010101" pitchFamily="50" charset="-127"/>
              </a:rPr>
              <a:t>R&amp;D </a:t>
            </a:r>
            <a:r>
              <a:rPr lang="ko-KR" altLang="en-US" sz="1200" kern="0" dirty="0">
                <a:solidFill>
                  <a:srgbClr val="000000"/>
                </a:solidFill>
                <a:latin typeface="나눔스퀘어_ac" panose="020B0600000101010101" pitchFamily="50" charset="-127"/>
                <a:ea typeface="나눔스퀘어_ac" panose="020B0600000101010101" pitchFamily="50" charset="-127"/>
              </a:rPr>
              <a:t>활성화를 통한 발전을 더욱 가속화 할 수 있도록 노력하겠습니다</a:t>
            </a:r>
            <a:r>
              <a:rPr lang="en-US" altLang="ko-KR" sz="1200" kern="0" dirty="0">
                <a:solidFill>
                  <a:srgbClr val="000000"/>
                </a:solidFill>
                <a:latin typeface="나눔스퀘어_ac" panose="020B0600000101010101" pitchFamily="50" charset="-127"/>
                <a:ea typeface="나눔스퀘어_ac" panose="020B0600000101010101" pitchFamily="50" charset="-127"/>
              </a:rPr>
              <a:t>.</a:t>
            </a:r>
            <a:endParaRPr lang="ko-KR" altLang="en-US" sz="533" kern="0" dirty="0">
              <a:solidFill>
                <a:srgbClr val="000000"/>
              </a:solidFill>
              <a:latin typeface="나눔스퀘어_ac" panose="020B0600000101010101" pitchFamily="50" charset="-127"/>
              <a:ea typeface="나눔스퀘어_ac" panose="020B0600000101010101" pitchFamily="50" charset="-127"/>
            </a:endParaRPr>
          </a:p>
          <a:p>
            <a:pPr algn="just" fontAlgn="base">
              <a:lnSpc>
                <a:spcPct val="160000"/>
              </a:lnSpc>
            </a:pPr>
            <a:r>
              <a:rPr lang="ko-KR" altLang="en-US" sz="1200" kern="0" dirty="0">
                <a:solidFill>
                  <a:srgbClr val="000000"/>
                </a:solidFill>
                <a:latin typeface="나눔스퀘어_ac" panose="020B0600000101010101" pitchFamily="50" charset="-127"/>
                <a:ea typeface="나눔스퀘어_ac" panose="020B0600000101010101" pitchFamily="50" charset="-127"/>
              </a:rPr>
              <a:t>감사합니다</a:t>
            </a:r>
            <a:r>
              <a:rPr lang="en-US" altLang="ko-KR" sz="1200" kern="0" dirty="0">
                <a:solidFill>
                  <a:srgbClr val="000000"/>
                </a:solidFill>
                <a:latin typeface="나눔스퀘어_ac" panose="020B0600000101010101" pitchFamily="50" charset="-127"/>
                <a:ea typeface="나눔스퀘어_ac" panose="020B0600000101010101" pitchFamily="50" charset="-127"/>
              </a:rPr>
              <a:t>.</a:t>
            </a:r>
          </a:p>
          <a:p>
            <a:pPr algn="just" fontAlgn="base">
              <a:lnSpc>
                <a:spcPct val="160000"/>
              </a:lnSpc>
            </a:pPr>
            <a:endParaRPr lang="ko-KR" altLang="en-US" sz="533" kern="0" dirty="0">
              <a:solidFill>
                <a:srgbClr val="000000"/>
              </a:solidFill>
              <a:latin typeface="나눔스퀘어_ac" panose="020B0600000101010101" pitchFamily="50" charset="-127"/>
              <a:ea typeface="나눔스퀘어_ac" panose="020B0600000101010101" pitchFamily="50" charset="-127"/>
            </a:endParaRPr>
          </a:p>
          <a:p>
            <a:pPr algn="r" fontAlgn="base">
              <a:lnSpc>
                <a:spcPct val="160000"/>
              </a:lnSpc>
            </a:pPr>
            <a:r>
              <a:rPr lang="en-US" altLang="ko-KR" sz="1200" kern="0" dirty="0">
                <a:solidFill>
                  <a:srgbClr val="000000"/>
                </a:solidFill>
                <a:latin typeface="나눔스퀘어_ac" panose="020B0600000101010101" pitchFamily="50" charset="-127"/>
                <a:ea typeface="나눔스퀘어_ac" panose="020B0600000101010101" pitchFamily="50" charset="-127"/>
              </a:rPr>
              <a:t>(</a:t>
            </a:r>
            <a:r>
              <a:rPr lang="ko-KR" altLang="en-US" sz="1200" kern="0" dirty="0">
                <a:solidFill>
                  <a:srgbClr val="000000"/>
                </a:solidFill>
                <a:latin typeface="나눔스퀘어_ac" panose="020B0600000101010101" pitchFamily="50" charset="-127"/>
                <a:ea typeface="나눔스퀘어_ac" panose="020B0600000101010101" pitchFamily="50" charset="-127"/>
              </a:rPr>
              <a:t>재</a:t>
            </a:r>
            <a:r>
              <a:rPr lang="en-US" altLang="ko-KR" sz="1200" kern="0" dirty="0">
                <a:solidFill>
                  <a:srgbClr val="000000"/>
                </a:solidFill>
                <a:latin typeface="나눔스퀘어_ac" panose="020B0600000101010101" pitchFamily="50" charset="-127"/>
                <a:ea typeface="나눔스퀘어_ac" panose="020B0600000101010101" pitchFamily="50" charset="-127"/>
              </a:rPr>
              <a:t>)</a:t>
            </a:r>
            <a:r>
              <a:rPr lang="ko-KR" altLang="en-US" sz="1200" kern="0" dirty="0" err="1">
                <a:solidFill>
                  <a:srgbClr val="000000"/>
                </a:solidFill>
                <a:latin typeface="나눔스퀘어_ac" panose="020B0600000101010101" pitchFamily="50" charset="-127"/>
                <a:ea typeface="나눔스퀘어_ac" panose="020B0600000101010101" pitchFamily="50" charset="-127"/>
              </a:rPr>
              <a:t>전남테크노파크원장</a:t>
            </a:r>
            <a:endParaRPr lang="ko-KR" altLang="en-US" sz="533" kern="0" dirty="0">
              <a:solidFill>
                <a:srgbClr val="000000"/>
              </a:solidFill>
              <a:latin typeface="나눔스퀘어_ac" panose="020B0600000101010101" pitchFamily="50" charset="-127"/>
              <a:ea typeface="나눔스퀘어_ac" panose="020B0600000101010101" pitchFamily="50" charset="-127"/>
            </a:endParaRPr>
          </a:p>
        </p:txBody>
      </p:sp>
      <p:pic>
        <p:nvPicPr>
          <p:cNvPr id="12" name="그림 11">
            <a:extLst>
              <a:ext uri="{FF2B5EF4-FFF2-40B4-BE49-F238E27FC236}">
                <a16:creationId xmlns:a16="http://schemas.microsoft.com/office/drawing/2014/main" id="{673419E5-F9BD-417C-B4A6-F9A0F0D46365}"/>
              </a:ext>
            </a:extLst>
          </p:cNvPr>
          <p:cNvPicPr>
            <a:picLocks noChangeAspect="1"/>
          </p:cNvPicPr>
          <p:nvPr/>
        </p:nvPicPr>
        <p:blipFill>
          <a:blip r:embed="rId4"/>
          <a:stretch>
            <a:fillRect/>
          </a:stretch>
        </p:blipFill>
        <p:spPr>
          <a:xfrm>
            <a:off x="392917" y="799452"/>
            <a:ext cx="2061023" cy="3188420"/>
          </a:xfrm>
          <a:prstGeom prst="rect">
            <a:avLst/>
          </a:prstGeom>
        </p:spPr>
      </p:pic>
      <p:sp>
        <p:nvSpPr>
          <p:cNvPr id="14" name="직사각형 13">
            <a:extLst>
              <a:ext uri="{FF2B5EF4-FFF2-40B4-BE49-F238E27FC236}">
                <a16:creationId xmlns:a16="http://schemas.microsoft.com/office/drawing/2014/main" id="{A44B6D73-91FB-454B-97C5-2E56B58E5EF3}"/>
              </a:ext>
            </a:extLst>
          </p:cNvPr>
          <p:cNvSpPr/>
          <p:nvPr/>
        </p:nvSpPr>
        <p:spPr>
          <a:xfrm>
            <a:off x="345434" y="1050930"/>
            <a:ext cx="1256863" cy="721232"/>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600" b="1" dirty="0">
                <a:solidFill>
                  <a:srgbClr val="3B88B7"/>
                </a:solidFill>
              </a:rPr>
              <a:t>ABOUT</a:t>
            </a:r>
          </a:p>
          <a:p>
            <a:r>
              <a:rPr lang="en-US" altLang="ko-KR" sz="1600" b="1" dirty="0">
                <a:solidFill>
                  <a:srgbClr val="3B88B7"/>
                </a:solidFill>
              </a:rPr>
              <a:t>SMBR&amp;D</a:t>
            </a:r>
            <a:endParaRPr lang="ko-KR" altLang="en-US" sz="1600" b="1" dirty="0">
              <a:solidFill>
                <a:srgbClr val="3B88B7"/>
              </a:solidFill>
            </a:endParaRPr>
          </a:p>
        </p:txBody>
      </p:sp>
      <p:sp>
        <p:nvSpPr>
          <p:cNvPr id="15" name="직사각형 14">
            <a:extLst>
              <a:ext uri="{FF2B5EF4-FFF2-40B4-BE49-F238E27FC236}">
                <a16:creationId xmlns:a16="http://schemas.microsoft.com/office/drawing/2014/main" id="{7BB8854E-A926-4D5A-9DD4-1E3EDF758EFA}"/>
              </a:ext>
            </a:extLst>
          </p:cNvPr>
          <p:cNvSpPr/>
          <p:nvPr/>
        </p:nvSpPr>
        <p:spPr>
          <a:xfrm>
            <a:off x="444217" y="835388"/>
            <a:ext cx="759432" cy="32996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800" dirty="0">
                <a:solidFill>
                  <a:schemeClr val="tx1"/>
                </a:solidFill>
                <a:latin typeface="나눔스퀘어_ac" panose="020B0600000101010101" pitchFamily="50" charset="-127"/>
                <a:ea typeface="나눔스퀘어_ac" panose="020B0600000101010101" pitchFamily="50" charset="-127"/>
              </a:rPr>
              <a:t> SMBR&amp;D </a:t>
            </a:r>
            <a:r>
              <a:rPr lang="ko-KR" altLang="en-US" sz="800" dirty="0">
                <a:solidFill>
                  <a:schemeClr val="tx1"/>
                </a:solidFill>
                <a:latin typeface="나눔스퀘어_ac" panose="020B0600000101010101" pitchFamily="50" charset="-127"/>
                <a:ea typeface="나눔스퀘어_ac" panose="020B0600000101010101" pitchFamily="50" charset="-127"/>
              </a:rPr>
              <a:t>소개</a:t>
            </a:r>
          </a:p>
        </p:txBody>
      </p:sp>
      <p:sp>
        <p:nvSpPr>
          <p:cNvPr id="16" name="직사각형 15">
            <a:extLst>
              <a:ext uri="{FF2B5EF4-FFF2-40B4-BE49-F238E27FC236}">
                <a16:creationId xmlns:a16="http://schemas.microsoft.com/office/drawing/2014/main" id="{8533BFBB-09B6-4162-A802-E4180D5E893F}"/>
              </a:ext>
            </a:extLst>
          </p:cNvPr>
          <p:cNvSpPr/>
          <p:nvPr/>
        </p:nvSpPr>
        <p:spPr>
          <a:xfrm>
            <a:off x="449978" y="2144114"/>
            <a:ext cx="1630492" cy="381000"/>
          </a:xfrm>
          <a:prstGeom prst="rect">
            <a:avLst/>
          </a:prstGeom>
          <a:solidFill>
            <a:srgbClr val="3B88B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67" dirty="0">
                <a:solidFill>
                  <a:schemeClr val="bg1"/>
                </a:solidFill>
              </a:rPr>
              <a:t>SMBR&amp;D </a:t>
            </a:r>
            <a:r>
              <a:rPr lang="ko-KR" altLang="en-US" sz="1067" dirty="0">
                <a:solidFill>
                  <a:schemeClr val="bg1"/>
                </a:solidFill>
              </a:rPr>
              <a:t>소개</a:t>
            </a:r>
          </a:p>
        </p:txBody>
      </p:sp>
      <p:sp>
        <p:nvSpPr>
          <p:cNvPr id="17" name="직사각형 16">
            <a:extLst>
              <a:ext uri="{FF2B5EF4-FFF2-40B4-BE49-F238E27FC236}">
                <a16:creationId xmlns:a16="http://schemas.microsoft.com/office/drawing/2014/main" id="{9CFEC317-BBDF-416D-B2FC-0764CBA3182E}"/>
              </a:ext>
            </a:extLst>
          </p:cNvPr>
          <p:cNvSpPr/>
          <p:nvPr/>
        </p:nvSpPr>
        <p:spPr>
          <a:xfrm>
            <a:off x="449978" y="2525114"/>
            <a:ext cx="1630492" cy="381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67" dirty="0">
                <a:solidFill>
                  <a:schemeClr val="tx1"/>
                </a:solidFill>
              </a:rPr>
              <a:t>SMBR&amp;D </a:t>
            </a:r>
            <a:r>
              <a:rPr lang="ko-KR" altLang="en-US" sz="1067" dirty="0">
                <a:solidFill>
                  <a:schemeClr val="tx1"/>
                </a:solidFill>
              </a:rPr>
              <a:t>인사말</a:t>
            </a:r>
          </a:p>
        </p:txBody>
      </p:sp>
      <p:sp>
        <p:nvSpPr>
          <p:cNvPr id="4" name="직사각형 3">
            <a:extLst>
              <a:ext uri="{FF2B5EF4-FFF2-40B4-BE49-F238E27FC236}">
                <a16:creationId xmlns:a16="http://schemas.microsoft.com/office/drawing/2014/main" id="{D59374CE-E040-499A-96A6-FD54981CF370}"/>
              </a:ext>
            </a:extLst>
          </p:cNvPr>
          <p:cNvSpPr/>
          <p:nvPr/>
        </p:nvSpPr>
        <p:spPr>
          <a:xfrm>
            <a:off x="2442543" y="835388"/>
            <a:ext cx="1936510" cy="329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a:solidFill>
                  <a:schemeClr val="tx1"/>
                </a:solidFill>
              </a:rPr>
              <a:t>SMBR&amp;D </a:t>
            </a:r>
            <a:r>
              <a:rPr lang="ko-KR" altLang="en-US" dirty="0">
                <a:solidFill>
                  <a:schemeClr val="tx1"/>
                </a:solidFill>
              </a:rPr>
              <a:t>인사말</a:t>
            </a:r>
          </a:p>
        </p:txBody>
      </p:sp>
    </p:spTree>
    <p:extLst>
      <p:ext uri="{BB962C8B-B14F-4D97-AF65-F5344CB8AC3E}">
        <p14:creationId xmlns:p14="http://schemas.microsoft.com/office/powerpoint/2010/main" val="11068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EEBC2E-2A46-47B1-8794-3B672C7C6ACE}"/>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a:t>
            </a:r>
            <a:endParaRPr lang="ko-KR" altLang="en-US" sz="1300" dirty="0"/>
          </a:p>
        </p:txBody>
      </p:sp>
      <p:sp>
        <p:nvSpPr>
          <p:cNvPr id="3" name="텍스트 개체 틀 2">
            <a:extLst>
              <a:ext uri="{FF2B5EF4-FFF2-40B4-BE49-F238E27FC236}">
                <a16:creationId xmlns:a16="http://schemas.microsoft.com/office/drawing/2014/main" id="{F47193AD-E52F-46A6-A6DA-E5DDAFEB8160}"/>
              </a:ext>
            </a:extLst>
          </p:cNvPr>
          <p:cNvSpPr>
            <a:spLocks noGrp="1"/>
          </p:cNvSpPr>
          <p:nvPr>
            <p:ph type="body" sz="quarter" idx="10"/>
          </p:nvPr>
        </p:nvSpPr>
        <p:spPr/>
        <p:txBody>
          <a:bodyPr/>
          <a:lstStyle/>
          <a:p>
            <a:r>
              <a:rPr lang="ko-KR" altLang="en-US" dirty="0"/>
              <a:t>중소기업 </a:t>
            </a:r>
            <a:r>
              <a:rPr lang="en-US" altLang="ko-KR" dirty="0"/>
              <a:t>R&amp;D </a:t>
            </a:r>
            <a:r>
              <a:rPr lang="ko-KR" altLang="en-US" dirty="0"/>
              <a:t>플랫폼 </a:t>
            </a:r>
            <a:r>
              <a:rPr lang="en-US" altLang="ko-KR" dirty="0"/>
              <a:t>PMS</a:t>
            </a:r>
            <a:endParaRPr lang="ko-KR" altLang="en-US" dirty="0"/>
          </a:p>
        </p:txBody>
      </p:sp>
      <p:pic>
        <p:nvPicPr>
          <p:cNvPr id="5" name="그림 4">
            <a:extLst>
              <a:ext uri="{FF2B5EF4-FFF2-40B4-BE49-F238E27FC236}">
                <a16:creationId xmlns:a16="http://schemas.microsoft.com/office/drawing/2014/main" id="{2FE99C99-69B2-4569-AF79-419BF81611CB}"/>
              </a:ext>
            </a:extLst>
          </p:cNvPr>
          <p:cNvPicPr>
            <a:picLocks noChangeAspect="1"/>
          </p:cNvPicPr>
          <p:nvPr/>
        </p:nvPicPr>
        <p:blipFill>
          <a:blip r:embed="rId2"/>
          <a:stretch>
            <a:fillRect/>
          </a:stretch>
        </p:blipFill>
        <p:spPr>
          <a:xfrm>
            <a:off x="1779289" y="1260194"/>
            <a:ext cx="1823243" cy="3585964"/>
          </a:xfrm>
          <a:prstGeom prst="rect">
            <a:avLst/>
          </a:prstGeom>
        </p:spPr>
      </p:pic>
      <p:sp>
        <p:nvSpPr>
          <p:cNvPr id="7" name="직사각형 6">
            <a:extLst>
              <a:ext uri="{FF2B5EF4-FFF2-40B4-BE49-F238E27FC236}">
                <a16:creationId xmlns:a16="http://schemas.microsoft.com/office/drawing/2014/main" id="{5D7FD1F7-B12C-4D3C-A679-3281C76271FB}"/>
              </a:ext>
            </a:extLst>
          </p:cNvPr>
          <p:cNvSpPr/>
          <p:nvPr/>
        </p:nvSpPr>
        <p:spPr>
          <a:xfrm>
            <a:off x="1791191" y="4663602"/>
            <a:ext cx="1687285" cy="365111"/>
          </a:xfrm>
          <a:prstGeom prst="rect">
            <a:avLst/>
          </a:prstGeom>
          <a:solidFill>
            <a:srgbClr val="01A4D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8" name="직사각형 7">
            <a:extLst>
              <a:ext uri="{FF2B5EF4-FFF2-40B4-BE49-F238E27FC236}">
                <a16:creationId xmlns:a16="http://schemas.microsoft.com/office/drawing/2014/main" id="{A2A3F5B2-1806-4F57-BA5D-095026E4B5AC}"/>
              </a:ext>
            </a:extLst>
          </p:cNvPr>
          <p:cNvSpPr/>
          <p:nvPr/>
        </p:nvSpPr>
        <p:spPr>
          <a:xfrm>
            <a:off x="1524922" y="4663601"/>
            <a:ext cx="2219823" cy="38404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bg1"/>
                </a:solidFill>
              </a:rPr>
              <a:t>JSMRDS</a:t>
            </a:r>
            <a:r>
              <a:rPr lang="en-US" altLang="ko-KR" sz="1600" b="1" dirty="0">
                <a:solidFill>
                  <a:schemeClr val="bg1"/>
                </a:solidFill>
              </a:rPr>
              <a:t> </a:t>
            </a:r>
            <a:r>
              <a:rPr lang="ko-KR" altLang="en-US" sz="667" dirty="0">
                <a:solidFill>
                  <a:schemeClr val="bg1"/>
                </a:solidFill>
              </a:rPr>
              <a:t>전남중소기업 </a:t>
            </a:r>
            <a:r>
              <a:rPr lang="en-US" altLang="ko-KR" sz="667" dirty="0">
                <a:solidFill>
                  <a:schemeClr val="bg1"/>
                </a:solidFill>
              </a:rPr>
              <a:t>R&amp;D</a:t>
            </a:r>
            <a:r>
              <a:rPr lang="ko-KR" altLang="en-US" sz="667" dirty="0">
                <a:solidFill>
                  <a:schemeClr val="bg1"/>
                </a:solidFill>
              </a:rPr>
              <a:t>시스템</a:t>
            </a:r>
            <a:endParaRPr lang="ko-KR" altLang="en-US" sz="400" dirty="0">
              <a:solidFill>
                <a:schemeClr val="bg1"/>
              </a:solidFill>
            </a:endParaRPr>
          </a:p>
        </p:txBody>
      </p:sp>
      <p:sp>
        <p:nvSpPr>
          <p:cNvPr id="9" name="직사각형 8">
            <a:extLst>
              <a:ext uri="{FF2B5EF4-FFF2-40B4-BE49-F238E27FC236}">
                <a16:creationId xmlns:a16="http://schemas.microsoft.com/office/drawing/2014/main" id="{5F4E29BE-3C0C-43D7-B774-9BC8E85D58D6}"/>
              </a:ext>
            </a:extLst>
          </p:cNvPr>
          <p:cNvSpPr/>
          <p:nvPr/>
        </p:nvSpPr>
        <p:spPr>
          <a:xfrm>
            <a:off x="1791191" y="5024588"/>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11" name="TextBox 10">
            <a:extLst>
              <a:ext uri="{FF2B5EF4-FFF2-40B4-BE49-F238E27FC236}">
                <a16:creationId xmlns:a16="http://schemas.microsoft.com/office/drawing/2014/main" id="{A7EA054B-49F5-4CA8-951B-726B46658B5C}"/>
              </a:ext>
            </a:extLst>
          </p:cNvPr>
          <p:cNvSpPr txBox="1"/>
          <p:nvPr/>
        </p:nvSpPr>
        <p:spPr>
          <a:xfrm>
            <a:off x="2259343" y="5133656"/>
            <a:ext cx="1082552" cy="164212"/>
          </a:xfrm>
          <a:prstGeom prst="rect">
            <a:avLst/>
          </a:prstGeom>
          <a:noFill/>
        </p:spPr>
        <p:txBody>
          <a:bodyPr wrap="square" lIns="0" tIns="0" rIns="0" bIns="0">
            <a:spAutoFit/>
          </a:bodyPr>
          <a:lstStyle/>
          <a:p>
            <a:r>
              <a:rPr lang="en-US" altLang="ko-KR" sz="1067" dirty="0">
                <a:solidFill>
                  <a:schemeClr val="bg1"/>
                </a:solidFill>
                <a:latin typeface="나눔스퀘어_ac" panose="020B0600000101010101" pitchFamily="50" charset="-127"/>
                <a:ea typeface="나눔스퀘어_ac" panose="020B0600000101010101" pitchFamily="50" charset="-127"/>
              </a:rPr>
              <a:t>R&amp;D </a:t>
            </a:r>
            <a:r>
              <a:rPr lang="ko-KR" altLang="en-US" sz="1067" dirty="0">
                <a:solidFill>
                  <a:schemeClr val="bg1"/>
                </a:solidFill>
                <a:latin typeface="나눔스퀘어_ac" panose="020B0600000101010101" pitchFamily="50" charset="-127"/>
                <a:ea typeface="나눔스퀘어_ac" panose="020B0600000101010101" pitchFamily="50" charset="-127"/>
              </a:rPr>
              <a:t>사업 등록</a:t>
            </a:r>
          </a:p>
        </p:txBody>
      </p:sp>
      <p:sp>
        <p:nvSpPr>
          <p:cNvPr id="13" name="직사각형 12">
            <a:extLst>
              <a:ext uri="{FF2B5EF4-FFF2-40B4-BE49-F238E27FC236}">
                <a16:creationId xmlns:a16="http://schemas.microsoft.com/office/drawing/2014/main" id="{3D3C98F9-487F-472C-87F8-2FD5D1DCFF7E}"/>
              </a:ext>
            </a:extLst>
          </p:cNvPr>
          <p:cNvSpPr/>
          <p:nvPr/>
        </p:nvSpPr>
        <p:spPr>
          <a:xfrm>
            <a:off x="1791191" y="5395671"/>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15" name="TextBox 14">
            <a:extLst>
              <a:ext uri="{FF2B5EF4-FFF2-40B4-BE49-F238E27FC236}">
                <a16:creationId xmlns:a16="http://schemas.microsoft.com/office/drawing/2014/main" id="{F14AE2D8-6209-4C45-B427-47EBF8D0F9CA}"/>
              </a:ext>
            </a:extLst>
          </p:cNvPr>
          <p:cNvSpPr txBox="1"/>
          <p:nvPr/>
        </p:nvSpPr>
        <p:spPr>
          <a:xfrm>
            <a:off x="2259343" y="5493211"/>
            <a:ext cx="1082552" cy="164212"/>
          </a:xfrm>
          <a:prstGeom prst="rect">
            <a:avLst/>
          </a:prstGeom>
          <a:noFill/>
        </p:spPr>
        <p:txBody>
          <a:bodyPr wrap="square" lIns="0" tIns="0" rIns="0" bIns="0">
            <a:spAutoFit/>
          </a:bodyPr>
          <a:lstStyle/>
          <a:p>
            <a:r>
              <a:rPr lang="en-US" altLang="ko-KR" sz="1067" dirty="0">
                <a:solidFill>
                  <a:schemeClr val="bg1"/>
                </a:solidFill>
                <a:latin typeface="나눔스퀘어_ac" panose="020B0600000101010101" pitchFamily="50" charset="-127"/>
                <a:ea typeface="나눔스퀘어_ac" panose="020B0600000101010101" pitchFamily="50" charset="-127"/>
              </a:rPr>
              <a:t>R&amp;D </a:t>
            </a:r>
            <a:r>
              <a:rPr lang="ko-KR" altLang="en-US" sz="1067" dirty="0">
                <a:solidFill>
                  <a:schemeClr val="bg1"/>
                </a:solidFill>
                <a:latin typeface="나눔스퀘어_ac" panose="020B0600000101010101" pitchFamily="50" charset="-127"/>
                <a:ea typeface="나눔스퀘어_ac" panose="020B0600000101010101" pitchFamily="50" charset="-127"/>
              </a:rPr>
              <a:t>성과 입력</a:t>
            </a:r>
          </a:p>
        </p:txBody>
      </p:sp>
      <p:pic>
        <p:nvPicPr>
          <p:cNvPr id="17" name="그림 16">
            <a:extLst>
              <a:ext uri="{FF2B5EF4-FFF2-40B4-BE49-F238E27FC236}">
                <a16:creationId xmlns:a16="http://schemas.microsoft.com/office/drawing/2014/main" id="{080B14E5-A421-4011-AA6E-0750F1F1D984}"/>
              </a:ext>
            </a:extLst>
          </p:cNvPr>
          <p:cNvPicPr>
            <a:picLocks noChangeAspect="1"/>
          </p:cNvPicPr>
          <p:nvPr/>
        </p:nvPicPr>
        <p:blipFill>
          <a:blip r:embed="rId3"/>
          <a:stretch>
            <a:fillRect/>
          </a:stretch>
        </p:blipFill>
        <p:spPr>
          <a:xfrm>
            <a:off x="1900050" y="5085241"/>
            <a:ext cx="265956" cy="254875"/>
          </a:xfrm>
          <a:prstGeom prst="rect">
            <a:avLst/>
          </a:prstGeom>
        </p:spPr>
      </p:pic>
      <p:pic>
        <p:nvPicPr>
          <p:cNvPr id="19" name="그림 18">
            <a:extLst>
              <a:ext uri="{FF2B5EF4-FFF2-40B4-BE49-F238E27FC236}">
                <a16:creationId xmlns:a16="http://schemas.microsoft.com/office/drawing/2014/main" id="{88C1B31B-3084-4574-9719-5711EE4BE0ED}"/>
              </a:ext>
            </a:extLst>
          </p:cNvPr>
          <p:cNvPicPr>
            <a:picLocks noChangeAspect="1"/>
          </p:cNvPicPr>
          <p:nvPr/>
        </p:nvPicPr>
        <p:blipFill>
          <a:blip r:embed="rId3"/>
          <a:stretch>
            <a:fillRect/>
          </a:stretch>
        </p:blipFill>
        <p:spPr>
          <a:xfrm>
            <a:off x="1900050" y="5455671"/>
            <a:ext cx="265956" cy="254875"/>
          </a:xfrm>
          <a:prstGeom prst="rect">
            <a:avLst/>
          </a:prstGeom>
        </p:spPr>
      </p:pic>
      <p:sp>
        <p:nvSpPr>
          <p:cNvPr id="21" name="화살표: 오른쪽 20">
            <a:extLst>
              <a:ext uri="{FF2B5EF4-FFF2-40B4-BE49-F238E27FC236}">
                <a16:creationId xmlns:a16="http://schemas.microsoft.com/office/drawing/2014/main" id="{14913118-61E0-41DF-BDA1-5905E8CC8B49}"/>
              </a:ext>
            </a:extLst>
          </p:cNvPr>
          <p:cNvSpPr/>
          <p:nvPr/>
        </p:nvSpPr>
        <p:spPr>
          <a:xfrm rot="21066123">
            <a:off x="3341895" y="4954254"/>
            <a:ext cx="1413725" cy="278460"/>
          </a:xfrm>
          <a:prstGeom prst="rightArrow">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pic>
        <p:nvPicPr>
          <p:cNvPr id="23" name="그림 22">
            <a:extLst>
              <a:ext uri="{FF2B5EF4-FFF2-40B4-BE49-F238E27FC236}">
                <a16:creationId xmlns:a16="http://schemas.microsoft.com/office/drawing/2014/main" id="{195F17C9-300B-4D9B-8BEB-0D03993669AE}"/>
              </a:ext>
            </a:extLst>
          </p:cNvPr>
          <p:cNvPicPr>
            <a:picLocks noChangeAspect="1"/>
          </p:cNvPicPr>
          <p:nvPr/>
        </p:nvPicPr>
        <p:blipFill rotWithShape="1">
          <a:blip r:embed="rId4"/>
          <a:srcRect b="37934"/>
          <a:stretch/>
        </p:blipFill>
        <p:spPr>
          <a:xfrm>
            <a:off x="5039883" y="4101076"/>
            <a:ext cx="2870200" cy="1032581"/>
          </a:xfrm>
          <a:prstGeom prst="rect">
            <a:avLst/>
          </a:prstGeom>
        </p:spPr>
      </p:pic>
      <p:sp>
        <p:nvSpPr>
          <p:cNvPr id="24" name="TextBox 23">
            <a:extLst>
              <a:ext uri="{FF2B5EF4-FFF2-40B4-BE49-F238E27FC236}">
                <a16:creationId xmlns:a16="http://schemas.microsoft.com/office/drawing/2014/main" id="{92B533AF-9CEE-466C-B41C-BED8A9F24951}"/>
              </a:ext>
            </a:extLst>
          </p:cNvPr>
          <p:cNvSpPr txBox="1"/>
          <p:nvPr/>
        </p:nvSpPr>
        <p:spPr>
          <a:xfrm>
            <a:off x="5835551" y="4305851"/>
            <a:ext cx="1082552" cy="215444"/>
          </a:xfrm>
          <a:prstGeom prst="rect">
            <a:avLst/>
          </a:prstGeom>
          <a:solidFill>
            <a:srgbClr val="24718D"/>
          </a:solidFill>
        </p:spPr>
        <p:txBody>
          <a:bodyPr wrap="square" lIns="0" tIns="0" rIns="0" bIns="0">
            <a:spAutoFit/>
          </a:bodyPr>
          <a:lstStyle/>
          <a:p>
            <a:r>
              <a:rPr lang="en-US" altLang="ko-KR" sz="1400" dirty="0">
                <a:solidFill>
                  <a:schemeClr val="bg1"/>
                </a:solidFill>
                <a:latin typeface="나눔스퀘어_ac" panose="020B0600000101010101" pitchFamily="50" charset="-127"/>
                <a:ea typeface="나눔스퀘어_ac" panose="020B0600000101010101" pitchFamily="50" charset="-127"/>
              </a:rPr>
              <a:t>R&amp;D </a:t>
            </a:r>
            <a:r>
              <a:rPr lang="ko-KR" altLang="en-US" sz="1400" dirty="0">
                <a:solidFill>
                  <a:schemeClr val="bg1"/>
                </a:solidFill>
                <a:latin typeface="나눔스퀘어_ac" panose="020B0600000101010101" pitchFamily="50" charset="-127"/>
                <a:ea typeface="나눔스퀘어_ac" panose="020B0600000101010101" pitchFamily="50" charset="-127"/>
              </a:rPr>
              <a:t>사업 등록</a:t>
            </a:r>
          </a:p>
        </p:txBody>
      </p:sp>
      <p:sp>
        <p:nvSpPr>
          <p:cNvPr id="26" name="직사각형 25">
            <a:extLst>
              <a:ext uri="{FF2B5EF4-FFF2-40B4-BE49-F238E27FC236}">
                <a16:creationId xmlns:a16="http://schemas.microsoft.com/office/drawing/2014/main" id="{B48433C9-E771-41F7-A9DC-42EBA76CCF02}"/>
              </a:ext>
            </a:extLst>
          </p:cNvPr>
          <p:cNvSpPr/>
          <p:nvPr/>
        </p:nvSpPr>
        <p:spPr>
          <a:xfrm>
            <a:off x="5470562" y="4803643"/>
            <a:ext cx="1578429" cy="330013"/>
          </a:xfrm>
          <a:prstGeom prst="rect">
            <a:avLst/>
          </a:prstGeom>
          <a:solidFill>
            <a:srgbClr val="2D90B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ko-KR" sz="1200" dirty="0">
                <a:solidFill>
                  <a:schemeClr val="bg1"/>
                </a:solidFill>
              </a:rPr>
              <a:t>R&amp;D </a:t>
            </a:r>
            <a:r>
              <a:rPr lang="ko-KR" altLang="en-US" sz="1200" dirty="0">
                <a:solidFill>
                  <a:schemeClr val="bg1"/>
                </a:solidFill>
              </a:rPr>
              <a:t>사업 등록</a:t>
            </a:r>
            <a:endParaRPr lang="en-US" altLang="ko-KR" sz="1200" dirty="0">
              <a:solidFill>
                <a:schemeClr val="bg1"/>
              </a:solidFill>
            </a:endParaRPr>
          </a:p>
          <a:p>
            <a:endParaRPr lang="en-US" altLang="ko-KR" sz="1200" dirty="0">
              <a:solidFill>
                <a:schemeClr val="bg1"/>
              </a:solidFill>
            </a:endParaRPr>
          </a:p>
        </p:txBody>
      </p:sp>
      <p:sp>
        <p:nvSpPr>
          <p:cNvPr id="18" name="직사각형 17">
            <a:extLst>
              <a:ext uri="{FF2B5EF4-FFF2-40B4-BE49-F238E27FC236}">
                <a16:creationId xmlns:a16="http://schemas.microsoft.com/office/drawing/2014/main" id="{A55E6A4A-1028-46EA-B37E-CA913CD561BF}"/>
              </a:ext>
            </a:extLst>
          </p:cNvPr>
          <p:cNvSpPr/>
          <p:nvPr/>
        </p:nvSpPr>
        <p:spPr>
          <a:xfrm>
            <a:off x="1798411" y="5400610"/>
            <a:ext cx="1676400" cy="359229"/>
          </a:xfrm>
          <a:prstGeom prst="rect">
            <a:avLst/>
          </a:prstGeom>
          <a:solidFill>
            <a:srgbClr val="3BAEDA"/>
          </a:solidFill>
          <a:ln w="3175">
            <a:solidFill>
              <a:srgbClr val="38A7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bg1"/>
              </a:solidFill>
              <a:latin typeface="나눔스퀘어_ac" panose="020B0600000101010101" pitchFamily="50" charset="-127"/>
              <a:ea typeface="나눔스퀘어_ac" panose="020B0600000101010101" pitchFamily="50" charset="-127"/>
            </a:endParaRPr>
          </a:p>
        </p:txBody>
      </p:sp>
      <p:sp>
        <p:nvSpPr>
          <p:cNvPr id="22" name="TextBox 21">
            <a:extLst>
              <a:ext uri="{FF2B5EF4-FFF2-40B4-BE49-F238E27FC236}">
                <a16:creationId xmlns:a16="http://schemas.microsoft.com/office/drawing/2014/main" id="{8D630ED2-371A-4A40-BE53-B6D3FB50E588}"/>
              </a:ext>
            </a:extLst>
          </p:cNvPr>
          <p:cNvSpPr txBox="1"/>
          <p:nvPr/>
        </p:nvSpPr>
        <p:spPr>
          <a:xfrm>
            <a:off x="2266563" y="5498150"/>
            <a:ext cx="1082552" cy="164212"/>
          </a:xfrm>
          <a:prstGeom prst="rect">
            <a:avLst/>
          </a:prstGeom>
          <a:noFill/>
        </p:spPr>
        <p:txBody>
          <a:bodyPr wrap="square" lIns="0" tIns="0" rIns="0" bIns="0">
            <a:spAutoFit/>
          </a:bodyPr>
          <a:lstStyle/>
          <a:p>
            <a:r>
              <a:rPr lang="ko-KR" altLang="en-US" sz="1067" dirty="0">
                <a:solidFill>
                  <a:schemeClr val="bg1"/>
                </a:solidFill>
                <a:latin typeface="나눔스퀘어_ac" panose="020B0600000101010101" pitchFamily="50" charset="-127"/>
                <a:ea typeface="나눔스퀘어_ac" panose="020B0600000101010101" pitchFamily="50" charset="-127"/>
              </a:rPr>
              <a:t>연구조직 등록</a:t>
            </a:r>
          </a:p>
        </p:txBody>
      </p:sp>
      <p:pic>
        <p:nvPicPr>
          <p:cNvPr id="25" name="그림 24">
            <a:extLst>
              <a:ext uri="{FF2B5EF4-FFF2-40B4-BE49-F238E27FC236}">
                <a16:creationId xmlns:a16="http://schemas.microsoft.com/office/drawing/2014/main" id="{862035EA-DB03-4505-99B7-F2EDFBD6D4AE}"/>
              </a:ext>
            </a:extLst>
          </p:cNvPr>
          <p:cNvPicPr>
            <a:picLocks noChangeAspect="1"/>
          </p:cNvPicPr>
          <p:nvPr/>
        </p:nvPicPr>
        <p:blipFill>
          <a:blip r:embed="rId3"/>
          <a:stretch>
            <a:fillRect/>
          </a:stretch>
        </p:blipFill>
        <p:spPr>
          <a:xfrm>
            <a:off x="1907270" y="5460609"/>
            <a:ext cx="265956" cy="254875"/>
          </a:xfrm>
          <a:prstGeom prst="rect">
            <a:avLst/>
          </a:prstGeom>
        </p:spPr>
      </p:pic>
      <p:sp>
        <p:nvSpPr>
          <p:cNvPr id="20" name="직사각형 19">
            <a:extLst>
              <a:ext uri="{FF2B5EF4-FFF2-40B4-BE49-F238E27FC236}">
                <a16:creationId xmlns:a16="http://schemas.microsoft.com/office/drawing/2014/main" id="{88FA0BE9-5E2A-4D6A-B160-FC5A8EA1155A}"/>
              </a:ext>
            </a:extLst>
          </p:cNvPr>
          <p:cNvSpPr/>
          <p:nvPr/>
        </p:nvSpPr>
        <p:spPr>
          <a:xfrm>
            <a:off x="1779289" y="4663603"/>
            <a:ext cx="1699187" cy="11011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Tree>
    <p:extLst>
      <p:ext uri="{BB962C8B-B14F-4D97-AF65-F5344CB8AC3E}">
        <p14:creationId xmlns:p14="http://schemas.microsoft.com/office/powerpoint/2010/main" val="2854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27669C-03B2-45C2-9742-01DDBDCEAB1C}"/>
              </a:ext>
            </a:extLst>
          </p:cNvPr>
          <p:cNvSpPr>
            <a:spLocks noGrp="1"/>
          </p:cNvSpPr>
          <p:nvPr>
            <p:ph type="body" sz="quarter" idx="10"/>
          </p:nvPr>
        </p:nvSpPr>
        <p:spPr/>
        <p:txBody>
          <a:bodyPr/>
          <a:lstStyle/>
          <a:p>
            <a:endParaRPr lang="ko-KR" altLang="en-US"/>
          </a:p>
        </p:txBody>
      </p:sp>
      <p:pic>
        <p:nvPicPr>
          <p:cNvPr id="5" name="그림 4">
            <a:extLst>
              <a:ext uri="{FF2B5EF4-FFF2-40B4-BE49-F238E27FC236}">
                <a16:creationId xmlns:a16="http://schemas.microsoft.com/office/drawing/2014/main" id="{73F96E65-6774-4890-89DC-3FCFE36A2286}"/>
              </a:ext>
            </a:extLst>
          </p:cNvPr>
          <p:cNvPicPr>
            <a:picLocks noChangeAspect="1"/>
          </p:cNvPicPr>
          <p:nvPr/>
        </p:nvPicPr>
        <p:blipFill>
          <a:blip r:embed="rId2"/>
          <a:stretch>
            <a:fillRect/>
          </a:stretch>
        </p:blipFill>
        <p:spPr>
          <a:xfrm>
            <a:off x="0" y="22981"/>
            <a:ext cx="12192000" cy="6812038"/>
          </a:xfrm>
          <a:prstGeom prst="rect">
            <a:avLst/>
          </a:prstGeom>
        </p:spPr>
      </p:pic>
      <p:sp>
        <p:nvSpPr>
          <p:cNvPr id="6" name="TextBox 5">
            <a:extLst>
              <a:ext uri="{FF2B5EF4-FFF2-40B4-BE49-F238E27FC236}">
                <a16:creationId xmlns:a16="http://schemas.microsoft.com/office/drawing/2014/main" id="{3C3633AB-76EC-4445-BCF4-BA5254CEAC03}"/>
              </a:ext>
            </a:extLst>
          </p:cNvPr>
          <p:cNvSpPr txBox="1"/>
          <p:nvPr/>
        </p:nvSpPr>
        <p:spPr>
          <a:xfrm>
            <a:off x="1909187" y="614893"/>
            <a:ext cx="2319866" cy="369332"/>
          </a:xfrm>
          <a:prstGeom prst="rect">
            <a:avLst/>
          </a:prstGeom>
          <a:noFill/>
        </p:spPr>
        <p:txBody>
          <a:bodyPr wrap="none" rtlCol="0">
            <a:spAutoFit/>
          </a:bodyPr>
          <a:lstStyle/>
          <a:p>
            <a:r>
              <a:rPr lang="en-US" altLang="ko-KR" dirty="0"/>
              <a:t>R&amp;D </a:t>
            </a:r>
            <a:r>
              <a:rPr lang="ko-KR" altLang="en-US" dirty="0"/>
              <a:t>사업 등록</a:t>
            </a:r>
            <a:r>
              <a:rPr lang="en-US" altLang="ko-KR" dirty="0"/>
              <a:t>/</a:t>
            </a:r>
            <a:r>
              <a:rPr lang="ko-KR" altLang="en-US" dirty="0"/>
              <a:t>관리</a:t>
            </a:r>
          </a:p>
        </p:txBody>
      </p:sp>
      <p:sp>
        <p:nvSpPr>
          <p:cNvPr id="7" name="직사각형 6">
            <a:extLst>
              <a:ext uri="{FF2B5EF4-FFF2-40B4-BE49-F238E27FC236}">
                <a16:creationId xmlns:a16="http://schemas.microsoft.com/office/drawing/2014/main" id="{8B8C38DC-9811-4AF0-81F3-1FA21A8ABAEA}"/>
              </a:ext>
            </a:extLst>
          </p:cNvPr>
          <p:cNvSpPr/>
          <p:nvPr/>
        </p:nvSpPr>
        <p:spPr>
          <a:xfrm>
            <a:off x="2160396" y="1587640"/>
            <a:ext cx="6913266" cy="308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7068A182-7890-425A-9B20-CCB9D84F8B9A}"/>
              </a:ext>
            </a:extLst>
          </p:cNvPr>
          <p:cNvPicPr>
            <a:picLocks noChangeAspect="1"/>
          </p:cNvPicPr>
          <p:nvPr/>
        </p:nvPicPr>
        <p:blipFill>
          <a:blip r:embed="rId3"/>
          <a:stretch>
            <a:fillRect/>
          </a:stretch>
        </p:blipFill>
        <p:spPr>
          <a:xfrm>
            <a:off x="1825055" y="1296212"/>
            <a:ext cx="8742857" cy="447619"/>
          </a:xfrm>
          <a:prstGeom prst="rect">
            <a:avLst/>
          </a:prstGeom>
        </p:spPr>
      </p:pic>
      <p:sp>
        <p:nvSpPr>
          <p:cNvPr id="10" name="직사각형 9">
            <a:extLst>
              <a:ext uri="{FF2B5EF4-FFF2-40B4-BE49-F238E27FC236}">
                <a16:creationId xmlns:a16="http://schemas.microsoft.com/office/drawing/2014/main" id="{770C66E1-A8C7-48EF-A60E-FB4900B54078}"/>
              </a:ext>
            </a:extLst>
          </p:cNvPr>
          <p:cNvSpPr/>
          <p:nvPr/>
        </p:nvSpPr>
        <p:spPr>
          <a:xfrm>
            <a:off x="7586505" y="713433"/>
            <a:ext cx="1296238" cy="270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2A056B6-76CC-44DC-B6FC-8DE96E846272}"/>
              </a:ext>
            </a:extLst>
          </p:cNvPr>
          <p:cNvSpPr/>
          <p:nvPr/>
        </p:nvSpPr>
        <p:spPr>
          <a:xfrm>
            <a:off x="3980822" y="1408444"/>
            <a:ext cx="2028092" cy="270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48B6A71-4A4E-4E73-8493-A62C0688321B}"/>
              </a:ext>
            </a:extLst>
          </p:cNvPr>
          <p:cNvSpPr txBox="1"/>
          <p:nvPr/>
        </p:nvSpPr>
        <p:spPr>
          <a:xfrm>
            <a:off x="2072713" y="1455826"/>
            <a:ext cx="888385" cy="215444"/>
          </a:xfrm>
          <a:prstGeom prst="rect">
            <a:avLst/>
          </a:prstGeom>
          <a:solidFill>
            <a:schemeClr val="bg1"/>
          </a:solidFill>
        </p:spPr>
        <p:txBody>
          <a:bodyPr wrap="none" rtlCol="0">
            <a:spAutoFit/>
          </a:bodyPr>
          <a:lstStyle/>
          <a:p>
            <a:pPr algn="ctr"/>
            <a:r>
              <a:rPr lang="ko-KR" altLang="en-US" sz="800" dirty="0"/>
              <a:t>정부 </a:t>
            </a:r>
            <a:r>
              <a:rPr lang="en-US" altLang="ko-KR" sz="800" dirty="0"/>
              <a:t>R&amp;D</a:t>
            </a:r>
            <a:r>
              <a:rPr lang="ko-KR" altLang="en-US" sz="800" dirty="0"/>
              <a:t> 사업</a:t>
            </a:r>
          </a:p>
        </p:txBody>
      </p:sp>
      <p:sp>
        <p:nvSpPr>
          <p:cNvPr id="14" name="TextBox 13">
            <a:extLst>
              <a:ext uri="{FF2B5EF4-FFF2-40B4-BE49-F238E27FC236}">
                <a16:creationId xmlns:a16="http://schemas.microsoft.com/office/drawing/2014/main" id="{4A0948B9-2E7D-4CB8-96A4-B1308D37BE00}"/>
              </a:ext>
            </a:extLst>
          </p:cNvPr>
          <p:cNvSpPr txBox="1"/>
          <p:nvPr/>
        </p:nvSpPr>
        <p:spPr>
          <a:xfrm>
            <a:off x="3058728" y="1453344"/>
            <a:ext cx="888385" cy="215444"/>
          </a:xfrm>
          <a:prstGeom prst="rect">
            <a:avLst/>
          </a:prstGeom>
          <a:solidFill>
            <a:srgbClr val="CFCFCF"/>
          </a:solidFill>
        </p:spPr>
        <p:txBody>
          <a:bodyPr wrap="none" rtlCol="0">
            <a:spAutoFit/>
          </a:bodyPr>
          <a:lstStyle/>
          <a:p>
            <a:pPr algn="ctr"/>
            <a:r>
              <a:rPr lang="ko-KR" altLang="en-US" sz="800"/>
              <a:t>전남 </a:t>
            </a:r>
            <a:r>
              <a:rPr lang="en-US" altLang="ko-KR" sz="800" dirty="0"/>
              <a:t>R&amp;D</a:t>
            </a:r>
            <a:r>
              <a:rPr lang="ko-KR" altLang="en-US" sz="800" dirty="0"/>
              <a:t> 사업</a:t>
            </a:r>
          </a:p>
        </p:txBody>
      </p:sp>
      <p:pic>
        <p:nvPicPr>
          <p:cNvPr id="16" name="그림 15">
            <a:extLst>
              <a:ext uri="{FF2B5EF4-FFF2-40B4-BE49-F238E27FC236}">
                <a16:creationId xmlns:a16="http://schemas.microsoft.com/office/drawing/2014/main" id="{29B5674B-AA96-4D2F-AAFA-5B3947E612AA}"/>
              </a:ext>
            </a:extLst>
          </p:cNvPr>
          <p:cNvPicPr>
            <a:picLocks noChangeAspect="1"/>
          </p:cNvPicPr>
          <p:nvPr/>
        </p:nvPicPr>
        <p:blipFill>
          <a:blip r:embed="rId4"/>
          <a:stretch>
            <a:fillRect/>
          </a:stretch>
        </p:blipFill>
        <p:spPr>
          <a:xfrm>
            <a:off x="1853626" y="1769824"/>
            <a:ext cx="8685714" cy="476190"/>
          </a:xfrm>
          <a:prstGeom prst="rect">
            <a:avLst/>
          </a:prstGeom>
        </p:spPr>
      </p:pic>
      <p:pic>
        <p:nvPicPr>
          <p:cNvPr id="19" name="그림 18">
            <a:extLst>
              <a:ext uri="{FF2B5EF4-FFF2-40B4-BE49-F238E27FC236}">
                <a16:creationId xmlns:a16="http://schemas.microsoft.com/office/drawing/2014/main" id="{7888A8D3-7B25-4722-8DEE-05077A3F04DA}"/>
              </a:ext>
            </a:extLst>
          </p:cNvPr>
          <p:cNvPicPr>
            <a:picLocks noChangeAspect="1"/>
          </p:cNvPicPr>
          <p:nvPr/>
        </p:nvPicPr>
        <p:blipFill>
          <a:blip r:embed="rId5"/>
          <a:stretch>
            <a:fillRect/>
          </a:stretch>
        </p:blipFill>
        <p:spPr>
          <a:xfrm>
            <a:off x="5035363" y="820039"/>
            <a:ext cx="647619" cy="523810"/>
          </a:xfrm>
          <a:prstGeom prst="rect">
            <a:avLst/>
          </a:prstGeom>
        </p:spPr>
      </p:pic>
      <p:sp>
        <p:nvSpPr>
          <p:cNvPr id="20" name="TextBox 19">
            <a:extLst>
              <a:ext uri="{FF2B5EF4-FFF2-40B4-BE49-F238E27FC236}">
                <a16:creationId xmlns:a16="http://schemas.microsoft.com/office/drawing/2014/main" id="{CE2F6031-79F7-45E1-8610-180AE0F35792}"/>
              </a:ext>
            </a:extLst>
          </p:cNvPr>
          <p:cNvSpPr txBox="1"/>
          <p:nvPr/>
        </p:nvSpPr>
        <p:spPr>
          <a:xfrm>
            <a:off x="5070758" y="848829"/>
            <a:ext cx="327959" cy="123111"/>
          </a:xfrm>
          <a:prstGeom prst="rect">
            <a:avLst/>
          </a:prstGeom>
          <a:solidFill>
            <a:schemeClr val="bg1"/>
          </a:solidFill>
        </p:spPr>
        <p:txBody>
          <a:bodyPr wrap="square" lIns="0" tIns="0" rIns="0" bIns="0" rtlCol="0">
            <a:spAutoFit/>
          </a:bodyPr>
          <a:lstStyle/>
          <a:p>
            <a:r>
              <a:rPr lang="ko-KR" altLang="en-US" sz="800" dirty="0" err="1"/>
              <a:t>부처명</a:t>
            </a:r>
            <a:endParaRPr lang="ko-KR" altLang="en-US" sz="800" dirty="0"/>
          </a:p>
        </p:txBody>
      </p:sp>
      <p:sp>
        <p:nvSpPr>
          <p:cNvPr id="21" name="TextBox 20">
            <a:extLst>
              <a:ext uri="{FF2B5EF4-FFF2-40B4-BE49-F238E27FC236}">
                <a16:creationId xmlns:a16="http://schemas.microsoft.com/office/drawing/2014/main" id="{D640DC32-8CBD-4E99-B665-C6FB90418FD3}"/>
              </a:ext>
            </a:extLst>
          </p:cNvPr>
          <p:cNvSpPr txBox="1"/>
          <p:nvPr/>
        </p:nvSpPr>
        <p:spPr>
          <a:xfrm>
            <a:off x="2053191" y="1942381"/>
            <a:ext cx="327959" cy="123111"/>
          </a:xfrm>
          <a:prstGeom prst="rect">
            <a:avLst/>
          </a:prstGeom>
          <a:solidFill>
            <a:schemeClr val="bg1"/>
          </a:solidFill>
        </p:spPr>
        <p:txBody>
          <a:bodyPr wrap="square" lIns="0" tIns="0" rIns="0" bIns="0" rtlCol="0">
            <a:spAutoFit/>
          </a:bodyPr>
          <a:lstStyle/>
          <a:p>
            <a:r>
              <a:rPr lang="ko-KR" altLang="en-US" sz="800" dirty="0" err="1"/>
              <a:t>부처명</a:t>
            </a:r>
            <a:endParaRPr lang="ko-KR" altLang="en-US" sz="800" dirty="0"/>
          </a:p>
        </p:txBody>
      </p:sp>
      <p:sp>
        <p:nvSpPr>
          <p:cNvPr id="22" name="TextBox 21">
            <a:extLst>
              <a:ext uri="{FF2B5EF4-FFF2-40B4-BE49-F238E27FC236}">
                <a16:creationId xmlns:a16="http://schemas.microsoft.com/office/drawing/2014/main" id="{15B293A7-AD73-42EE-8ECC-303140C06261}"/>
              </a:ext>
            </a:extLst>
          </p:cNvPr>
          <p:cNvSpPr txBox="1"/>
          <p:nvPr/>
        </p:nvSpPr>
        <p:spPr>
          <a:xfrm>
            <a:off x="5070758" y="1050099"/>
            <a:ext cx="327959" cy="123111"/>
          </a:xfrm>
          <a:prstGeom prst="rect">
            <a:avLst/>
          </a:prstGeom>
          <a:solidFill>
            <a:srgbClr val="1E90FF"/>
          </a:solidFill>
        </p:spPr>
        <p:txBody>
          <a:bodyPr wrap="square" lIns="0" tIns="0" rIns="0" bIns="0" rtlCol="0">
            <a:spAutoFit/>
          </a:bodyPr>
          <a:lstStyle/>
          <a:p>
            <a:r>
              <a:rPr lang="ko-KR" altLang="en-US" sz="800" dirty="0" err="1">
                <a:solidFill>
                  <a:schemeClr val="bg1"/>
                </a:solidFill>
              </a:rPr>
              <a:t>부처명</a:t>
            </a:r>
            <a:endParaRPr lang="ko-KR" altLang="en-US" sz="800" dirty="0">
              <a:solidFill>
                <a:schemeClr val="bg1"/>
              </a:solidFill>
            </a:endParaRPr>
          </a:p>
        </p:txBody>
      </p:sp>
      <p:sp>
        <p:nvSpPr>
          <p:cNvPr id="23" name="TextBox 22">
            <a:extLst>
              <a:ext uri="{FF2B5EF4-FFF2-40B4-BE49-F238E27FC236}">
                <a16:creationId xmlns:a16="http://schemas.microsoft.com/office/drawing/2014/main" id="{73CF349E-2FFF-46F2-9F45-3F9466172A48}"/>
              </a:ext>
            </a:extLst>
          </p:cNvPr>
          <p:cNvSpPr txBox="1"/>
          <p:nvPr/>
        </p:nvSpPr>
        <p:spPr>
          <a:xfrm>
            <a:off x="5070758" y="1210781"/>
            <a:ext cx="327959" cy="123111"/>
          </a:xfrm>
          <a:prstGeom prst="rect">
            <a:avLst/>
          </a:prstGeom>
          <a:solidFill>
            <a:schemeClr val="bg1"/>
          </a:solidFill>
        </p:spPr>
        <p:txBody>
          <a:bodyPr wrap="square" lIns="0" tIns="0" rIns="0" bIns="0" rtlCol="0">
            <a:spAutoFit/>
          </a:bodyPr>
          <a:lstStyle/>
          <a:p>
            <a:r>
              <a:rPr lang="ko-KR" altLang="en-US" sz="800" dirty="0"/>
              <a:t>사업명</a:t>
            </a:r>
          </a:p>
        </p:txBody>
      </p:sp>
      <p:sp>
        <p:nvSpPr>
          <p:cNvPr id="24" name="직사각형 23">
            <a:extLst>
              <a:ext uri="{FF2B5EF4-FFF2-40B4-BE49-F238E27FC236}">
                <a16:creationId xmlns:a16="http://schemas.microsoft.com/office/drawing/2014/main" id="{DCD4774F-71B7-4617-AE1D-F10C0DD63A3C}"/>
              </a:ext>
            </a:extLst>
          </p:cNvPr>
          <p:cNvSpPr/>
          <p:nvPr/>
        </p:nvSpPr>
        <p:spPr>
          <a:xfrm>
            <a:off x="1909187" y="1769824"/>
            <a:ext cx="808961" cy="447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화살표 연결선 25">
            <a:extLst>
              <a:ext uri="{FF2B5EF4-FFF2-40B4-BE49-F238E27FC236}">
                <a16:creationId xmlns:a16="http://schemas.microsoft.com/office/drawing/2014/main" id="{144E8C64-9121-4E47-AC33-9BC3735B812B}"/>
              </a:ext>
            </a:extLst>
          </p:cNvPr>
          <p:cNvCxnSpPr>
            <a:stCxn id="24" idx="3"/>
            <a:endCxn id="19" idx="1"/>
          </p:cNvCxnSpPr>
          <p:nvPr/>
        </p:nvCxnSpPr>
        <p:spPr>
          <a:xfrm flipV="1">
            <a:off x="2718148" y="1081944"/>
            <a:ext cx="2317215" cy="911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표 27">
            <a:extLst>
              <a:ext uri="{FF2B5EF4-FFF2-40B4-BE49-F238E27FC236}">
                <a16:creationId xmlns:a16="http://schemas.microsoft.com/office/drawing/2014/main" id="{D8F4E194-0CCD-4A7F-8FCF-5976BC8C5721}"/>
              </a:ext>
            </a:extLst>
          </p:cNvPr>
          <p:cNvGraphicFramePr>
            <a:graphicFrameLocks noGrp="1"/>
          </p:cNvGraphicFramePr>
          <p:nvPr>
            <p:extLst>
              <p:ext uri="{D42A27DB-BD31-4B8C-83A1-F6EECF244321}">
                <p14:modId xmlns:p14="http://schemas.microsoft.com/office/powerpoint/2010/main" val="1602738029"/>
              </p:ext>
            </p:extLst>
          </p:nvPr>
        </p:nvGraphicFramePr>
        <p:xfrm>
          <a:off x="1944913" y="2361707"/>
          <a:ext cx="8501796" cy="2901255"/>
        </p:xfrm>
        <a:graphic>
          <a:graphicData uri="http://schemas.openxmlformats.org/drawingml/2006/table">
            <a:tbl>
              <a:tblPr firstRow="1" bandRow="1">
                <a:tableStyleId>{2D5ABB26-0587-4C30-8999-92F81FD0307C}</a:tableStyleId>
              </a:tblPr>
              <a:tblGrid>
                <a:gridCol w="770139">
                  <a:extLst>
                    <a:ext uri="{9D8B030D-6E8A-4147-A177-3AD203B41FA5}">
                      <a16:colId xmlns:a16="http://schemas.microsoft.com/office/drawing/2014/main" val="1867233235"/>
                    </a:ext>
                  </a:extLst>
                </a:gridCol>
                <a:gridCol w="1771539">
                  <a:extLst>
                    <a:ext uri="{9D8B030D-6E8A-4147-A177-3AD203B41FA5}">
                      <a16:colId xmlns:a16="http://schemas.microsoft.com/office/drawing/2014/main" val="3231888299"/>
                    </a:ext>
                  </a:extLst>
                </a:gridCol>
                <a:gridCol w="1101950">
                  <a:extLst>
                    <a:ext uri="{9D8B030D-6E8A-4147-A177-3AD203B41FA5}">
                      <a16:colId xmlns:a16="http://schemas.microsoft.com/office/drawing/2014/main" val="2458054470"/>
                    </a:ext>
                  </a:extLst>
                </a:gridCol>
                <a:gridCol w="1214542">
                  <a:extLst>
                    <a:ext uri="{9D8B030D-6E8A-4147-A177-3AD203B41FA5}">
                      <a16:colId xmlns:a16="http://schemas.microsoft.com/office/drawing/2014/main" val="1624737818"/>
                    </a:ext>
                  </a:extLst>
                </a:gridCol>
                <a:gridCol w="1214542">
                  <a:extLst>
                    <a:ext uri="{9D8B030D-6E8A-4147-A177-3AD203B41FA5}">
                      <a16:colId xmlns:a16="http://schemas.microsoft.com/office/drawing/2014/main" val="2054558199"/>
                    </a:ext>
                  </a:extLst>
                </a:gridCol>
                <a:gridCol w="1214542">
                  <a:extLst>
                    <a:ext uri="{9D8B030D-6E8A-4147-A177-3AD203B41FA5}">
                      <a16:colId xmlns:a16="http://schemas.microsoft.com/office/drawing/2014/main" val="1217713434"/>
                    </a:ext>
                  </a:extLst>
                </a:gridCol>
                <a:gridCol w="1214542">
                  <a:extLst>
                    <a:ext uri="{9D8B030D-6E8A-4147-A177-3AD203B41FA5}">
                      <a16:colId xmlns:a16="http://schemas.microsoft.com/office/drawing/2014/main" val="1937498882"/>
                    </a:ext>
                  </a:extLst>
                </a:gridCol>
              </a:tblGrid>
              <a:tr h="370840">
                <a:tc>
                  <a:txBody>
                    <a:bodyPr/>
                    <a:lstStyle/>
                    <a:p>
                      <a:pPr algn="ctr" latinLnBrk="1"/>
                      <a:r>
                        <a:rPr lang="ko-KR" altLang="en-US" sz="1100" dirty="0"/>
                        <a:t>번호</a:t>
                      </a:r>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사업명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접수일정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시행부처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문의번호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지원예산</a:t>
                      </a:r>
                      <a:endParaRPr lang="en-US" altLang="ko-KR" sz="1100" dirty="0"/>
                    </a:p>
                    <a:p>
                      <a:pPr algn="ctr" latinLnBrk="1"/>
                      <a:r>
                        <a:rPr lang="en-US" altLang="ko-KR" sz="1100" dirty="0"/>
                        <a:t>(</a:t>
                      </a:r>
                      <a:r>
                        <a:rPr lang="ko-KR" altLang="en-US" sz="1100" dirty="0"/>
                        <a:t>단위</a:t>
                      </a:r>
                      <a:r>
                        <a:rPr lang="en-US" altLang="ko-KR" sz="1100" dirty="0"/>
                        <a:t>:</a:t>
                      </a:r>
                      <a:r>
                        <a:rPr lang="ko-KR" altLang="en-US" sz="1100" dirty="0"/>
                        <a:t>백만원</a:t>
                      </a:r>
                      <a:r>
                        <a:rPr lang="en-US" altLang="ko-KR" sz="1100" dirty="0"/>
                        <a:t>)</a:t>
                      </a:r>
                      <a:endParaRPr lang="ko-KR" altLang="en-US" sz="11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latinLnBrk="1"/>
                      <a:r>
                        <a:rPr lang="ko-KR" altLang="en-US" sz="1100" dirty="0"/>
                        <a:t>접수상태</a:t>
                      </a:r>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077534592"/>
                  </a:ext>
                </a:extLst>
              </a:tr>
              <a:tr h="824845">
                <a:tc>
                  <a:txBody>
                    <a:bodyPr/>
                    <a:lstStyle/>
                    <a:p>
                      <a:pPr algn="ctr" latinLnBrk="1"/>
                      <a:r>
                        <a:rPr lang="en-US" altLang="ko-KR" sz="900" dirty="0"/>
                        <a:t>3</a:t>
                      </a:r>
                      <a:endParaRPr lang="ko-KR" altLang="en-US" sz="900" dirty="0"/>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사업명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0000-00-00 ~</a:t>
                      </a:r>
                    </a:p>
                    <a:p>
                      <a:pPr algn="ctr" latinLnBrk="1"/>
                      <a:r>
                        <a:rPr lang="en-US" altLang="ko-KR" sz="900" dirty="0"/>
                        <a:t>0000-00-00</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시행부처명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000-000-0000</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0000</a:t>
                      </a:r>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06267"/>
                  </a:ext>
                </a:extLst>
              </a:tr>
              <a:tr h="824845">
                <a:tc>
                  <a:txBody>
                    <a:bodyPr/>
                    <a:lstStyle/>
                    <a:p>
                      <a:pPr algn="ctr" latinLnBrk="1"/>
                      <a:r>
                        <a:rPr lang="en-US" altLang="ko-KR" sz="900" dirty="0"/>
                        <a:t>2</a:t>
                      </a:r>
                      <a:endParaRPr lang="ko-KR" altLang="en-US" sz="900" dirty="0"/>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중소기업 첨단소재</a:t>
                      </a:r>
                      <a:endParaRPr lang="en-US" altLang="ko-KR" sz="900" dirty="0"/>
                    </a:p>
                    <a:p>
                      <a:pPr algn="ctr" latinLnBrk="1"/>
                      <a:r>
                        <a:rPr lang="en-US" altLang="ko-KR" sz="900" dirty="0"/>
                        <a:t>R&amp;D </a:t>
                      </a:r>
                      <a:r>
                        <a:rPr lang="ko-KR" altLang="en-US" sz="900" dirty="0"/>
                        <a:t>연구비 지원 사업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2021-01-21 ~</a:t>
                      </a:r>
                    </a:p>
                    <a:p>
                      <a:pPr algn="ctr" latinLnBrk="1"/>
                      <a:r>
                        <a:rPr lang="en-US" altLang="ko-KR" sz="900" dirty="0"/>
                        <a:t>2021-03-01</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중소기업벤처사업부</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061-888-9999</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100</a:t>
                      </a:r>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3037298"/>
                  </a:ext>
                </a:extLst>
              </a:tr>
              <a:tr h="824845">
                <a:tc>
                  <a:txBody>
                    <a:bodyPr/>
                    <a:lstStyle/>
                    <a:p>
                      <a:pPr algn="ctr" latinLnBrk="1"/>
                      <a:r>
                        <a:rPr lang="en-US" altLang="ko-KR" sz="900" dirty="0"/>
                        <a:t>1</a:t>
                      </a:r>
                      <a:endParaRPr lang="ko-KR" altLang="en-US" sz="900" dirty="0"/>
                    </a:p>
                  </a:txBody>
                  <a:tcPr anchor="ctr">
                    <a:lnL>
                      <a:noFill/>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ko-KR" altLang="en-US" sz="900" dirty="0"/>
                        <a:t>중소기업 첨단소재</a:t>
                      </a:r>
                      <a:endParaRPr lang="en-US" altLang="ko-KR" sz="900" dirty="0"/>
                    </a:p>
                    <a:p>
                      <a:pPr algn="ctr" latinLnBrk="1"/>
                      <a:r>
                        <a:rPr lang="en-US" altLang="ko-KR" sz="900" dirty="0"/>
                        <a:t>R&amp;D </a:t>
                      </a:r>
                      <a:r>
                        <a:rPr lang="ko-KR" altLang="en-US" sz="900" dirty="0"/>
                        <a:t>연구비 지원 사업</a:t>
                      </a:r>
                    </a:p>
                    <a:p>
                      <a:pPr algn="ctr" latinLnBrk="1"/>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2021-01-21 ~</a:t>
                      </a:r>
                    </a:p>
                    <a:p>
                      <a:pPr algn="ctr" latinLnBrk="1"/>
                      <a:r>
                        <a:rPr lang="en-US" altLang="ko-KR" sz="900" dirty="0"/>
                        <a:t>2021-05-05</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dirty="0"/>
                        <a:t>중소기업벤처사업부</a:t>
                      </a:r>
                    </a:p>
                    <a:p>
                      <a:pPr algn="ctr" latinLnBrk="1"/>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061-888-9999</a:t>
                      </a:r>
                      <a:endParaRPr lang="ko-KR" alt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900" dirty="0"/>
                        <a:t>100</a:t>
                      </a:r>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900" dirty="0"/>
                    </a:p>
                  </a:txBody>
                  <a:tcPr anchor="ctr">
                    <a:lnL w="12700" cap="flat" cmpd="sng" algn="ctr">
                      <a:noFill/>
                      <a:prstDash val="solid"/>
                      <a:round/>
                      <a:headEnd type="none" w="med" len="med"/>
                      <a:tailEnd type="none" w="med" len="med"/>
                    </a:lnL>
                    <a:lnR>
                      <a:noFill/>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3028672"/>
                  </a:ext>
                </a:extLst>
              </a:tr>
            </a:tbl>
          </a:graphicData>
        </a:graphic>
      </p:graphicFrame>
      <p:sp>
        <p:nvSpPr>
          <p:cNvPr id="31" name="사각형: 둥근 모서리 30">
            <a:extLst>
              <a:ext uri="{FF2B5EF4-FFF2-40B4-BE49-F238E27FC236}">
                <a16:creationId xmlns:a16="http://schemas.microsoft.com/office/drawing/2014/main" id="{BF58F44A-C8E2-4365-B350-8906A7F74E67}"/>
              </a:ext>
            </a:extLst>
          </p:cNvPr>
          <p:cNvSpPr/>
          <p:nvPr/>
        </p:nvSpPr>
        <p:spPr>
          <a:xfrm>
            <a:off x="9544833" y="3813435"/>
            <a:ext cx="663879" cy="325677"/>
          </a:xfrm>
          <a:prstGeom prst="round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a:solidFill>
                  <a:schemeClr val="tx1"/>
                </a:solidFill>
              </a:rPr>
              <a:t>접수마감</a:t>
            </a:r>
          </a:p>
        </p:txBody>
      </p:sp>
      <p:sp>
        <p:nvSpPr>
          <p:cNvPr id="33" name="사각형: 둥근 모서리 32">
            <a:extLst>
              <a:ext uri="{FF2B5EF4-FFF2-40B4-BE49-F238E27FC236}">
                <a16:creationId xmlns:a16="http://schemas.microsoft.com/office/drawing/2014/main" id="{4641E2EB-0398-40AF-9FB5-DAA0BFE15785}"/>
              </a:ext>
            </a:extLst>
          </p:cNvPr>
          <p:cNvSpPr/>
          <p:nvPr/>
        </p:nvSpPr>
        <p:spPr>
          <a:xfrm>
            <a:off x="9544833" y="2967223"/>
            <a:ext cx="663879" cy="32567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err="1">
                <a:solidFill>
                  <a:schemeClr val="tx1"/>
                </a:solidFill>
              </a:rPr>
              <a:t>접수중</a:t>
            </a:r>
            <a:endParaRPr lang="ko-KR" altLang="en-US" sz="1000" dirty="0">
              <a:solidFill>
                <a:schemeClr val="tx1"/>
              </a:solidFill>
            </a:endParaRPr>
          </a:p>
        </p:txBody>
      </p:sp>
      <p:sp>
        <p:nvSpPr>
          <p:cNvPr id="34" name="사각형: 둥근 모서리 33">
            <a:extLst>
              <a:ext uri="{FF2B5EF4-FFF2-40B4-BE49-F238E27FC236}">
                <a16:creationId xmlns:a16="http://schemas.microsoft.com/office/drawing/2014/main" id="{00F2BA6E-287D-4CDD-BF7B-B902C132A683}"/>
              </a:ext>
            </a:extLst>
          </p:cNvPr>
          <p:cNvSpPr/>
          <p:nvPr/>
        </p:nvSpPr>
        <p:spPr>
          <a:xfrm>
            <a:off x="9544833" y="4659647"/>
            <a:ext cx="663879" cy="32567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dirty="0" err="1">
                <a:solidFill>
                  <a:schemeClr val="tx1"/>
                </a:solidFill>
              </a:rPr>
              <a:t>접수중</a:t>
            </a:r>
            <a:endParaRPr lang="ko-KR" altLang="en-US" sz="1000" dirty="0">
              <a:solidFill>
                <a:schemeClr val="tx1"/>
              </a:solidFill>
            </a:endParaRPr>
          </a:p>
        </p:txBody>
      </p:sp>
      <p:sp>
        <p:nvSpPr>
          <p:cNvPr id="36" name="사각형: 둥근 모서리 35">
            <a:extLst>
              <a:ext uri="{FF2B5EF4-FFF2-40B4-BE49-F238E27FC236}">
                <a16:creationId xmlns:a16="http://schemas.microsoft.com/office/drawing/2014/main" id="{B33A7337-3660-4B9D-8BF3-F73887AEAE72}"/>
              </a:ext>
            </a:extLst>
          </p:cNvPr>
          <p:cNvSpPr/>
          <p:nvPr/>
        </p:nvSpPr>
        <p:spPr>
          <a:xfrm>
            <a:off x="9544833" y="5468390"/>
            <a:ext cx="663879" cy="325677"/>
          </a:xfrm>
          <a:prstGeom prst="round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ko-KR" altLang="en-US" sz="1000">
                <a:solidFill>
                  <a:schemeClr val="bg1"/>
                </a:solidFill>
              </a:rPr>
              <a:t>사업등록</a:t>
            </a:r>
            <a:endParaRPr lang="ko-KR" altLang="en-US" sz="1000" dirty="0">
              <a:solidFill>
                <a:schemeClr val="bg1"/>
              </a:solidFill>
            </a:endParaRPr>
          </a:p>
        </p:txBody>
      </p:sp>
    </p:spTree>
    <p:extLst>
      <p:ext uri="{BB962C8B-B14F-4D97-AF65-F5344CB8AC3E}">
        <p14:creationId xmlns:p14="http://schemas.microsoft.com/office/powerpoint/2010/main" val="105173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41B7786-DDCB-456B-943E-67CE6DBF0CEB}"/>
              </a:ext>
            </a:extLst>
          </p:cNvPr>
          <p:cNvSpPr>
            <a:spLocks noGrp="1"/>
          </p:cNvSpPr>
          <p:nvPr>
            <p:ph type="body" sz="quarter" idx="10"/>
          </p:nvPr>
        </p:nvSpPr>
        <p:spPr/>
        <p:txBody>
          <a:bodyPr/>
          <a:lstStyle/>
          <a:p>
            <a:r>
              <a:rPr lang="ko-KR" altLang="en-US" dirty="0"/>
              <a:t>시행부처 명</a:t>
            </a:r>
            <a:endParaRPr lang="en-US" altLang="ko-KR" dirty="0"/>
          </a:p>
          <a:p>
            <a:pPr marL="0" indent="0">
              <a:buNone/>
            </a:pPr>
            <a:r>
              <a:rPr lang="ko-KR" altLang="en-US" dirty="0"/>
              <a:t>중소벤처기업부</a:t>
            </a:r>
            <a:endParaRPr lang="en-US" altLang="ko-KR" dirty="0"/>
          </a:p>
          <a:p>
            <a:pPr marL="0" indent="0">
              <a:buNone/>
            </a:pPr>
            <a:r>
              <a:rPr lang="ko-KR" altLang="en-US" dirty="0"/>
              <a:t>해양수산부</a:t>
            </a:r>
            <a:endParaRPr lang="en-US" altLang="ko-KR" dirty="0"/>
          </a:p>
          <a:p>
            <a:pPr marL="0" indent="0">
              <a:buNone/>
            </a:pPr>
            <a:r>
              <a:rPr lang="ko-KR" altLang="en-US" dirty="0"/>
              <a:t>농림축산식품부</a:t>
            </a:r>
            <a:endParaRPr lang="en-US" altLang="ko-KR" dirty="0"/>
          </a:p>
          <a:p>
            <a:pPr marL="0" indent="0">
              <a:buNone/>
            </a:pPr>
            <a:r>
              <a:rPr lang="ko-KR" altLang="en-US" dirty="0"/>
              <a:t>과학기술정보통신부</a:t>
            </a:r>
            <a:endParaRPr lang="en-US" altLang="ko-KR" dirty="0"/>
          </a:p>
          <a:p>
            <a:pPr marL="0" indent="0">
              <a:buNone/>
            </a:pPr>
            <a:r>
              <a:rPr lang="ko-KR" altLang="en-US" dirty="0"/>
              <a:t>산업통상자원부</a:t>
            </a:r>
            <a:endParaRPr lang="en-US" altLang="ko-KR" dirty="0"/>
          </a:p>
          <a:p>
            <a:pPr marL="0" indent="0">
              <a:buNone/>
            </a:pPr>
            <a:r>
              <a:rPr lang="ko-KR" altLang="en-US" dirty="0"/>
              <a:t>환경부</a:t>
            </a:r>
            <a:endParaRPr lang="en-US" altLang="ko-KR" dirty="0"/>
          </a:p>
          <a:p>
            <a:pPr marL="0" indent="0">
              <a:buNone/>
            </a:pPr>
            <a:r>
              <a:rPr lang="ko-KR" altLang="en-US" dirty="0"/>
              <a:t>보건복지부</a:t>
            </a:r>
            <a:endParaRPr lang="en-US" altLang="ko-KR" dirty="0"/>
          </a:p>
          <a:p>
            <a:pPr marL="0" indent="0">
              <a:buNone/>
            </a:pPr>
            <a:r>
              <a:rPr lang="ko-KR" altLang="en-US" dirty="0"/>
              <a:t>농촌진흥청</a:t>
            </a:r>
            <a:endParaRPr lang="en-US" altLang="ko-KR" dirty="0"/>
          </a:p>
          <a:p>
            <a:pPr marL="0" indent="0">
              <a:buNone/>
            </a:pPr>
            <a:r>
              <a:rPr lang="ko-KR" altLang="en-US" dirty="0"/>
              <a:t>특허청</a:t>
            </a:r>
            <a:endParaRPr lang="en-US" altLang="ko-KR" dirty="0"/>
          </a:p>
          <a:p>
            <a:pPr marL="0" indent="0">
              <a:buNone/>
            </a:pPr>
            <a:r>
              <a:rPr lang="ko-KR" altLang="en-US" dirty="0"/>
              <a:t>문화체육관광부</a:t>
            </a:r>
            <a:endParaRPr lang="en-US" altLang="ko-KR" dirty="0"/>
          </a:p>
          <a:p>
            <a:pPr marL="0" indent="0">
              <a:buNone/>
            </a:pPr>
            <a:r>
              <a:rPr lang="ko-KR" altLang="en-US" dirty="0"/>
              <a:t>국토교통부</a:t>
            </a:r>
            <a:endParaRPr lang="en-US" altLang="ko-KR" dirty="0"/>
          </a:p>
          <a:p>
            <a:pPr marL="0" indent="0">
              <a:buNone/>
            </a:pPr>
            <a:r>
              <a:rPr lang="ko-KR" altLang="en-US" dirty="0"/>
              <a:t>방위사업청</a:t>
            </a:r>
            <a:endParaRPr lang="en-US" altLang="ko-KR" dirty="0"/>
          </a:p>
        </p:txBody>
      </p:sp>
      <p:sp>
        <p:nvSpPr>
          <p:cNvPr id="3" name="제목 2">
            <a:extLst>
              <a:ext uri="{FF2B5EF4-FFF2-40B4-BE49-F238E27FC236}">
                <a16:creationId xmlns:a16="http://schemas.microsoft.com/office/drawing/2014/main" id="{5F9F4EEA-642B-4D31-8555-8DC87771822A}"/>
              </a:ext>
            </a:extLst>
          </p:cNvPr>
          <p:cNvSpPr>
            <a:spLocks noGrp="1"/>
          </p:cNvSpPr>
          <p:nvPr>
            <p:ph type="title"/>
          </p:nvPr>
        </p:nvSpPr>
        <p:spPr/>
        <p:txBody>
          <a:bodyPr>
            <a:normAutofit/>
          </a:bodyPr>
          <a:lstStyle/>
          <a:p>
            <a:r>
              <a:rPr lang="ko-KR" altLang="en-US" sz="1300" dirty="0"/>
              <a:t>중소기업 </a:t>
            </a:r>
            <a:r>
              <a:rPr lang="en-US" altLang="ko-KR" sz="1300" dirty="0"/>
              <a:t>R&amp;D </a:t>
            </a:r>
            <a:r>
              <a:rPr lang="ko-KR" altLang="en-US" sz="1300" dirty="0"/>
              <a:t>플랫폼 </a:t>
            </a:r>
            <a:r>
              <a:rPr lang="en-US" altLang="ko-KR" sz="1300" dirty="0"/>
              <a:t>PMS &gt; </a:t>
            </a:r>
            <a:r>
              <a:rPr lang="ko-KR" altLang="en-US" sz="1300" dirty="0"/>
              <a:t>사업 등록 </a:t>
            </a:r>
            <a:r>
              <a:rPr lang="en-US" altLang="ko-KR" sz="1300" dirty="0"/>
              <a:t>&gt; </a:t>
            </a:r>
            <a:r>
              <a:rPr lang="ko-KR" altLang="en-US" sz="1300" dirty="0"/>
              <a:t>입력항목</a:t>
            </a:r>
          </a:p>
        </p:txBody>
      </p:sp>
      <p:graphicFrame>
        <p:nvGraphicFramePr>
          <p:cNvPr id="4" name="표 5">
            <a:extLst>
              <a:ext uri="{FF2B5EF4-FFF2-40B4-BE49-F238E27FC236}">
                <a16:creationId xmlns:a16="http://schemas.microsoft.com/office/drawing/2014/main" id="{F25346DC-F43E-4296-801C-554CE1FA4777}"/>
              </a:ext>
            </a:extLst>
          </p:cNvPr>
          <p:cNvGraphicFramePr>
            <a:graphicFrameLocks noGrp="1"/>
          </p:cNvGraphicFramePr>
          <p:nvPr>
            <p:extLst>
              <p:ext uri="{D42A27DB-BD31-4B8C-83A1-F6EECF244321}">
                <p14:modId xmlns:p14="http://schemas.microsoft.com/office/powerpoint/2010/main" val="2277996413"/>
              </p:ext>
            </p:extLst>
          </p:nvPr>
        </p:nvGraphicFramePr>
        <p:xfrm>
          <a:off x="1273459" y="1512504"/>
          <a:ext cx="6720747" cy="2097831"/>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1906442320"/>
                    </a:ext>
                  </a:extLst>
                </a:gridCol>
                <a:gridCol w="4528852">
                  <a:extLst>
                    <a:ext uri="{9D8B030D-6E8A-4147-A177-3AD203B41FA5}">
                      <a16:colId xmlns:a16="http://schemas.microsoft.com/office/drawing/2014/main" val="2038630312"/>
                    </a:ext>
                  </a:extLst>
                </a:gridCol>
              </a:tblGrid>
              <a:tr h="579120">
                <a:tc>
                  <a:txBody>
                    <a:bodyPr/>
                    <a:lstStyle/>
                    <a:p>
                      <a:pPr algn="ctr" latinLnBrk="1"/>
                      <a:r>
                        <a:rPr lang="ko-KR" altLang="en-US" sz="1500" dirty="0"/>
                        <a:t>사업구분</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ko-KR" altLang="en-US" sz="1500" dirty="0"/>
                        <a:t>정부 </a:t>
                      </a:r>
                      <a:r>
                        <a:rPr lang="en-US" altLang="ko-KR" sz="1500" dirty="0"/>
                        <a:t>R&amp;D </a:t>
                      </a:r>
                      <a:r>
                        <a:rPr lang="ko-KR" altLang="en-US" sz="1500" dirty="0"/>
                        <a:t>사업</a:t>
                      </a:r>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132720"/>
                  </a:ext>
                </a:extLst>
              </a:tr>
              <a:tr h="506237">
                <a:tc>
                  <a:txBody>
                    <a:bodyPr/>
                    <a:lstStyle/>
                    <a:p>
                      <a:pPr algn="ctr" latinLnBrk="1"/>
                      <a:r>
                        <a:rPr lang="ko-KR" altLang="en-US" sz="1500" dirty="0">
                          <a:solidFill>
                            <a:schemeClr val="tx1"/>
                          </a:solidFill>
                        </a:rPr>
                        <a:t>사업명</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6477771"/>
                  </a:ext>
                </a:extLst>
              </a:tr>
              <a:tr h="506237">
                <a:tc>
                  <a:txBody>
                    <a:bodyPr/>
                    <a:lstStyle/>
                    <a:p>
                      <a:pPr algn="ctr" latinLnBrk="1"/>
                      <a:r>
                        <a:rPr lang="ko-KR" altLang="en-US" sz="1500" dirty="0"/>
                        <a:t>접수일정</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0889338"/>
                  </a:ext>
                </a:extLst>
              </a:tr>
              <a:tr h="506237">
                <a:tc>
                  <a:txBody>
                    <a:bodyPr/>
                    <a:lstStyle/>
                    <a:p>
                      <a:pPr algn="ctr" latinLnBrk="1"/>
                      <a:r>
                        <a:rPr lang="ko-KR" altLang="en-US" sz="1500" dirty="0"/>
                        <a:t>시행부처</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9982265"/>
                  </a:ext>
                </a:extLst>
              </a:tr>
            </a:tbl>
          </a:graphicData>
        </a:graphic>
      </p:graphicFrame>
      <p:graphicFrame>
        <p:nvGraphicFramePr>
          <p:cNvPr id="13" name="표 12">
            <a:extLst>
              <a:ext uri="{FF2B5EF4-FFF2-40B4-BE49-F238E27FC236}">
                <a16:creationId xmlns:a16="http://schemas.microsoft.com/office/drawing/2014/main" id="{3E6BD1B7-7A86-4FF4-9B2D-91F041945CB5}"/>
              </a:ext>
            </a:extLst>
          </p:cNvPr>
          <p:cNvGraphicFramePr>
            <a:graphicFrameLocks noGrp="1"/>
          </p:cNvGraphicFramePr>
          <p:nvPr/>
        </p:nvGraphicFramePr>
        <p:xfrm>
          <a:off x="1278041" y="3622195"/>
          <a:ext cx="6720747" cy="506237"/>
        </p:xfrm>
        <a:graphic>
          <a:graphicData uri="http://schemas.openxmlformats.org/drawingml/2006/table">
            <a:tbl>
              <a:tblPr firstRow="1" bandRow="1">
                <a:tableStyleId>{5940675A-B579-460E-94D1-54222C63F5DA}</a:tableStyleId>
              </a:tblPr>
              <a:tblGrid>
                <a:gridCol w="2191895">
                  <a:extLst>
                    <a:ext uri="{9D8B030D-6E8A-4147-A177-3AD203B41FA5}">
                      <a16:colId xmlns:a16="http://schemas.microsoft.com/office/drawing/2014/main" val="423328959"/>
                    </a:ext>
                  </a:extLst>
                </a:gridCol>
                <a:gridCol w="4528852">
                  <a:extLst>
                    <a:ext uri="{9D8B030D-6E8A-4147-A177-3AD203B41FA5}">
                      <a16:colId xmlns:a16="http://schemas.microsoft.com/office/drawing/2014/main" val="3013623735"/>
                    </a:ext>
                  </a:extLst>
                </a:gridCol>
              </a:tblGrid>
              <a:tr h="506237">
                <a:tc>
                  <a:txBody>
                    <a:bodyPr/>
                    <a:lstStyle/>
                    <a:p>
                      <a:pPr algn="ctr" latinLnBrk="1"/>
                      <a:r>
                        <a:rPr lang="ko-KR" altLang="en-US" sz="1500" dirty="0"/>
                        <a:t>문의번호</a:t>
                      </a:r>
                    </a:p>
                  </a:txBody>
                  <a:tcPr marL="121920" marR="121920" marT="60960" marB="6096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endParaRPr lang="ko-KR" altLang="en-US" sz="1500" dirty="0"/>
                    </a:p>
                  </a:txBody>
                  <a:tcPr marL="121920" marR="121920" marT="60960" marB="6096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2192991"/>
                  </a:ext>
                </a:extLst>
              </a:tr>
            </a:tbl>
          </a:graphicData>
        </a:graphic>
      </p:graphicFrame>
      <p:sp>
        <p:nvSpPr>
          <p:cNvPr id="14" name="Text Box">
            <a:extLst>
              <a:ext uri="{FF2B5EF4-FFF2-40B4-BE49-F238E27FC236}">
                <a16:creationId xmlns:a16="http://schemas.microsoft.com/office/drawing/2014/main" id="{9E19AB89-D061-4C29-B00C-2E67192423A4}"/>
              </a:ext>
            </a:extLst>
          </p:cNvPr>
          <p:cNvSpPr/>
          <p:nvPr/>
        </p:nvSpPr>
        <p:spPr>
          <a:xfrm>
            <a:off x="3756211" y="2177813"/>
            <a:ext cx="2797833" cy="3214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a:solidFill>
                  <a:srgbClr val="5F5F5F"/>
                </a:solidFill>
                <a:latin typeface="Segoe UI" panose="020B0502040204020203" pitchFamily="34" charset="0"/>
                <a:cs typeface="Segoe UI" panose="020B0502040204020203" pitchFamily="34" charset="0"/>
              </a:rPr>
              <a:t>직접입력</a:t>
            </a:r>
            <a:endParaRPr lang="en-US" sz="1200" dirty="0">
              <a:solidFill>
                <a:srgbClr val="5F5F5F"/>
              </a:solidFill>
              <a:latin typeface="Segoe UI" panose="020B0502040204020203" pitchFamily="34" charset="0"/>
              <a:cs typeface="Segoe UI" panose="020B0502040204020203" pitchFamily="34" charset="0"/>
            </a:endParaRPr>
          </a:p>
        </p:txBody>
      </p:sp>
      <p:grpSp>
        <p:nvGrpSpPr>
          <p:cNvPr id="15" name="Date Field" descr="&lt;SmartSettings&gt;&lt;SmartResize enabled=&quot;True&quot; minWidth=&quot;20&quot; minHeight=&quot;13&quot; /&gt;&lt;/SmartSettings&gt;">
            <a:extLst>
              <a:ext uri="{FF2B5EF4-FFF2-40B4-BE49-F238E27FC236}">
                <a16:creationId xmlns:a16="http://schemas.microsoft.com/office/drawing/2014/main" id="{69888641-156B-4642-8D76-466C25905CF1}"/>
              </a:ext>
            </a:extLst>
          </p:cNvPr>
          <p:cNvGrpSpPr/>
          <p:nvPr>
            <p:custDataLst>
              <p:tags r:id="rId1"/>
            </p:custDataLst>
          </p:nvPr>
        </p:nvGrpSpPr>
        <p:grpSpPr>
          <a:xfrm>
            <a:off x="4153778" y="2708301"/>
            <a:ext cx="1380195" cy="321455"/>
            <a:chOff x="928688" y="1261242"/>
            <a:chExt cx="1035146" cy="241091"/>
          </a:xfrm>
        </p:grpSpPr>
        <p:sp>
          <p:nvSpPr>
            <p:cNvPr id="16" name="Text Box">
              <a:extLst>
                <a:ext uri="{FF2B5EF4-FFF2-40B4-BE49-F238E27FC236}">
                  <a16:creationId xmlns:a16="http://schemas.microsoft.com/office/drawing/2014/main" id="{D048244A-4DD2-432B-ACF5-B29F6F155E1B}"/>
                </a:ext>
              </a:extLst>
            </p:cNvPr>
            <p:cNvSpPr/>
            <p:nvPr/>
          </p:nvSpPr>
          <p:spPr>
            <a:xfrm>
              <a:off x="928688" y="1261242"/>
              <a:ext cx="1035146" cy="24109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30480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8/12/2018</a:t>
              </a:r>
            </a:p>
          </p:txBody>
        </p:sp>
        <p:sp>
          <p:nvSpPr>
            <p:cNvPr id="17" name="Date Picker Icon" descr="&lt;Tags&gt;&lt;SMARTRESIZEANCHORS&gt;None,None,None,Absolute&lt;/SMARTRESIZEANCHORS&gt;&lt;/Tags&gt;">
              <a:extLst>
                <a:ext uri="{FF2B5EF4-FFF2-40B4-BE49-F238E27FC236}">
                  <a16:creationId xmlns:a16="http://schemas.microsoft.com/office/drawing/2014/main" id="{41A1F793-5A4D-4B2D-9804-98912B54CD3A}"/>
                </a:ext>
              </a:extLst>
            </p:cNvPr>
            <p:cNvSpPr>
              <a:spLocks noEditPoints="1"/>
            </p:cNvSpPr>
            <p:nvPr/>
          </p:nvSpPr>
          <p:spPr bwMode="auto">
            <a:xfrm>
              <a:off x="1766436" y="1304729"/>
              <a:ext cx="151264" cy="154118"/>
            </a:xfrm>
            <a:custGeom>
              <a:avLst/>
              <a:gdLst>
                <a:gd name="T0" fmla="*/ 115 w 450"/>
                <a:gd name="T1" fmla="*/ 79 h 445"/>
                <a:gd name="T2" fmla="*/ 132 w 450"/>
                <a:gd name="T3" fmla="*/ 0 h 445"/>
                <a:gd name="T4" fmla="*/ 318 w 450"/>
                <a:gd name="T5" fmla="*/ 0 h 445"/>
                <a:gd name="T6" fmla="*/ 336 w 450"/>
                <a:gd name="T7" fmla="*/ 79 h 445"/>
                <a:gd name="T8" fmla="*/ 318 w 450"/>
                <a:gd name="T9" fmla="*/ 0 h 445"/>
                <a:gd name="T10" fmla="*/ 0 w 450"/>
                <a:gd name="T11" fmla="*/ 445 h 445"/>
                <a:gd name="T12" fmla="*/ 450 w 450"/>
                <a:gd name="T13" fmla="*/ 39 h 445"/>
                <a:gd name="T14" fmla="*/ 360 w 450"/>
                <a:gd name="T15" fmla="*/ 57 h 445"/>
                <a:gd name="T16" fmla="*/ 432 w 450"/>
                <a:gd name="T17" fmla="*/ 427 h 445"/>
                <a:gd name="T18" fmla="*/ 18 w 450"/>
                <a:gd name="T19" fmla="*/ 57 h 445"/>
                <a:gd name="T20" fmla="*/ 88 w 450"/>
                <a:gd name="T21" fmla="*/ 39 h 445"/>
                <a:gd name="T22" fmla="*/ 156 w 450"/>
                <a:gd name="T23" fmla="*/ 39 h 445"/>
                <a:gd name="T24" fmla="*/ 295 w 450"/>
                <a:gd name="T25" fmla="*/ 57 h 445"/>
                <a:gd name="T26" fmla="*/ 156 w 450"/>
                <a:gd name="T27" fmla="*/ 39 h 445"/>
                <a:gd name="T28" fmla="*/ 45 w 450"/>
                <a:gd name="T29" fmla="*/ 142 h 445"/>
                <a:gd name="T30" fmla="*/ 405 w 450"/>
                <a:gd name="T31" fmla="*/ 124 h 445"/>
                <a:gd name="T32" fmla="*/ 169 w 450"/>
                <a:gd name="T33" fmla="*/ 212 h 445"/>
                <a:gd name="T34" fmla="*/ 147 w 450"/>
                <a:gd name="T35" fmla="*/ 227 h 445"/>
                <a:gd name="T36" fmla="*/ 122 w 450"/>
                <a:gd name="T37" fmla="*/ 238 h 445"/>
                <a:gd name="T38" fmla="*/ 132 w 450"/>
                <a:gd name="T39" fmla="*/ 253 h 445"/>
                <a:gd name="T40" fmla="*/ 153 w 450"/>
                <a:gd name="T41" fmla="*/ 242 h 445"/>
                <a:gd name="T42" fmla="*/ 158 w 450"/>
                <a:gd name="T43" fmla="*/ 374 h 445"/>
                <a:gd name="T44" fmla="*/ 176 w 450"/>
                <a:gd name="T45" fmla="*/ 212 h 445"/>
                <a:gd name="T46" fmla="*/ 277 w 450"/>
                <a:gd name="T47" fmla="*/ 213 h 445"/>
                <a:gd name="T48" fmla="*/ 236 w 450"/>
                <a:gd name="T49" fmla="*/ 228 h 445"/>
                <a:gd name="T50" fmla="*/ 245 w 450"/>
                <a:gd name="T51" fmla="*/ 240 h 445"/>
                <a:gd name="T52" fmla="*/ 264 w 450"/>
                <a:gd name="T53" fmla="*/ 230 h 445"/>
                <a:gd name="T54" fmla="*/ 286 w 450"/>
                <a:gd name="T55" fmla="*/ 230 h 445"/>
                <a:gd name="T56" fmla="*/ 302 w 450"/>
                <a:gd name="T57" fmla="*/ 245 h 445"/>
                <a:gd name="T58" fmla="*/ 303 w 450"/>
                <a:gd name="T59" fmla="*/ 269 h 445"/>
                <a:gd name="T60" fmla="*/ 288 w 450"/>
                <a:gd name="T61" fmla="*/ 292 h 445"/>
                <a:gd name="T62" fmla="*/ 253 w 450"/>
                <a:gd name="T63" fmla="*/ 320 h 445"/>
                <a:gd name="T64" fmla="*/ 233 w 450"/>
                <a:gd name="T65" fmla="*/ 348 h 445"/>
                <a:gd name="T66" fmla="*/ 230 w 450"/>
                <a:gd name="T67" fmla="*/ 374 h 445"/>
                <a:gd name="T68" fmla="*/ 328 w 450"/>
                <a:gd name="T69" fmla="*/ 358 h 445"/>
                <a:gd name="T70" fmla="*/ 251 w 450"/>
                <a:gd name="T71" fmla="*/ 346 h 445"/>
                <a:gd name="T72" fmla="*/ 268 w 450"/>
                <a:gd name="T73" fmla="*/ 326 h 445"/>
                <a:gd name="T74" fmla="*/ 303 w 450"/>
                <a:gd name="T75" fmla="*/ 299 h 445"/>
                <a:gd name="T76" fmla="*/ 320 w 450"/>
                <a:gd name="T77" fmla="*/ 273 h 445"/>
                <a:gd name="T78" fmla="*/ 318 w 450"/>
                <a:gd name="T79" fmla="*/ 238 h 445"/>
                <a:gd name="T80" fmla="*/ 295 w 450"/>
                <a:gd name="T81" fmla="*/ 21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0" h="445">
                  <a:moveTo>
                    <a:pt x="115" y="0"/>
                  </a:moveTo>
                  <a:lnTo>
                    <a:pt x="115" y="79"/>
                  </a:lnTo>
                  <a:lnTo>
                    <a:pt x="132" y="79"/>
                  </a:lnTo>
                  <a:lnTo>
                    <a:pt x="132" y="0"/>
                  </a:lnTo>
                  <a:lnTo>
                    <a:pt x="115" y="0"/>
                  </a:lnTo>
                  <a:close/>
                  <a:moveTo>
                    <a:pt x="318" y="0"/>
                  </a:moveTo>
                  <a:lnTo>
                    <a:pt x="318" y="79"/>
                  </a:lnTo>
                  <a:lnTo>
                    <a:pt x="336" y="79"/>
                  </a:lnTo>
                  <a:lnTo>
                    <a:pt x="336" y="0"/>
                  </a:lnTo>
                  <a:lnTo>
                    <a:pt x="318" y="0"/>
                  </a:lnTo>
                  <a:close/>
                  <a:moveTo>
                    <a:pt x="0" y="39"/>
                  </a:moveTo>
                  <a:lnTo>
                    <a:pt x="0" y="445"/>
                  </a:lnTo>
                  <a:lnTo>
                    <a:pt x="450" y="445"/>
                  </a:lnTo>
                  <a:lnTo>
                    <a:pt x="450" y="39"/>
                  </a:lnTo>
                  <a:lnTo>
                    <a:pt x="360" y="39"/>
                  </a:lnTo>
                  <a:lnTo>
                    <a:pt x="360" y="57"/>
                  </a:lnTo>
                  <a:lnTo>
                    <a:pt x="432" y="57"/>
                  </a:lnTo>
                  <a:lnTo>
                    <a:pt x="432" y="427"/>
                  </a:lnTo>
                  <a:lnTo>
                    <a:pt x="18" y="427"/>
                  </a:lnTo>
                  <a:lnTo>
                    <a:pt x="18" y="57"/>
                  </a:lnTo>
                  <a:lnTo>
                    <a:pt x="88" y="57"/>
                  </a:lnTo>
                  <a:lnTo>
                    <a:pt x="88" y="39"/>
                  </a:lnTo>
                  <a:lnTo>
                    <a:pt x="0" y="39"/>
                  </a:lnTo>
                  <a:close/>
                  <a:moveTo>
                    <a:pt x="156" y="39"/>
                  </a:moveTo>
                  <a:lnTo>
                    <a:pt x="156" y="57"/>
                  </a:lnTo>
                  <a:lnTo>
                    <a:pt x="295" y="57"/>
                  </a:lnTo>
                  <a:lnTo>
                    <a:pt x="295" y="39"/>
                  </a:lnTo>
                  <a:lnTo>
                    <a:pt x="156" y="39"/>
                  </a:lnTo>
                  <a:close/>
                  <a:moveTo>
                    <a:pt x="45" y="124"/>
                  </a:moveTo>
                  <a:lnTo>
                    <a:pt x="45" y="142"/>
                  </a:lnTo>
                  <a:lnTo>
                    <a:pt x="405" y="142"/>
                  </a:lnTo>
                  <a:lnTo>
                    <a:pt x="405" y="124"/>
                  </a:lnTo>
                  <a:lnTo>
                    <a:pt x="45" y="124"/>
                  </a:lnTo>
                  <a:close/>
                  <a:moveTo>
                    <a:pt x="169" y="212"/>
                  </a:moveTo>
                  <a:cubicBezTo>
                    <a:pt x="167" y="215"/>
                    <a:pt x="163" y="217"/>
                    <a:pt x="160" y="219"/>
                  </a:cubicBezTo>
                  <a:cubicBezTo>
                    <a:pt x="156" y="222"/>
                    <a:pt x="152" y="225"/>
                    <a:pt x="147" y="227"/>
                  </a:cubicBezTo>
                  <a:cubicBezTo>
                    <a:pt x="143" y="229"/>
                    <a:pt x="139" y="231"/>
                    <a:pt x="134" y="233"/>
                  </a:cubicBezTo>
                  <a:cubicBezTo>
                    <a:pt x="130" y="235"/>
                    <a:pt x="126" y="237"/>
                    <a:pt x="122" y="238"/>
                  </a:cubicBezTo>
                  <a:lnTo>
                    <a:pt x="122" y="256"/>
                  </a:lnTo>
                  <a:cubicBezTo>
                    <a:pt x="125" y="255"/>
                    <a:pt x="129" y="254"/>
                    <a:pt x="132" y="253"/>
                  </a:cubicBezTo>
                  <a:cubicBezTo>
                    <a:pt x="136" y="251"/>
                    <a:pt x="140" y="249"/>
                    <a:pt x="143" y="247"/>
                  </a:cubicBezTo>
                  <a:cubicBezTo>
                    <a:pt x="146" y="246"/>
                    <a:pt x="150" y="244"/>
                    <a:pt x="153" y="242"/>
                  </a:cubicBezTo>
                  <a:cubicBezTo>
                    <a:pt x="155" y="240"/>
                    <a:pt x="156" y="238"/>
                    <a:pt x="158" y="237"/>
                  </a:cubicBezTo>
                  <a:lnTo>
                    <a:pt x="158" y="374"/>
                  </a:lnTo>
                  <a:lnTo>
                    <a:pt x="176" y="374"/>
                  </a:lnTo>
                  <a:lnTo>
                    <a:pt x="176" y="212"/>
                  </a:lnTo>
                  <a:lnTo>
                    <a:pt x="169" y="212"/>
                  </a:lnTo>
                  <a:close/>
                  <a:moveTo>
                    <a:pt x="277" y="213"/>
                  </a:moveTo>
                  <a:cubicBezTo>
                    <a:pt x="268" y="213"/>
                    <a:pt x="260" y="214"/>
                    <a:pt x="254" y="217"/>
                  </a:cubicBezTo>
                  <a:cubicBezTo>
                    <a:pt x="248" y="219"/>
                    <a:pt x="241" y="223"/>
                    <a:pt x="236" y="228"/>
                  </a:cubicBezTo>
                  <a:lnTo>
                    <a:pt x="236" y="247"/>
                  </a:lnTo>
                  <a:cubicBezTo>
                    <a:pt x="239" y="245"/>
                    <a:pt x="242" y="242"/>
                    <a:pt x="245" y="240"/>
                  </a:cubicBezTo>
                  <a:cubicBezTo>
                    <a:pt x="248" y="237"/>
                    <a:pt x="251" y="235"/>
                    <a:pt x="254" y="233"/>
                  </a:cubicBezTo>
                  <a:cubicBezTo>
                    <a:pt x="257" y="232"/>
                    <a:pt x="260" y="231"/>
                    <a:pt x="264" y="230"/>
                  </a:cubicBezTo>
                  <a:cubicBezTo>
                    <a:pt x="267" y="229"/>
                    <a:pt x="271" y="228"/>
                    <a:pt x="274" y="228"/>
                  </a:cubicBezTo>
                  <a:cubicBezTo>
                    <a:pt x="278" y="228"/>
                    <a:pt x="282" y="229"/>
                    <a:pt x="286" y="230"/>
                  </a:cubicBezTo>
                  <a:cubicBezTo>
                    <a:pt x="289" y="231"/>
                    <a:pt x="293" y="233"/>
                    <a:pt x="295" y="235"/>
                  </a:cubicBezTo>
                  <a:cubicBezTo>
                    <a:pt x="298" y="237"/>
                    <a:pt x="300" y="241"/>
                    <a:pt x="302" y="245"/>
                  </a:cubicBezTo>
                  <a:cubicBezTo>
                    <a:pt x="303" y="248"/>
                    <a:pt x="303" y="252"/>
                    <a:pt x="303" y="257"/>
                  </a:cubicBezTo>
                  <a:cubicBezTo>
                    <a:pt x="303" y="261"/>
                    <a:pt x="304" y="266"/>
                    <a:pt x="303" y="269"/>
                  </a:cubicBezTo>
                  <a:cubicBezTo>
                    <a:pt x="302" y="273"/>
                    <a:pt x="300" y="277"/>
                    <a:pt x="297" y="281"/>
                  </a:cubicBezTo>
                  <a:cubicBezTo>
                    <a:pt x="295" y="285"/>
                    <a:pt x="291" y="289"/>
                    <a:pt x="288" y="292"/>
                  </a:cubicBezTo>
                  <a:cubicBezTo>
                    <a:pt x="284" y="296"/>
                    <a:pt x="279" y="300"/>
                    <a:pt x="273" y="304"/>
                  </a:cubicBezTo>
                  <a:cubicBezTo>
                    <a:pt x="265" y="310"/>
                    <a:pt x="259" y="315"/>
                    <a:pt x="253" y="320"/>
                  </a:cubicBezTo>
                  <a:cubicBezTo>
                    <a:pt x="248" y="324"/>
                    <a:pt x="243" y="329"/>
                    <a:pt x="240" y="334"/>
                  </a:cubicBezTo>
                  <a:cubicBezTo>
                    <a:pt x="237" y="339"/>
                    <a:pt x="234" y="343"/>
                    <a:pt x="233" y="348"/>
                  </a:cubicBezTo>
                  <a:cubicBezTo>
                    <a:pt x="231" y="353"/>
                    <a:pt x="230" y="360"/>
                    <a:pt x="230" y="367"/>
                  </a:cubicBezTo>
                  <a:lnTo>
                    <a:pt x="230" y="374"/>
                  </a:lnTo>
                  <a:lnTo>
                    <a:pt x="328" y="374"/>
                  </a:lnTo>
                  <a:lnTo>
                    <a:pt x="328" y="358"/>
                  </a:lnTo>
                  <a:lnTo>
                    <a:pt x="250" y="358"/>
                  </a:lnTo>
                  <a:cubicBezTo>
                    <a:pt x="250" y="353"/>
                    <a:pt x="250" y="349"/>
                    <a:pt x="251" y="346"/>
                  </a:cubicBezTo>
                  <a:cubicBezTo>
                    <a:pt x="252" y="343"/>
                    <a:pt x="254" y="340"/>
                    <a:pt x="257" y="337"/>
                  </a:cubicBezTo>
                  <a:cubicBezTo>
                    <a:pt x="259" y="333"/>
                    <a:pt x="263" y="330"/>
                    <a:pt x="268" y="326"/>
                  </a:cubicBezTo>
                  <a:cubicBezTo>
                    <a:pt x="273" y="322"/>
                    <a:pt x="279" y="318"/>
                    <a:pt x="287" y="313"/>
                  </a:cubicBezTo>
                  <a:cubicBezTo>
                    <a:pt x="293" y="308"/>
                    <a:pt x="298" y="304"/>
                    <a:pt x="303" y="299"/>
                  </a:cubicBezTo>
                  <a:cubicBezTo>
                    <a:pt x="307" y="295"/>
                    <a:pt x="310" y="292"/>
                    <a:pt x="313" y="287"/>
                  </a:cubicBezTo>
                  <a:cubicBezTo>
                    <a:pt x="316" y="283"/>
                    <a:pt x="319" y="278"/>
                    <a:pt x="320" y="273"/>
                  </a:cubicBezTo>
                  <a:cubicBezTo>
                    <a:pt x="322" y="268"/>
                    <a:pt x="322" y="262"/>
                    <a:pt x="322" y="255"/>
                  </a:cubicBezTo>
                  <a:cubicBezTo>
                    <a:pt x="322" y="249"/>
                    <a:pt x="321" y="243"/>
                    <a:pt x="318" y="238"/>
                  </a:cubicBezTo>
                  <a:cubicBezTo>
                    <a:pt x="316" y="232"/>
                    <a:pt x="313" y="227"/>
                    <a:pt x="309" y="224"/>
                  </a:cubicBezTo>
                  <a:cubicBezTo>
                    <a:pt x="305" y="220"/>
                    <a:pt x="300" y="218"/>
                    <a:pt x="295" y="216"/>
                  </a:cubicBezTo>
                  <a:cubicBezTo>
                    <a:pt x="289" y="214"/>
                    <a:pt x="283" y="213"/>
                    <a:pt x="277" y="213"/>
                  </a:cubicBezTo>
                  <a:close/>
                </a:path>
              </a:pathLst>
            </a:custGeom>
            <a:solidFill>
              <a:srgbClr val="808080"/>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18" name="TextBox 17">
            <a:extLst>
              <a:ext uri="{FF2B5EF4-FFF2-40B4-BE49-F238E27FC236}">
                <a16:creationId xmlns:a16="http://schemas.microsoft.com/office/drawing/2014/main" id="{1DD7EC1B-FBC9-4AAB-8E1B-C9E6A1596A93}"/>
              </a:ext>
            </a:extLst>
          </p:cNvPr>
          <p:cNvSpPr txBox="1"/>
          <p:nvPr/>
        </p:nvSpPr>
        <p:spPr>
          <a:xfrm>
            <a:off x="3473245" y="2742167"/>
            <a:ext cx="646331" cy="276999"/>
          </a:xfrm>
          <a:prstGeom prst="rect">
            <a:avLst/>
          </a:prstGeom>
          <a:noFill/>
        </p:spPr>
        <p:txBody>
          <a:bodyPr wrap="none" rtlCol="0">
            <a:spAutoFit/>
          </a:bodyPr>
          <a:lstStyle/>
          <a:p>
            <a:r>
              <a:rPr lang="ko-KR" altLang="en-US" sz="1200" dirty="0"/>
              <a:t>시작일</a:t>
            </a:r>
          </a:p>
        </p:txBody>
      </p:sp>
      <p:grpSp>
        <p:nvGrpSpPr>
          <p:cNvPr id="19" name="Date Field" descr="&lt;SmartSettings&gt;&lt;SmartResize enabled=&quot;True&quot; minWidth=&quot;20&quot; minHeight=&quot;13&quot; /&gt;&lt;/SmartSettings&gt;">
            <a:extLst>
              <a:ext uri="{FF2B5EF4-FFF2-40B4-BE49-F238E27FC236}">
                <a16:creationId xmlns:a16="http://schemas.microsoft.com/office/drawing/2014/main" id="{F22CDB0A-D001-4867-8088-59AE51850DEE}"/>
              </a:ext>
            </a:extLst>
          </p:cNvPr>
          <p:cNvGrpSpPr/>
          <p:nvPr>
            <p:custDataLst>
              <p:tags r:id="rId2"/>
            </p:custDataLst>
          </p:nvPr>
        </p:nvGrpSpPr>
        <p:grpSpPr>
          <a:xfrm>
            <a:off x="6380916" y="2708301"/>
            <a:ext cx="1380195" cy="321455"/>
            <a:chOff x="928688" y="1261242"/>
            <a:chExt cx="1035146" cy="241091"/>
          </a:xfrm>
        </p:grpSpPr>
        <p:sp>
          <p:nvSpPr>
            <p:cNvPr id="20" name="Text Box">
              <a:extLst>
                <a:ext uri="{FF2B5EF4-FFF2-40B4-BE49-F238E27FC236}">
                  <a16:creationId xmlns:a16="http://schemas.microsoft.com/office/drawing/2014/main" id="{B3DCADA8-918D-476F-B3E3-C6434811B5E5}"/>
                </a:ext>
              </a:extLst>
            </p:cNvPr>
            <p:cNvSpPr/>
            <p:nvPr/>
          </p:nvSpPr>
          <p:spPr>
            <a:xfrm>
              <a:off x="928688" y="1261242"/>
              <a:ext cx="1035146" cy="24109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30480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8/12/2018</a:t>
              </a:r>
            </a:p>
          </p:txBody>
        </p:sp>
        <p:sp>
          <p:nvSpPr>
            <p:cNvPr id="21" name="Date Picker Icon" descr="&lt;Tags&gt;&lt;SMARTRESIZEANCHORS&gt;None,None,None,Absolute&lt;/SMARTRESIZEANCHORS&gt;&lt;/Tags&gt;">
              <a:extLst>
                <a:ext uri="{FF2B5EF4-FFF2-40B4-BE49-F238E27FC236}">
                  <a16:creationId xmlns:a16="http://schemas.microsoft.com/office/drawing/2014/main" id="{19D94118-F93E-4BF7-A519-726B2F140184}"/>
                </a:ext>
              </a:extLst>
            </p:cNvPr>
            <p:cNvSpPr>
              <a:spLocks noEditPoints="1"/>
            </p:cNvSpPr>
            <p:nvPr/>
          </p:nvSpPr>
          <p:spPr bwMode="auto">
            <a:xfrm>
              <a:off x="1766436" y="1304729"/>
              <a:ext cx="151264" cy="154118"/>
            </a:xfrm>
            <a:custGeom>
              <a:avLst/>
              <a:gdLst>
                <a:gd name="T0" fmla="*/ 115 w 450"/>
                <a:gd name="T1" fmla="*/ 79 h 445"/>
                <a:gd name="T2" fmla="*/ 132 w 450"/>
                <a:gd name="T3" fmla="*/ 0 h 445"/>
                <a:gd name="T4" fmla="*/ 318 w 450"/>
                <a:gd name="T5" fmla="*/ 0 h 445"/>
                <a:gd name="T6" fmla="*/ 336 w 450"/>
                <a:gd name="T7" fmla="*/ 79 h 445"/>
                <a:gd name="T8" fmla="*/ 318 w 450"/>
                <a:gd name="T9" fmla="*/ 0 h 445"/>
                <a:gd name="T10" fmla="*/ 0 w 450"/>
                <a:gd name="T11" fmla="*/ 445 h 445"/>
                <a:gd name="T12" fmla="*/ 450 w 450"/>
                <a:gd name="T13" fmla="*/ 39 h 445"/>
                <a:gd name="T14" fmla="*/ 360 w 450"/>
                <a:gd name="T15" fmla="*/ 57 h 445"/>
                <a:gd name="T16" fmla="*/ 432 w 450"/>
                <a:gd name="T17" fmla="*/ 427 h 445"/>
                <a:gd name="T18" fmla="*/ 18 w 450"/>
                <a:gd name="T19" fmla="*/ 57 h 445"/>
                <a:gd name="T20" fmla="*/ 88 w 450"/>
                <a:gd name="T21" fmla="*/ 39 h 445"/>
                <a:gd name="T22" fmla="*/ 156 w 450"/>
                <a:gd name="T23" fmla="*/ 39 h 445"/>
                <a:gd name="T24" fmla="*/ 295 w 450"/>
                <a:gd name="T25" fmla="*/ 57 h 445"/>
                <a:gd name="T26" fmla="*/ 156 w 450"/>
                <a:gd name="T27" fmla="*/ 39 h 445"/>
                <a:gd name="T28" fmla="*/ 45 w 450"/>
                <a:gd name="T29" fmla="*/ 142 h 445"/>
                <a:gd name="T30" fmla="*/ 405 w 450"/>
                <a:gd name="T31" fmla="*/ 124 h 445"/>
                <a:gd name="T32" fmla="*/ 169 w 450"/>
                <a:gd name="T33" fmla="*/ 212 h 445"/>
                <a:gd name="T34" fmla="*/ 147 w 450"/>
                <a:gd name="T35" fmla="*/ 227 h 445"/>
                <a:gd name="T36" fmla="*/ 122 w 450"/>
                <a:gd name="T37" fmla="*/ 238 h 445"/>
                <a:gd name="T38" fmla="*/ 132 w 450"/>
                <a:gd name="T39" fmla="*/ 253 h 445"/>
                <a:gd name="T40" fmla="*/ 153 w 450"/>
                <a:gd name="T41" fmla="*/ 242 h 445"/>
                <a:gd name="T42" fmla="*/ 158 w 450"/>
                <a:gd name="T43" fmla="*/ 374 h 445"/>
                <a:gd name="T44" fmla="*/ 176 w 450"/>
                <a:gd name="T45" fmla="*/ 212 h 445"/>
                <a:gd name="T46" fmla="*/ 277 w 450"/>
                <a:gd name="T47" fmla="*/ 213 h 445"/>
                <a:gd name="T48" fmla="*/ 236 w 450"/>
                <a:gd name="T49" fmla="*/ 228 h 445"/>
                <a:gd name="T50" fmla="*/ 245 w 450"/>
                <a:gd name="T51" fmla="*/ 240 h 445"/>
                <a:gd name="T52" fmla="*/ 264 w 450"/>
                <a:gd name="T53" fmla="*/ 230 h 445"/>
                <a:gd name="T54" fmla="*/ 286 w 450"/>
                <a:gd name="T55" fmla="*/ 230 h 445"/>
                <a:gd name="T56" fmla="*/ 302 w 450"/>
                <a:gd name="T57" fmla="*/ 245 h 445"/>
                <a:gd name="T58" fmla="*/ 303 w 450"/>
                <a:gd name="T59" fmla="*/ 269 h 445"/>
                <a:gd name="T60" fmla="*/ 288 w 450"/>
                <a:gd name="T61" fmla="*/ 292 h 445"/>
                <a:gd name="T62" fmla="*/ 253 w 450"/>
                <a:gd name="T63" fmla="*/ 320 h 445"/>
                <a:gd name="T64" fmla="*/ 233 w 450"/>
                <a:gd name="T65" fmla="*/ 348 h 445"/>
                <a:gd name="T66" fmla="*/ 230 w 450"/>
                <a:gd name="T67" fmla="*/ 374 h 445"/>
                <a:gd name="T68" fmla="*/ 328 w 450"/>
                <a:gd name="T69" fmla="*/ 358 h 445"/>
                <a:gd name="T70" fmla="*/ 251 w 450"/>
                <a:gd name="T71" fmla="*/ 346 h 445"/>
                <a:gd name="T72" fmla="*/ 268 w 450"/>
                <a:gd name="T73" fmla="*/ 326 h 445"/>
                <a:gd name="T74" fmla="*/ 303 w 450"/>
                <a:gd name="T75" fmla="*/ 299 h 445"/>
                <a:gd name="T76" fmla="*/ 320 w 450"/>
                <a:gd name="T77" fmla="*/ 273 h 445"/>
                <a:gd name="T78" fmla="*/ 318 w 450"/>
                <a:gd name="T79" fmla="*/ 238 h 445"/>
                <a:gd name="T80" fmla="*/ 295 w 450"/>
                <a:gd name="T81" fmla="*/ 21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0" h="445">
                  <a:moveTo>
                    <a:pt x="115" y="0"/>
                  </a:moveTo>
                  <a:lnTo>
                    <a:pt x="115" y="79"/>
                  </a:lnTo>
                  <a:lnTo>
                    <a:pt x="132" y="79"/>
                  </a:lnTo>
                  <a:lnTo>
                    <a:pt x="132" y="0"/>
                  </a:lnTo>
                  <a:lnTo>
                    <a:pt x="115" y="0"/>
                  </a:lnTo>
                  <a:close/>
                  <a:moveTo>
                    <a:pt x="318" y="0"/>
                  </a:moveTo>
                  <a:lnTo>
                    <a:pt x="318" y="79"/>
                  </a:lnTo>
                  <a:lnTo>
                    <a:pt x="336" y="79"/>
                  </a:lnTo>
                  <a:lnTo>
                    <a:pt x="336" y="0"/>
                  </a:lnTo>
                  <a:lnTo>
                    <a:pt x="318" y="0"/>
                  </a:lnTo>
                  <a:close/>
                  <a:moveTo>
                    <a:pt x="0" y="39"/>
                  </a:moveTo>
                  <a:lnTo>
                    <a:pt x="0" y="445"/>
                  </a:lnTo>
                  <a:lnTo>
                    <a:pt x="450" y="445"/>
                  </a:lnTo>
                  <a:lnTo>
                    <a:pt x="450" y="39"/>
                  </a:lnTo>
                  <a:lnTo>
                    <a:pt x="360" y="39"/>
                  </a:lnTo>
                  <a:lnTo>
                    <a:pt x="360" y="57"/>
                  </a:lnTo>
                  <a:lnTo>
                    <a:pt x="432" y="57"/>
                  </a:lnTo>
                  <a:lnTo>
                    <a:pt x="432" y="427"/>
                  </a:lnTo>
                  <a:lnTo>
                    <a:pt x="18" y="427"/>
                  </a:lnTo>
                  <a:lnTo>
                    <a:pt x="18" y="57"/>
                  </a:lnTo>
                  <a:lnTo>
                    <a:pt x="88" y="57"/>
                  </a:lnTo>
                  <a:lnTo>
                    <a:pt x="88" y="39"/>
                  </a:lnTo>
                  <a:lnTo>
                    <a:pt x="0" y="39"/>
                  </a:lnTo>
                  <a:close/>
                  <a:moveTo>
                    <a:pt x="156" y="39"/>
                  </a:moveTo>
                  <a:lnTo>
                    <a:pt x="156" y="57"/>
                  </a:lnTo>
                  <a:lnTo>
                    <a:pt x="295" y="57"/>
                  </a:lnTo>
                  <a:lnTo>
                    <a:pt x="295" y="39"/>
                  </a:lnTo>
                  <a:lnTo>
                    <a:pt x="156" y="39"/>
                  </a:lnTo>
                  <a:close/>
                  <a:moveTo>
                    <a:pt x="45" y="124"/>
                  </a:moveTo>
                  <a:lnTo>
                    <a:pt x="45" y="142"/>
                  </a:lnTo>
                  <a:lnTo>
                    <a:pt x="405" y="142"/>
                  </a:lnTo>
                  <a:lnTo>
                    <a:pt x="405" y="124"/>
                  </a:lnTo>
                  <a:lnTo>
                    <a:pt x="45" y="124"/>
                  </a:lnTo>
                  <a:close/>
                  <a:moveTo>
                    <a:pt x="169" y="212"/>
                  </a:moveTo>
                  <a:cubicBezTo>
                    <a:pt x="167" y="215"/>
                    <a:pt x="163" y="217"/>
                    <a:pt x="160" y="219"/>
                  </a:cubicBezTo>
                  <a:cubicBezTo>
                    <a:pt x="156" y="222"/>
                    <a:pt x="152" y="225"/>
                    <a:pt x="147" y="227"/>
                  </a:cubicBezTo>
                  <a:cubicBezTo>
                    <a:pt x="143" y="229"/>
                    <a:pt x="139" y="231"/>
                    <a:pt x="134" y="233"/>
                  </a:cubicBezTo>
                  <a:cubicBezTo>
                    <a:pt x="130" y="235"/>
                    <a:pt x="126" y="237"/>
                    <a:pt x="122" y="238"/>
                  </a:cubicBezTo>
                  <a:lnTo>
                    <a:pt x="122" y="256"/>
                  </a:lnTo>
                  <a:cubicBezTo>
                    <a:pt x="125" y="255"/>
                    <a:pt x="129" y="254"/>
                    <a:pt x="132" y="253"/>
                  </a:cubicBezTo>
                  <a:cubicBezTo>
                    <a:pt x="136" y="251"/>
                    <a:pt x="140" y="249"/>
                    <a:pt x="143" y="247"/>
                  </a:cubicBezTo>
                  <a:cubicBezTo>
                    <a:pt x="146" y="246"/>
                    <a:pt x="150" y="244"/>
                    <a:pt x="153" y="242"/>
                  </a:cubicBezTo>
                  <a:cubicBezTo>
                    <a:pt x="155" y="240"/>
                    <a:pt x="156" y="238"/>
                    <a:pt x="158" y="237"/>
                  </a:cubicBezTo>
                  <a:lnTo>
                    <a:pt x="158" y="374"/>
                  </a:lnTo>
                  <a:lnTo>
                    <a:pt x="176" y="374"/>
                  </a:lnTo>
                  <a:lnTo>
                    <a:pt x="176" y="212"/>
                  </a:lnTo>
                  <a:lnTo>
                    <a:pt x="169" y="212"/>
                  </a:lnTo>
                  <a:close/>
                  <a:moveTo>
                    <a:pt x="277" y="213"/>
                  </a:moveTo>
                  <a:cubicBezTo>
                    <a:pt x="268" y="213"/>
                    <a:pt x="260" y="214"/>
                    <a:pt x="254" y="217"/>
                  </a:cubicBezTo>
                  <a:cubicBezTo>
                    <a:pt x="248" y="219"/>
                    <a:pt x="241" y="223"/>
                    <a:pt x="236" y="228"/>
                  </a:cubicBezTo>
                  <a:lnTo>
                    <a:pt x="236" y="247"/>
                  </a:lnTo>
                  <a:cubicBezTo>
                    <a:pt x="239" y="245"/>
                    <a:pt x="242" y="242"/>
                    <a:pt x="245" y="240"/>
                  </a:cubicBezTo>
                  <a:cubicBezTo>
                    <a:pt x="248" y="237"/>
                    <a:pt x="251" y="235"/>
                    <a:pt x="254" y="233"/>
                  </a:cubicBezTo>
                  <a:cubicBezTo>
                    <a:pt x="257" y="232"/>
                    <a:pt x="260" y="231"/>
                    <a:pt x="264" y="230"/>
                  </a:cubicBezTo>
                  <a:cubicBezTo>
                    <a:pt x="267" y="229"/>
                    <a:pt x="271" y="228"/>
                    <a:pt x="274" y="228"/>
                  </a:cubicBezTo>
                  <a:cubicBezTo>
                    <a:pt x="278" y="228"/>
                    <a:pt x="282" y="229"/>
                    <a:pt x="286" y="230"/>
                  </a:cubicBezTo>
                  <a:cubicBezTo>
                    <a:pt x="289" y="231"/>
                    <a:pt x="293" y="233"/>
                    <a:pt x="295" y="235"/>
                  </a:cubicBezTo>
                  <a:cubicBezTo>
                    <a:pt x="298" y="237"/>
                    <a:pt x="300" y="241"/>
                    <a:pt x="302" y="245"/>
                  </a:cubicBezTo>
                  <a:cubicBezTo>
                    <a:pt x="303" y="248"/>
                    <a:pt x="303" y="252"/>
                    <a:pt x="303" y="257"/>
                  </a:cubicBezTo>
                  <a:cubicBezTo>
                    <a:pt x="303" y="261"/>
                    <a:pt x="304" y="266"/>
                    <a:pt x="303" y="269"/>
                  </a:cubicBezTo>
                  <a:cubicBezTo>
                    <a:pt x="302" y="273"/>
                    <a:pt x="300" y="277"/>
                    <a:pt x="297" y="281"/>
                  </a:cubicBezTo>
                  <a:cubicBezTo>
                    <a:pt x="295" y="285"/>
                    <a:pt x="291" y="289"/>
                    <a:pt x="288" y="292"/>
                  </a:cubicBezTo>
                  <a:cubicBezTo>
                    <a:pt x="284" y="296"/>
                    <a:pt x="279" y="300"/>
                    <a:pt x="273" y="304"/>
                  </a:cubicBezTo>
                  <a:cubicBezTo>
                    <a:pt x="265" y="310"/>
                    <a:pt x="259" y="315"/>
                    <a:pt x="253" y="320"/>
                  </a:cubicBezTo>
                  <a:cubicBezTo>
                    <a:pt x="248" y="324"/>
                    <a:pt x="243" y="329"/>
                    <a:pt x="240" y="334"/>
                  </a:cubicBezTo>
                  <a:cubicBezTo>
                    <a:pt x="237" y="339"/>
                    <a:pt x="234" y="343"/>
                    <a:pt x="233" y="348"/>
                  </a:cubicBezTo>
                  <a:cubicBezTo>
                    <a:pt x="231" y="353"/>
                    <a:pt x="230" y="360"/>
                    <a:pt x="230" y="367"/>
                  </a:cubicBezTo>
                  <a:lnTo>
                    <a:pt x="230" y="374"/>
                  </a:lnTo>
                  <a:lnTo>
                    <a:pt x="328" y="374"/>
                  </a:lnTo>
                  <a:lnTo>
                    <a:pt x="328" y="358"/>
                  </a:lnTo>
                  <a:lnTo>
                    <a:pt x="250" y="358"/>
                  </a:lnTo>
                  <a:cubicBezTo>
                    <a:pt x="250" y="353"/>
                    <a:pt x="250" y="349"/>
                    <a:pt x="251" y="346"/>
                  </a:cubicBezTo>
                  <a:cubicBezTo>
                    <a:pt x="252" y="343"/>
                    <a:pt x="254" y="340"/>
                    <a:pt x="257" y="337"/>
                  </a:cubicBezTo>
                  <a:cubicBezTo>
                    <a:pt x="259" y="333"/>
                    <a:pt x="263" y="330"/>
                    <a:pt x="268" y="326"/>
                  </a:cubicBezTo>
                  <a:cubicBezTo>
                    <a:pt x="273" y="322"/>
                    <a:pt x="279" y="318"/>
                    <a:pt x="287" y="313"/>
                  </a:cubicBezTo>
                  <a:cubicBezTo>
                    <a:pt x="293" y="308"/>
                    <a:pt x="298" y="304"/>
                    <a:pt x="303" y="299"/>
                  </a:cubicBezTo>
                  <a:cubicBezTo>
                    <a:pt x="307" y="295"/>
                    <a:pt x="310" y="292"/>
                    <a:pt x="313" y="287"/>
                  </a:cubicBezTo>
                  <a:cubicBezTo>
                    <a:pt x="316" y="283"/>
                    <a:pt x="319" y="278"/>
                    <a:pt x="320" y="273"/>
                  </a:cubicBezTo>
                  <a:cubicBezTo>
                    <a:pt x="322" y="268"/>
                    <a:pt x="322" y="262"/>
                    <a:pt x="322" y="255"/>
                  </a:cubicBezTo>
                  <a:cubicBezTo>
                    <a:pt x="322" y="249"/>
                    <a:pt x="321" y="243"/>
                    <a:pt x="318" y="238"/>
                  </a:cubicBezTo>
                  <a:cubicBezTo>
                    <a:pt x="316" y="232"/>
                    <a:pt x="313" y="227"/>
                    <a:pt x="309" y="224"/>
                  </a:cubicBezTo>
                  <a:cubicBezTo>
                    <a:pt x="305" y="220"/>
                    <a:pt x="300" y="218"/>
                    <a:pt x="295" y="216"/>
                  </a:cubicBezTo>
                  <a:cubicBezTo>
                    <a:pt x="289" y="214"/>
                    <a:pt x="283" y="213"/>
                    <a:pt x="277" y="213"/>
                  </a:cubicBezTo>
                  <a:close/>
                </a:path>
              </a:pathLst>
            </a:custGeom>
            <a:solidFill>
              <a:srgbClr val="808080"/>
            </a:solid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22" name="TextBox 21">
            <a:extLst>
              <a:ext uri="{FF2B5EF4-FFF2-40B4-BE49-F238E27FC236}">
                <a16:creationId xmlns:a16="http://schemas.microsoft.com/office/drawing/2014/main" id="{5F3B015C-D449-4E93-A737-815EE7C84A7D}"/>
              </a:ext>
            </a:extLst>
          </p:cNvPr>
          <p:cNvSpPr txBox="1"/>
          <p:nvPr/>
        </p:nvSpPr>
        <p:spPr>
          <a:xfrm>
            <a:off x="5700384" y="2742167"/>
            <a:ext cx="646331" cy="276999"/>
          </a:xfrm>
          <a:prstGeom prst="rect">
            <a:avLst/>
          </a:prstGeom>
          <a:noFill/>
        </p:spPr>
        <p:txBody>
          <a:bodyPr wrap="none" rtlCol="0">
            <a:spAutoFit/>
          </a:bodyPr>
          <a:lstStyle/>
          <a:p>
            <a:r>
              <a:rPr lang="ko-KR" altLang="en-US" sz="1200" dirty="0"/>
              <a:t>종료일</a:t>
            </a:r>
          </a:p>
        </p:txBody>
      </p:sp>
      <p:grpSp>
        <p:nvGrpSpPr>
          <p:cNvPr id="24" name="Drop-Down Box" descr="&lt;SmartSettings&gt;&lt;SmartResize enabled=&quot;True&quot; minWidth=&quot;18&quot; minHeight=&quot;7&quot; /&gt;&lt;/SmartSettings&gt;">
            <a:extLst>
              <a:ext uri="{FF2B5EF4-FFF2-40B4-BE49-F238E27FC236}">
                <a16:creationId xmlns:a16="http://schemas.microsoft.com/office/drawing/2014/main" id="{8AEEA994-8280-431F-8B37-A43D7C319FE1}"/>
              </a:ext>
            </a:extLst>
          </p:cNvPr>
          <p:cNvGrpSpPr/>
          <p:nvPr>
            <p:custDataLst>
              <p:tags r:id="rId3"/>
            </p:custDataLst>
          </p:nvPr>
        </p:nvGrpSpPr>
        <p:grpSpPr>
          <a:xfrm>
            <a:off x="3756210" y="3164575"/>
            <a:ext cx="2797832" cy="321456"/>
            <a:chOff x="595684" y="1551576"/>
            <a:chExt cx="1368148" cy="241092"/>
          </a:xfrm>
          <a:solidFill>
            <a:srgbClr val="FFFFFF"/>
          </a:solidFill>
        </p:grpSpPr>
        <p:sp>
          <p:nvSpPr>
            <p:cNvPr id="25"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58EB425C-E2AF-4AC9-81CE-6EF3FB97EB68}"/>
                </a:ext>
              </a:extLst>
            </p:cNvPr>
            <p:cNvSpPr/>
            <p:nvPr>
              <p:custDataLst>
                <p:tags r:id="rId8"/>
              </p:custDataLst>
            </p:nvPr>
          </p:nvSpPr>
          <p:spPr>
            <a:xfrm>
              <a:off x="595684" y="1551576"/>
              <a:ext cx="1259922" cy="24109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dirty="0">
                  <a:solidFill>
                    <a:srgbClr val="5F5F5F"/>
                  </a:solidFill>
                  <a:latin typeface="Segoe UI" panose="020B0502040204020203" pitchFamily="34" charset="0"/>
                  <a:cs typeface="Segoe UI" panose="020B0502040204020203" pitchFamily="34" charset="0"/>
                </a:rPr>
                <a:t>선택</a:t>
              </a:r>
              <a:endParaRPr lang="en-US" sz="1200" dirty="0">
                <a:solidFill>
                  <a:srgbClr val="5F5F5F"/>
                </a:solidFill>
                <a:latin typeface="Segoe UI" panose="020B0502040204020203" pitchFamily="34" charset="0"/>
                <a:cs typeface="Segoe UI" panose="020B0502040204020203" pitchFamily="34" charset="0"/>
              </a:endParaRPr>
            </a:p>
          </p:txBody>
        </p:sp>
        <p:sp>
          <p:nvSpPr>
            <p:cNvPr id="26"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8944C48A-52AA-4A99-B245-6CBC3B4A715D}"/>
                </a:ext>
              </a:extLst>
            </p:cNvPr>
            <p:cNvSpPr/>
            <p:nvPr>
              <p:custDataLst>
                <p:tags r:id="rId9"/>
              </p:custDataLst>
            </p:nvPr>
          </p:nvSpPr>
          <p:spPr>
            <a:xfrm>
              <a:off x="1855607" y="1551576"/>
              <a:ext cx="108225" cy="24109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rgbClr val="5F5F5F"/>
                </a:solidFill>
                <a:latin typeface="Segoe UI" panose="020B0502040204020203" pitchFamily="34" charset="0"/>
                <a:cs typeface="Segoe UI" panose="020B0502040204020203" pitchFamily="34" charset="0"/>
              </a:endParaRPr>
            </a:p>
          </p:txBody>
        </p:sp>
        <p:sp>
          <p:nvSpPr>
            <p:cNvPr id="27"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06CFA252-B383-4BC8-9E0B-E7120DDFF387}"/>
                </a:ext>
              </a:extLst>
            </p:cNvPr>
            <p:cNvSpPr>
              <a:spLocks noChangeAspect="1"/>
            </p:cNvSpPr>
            <p:nvPr>
              <p:custDataLst>
                <p:tags r:id="rId10"/>
              </p:custDataLst>
            </p:nvPr>
          </p:nvSpPr>
          <p:spPr bwMode="auto">
            <a:xfrm flipH="1">
              <a:off x="1888852" y="1654034"/>
              <a:ext cx="41733"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5F5F5F"/>
                </a:solidFill>
                <a:latin typeface="Segoe UI" panose="020B0502040204020203" pitchFamily="34" charset="0"/>
                <a:cs typeface="Segoe UI" panose="020B0502040204020203" pitchFamily="34" charset="0"/>
              </a:endParaRPr>
            </a:p>
          </p:txBody>
        </p:sp>
      </p:grpSp>
      <p:sp>
        <p:nvSpPr>
          <p:cNvPr id="28" name="Text Box">
            <a:extLst>
              <a:ext uri="{FF2B5EF4-FFF2-40B4-BE49-F238E27FC236}">
                <a16:creationId xmlns:a16="http://schemas.microsoft.com/office/drawing/2014/main" id="{615DB57B-846E-445E-B326-09CD8B9427EE}"/>
              </a:ext>
            </a:extLst>
          </p:cNvPr>
          <p:cNvSpPr/>
          <p:nvPr/>
        </p:nvSpPr>
        <p:spPr>
          <a:xfrm>
            <a:off x="4637790" y="3758451"/>
            <a:ext cx="731556" cy="2752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직접입력</a:t>
            </a:r>
            <a:endParaRPr lang="en-US" sz="900" dirty="0">
              <a:solidFill>
                <a:srgbClr val="5F5F5F"/>
              </a:solidFill>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C389B141-03B7-45EA-8447-C04099412BB1}"/>
              </a:ext>
            </a:extLst>
          </p:cNvPr>
          <p:cNvSpPr txBox="1"/>
          <p:nvPr/>
        </p:nvSpPr>
        <p:spPr>
          <a:xfrm>
            <a:off x="1900367" y="4331250"/>
            <a:ext cx="934871" cy="318100"/>
          </a:xfrm>
          <a:prstGeom prst="rect">
            <a:avLst/>
          </a:prstGeom>
          <a:noFill/>
        </p:spPr>
        <p:txBody>
          <a:bodyPr wrap="none" rtlCol="0">
            <a:spAutoFit/>
          </a:bodyPr>
          <a:lstStyle/>
          <a:p>
            <a:r>
              <a:rPr lang="ko-KR" altLang="en-US" sz="1467" dirty="0"/>
              <a:t>사업개요</a:t>
            </a:r>
          </a:p>
        </p:txBody>
      </p:sp>
      <p:sp>
        <p:nvSpPr>
          <p:cNvPr id="32" name="Text Area">
            <a:extLst>
              <a:ext uri="{FF2B5EF4-FFF2-40B4-BE49-F238E27FC236}">
                <a16:creationId xmlns:a16="http://schemas.microsoft.com/office/drawing/2014/main" id="{0CBC4B57-6EBA-49BA-A2DB-178FB0B95730}"/>
              </a:ext>
            </a:extLst>
          </p:cNvPr>
          <p:cNvSpPr/>
          <p:nvPr/>
        </p:nvSpPr>
        <p:spPr>
          <a:xfrm>
            <a:off x="3494159" y="4331250"/>
            <a:ext cx="4504629" cy="1405021"/>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200" noProof="1">
                <a:solidFill>
                  <a:srgbClr val="5F5F5F"/>
                </a:solidFill>
                <a:latin typeface="Segoe UI" panose="020B0502040204020203" pitchFamily="34" charset="0"/>
                <a:cs typeface="Segoe UI" panose="020B0502040204020203" pitchFamily="34" charset="0"/>
              </a:rPr>
              <a:t>직접입력</a:t>
            </a:r>
            <a:endParaRPr lang="en-US" sz="1200" noProof="1">
              <a:solidFill>
                <a:srgbClr val="5F5F5F"/>
              </a:solidFill>
              <a:latin typeface="Segoe UI" panose="020B0502040204020203" pitchFamily="34" charset="0"/>
              <a:cs typeface="Segoe UI" panose="020B0502040204020203" pitchFamily="34" charset="0"/>
            </a:endParaRPr>
          </a:p>
        </p:txBody>
      </p:sp>
      <p:grpSp>
        <p:nvGrpSpPr>
          <p:cNvPr id="33" name="Drop-Down Box" descr="&lt;SmartSettings&gt;&lt;SmartResize enabled=&quot;True&quot; minWidth=&quot;18&quot; minHeight=&quot;7&quot; /&gt;&lt;/SmartSettings&gt;">
            <a:extLst>
              <a:ext uri="{FF2B5EF4-FFF2-40B4-BE49-F238E27FC236}">
                <a16:creationId xmlns:a16="http://schemas.microsoft.com/office/drawing/2014/main" id="{064CB1C2-2AA5-43EE-8041-FDC51E42E681}"/>
              </a:ext>
            </a:extLst>
          </p:cNvPr>
          <p:cNvGrpSpPr/>
          <p:nvPr>
            <p:custDataLst>
              <p:tags r:id="rId4"/>
            </p:custDataLst>
          </p:nvPr>
        </p:nvGrpSpPr>
        <p:grpSpPr>
          <a:xfrm>
            <a:off x="3589937" y="3747782"/>
            <a:ext cx="839045" cy="309036"/>
            <a:chOff x="595685" y="1551577"/>
            <a:chExt cx="1368149" cy="241097"/>
          </a:xfrm>
          <a:solidFill>
            <a:srgbClr val="FFFFFF"/>
          </a:solidFill>
        </p:grpSpPr>
        <p:sp>
          <p:nvSpPr>
            <p:cNvPr id="34" name="Text 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A615EEE7-6CA4-4982-9A19-976A6CA3D24C}"/>
                </a:ext>
              </a:extLst>
            </p:cNvPr>
            <p:cNvSpPr/>
            <p:nvPr>
              <p:custDataLst>
                <p:tags r:id="rId5"/>
              </p:custDataLst>
            </p:nvPr>
          </p:nvSpPr>
          <p:spPr>
            <a:xfrm>
              <a:off x="595685" y="1551577"/>
              <a:ext cx="1097487" cy="241093"/>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50800" rIns="91440" bIns="508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02</a:t>
              </a:r>
            </a:p>
          </p:txBody>
        </p:sp>
        <p:sp>
          <p:nvSpPr>
            <p:cNvPr id="35" name="Arrow Box" descr="&lt;SmartSettings&gt;&lt;SmartResize anchorLeft=&quot;None&quot; anchorTop=&quot;Absolute&quot; anchorRight=&quot;Absolute&quot; anchorBottom=&quot;Absolute&quot; /&gt;&lt;/SmartSettings&gt;">
              <a:extLst>
                <a:ext uri="{FF2B5EF4-FFF2-40B4-BE49-F238E27FC236}">
                  <a16:creationId xmlns:a16="http://schemas.microsoft.com/office/drawing/2014/main" id="{6A94952A-2713-44BB-A8C4-CAA085A5E894}"/>
                </a:ext>
              </a:extLst>
            </p:cNvPr>
            <p:cNvSpPr/>
            <p:nvPr>
              <p:custDataLst>
                <p:tags r:id="rId6"/>
              </p:custDataLst>
            </p:nvPr>
          </p:nvSpPr>
          <p:spPr>
            <a:xfrm>
              <a:off x="1693172" y="1551579"/>
              <a:ext cx="270662" cy="241095"/>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36" name="Arrow Down" descr="&lt;SmartSettings&gt;&lt;SmartResize anchorLeft=&quot;None&quot; anchorTop=&quot;None&quot; anchorRight=&quot;Absolute&quot; anchorBottom=&quot;None&quot; /&gt;&lt;/SmartSettings&gt;">
              <a:extLst>
                <a:ext uri="{FF2B5EF4-FFF2-40B4-BE49-F238E27FC236}">
                  <a16:creationId xmlns:a16="http://schemas.microsoft.com/office/drawing/2014/main" id="{34B9C230-3836-425C-8BC2-0E39A16D0052}"/>
                </a:ext>
              </a:extLst>
            </p:cNvPr>
            <p:cNvSpPr>
              <a:spLocks noChangeAspect="1"/>
            </p:cNvSpPr>
            <p:nvPr>
              <p:custDataLst>
                <p:tags r:id="rId7"/>
              </p:custDataLst>
            </p:nvPr>
          </p:nvSpPr>
          <p:spPr bwMode="auto">
            <a:xfrm flipH="1">
              <a:off x="1776313" y="1658011"/>
              <a:ext cx="104370" cy="2822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9" name="TextBox 28">
            <a:extLst>
              <a:ext uri="{FF2B5EF4-FFF2-40B4-BE49-F238E27FC236}">
                <a16:creationId xmlns:a16="http://schemas.microsoft.com/office/drawing/2014/main" id="{2F7FD581-8B9C-4A25-9125-D573CBBF389A}"/>
              </a:ext>
            </a:extLst>
          </p:cNvPr>
          <p:cNvSpPr txBox="1"/>
          <p:nvPr/>
        </p:nvSpPr>
        <p:spPr>
          <a:xfrm>
            <a:off x="4396636" y="3720230"/>
            <a:ext cx="279244" cy="369332"/>
          </a:xfrm>
          <a:prstGeom prst="rect">
            <a:avLst/>
          </a:prstGeom>
          <a:noFill/>
        </p:spPr>
        <p:txBody>
          <a:bodyPr wrap="none" rtlCol="0">
            <a:spAutoFit/>
          </a:bodyPr>
          <a:lstStyle/>
          <a:p>
            <a:r>
              <a:rPr lang="en-US" altLang="ko-KR" dirty="0"/>
              <a:t>-</a:t>
            </a:r>
            <a:endParaRPr lang="ko-KR" altLang="en-US" dirty="0"/>
          </a:p>
        </p:txBody>
      </p:sp>
      <p:sp>
        <p:nvSpPr>
          <p:cNvPr id="37" name="TextBox 36">
            <a:extLst>
              <a:ext uri="{FF2B5EF4-FFF2-40B4-BE49-F238E27FC236}">
                <a16:creationId xmlns:a16="http://schemas.microsoft.com/office/drawing/2014/main" id="{30069F91-AD84-4B50-8661-3F98E2025831}"/>
              </a:ext>
            </a:extLst>
          </p:cNvPr>
          <p:cNvSpPr txBox="1"/>
          <p:nvPr/>
        </p:nvSpPr>
        <p:spPr>
          <a:xfrm>
            <a:off x="5328562" y="3720230"/>
            <a:ext cx="279244" cy="369332"/>
          </a:xfrm>
          <a:prstGeom prst="rect">
            <a:avLst/>
          </a:prstGeom>
          <a:noFill/>
        </p:spPr>
        <p:txBody>
          <a:bodyPr wrap="none" rtlCol="0">
            <a:spAutoFit/>
          </a:bodyPr>
          <a:lstStyle/>
          <a:p>
            <a:r>
              <a:rPr lang="en-US" altLang="ko-KR" dirty="0"/>
              <a:t>-</a:t>
            </a:r>
            <a:endParaRPr lang="ko-KR" altLang="en-US" dirty="0"/>
          </a:p>
        </p:txBody>
      </p:sp>
      <p:sp>
        <p:nvSpPr>
          <p:cNvPr id="38" name="Text Box">
            <a:extLst>
              <a:ext uri="{FF2B5EF4-FFF2-40B4-BE49-F238E27FC236}">
                <a16:creationId xmlns:a16="http://schemas.microsoft.com/office/drawing/2014/main" id="{E4DDD22E-4EC4-46CC-BB59-543072F5A1BA}"/>
              </a:ext>
            </a:extLst>
          </p:cNvPr>
          <p:cNvSpPr/>
          <p:nvPr/>
        </p:nvSpPr>
        <p:spPr>
          <a:xfrm>
            <a:off x="5537416" y="3758451"/>
            <a:ext cx="731556" cy="27528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7733" rIns="121920" bIns="67733"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900" dirty="0">
                <a:solidFill>
                  <a:srgbClr val="5F5F5F"/>
                </a:solidFill>
                <a:latin typeface="Segoe UI" panose="020B0502040204020203" pitchFamily="34" charset="0"/>
                <a:cs typeface="Segoe UI" panose="020B0502040204020203" pitchFamily="34" charset="0"/>
              </a:rPr>
              <a:t>직접입력</a:t>
            </a:r>
            <a:endParaRPr lang="en-US" sz="900" dirty="0">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44210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znRgHpYmis/JB0HS+8o+Rfupj29ApZfvniaEzwGtDgk="/>
</p:tagLst>
</file>

<file path=ppt/tags/tag10.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00.xml><?xml version="1.0" encoding="utf-8"?>
<p:tagLst xmlns:a="http://schemas.openxmlformats.org/drawingml/2006/main" xmlns:r="http://schemas.openxmlformats.org/officeDocument/2006/relationships" xmlns:p="http://schemas.openxmlformats.org/presentationml/2006/main">
  <p:tag name="SMARTSETTINGSHASH" val="znRgHpYmis/JB0HS+8o+Rfupj29ApZfvniaEzwGtDgk="/>
</p:tagLst>
</file>

<file path=ppt/tags/tag101.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102.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103.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104.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105.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106.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107.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108.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109.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11.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10.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11.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112.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13.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14.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115.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1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17.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118.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19.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2.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20.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121.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2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23.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124.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13.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4.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5.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6.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7.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8.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19.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2.xml><?xml version="1.0" encoding="utf-8"?>
<p:tagLst xmlns:a="http://schemas.openxmlformats.org/drawingml/2006/main" xmlns:r="http://schemas.openxmlformats.org/officeDocument/2006/relationships" xmlns:p="http://schemas.openxmlformats.org/presentationml/2006/main">
  <p:tag name="SMARTSETTINGSHASH" val="znRgHpYmis/JB0HS+8o+Rfupj29ApZfvniaEzwGtDgk="/>
</p:tagLst>
</file>

<file path=ppt/tags/tag20.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21.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22.xml><?xml version="1.0" encoding="utf-8"?>
<p:tagLst xmlns:a="http://schemas.openxmlformats.org/drawingml/2006/main" xmlns:r="http://schemas.openxmlformats.org/officeDocument/2006/relationships" xmlns:p="http://schemas.openxmlformats.org/presentationml/2006/main">
  <p:tag name="SMARTSETTINGSHASH" val="pB7OQZHgnaewXn4YSr5hAa7FaLRw5ANOJuQ+mlcMxMA="/>
</p:tagLst>
</file>

<file path=ppt/tags/tag23.xml><?xml version="1.0" encoding="utf-8"?>
<p:tagLst xmlns:a="http://schemas.openxmlformats.org/drawingml/2006/main" xmlns:r="http://schemas.openxmlformats.org/officeDocument/2006/relationships" xmlns:p="http://schemas.openxmlformats.org/presentationml/2006/main">
  <p:tag name="SMARTSETTINGSHASH" val="znRgHpYmis/JB0HS+8o+Rfupj29ApZfvniaEzwGtDgk="/>
</p:tagLst>
</file>

<file path=ppt/tags/tag24.xml><?xml version="1.0" encoding="utf-8"?>
<p:tagLst xmlns:a="http://schemas.openxmlformats.org/drawingml/2006/main" xmlns:r="http://schemas.openxmlformats.org/officeDocument/2006/relationships" xmlns:p="http://schemas.openxmlformats.org/presentationml/2006/main">
  <p:tag name="SMARTSETTINGSHASH" val="znRgHpYmis/JB0HS+8o+Rfupj29ApZfvniaEzwGtDgk="/>
</p:tagLst>
</file>

<file path=ppt/tags/tag25.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2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7.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28.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29.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3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1.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2.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3.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4.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5.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6.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7.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8.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39.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40.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1.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42.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3.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44.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5.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6.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7.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8.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49.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50.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1.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2.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3.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4.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5.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6.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7.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58.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59.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6.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60.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61.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2.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3.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4.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5.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6.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7.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8.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69.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7.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70.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71.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72.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73.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74.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75.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7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77.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78.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79.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0.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81.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8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3.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84.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85.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8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87.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88.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89.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9.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90.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91.xml><?xml version="1.0" encoding="utf-8"?>
<p:tagLst xmlns:a="http://schemas.openxmlformats.org/drawingml/2006/main" xmlns:r="http://schemas.openxmlformats.org/officeDocument/2006/relationships" xmlns:p="http://schemas.openxmlformats.org/presentationml/2006/main">
  <p:tag name="SMARTSETTINGSHASH" val="znRgHpYmis/JB0HS+8o+Rfupj29ApZfvniaEzwGtDgk="/>
</p:tagLst>
</file>

<file path=ppt/tags/tag92.xml><?xml version="1.0" encoding="utf-8"?>
<p:tagLst xmlns:a="http://schemas.openxmlformats.org/drawingml/2006/main" xmlns:r="http://schemas.openxmlformats.org/officeDocument/2006/relationships" xmlns:p="http://schemas.openxmlformats.org/presentationml/2006/main">
  <p:tag name="SMARTSETTINGSHASH" val="znRgHpYmis/JB0HS+8o+Rfupj29ApZfvniaEzwGtDgk="/>
</p:tagLst>
</file>

<file path=ppt/tags/tag93.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94.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95.xml><?xml version="1.0" encoding="utf-8"?>
<p:tagLst xmlns:a="http://schemas.openxmlformats.org/drawingml/2006/main" xmlns:r="http://schemas.openxmlformats.org/officeDocument/2006/relationships" xmlns:p="http://schemas.openxmlformats.org/presentationml/2006/main">
  <p:tag name="SMARTSETTINGSHASH" val="MjBcI7OPBWB7DCqWfTY1SZp22lNOS0G19wdyU0+jZdM="/>
</p:tagLst>
</file>

<file path=ppt/tags/tag96.xml><?xml version="1.0" encoding="utf-8"?>
<p:tagLst xmlns:a="http://schemas.openxmlformats.org/drawingml/2006/main" xmlns:r="http://schemas.openxmlformats.org/officeDocument/2006/relationships" xmlns:p="http://schemas.openxmlformats.org/presentationml/2006/main">
  <p:tag name="SMARTSETTINGSHASH" val="N7MUEPNgwxkfw/mn49aXM1MVoDi0lKPDGg5VMYemQVg="/>
</p:tagLst>
</file>

<file path=ppt/tags/tag97.xml><?xml version="1.0" encoding="utf-8"?>
<p:tagLst xmlns:a="http://schemas.openxmlformats.org/drawingml/2006/main" xmlns:r="http://schemas.openxmlformats.org/officeDocument/2006/relationships" xmlns:p="http://schemas.openxmlformats.org/presentationml/2006/main">
  <p:tag name="SMARTSETTINGSHASH" val="xEht1PxcLvzRBQ6K/pPxS0cKzahZAWBGGvXhEYVQ1lg="/>
</p:tagLst>
</file>

<file path=ppt/tags/tag98.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99.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3981</TotalTime>
  <Words>2635</Words>
  <Application>Microsoft Office PowerPoint</Application>
  <PresentationFormat>와이드스크린</PresentationFormat>
  <Paragraphs>999</Paragraphs>
  <Slides>36</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36</vt:i4>
      </vt:variant>
    </vt:vector>
  </HeadingPairs>
  <TitlesOfParts>
    <vt:vector size="44" baseType="lpstr">
      <vt:lpstr>나눔바른고딕</vt:lpstr>
      <vt:lpstr>나눔스퀘어</vt:lpstr>
      <vt:lpstr>나눔스퀘어_ac</vt:lpstr>
      <vt:lpstr>맑은 고딕</vt:lpstr>
      <vt:lpstr>Arial</vt:lpstr>
      <vt:lpstr>Calibri</vt:lpstr>
      <vt:lpstr>Segoe UI</vt:lpstr>
      <vt:lpstr>Office 테마</vt:lpstr>
      <vt:lpstr>PowerPoint 프레젠테이션</vt:lpstr>
      <vt:lpstr>중소기업 R&amp;D 플랫폼 구축 &gt; 메인화면</vt:lpstr>
      <vt:lpstr>중소기업 R&amp;D 플랫폼 구축 &gt; 메인화면</vt:lpstr>
      <vt:lpstr>중소기업 R&amp;D 플랫폼 구축 &gt; 시스템 소개 &gt; 소개</vt:lpstr>
      <vt:lpstr>중소기업 R&amp;D 플랫폼 구축 &gt; 시스템 소개 &gt; 인사말</vt:lpstr>
      <vt:lpstr>중소기업 R&amp;D 플랫폼 구축 &gt; 시스템 소개 &gt; 인사말</vt:lpstr>
      <vt:lpstr>중소기업 R&amp;D 플랫폼 PMS</vt:lpstr>
      <vt:lpstr>PowerPoint 프레젠테이션</vt:lpstr>
      <vt:lpstr>중소기업 R&amp;D 플랫폼 PMS &gt; 사업 등록 &gt; 입력항목</vt:lpstr>
      <vt:lpstr>중소기업 R&amp;D 플랫폼 PMS &gt; 사업 등록 &gt; 입력항목</vt:lpstr>
      <vt:lpstr>PowerPoint 프레젠테이션</vt:lpstr>
      <vt:lpstr>PowerPoint 프레젠테이션</vt:lpstr>
      <vt:lpstr>PowerPoint 프레젠테이션</vt:lpstr>
      <vt:lpstr>PowerPoint 프레젠테이션</vt:lpstr>
      <vt:lpstr>중소기업 R&amp;D 플랫폼 PMS &gt; 사업 등록 &gt; 입력항목</vt:lpstr>
      <vt:lpstr>중소기업 R&amp;D 플랫폼 PMS &gt; 사업 등록 &gt; 입력항목</vt:lpstr>
      <vt:lpstr>PowerPoint 프레젠테이션</vt:lpstr>
      <vt:lpstr>PowerPoint 프레젠테이션</vt:lpstr>
      <vt:lpstr>PowerPoint 프레젠테이션</vt:lpstr>
      <vt:lpstr>PowerPoint 프레젠테이션</vt:lpstr>
      <vt:lpstr>중소기업 R&amp;D 플랫폼 구축 &gt; 사업공고 &gt; 지원계획</vt:lpstr>
      <vt:lpstr>중소기업 R&amp;D 플랫폼 구축 &gt; 전문가 정보 검색</vt:lpstr>
      <vt:lpstr>중소기업 R&amp;D 플랫폼 구축 &gt; 전문가 정보 표출</vt:lpstr>
      <vt:lpstr>중소기업 R&amp;D 플랫폼 구축 &gt; 전문가 정보 표출 &gt; 전문가 정보 상세보기</vt:lpstr>
      <vt:lpstr>중소기업 R&amp;D 플랫폼 구축 &gt; 통계 &gt; R&amp;D과제현황</vt:lpstr>
      <vt:lpstr>중소기업 R&amp;D 플랫폼 구축 &gt; 통계 &gt; R&amp;D과제현황</vt:lpstr>
      <vt:lpstr>중소기업 R&amp;D 플랫폼 구축 &gt; 통계 &gt; 연구조직</vt:lpstr>
      <vt:lpstr>중소기업 R&amp;D 플랫폼 구축 &gt; 통계 &gt; 연구조직</vt:lpstr>
      <vt:lpstr>PowerPoint 프레젠테이션</vt:lpstr>
      <vt:lpstr>중소기업 R&amp;D 플랫폼 PMS</vt:lpstr>
      <vt:lpstr>중소기업 R&amp;D 플랫폼 PMS &gt; 사업 등록</vt:lpstr>
      <vt:lpstr>PowerPoint 프레젠테이션</vt:lpstr>
      <vt:lpstr>중소기업 R&amp;D 플랫폼 PMS &gt; 사업 등록 &gt; 입력항목</vt:lpstr>
      <vt:lpstr>중소기업 R&amp;D 플랫폼 PMS &gt; 사업 등록 &gt; 입력항목</vt:lpstr>
      <vt:lpstr>중소기업 R&amp;D 플랫폼 PMS &gt; 연구조직 등록</vt:lpstr>
      <vt:lpstr>중소기업 R&amp;D 플랫폼 PMS &gt; 연구조직 등록 &gt; 입력항목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문 영빈</dc:creator>
  <cp:lastModifiedBy>문 영빈</cp:lastModifiedBy>
  <cp:revision>82</cp:revision>
  <dcterms:created xsi:type="dcterms:W3CDTF">2021-03-12T01:19:09Z</dcterms:created>
  <dcterms:modified xsi:type="dcterms:W3CDTF">2021-03-29T09:59:47Z</dcterms:modified>
</cp:coreProperties>
</file>