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40A"/>
    <a:srgbClr val="FFE48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4" d="100"/>
          <a:sy n="94" d="100"/>
        </p:scale>
        <p:origin x="-2982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B723-EA45-4430-B489-BB453836E817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03EF-B34B-487A-B245-44C4550CBB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jeonnam.go.kr/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1246" y="639763"/>
            <a:ext cx="1779588" cy="1214437"/>
            <a:chOff x="7974" y="2043"/>
            <a:chExt cx="2880" cy="18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974" y="2043"/>
              <a:ext cx="2880" cy="540"/>
              <a:chOff x="2034" y="4217"/>
              <a:chExt cx="2880" cy="540"/>
            </a:xfrm>
          </p:grpSpPr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934" y="4217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25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ko-KR" altLang="en-US" sz="1200">
                    <a:latin typeface="HY울릉도M" pitchFamily="18" charset="-127"/>
                    <a:ea typeface="HY울릉도M" pitchFamily="18" charset="-127"/>
                  </a:rPr>
                  <a:t>대외비</a:t>
                </a:r>
                <a:endParaRPr lang="ko-KR" altLang="en-US" sz="1200">
                  <a:latin typeface="바탕" pitchFamily="18" charset="-127"/>
                  <a:ea typeface="바탕" pitchFamily="18" charset="-127"/>
                </a:endParaRP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2034" y="4217"/>
                <a:ext cx="9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25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ko-KR" altLang="en-US" sz="1200">
                    <a:latin typeface="HY울릉도M" pitchFamily="18" charset="-127"/>
                    <a:ea typeface="HY울릉도M" pitchFamily="18" charset="-127"/>
                  </a:rPr>
                  <a:t>비밀</a:t>
                </a:r>
                <a:endParaRPr lang="ko-KR" altLang="en-US" sz="1200">
                  <a:latin typeface="바탕" pitchFamily="18" charset="-127"/>
                  <a:ea typeface="바탕" pitchFamily="18" charset="-127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7974" y="2763"/>
              <a:ext cx="2880" cy="1080"/>
              <a:chOff x="7974" y="2763"/>
              <a:chExt cx="2880" cy="1080"/>
            </a:xfrm>
          </p:grpSpPr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7974" y="2763"/>
                <a:ext cx="28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25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ko-KR" sz="1200">
                    <a:latin typeface="HY울릉도M" pitchFamily="18" charset="-127"/>
                    <a:ea typeface="HY울릉도M" pitchFamily="18" charset="-127"/>
                  </a:rPr>
                  <a:t>Controlled Copy</a:t>
                </a:r>
                <a:endParaRPr lang="en-US" altLang="ko-KR" sz="1200">
                  <a:latin typeface="바탕" pitchFamily="18" charset="-127"/>
                  <a:ea typeface="바탕" pitchFamily="18" charset="-127"/>
                </a:endParaRPr>
              </a:p>
            </p:txBody>
          </p:sp>
          <p:sp>
            <p:nvSpPr>
              <p:cNvPr id="6" name="Text Box 10"/>
              <p:cNvSpPr txBox="1">
                <a:spLocks noChangeArrowheads="1"/>
              </p:cNvSpPr>
              <p:nvPr/>
            </p:nvSpPr>
            <p:spPr bwMode="auto">
              <a:xfrm>
                <a:off x="7974" y="3303"/>
                <a:ext cx="28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25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ko-KR" altLang="en-US" sz="1200">
                    <a:latin typeface="HY울릉도M" pitchFamily="18" charset="-127"/>
                    <a:ea typeface="HY울릉도M" pitchFamily="18" charset="-127"/>
                  </a:rPr>
                  <a:t>관 리 본 문 서</a:t>
                </a:r>
                <a:endParaRPr lang="ko-KR" altLang="en-US" sz="1200">
                  <a:latin typeface="바탕" pitchFamily="18" charset="-127"/>
                  <a:ea typeface="바탕" pitchFamily="18" charset="-127"/>
                </a:endParaRPr>
              </a:p>
            </p:txBody>
          </p:sp>
        </p:grp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50825" y="636588"/>
            <a:ext cx="2808288" cy="1217612"/>
            <a:chOff x="1134" y="2043"/>
            <a:chExt cx="3780" cy="1800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134" y="2043"/>
              <a:ext cx="3780" cy="540"/>
              <a:chOff x="1134" y="2043"/>
              <a:chExt cx="3780" cy="540"/>
            </a:xfrm>
          </p:grpSpPr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934" y="2043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25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endParaRPr lang="en-US" altLang="ko-KR" sz="1000">
                  <a:latin typeface="바탕" pitchFamily="18" charset="-127"/>
                  <a:ea typeface="바탕" pitchFamily="18" charset="-127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134" y="2043"/>
                <a:ext cx="18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25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ko-KR" altLang="en-US" sz="1200">
                    <a:latin typeface="HY울릉도M" pitchFamily="18" charset="-127"/>
                    <a:ea typeface="HY울릉도M" pitchFamily="18" charset="-127"/>
                  </a:rPr>
                  <a:t>문서관리번호</a:t>
                </a:r>
                <a:endParaRPr lang="ko-KR" altLang="en-US" sz="1200">
                  <a:latin typeface="바탕" pitchFamily="18" charset="-127"/>
                  <a:ea typeface="바탕" pitchFamily="18" charset="-127"/>
                </a:endParaRPr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1134" y="2583"/>
              <a:ext cx="3780" cy="1260"/>
              <a:chOff x="1134" y="2583"/>
              <a:chExt cx="3780" cy="1260"/>
            </a:xfrm>
          </p:grpSpPr>
          <p:sp>
            <p:nvSpPr>
              <p:cNvPr id="12" name="Text Box 16"/>
              <p:cNvSpPr txBox="1">
                <a:spLocks noChangeArrowheads="1"/>
              </p:cNvSpPr>
              <p:nvPr/>
            </p:nvSpPr>
            <p:spPr bwMode="auto">
              <a:xfrm>
                <a:off x="1134" y="2583"/>
                <a:ext cx="37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95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ko-KR" altLang="en-US" sz="1000"/>
                  <a:t>본 문서는 임의로 복사되거나</a:t>
                </a:r>
              </a:p>
              <a:p>
                <a:pPr algn="ctr">
                  <a:lnSpc>
                    <a:spcPct val="95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ko-KR" altLang="en-US" sz="1000"/>
                  <a:t>배포될 수 없음</a:t>
                </a:r>
                <a:endParaRPr lang="ko-KR" altLang="en-US" sz="1200">
                  <a:latin typeface="바탕" pitchFamily="18" charset="-127"/>
                  <a:ea typeface="바탕" pitchFamily="18" charset="-127"/>
                </a:endParaRPr>
              </a:p>
            </p:txBody>
          </p:sp>
          <p:sp>
            <p:nvSpPr>
              <p:cNvPr id="13" name="Text Box 17"/>
              <p:cNvSpPr txBox="1">
                <a:spLocks noChangeArrowheads="1"/>
              </p:cNvSpPr>
              <p:nvPr/>
            </p:nvSpPr>
            <p:spPr bwMode="auto">
              <a:xfrm>
                <a:off x="2934" y="3303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125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altLang="ko-KR" sz="1000" dirty="0" smtClean="0">
                    <a:latin typeface="바탕" pitchFamily="18" charset="-127"/>
                    <a:ea typeface="바탕" pitchFamily="18" charset="-127"/>
                  </a:rPr>
                  <a:t>20150526_01</a:t>
                </a:r>
                <a:endParaRPr lang="en-US" altLang="ko-KR" sz="1000" dirty="0">
                  <a:latin typeface="바탕" pitchFamily="18" charset="-127"/>
                  <a:ea typeface="바탕" pitchFamily="18" charset="-127"/>
                </a:endParaRPr>
              </a:p>
            </p:txBody>
          </p:sp>
          <p:sp>
            <p:nvSpPr>
              <p:cNvPr id="14" name="Text Box 18"/>
              <p:cNvSpPr txBox="1">
                <a:spLocks noChangeArrowheads="1"/>
              </p:cNvSpPr>
              <p:nvPr/>
            </p:nvSpPr>
            <p:spPr bwMode="auto">
              <a:xfrm>
                <a:off x="1134" y="3303"/>
                <a:ext cx="18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25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ko-KR" altLang="en-US" sz="1200">
                    <a:latin typeface="HY울릉도M" pitchFamily="18" charset="-127"/>
                    <a:ea typeface="HY울릉도M" pitchFamily="18" charset="-127"/>
                  </a:rPr>
                  <a:t>배포 번호</a:t>
                </a:r>
                <a:endParaRPr lang="ko-KR" altLang="en-US" sz="1200">
                  <a:latin typeface="바탕" pitchFamily="18" charset="-127"/>
                  <a:ea typeface="바탕" pitchFamily="18" charset="-127"/>
                </a:endParaRPr>
              </a:p>
            </p:txBody>
          </p:sp>
        </p:grpSp>
      </p:grpSp>
      <p:graphicFrame>
        <p:nvGraphicFramePr>
          <p:cNvPr id="17" name="Group 20"/>
          <p:cNvGraphicFramePr>
            <a:graphicFrameLocks noGrp="1"/>
          </p:cNvGraphicFramePr>
          <p:nvPr/>
        </p:nvGraphicFramePr>
        <p:xfrm>
          <a:off x="4724421" y="2297113"/>
          <a:ext cx="1774825" cy="1295400"/>
        </p:xfrm>
        <a:graphic>
          <a:graphicData uri="http://schemas.openxmlformats.org/drawingml/2006/table">
            <a:tbl>
              <a:tblPr/>
              <a:tblGrid>
                <a:gridCol w="1774825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r"/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울릉도M" pitchFamily="18" charset="-127"/>
                          <a:cs typeface="Times New Roman" pitchFamily="18" charset="0"/>
                        </a:rPr>
                        <a:t>Ver</a:t>
                      </a:r>
                      <a:r>
                        <a:rPr kumimoji="1" lang="en-US" altLang="ko-KR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울릉도M" pitchFamily="18" charset="-127"/>
                          <a:cs typeface="Times New Roman" pitchFamily="18" charset="0"/>
                        </a:rPr>
                        <a:t> 1.0</a:t>
                      </a:r>
                      <a:endParaRPr kumimoji="1" lang="en-US" altLang="ko-KR" sz="5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울릉도M" pitchFamily="18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357166" y="4302125"/>
            <a:ext cx="5929354" cy="1510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r" eaLnBrk="0" latinLnBrk="0" hangingPunct="0">
              <a:tabLst>
                <a:tab pos="508000" algn="r"/>
                <a:tab pos="2700338" algn="ctr"/>
                <a:tab pos="5400675" algn="r"/>
              </a:tabLst>
            </a:pPr>
            <a:r>
              <a:rPr lang="ko-KR" altLang="en-US" sz="2800" dirty="0" smtClean="0">
                <a:latin typeface="Times New Roman" pitchFamily="18" charset="0"/>
                <a:ea typeface="HY울릉도M" pitchFamily="18" charset="-127"/>
                <a:cs typeface="Times New Roman" pitchFamily="18" charset="0"/>
              </a:rPr>
              <a:t>장애인편의시설 </a:t>
            </a:r>
            <a:r>
              <a:rPr lang="ko-KR" altLang="en-US" sz="2800" dirty="0" err="1" smtClean="0">
                <a:latin typeface="Times New Roman" pitchFamily="18" charset="0"/>
                <a:ea typeface="HY울릉도M" pitchFamily="18" charset="-127"/>
                <a:cs typeface="Times New Roman" pitchFamily="18" charset="0"/>
              </a:rPr>
              <a:t>모바일앱</a:t>
            </a:r>
            <a:endParaRPr lang="en-US" altLang="ko-KR" sz="2800" dirty="0" smtClean="0">
              <a:latin typeface="Times New Roman" pitchFamily="18" charset="0"/>
              <a:ea typeface="HY울릉도M" pitchFamily="18" charset="-127"/>
              <a:cs typeface="Times New Roman" pitchFamily="18" charset="0"/>
            </a:endParaRPr>
          </a:p>
          <a:p>
            <a:pPr algn="r" eaLnBrk="0" latinLnBrk="0" hangingPunct="0">
              <a:tabLst>
                <a:tab pos="508000" algn="r"/>
                <a:tab pos="2700338" algn="ctr"/>
                <a:tab pos="5400675" algn="r"/>
              </a:tabLst>
            </a:pPr>
            <a:endParaRPr lang="en-US" altLang="ko-KR" sz="2800" dirty="0" smtClean="0">
              <a:latin typeface="Times New Roman" pitchFamily="18" charset="0"/>
              <a:ea typeface="HY울릉도M" pitchFamily="18" charset="-127"/>
              <a:cs typeface="Times New Roman" pitchFamily="18" charset="0"/>
            </a:endParaRPr>
          </a:p>
          <a:p>
            <a:pPr algn="r" eaLnBrk="0" latinLnBrk="0" hangingPunct="0">
              <a:tabLst>
                <a:tab pos="508000" algn="r"/>
                <a:tab pos="2700338" algn="ctr"/>
                <a:tab pos="5400675" algn="r"/>
              </a:tabLst>
            </a:pPr>
            <a:r>
              <a:rPr lang="ko-KR" altLang="en-US" sz="3600" dirty="0" smtClean="0">
                <a:latin typeface="Times New Roman" pitchFamily="18" charset="0"/>
                <a:ea typeface="HY울릉도M" pitchFamily="18" charset="-127"/>
                <a:cs typeface="Times New Roman" pitchFamily="18" charset="0"/>
              </a:rPr>
              <a:t>스토리보드 </a:t>
            </a:r>
            <a:endParaRPr lang="ko-KR" altLang="en-US" sz="3600" dirty="0">
              <a:latin typeface="Times New Roman" pitchFamily="18" charset="0"/>
              <a:ea typeface="HY울릉도M" pitchFamily="18" charset="-127"/>
              <a:cs typeface="Times New Roman" pitchFamily="18" charset="0"/>
            </a:endParaRPr>
          </a:p>
        </p:txBody>
      </p:sp>
      <p:graphicFrame>
        <p:nvGraphicFramePr>
          <p:cNvPr id="19" name="Group 28"/>
          <p:cNvGraphicFramePr>
            <a:graphicFrameLocks noGrp="1"/>
          </p:cNvGraphicFramePr>
          <p:nvPr/>
        </p:nvGraphicFramePr>
        <p:xfrm>
          <a:off x="4714884" y="7785130"/>
          <a:ext cx="1800225" cy="1073150"/>
        </p:xfrm>
        <a:graphic>
          <a:graphicData uri="http://schemas.openxmlformats.org/drawingml/2006/table">
            <a:tbl>
              <a:tblPr/>
              <a:tblGrid>
                <a:gridCol w="1800225"/>
              </a:tblGrid>
              <a:tr h="1073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4873596" y="7858155"/>
            <a:ext cx="1204913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508000" algn="r"/>
                <a:tab pos="2700338" algn="ctr"/>
                <a:tab pos="5400675" algn="r"/>
              </a:tabLst>
            </a:pPr>
            <a:r>
              <a:rPr lang="en-US" altLang="ko-KR" sz="1200" dirty="0" smtClean="0">
                <a:latin typeface="Times New Roman" pitchFamily="18" charset="0"/>
                <a:ea typeface="HY울릉도M" pitchFamily="18" charset="-127"/>
                <a:cs typeface="Times New Roman" pitchFamily="18" charset="0"/>
              </a:rPr>
              <a:t>2015.05</a:t>
            </a:r>
            <a:endParaRPr lang="en-US" altLang="ko-KR" sz="1000" dirty="0">
              <a:latin typeface="Times New Roman" pitchFamily="18" charset="0"/>
              <a:ea typeface="HY울릉도M" pitchFamily="18" charset="-127"/>
              <a:cs typeface="Times New Roman" pitchFamily="18" charset="0"/>
            </a:endParaRPr>
          </a:p>
          <a:p>
            <a:pPr eaLnBrk="0" latinLnBrk="0" hangingPunct="0">
              <a:tabLst>
                <a:tab pos="508000" algn="r"/>
                <a:tab pos="2700338" algn="ctr"/>
                <a:tab pos="5400675" algn="r"/>
              </a:tabLst>
            </a:pPr>
            <a:r>
              <a:rPr lang="ko-KR" altLang="en-US" sz="1200" dirty="0" smtClean="0">
                <a:latin typeface="Times New Roman" pitchFamily="18" charset="0"/>
                <a:ea typeface="HY울릉도M" pitchFamily="18" charset="-127"/>
                <a:cs typeface="Times New Roman" pitchFamily="18" charset="0"/>
              </a:rPr>
              <a:t>전 진 권</a:t>
            </a:r>
            <a:endParaRPr lang="ko-KR" altLang="en-US" sz="2400" dirty="0">
              <a:latin typeface="Times New Roman" pitchFamily="18" charset="0"/>
              <a:ea typeface="HY울릉도M" pitchFamily="18" charset="-127"/>
              <a:cs typeface="Times New Roman" pitchFamily="18" charset="0"/>
            </a:endParaRP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134939" y="260350"/>
            <a:ext cx="6580210" cy="874080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TextBox 53"/>
          <p:cNvSpPr txBox="1">
            <a:spLocks noChangeArrowheads="1"/>
          </p:cNvSpPr>
          <p:nvPr/>
        </p:nvSpPr>
        <p:spPr bwMode="auto">
          <a:xfrm>
            <a:off x="1785938" y="688975"/>
            <a:ext cx="10715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dirty="0" smtClean="0"/>
              <a:t>설계</a:t>
            </a:r>
            <a:endParaRPr lang="ko-KR" altLang="en-US" sz="1000" dirty="0"/>
          </a:p>
        </p:txBody>
      </p:sp>
      <p:pic>
        <p:nvPicPr>
          <p:cNvPr id="24" name="그림 23" descr="CI_ca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8" y="8358214"/>
            <a:ext cx="1403684" cy="3888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42852"/>
            <a:ext cx="6572304" cy="8858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iPhone"/>
          <p:cNvGrpSpPr>
            <a:grpSpLocks noChangeAspect="1"/>
          </p:cNvGrpSpPr>
          <p:nvPr/>
        </p:nvGrpSpPr>
        <p:grpSpPr>
          <a:xfrm>
            <a:off x="1306967" y="450211"/>
            <a:ext cx="4244066" cy="8337826"/>
            <a:chOff x="508000" y="1397000"/>
            <a:chExt cx="2285999" cy="4491038"/>
          </a:xfrm>
        </p:grpSpPr>
        <p:sp>
          <p:nvSpPr>
            <p:cNvPr id="14" name="Case"/>
            <p:cNvSpPr>
              <a:spLocks/>
            </p:cNvSpPr>
            <p:nvPr/>
          </p:nvSpPr>
          <p:spPr bwMode="auto">
            <a:xfrm>
              <a:off x="508000" y="1397000"/>
              <a:ext cx="2285999" cy="4491038"/>
            </a:xfrm>
            <a:prstGeom prst="roundRect">
              <a:avLst>
                <a:gd name="adj" fmla="val 1314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Display"/>
            <p:cNvSpPr>
              <a:spLocks/>
            </p:cNvSpPr>
            <p:nvPr/>
          </p:nvSpPr>
          <p:spPr bwMode="auto">
            <a:xfrm>
              <a:off x="641349" y="2147888"/>
              <a:ext cx="2019300" cy="302418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433512" y="1738314"/>
              <a:ext cx="434975" cy="841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" name="Camera"/>
            <p:cNvGrpSpPr/>
            <p:nvPr/>
          </p:nvGrpSpPr>
          <p:grpSpPr>
            <a:xfrm>
              <a:off x="1175120" y="1735138"/>
              <a:ext cx="90490" cy="90490"/>
              <a:chOff x="1175120" y="1735138"/>
              <a:chExt cx="90490" cy="90490"/>
            </a:xfrm>
          </p:grpSpPr>
          <p:sp>
            <p:nvSpPr>
              <p:cNvPr id="21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8" name="Button"/>
            <p:cNvGrpSpPr/>
            <p:nvPr/>
          </p:nvGrpSpPr>
          <p:grpSpPr>
            <a:xfrm>
              <a:off x="1447799" y="5332413"/>
              <a:ext cx="406400" cy="406400"/>
              <a:chOff x="1447799" y="5332413"/>
              <a:chExt cx="406400" cy="406400"/>
            </a:xfrm>
          </p:grpSpPr>
          <p:sp>
            <p:nvSpPr>
              <p:cNvPr id="19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1643050" y="2000232"/>
            <a:ext cx="3571900" cy="35719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전라남도 장애인편의시설 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53210" y="2643174"/>
            <a:ext cx="1714512" cy="2714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내주변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90278" y="2643174"/>
            <a:ext cx="1714512" cy="12858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용도별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0278" y="4065574"/>
            <a:ext cx="1714512" cy="12858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지역별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43050" y="5429256"/>
            <a:ext cx="1714512" cy="15001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편의시설 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43050" y="7000892"/>
            <a:ext cx="3571900" cy="35719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                               이전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79800" y="5429256"/>
            <a:ext cx="1714512" cy="1500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픽토그램</a:t>
            </a:r>
            <a:r>
              <a:rPr lang="ko-KR" altLang="en-US" dirty="0" smtClean="0">
                <a:solidFill>
                  <a:schemeClr val="tx1"/>
                </a:solidFill>
              </a:rPr>
              <a:t> 안내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42852"/>
            <a:ext cx="6572304" cy="8858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iPhone"/>
          <p:cNvGrpSpPr>
            <a:grpSpLocks noChangeAspect="1"/>
          </p:cNvGrpSpPr>
          <p:nvPr/>
        </p:nvGrpSpPr>
        <p:grpSpPr>
          <a:xfrm>
            <a:off x="1306967" y="450211"/>
            <a:ext cx="4244066" cy="8337826"/>
            <a:chOff x="508000" y="1397000"/>
            <a:chExt cx="2285999" cy="4491038"/>
          </a:xfrm>
        </p:grpSpPr>
        <p:sp>
          <p:nvSpPr>
            <p:cNvPr id="14" name="Case"/>
            <p:cNvSpPr>
              <a:spLocks/>
            </p:cNvSpPr>
            <p:nvPr/>
          </p:nvSpPr>
          <p:spPr bwMode="auto">
            <a:xfrm>
              <a:off x="508000" y="1397000"/>
              <a:ext cx="2285999" cy="4491038"/>
            </a:xfrm>
            <a:prstGeom prst="roundRect">
              <a:avLst>
                <a:gd name="adj" fmla="val 1314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Display"/>
            <p:cNvSpPr>
              <a:spLocks/>
            </p:cNvSpPr>
            <p:nvPr/>
          </p:nvSpPr>
          <p:spPr bwMode="auto">
            <a:xfrm>
              <a:off x="641349" y="2147888"/>
              <a:ext cx="2019300" cy="302418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433512" y="1738314"/>
              <a:ext cx="434975" cy="841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" name="Camera"/>
            <p:cNvGrpSpPr/>
            <p:nvPr/>
          </p:nvGrpSpPr>
          <p:grpSpPr>
            <a:xfrm>
              <a:off x="1175120" y="1735138"/>
              <a:ext cx="90490" cy="90490"/>
              <a:chOff x="1175120" y="1735138"/>
              <a:chExt cx="90490" cy="90490"/>
            </a:xfrm>
          </p:grpSpPr>
          <p:sp>
            <p:nvSpPr>
              <p:cNvPr id="21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" name="Button"/>
            <p:cNvGrpSpPr/>
            <p:nvPr/>
          </p:nvGrpSpPr>
          <p:grpSpPr>
            <a:xfrm>
              <a:off x="1447799" y="5332413"/>
              <a:ext cx="406400" cy="406400"/>
              <a:chOff x="1447799" y="5332413"/>
              <a:chExt cx="406400" cy="406400"/>
            </a:xfrm>
          </p:grpSpPr>
          <p:sp>
            <p:nvSpPr>
              <p:cNvPr id="19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1643050" y="2000232"/>
            <a:ext cx="3571900" cy="35719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전라남도 장애인편의시설 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43050" y="2500298"/>
            <a:ext cx="571504" cy="7858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85992" y="2500298"/>
            <a:ext cx="2928958" cy="78581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전라남도청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공항에서 약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 거리에 위치한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D:\프로젝트 현황\전라남도 장애인편의시설\픽토그램 Ver10\픽토그램 v1.0\G01.추출입구 단차없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7911" y="2979726"/>
            <a:ext cx="214314" cy="217122"/>
          </a:xfrm>
          <a:prstGeom prst="rect">
            <a:avLst/>
          </a:prstGeom>
          <a:noFill/>
        </p:spPr>
      </p:pic>
      <p:pic>
        <p:nvPicPr>
          <p:cNvPr id="1033" name="Picture 9" descr="D:\프로젝트 현황\전라남도 장애인편의시설\픽토그램 Ver10\픽토그램 v1.0\G02.장애인 단독접근 가능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2543" y="2979726"/>
            <a:ext cx="216000" cy="218830"/>
          </a:xfrm>
          <a:prstGeom prst="rect">
            <a:avLst/>
          </a:prstGeom>
          <a:noFill/>
        </p:spPr>
      </p:pic>
      <p:pic>
        <p:nvPicPr>
          <p:cNvPr id="1034" name="Picture 10" descr="D:\프로젝트 현황\전라남도 장애인편의시설\픽토그램 Ver10\픽토그램 v1.0\G03.장애인이용시 동반자 권장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7656" y="2979726"/>
            <a:ext cx="213207" cy="216000"/>
          </a:xfrm>
          <a:prstGeom prst="rect">
            <a:avLst/>
          </a:prstGeom>
          <a:noFill/>
        </p:spPr>
      </p:pic>
      <p:cxnSp>
        <p:nvCxnSpPr>
          <p:cNvPr id="33" name="직선 연결선 32"/>
          <p:cNvCxnSpPr/>
          <p:nvPr/>
        </p:nvCxnSpPr>
        <p:spPr>
          <a:xfrm>
            <a:off x="1643050" y="3357521"/>
            <a:ext cx="3571900" cy="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643050" y="3445178"/>
            <a:ext cx="571504" cy="7858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85992" y="3445178"/>
            <a:ext cx="2928958" cy="78581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전라남도청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공항에서 약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 거리에 위치한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Picture 8" descr="D:\프로젝트 현황\전라남도 장애인편의시설\픽토그램 Ver10\픽토그램 v1.0\G01.추출입구 단차없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7911" y="3924606"/>
            <a:ext cx="214314" cy="217122"/>
          </a:xfrm>
          <a:prstGeom prst="rect">
            <a:avLst/>
          </a:prstGeom>
          <a:noFill/>
        </p:spPr>
      </p:pic>
      <p:pic>
        <p:nvPicPr>
          <p:cNvPr id="39" name="Picture 9" descr="D:\프로젝트 현황\전라남도 장애인편의시설\픽토그램 Ver10\픽토그램 v1.0\G02.장애인 단독접근 가능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2543" y="3924606"/>
            <a:ext cx="216000" cy="218830"/>
          </a:xfrm>
          <a:prstGeom prst="rect">
            <a:avLst/>
          </a:prstGeom>
          <a:noFill/>
        </p:spPr>
      </p:pic>
      <p:pic>
        <p:nvPicPr>
          <p:cNvPr id="40" name="Picture 10" descr="D:\프로젝트 현황\전라남도 장애인편의시설\픽토그램 Ver10\픽토그램 v1.0\G03.장애인이용시 동반자 권장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7656" y="3924606"/>
            <a:ext cx="213207" cy="216000"/>
          </a:xfrm>
          <a:prstGeom prst="rect">
            <a:avLst/>
          </a:prstGeom>
          <a:noFill/>
        </p:spPr>
      </p:pic>
      <p:cxnSp>
        <p:nvCxnSpPr>
          <p:cNvPr id="41" name="직선 연결선 40"/>
          <p:cNvCxnSpPr/>
          <p:nvPr/>
        </p:nvCxnSpPr>
        <p:spPr>
          <a:xfrm>
            <a:off x="1643050" y="4302401"/>
            <a:ext cx="3571900" cy="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643050" y="4369738"/>
            <a:ext cx="571504" cy="7858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5992" y="4369738"/>
            <a:ext cx="2928958" cy="78581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전라남도청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공항에서 약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 거리에 위치한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Picture 8" descr="D:\프로젝트 현황\전라남도 장애인편의시설\픽토그램 Ver10\픽토그램 v1.0\G01.추출입구 단차없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7911" y="4849166"/>
            <a:ext cx="214314" cy="217122"/>
          </a:xfrm>
          <a:prstGeom prst="rect">
            <a:avLst/>
          </a:prstGeom>
          <a:noFill/>
        </p:spPr>
      </p:pic>
      <p:pic>
        <p:nvPicPr>
          <p:cNvPr id="45" name="Picture 9" descr="D:\프로젝트 현황\전라남도 장애인편의시설\픽토그램 Ver10\픽토그램 v1.0\G02.장애인 단독접근 가능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2543" y="4849166"/>
            <a:ext cx="216000" cy="218830"/>
          </a:xfrm>
          <a:prstGeom prst="rect">
            <a:avLst/>
          </a:prstGeom>
          <a:noFill/>
        </p:spPr>
      </p:pic>
      <p:pic>
        <p:nvPicPr>
          <p:cNvPr id="46" name="Picture 10" descr="D:\프로젝트 현황\전라남도 장애인편의시설\픽토그램 Ver10\픽토그램 v1.0\G03.장애인이용시 동반자 권장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7656" y="4849166"/>
            <a:ext cx="213207" cy="216000"/>
          </a:xfrm>
          <a:prstGeom prst="rect">
            <a:avLst/>
          </a:prstGeom>
          <a:noFill/>
        </p:spPr>
      </p:pic>
      <p:cxnSp>
        <p:nvCxnSpPr>
          <p:cNvPr id="47" name="직선 연결선 46"/>
          <p:cNvCxnSpPr/>
          <p:nvPr/>
        </p:nvCxnSpPr>
        <p:spPr>
          <a:xfrm>
            <a:off x="1643050" y="5198723"/>
            <a:ext cx="3571900" cy="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643050" y="5286380"/>
            <a:ext cx="571504" cy="7858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85992" y="5286380"/>
            <a:ext cx="2928958" cy="78581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전라남도청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공항에서 약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 거리에 위치한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0" name="Picture 8" descr="D:\프로젝트 현황\전라남도 장애인편의시설\픽토그램 Ver10\픽토그램 v1.0\G01.추출입구 단차없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7911" y="5765808"/>
            <a:ext cx="214314" cy="217122"/>
          </a:xfrm>
          <a:prstGeom prst="rect">
            <a:avLst/>
          </a:prstGeom>
          <a:noFill/>
        </p:spPr>
      </p:pic>
      <p:pic>
        <p:nvPicPr>
          <p:cNvPr id="51" name="Picture 9" descr="D:\프로젝트 현황\전라남도 장애인편의시설\픽토그램 Ver10\픽토그램 v1.0\G02.장애인 단독접근 가능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2543" y="5765808"/>
            <a:ext cx="216000" cy="218830"/>
          </a:xfrm>
          <a:prstGeom prst="rect">
            <a:avLst/>
          </a:prstGeom>
          <a:noFill/>
        </p:spPr>
      </p:pic>
      <p:pic>
        <p:nvPicPr>
          <p:cNvPr id="52" name="Picture 10" descr="D:\프로젝트 현황\전라남도 장애인편의시설\픽토그램 Ver10\픽토그램 v1.0\G03.장애인이용시 동반자 권장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7656" y="5765808"/>
            <a:ext cx="213207" cy="216000"/>
          </a:xfrm>
          <a:prstGeom prst="rect">
            <a:avLst/>
          </a:prstGeom>
          <a:noFill/>
        </p:spPr>
      </p:pic>
      <p:cxnSp>
        <p:nvCxnSpPr>
          <p:cNvPr id="53" name="직선 연결선 52"/>
          <p:cNvCxnSpPr/>
          <p:nvPr/>
        </p:nvCxnSpPr>
        <p:spPr>
          <a:xfrm>
            <a:off x="1643050" y="6091182"/>
            <a:ext cx="3571900" cy="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643050" y="6129375"/>
            <a:ext cx="571504" cy="7858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85992" y="6129375"/>
            <a:ext cx="2928958" cy="78581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전라남도청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공항에서 약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 거리에 위치한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Picture 8" descr="D:\프로젝트 현황\전라남도 장애인편의시설\픽토그램 Ver10\픽토그램 v1.0\G01.추출입구 단차없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7911" y="6608803"/>
            <a:ext cx="214314" cy="217122"/>
          </a:xfrm>
          <a:prstGeom prst="rect">
            <a:avLst/>
          </a:prstGeom>
          <a:noFill/>
        </p:spPr>
      </p:pic>
      <p:pic>
        <p:nvPicPr>
          <p:cNvPr id="57" name="Picture 9" descr="D:\프로젝트 현황\전라남도 장애인편의시설\픽토그램 Ver10\픽토그램 v1.0\G02.장애인 단독접근 가능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2543" y="6608803"/>
            <a:ext cx="216000" cy="218830"/>
          </a:xfrm>
          <a:prstGeom prst="rect">
            <a:avLst/>
          </a:prstGeom>
          <a:noFill/>
        </p:spPr>
      </p:pic>
      <p:pic>
        <p:nvPicPr>
          <p:cNvPr id="58" name="Picture 10" descr="D:\프로젝트 현황\전라남도 장애인편의시설\픽토그램 Ver10\픽토그램 v1.0\G03.장애인이용시 동반자 권장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7656" y="6608803"/>
            <a:ext cx="213207" cy="216000"/>
          </a:xfrm>
          <a:prstGeom prst="rect">
            <a:avLst/>
          </a:prstGeom>
          <a:noFill/>
        </p:spPr>
      </p:pic>
      <p:sp>
        <p:nvSpPr>
          <p:cNvPr id="59" name="직사각형 58"/>
          <p:cNvSpPr/>
          <p:nvPr/>
        </p:nvSpPr>
        <p:spPr>
          <a:xfrm>
            <a:off x="1643050" y="7072012"/>
            <a:ext cx="3571900" cy="35719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                               이전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43182" y="6858334"/>
            <a:ext cx="1571636" cy="2857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 1  &gt;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42852"/>
            <a:ext cx="6572304" cy="8858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iPhone"/>
          <p:cNvGrpSpPr>
            <a:grpSpLocks noChangeAspect="1"/>
          </p:cNvGrpSpPr>
          <p:nvPr/>
        </p:nvGrpSpPr>
        <p:grpSpPr>
          <a:xfrm>
            <a:off x="1306967" y="450211"/>
            <a:ext cx="4244066" cy="8337826"/>
            <a:chOff x="508000" y="1397000"/>
            <a:chExt cx="2285999" cy="4491038"/>
          </a:xfrm>
        </p:grpSpPr>
        <p:sp>
          <p:nvSpPr>
            <p:cNvPr id="14" name="Case"/>
            <p:cNvSpPr>
              <a:spLocks/>
            </p:cNvSpPr>
            <p:nvPr/>
          </p:nvSpPr>
          <p:spPr bwMode="auto">
            <a:xfrm>
              <a:off x="508000" y="1397000"/>
              <a:ext cx="2285999" cy="4491038"/>
            </a:xfrm>
            <a:prstGeom prst="roundRect">
              <a:avLst>
                <a:gd name="adj" fmla="val 1314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Display"/>
            <p:cNvSpPr>
              <a:spLocks/>
            </p:cNvSpPr>
            <p:nvPr/>
          </p:nvSpPr>
          <p:spPr bwMode="auto">
            <a:xfrm>
              <a:off x="641349" y="2147888"/>
              <a:ext cx="2019300" cy="302418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433512" y="1738314"/>
              <a:ext cx="434975" cy="841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" name="Camera"/>
            <p:cNvGrpSpPr/>
            <p:nvPr/>
          </p:nvGrpSpPr>
          <p:grpSpPr>
            <a:xfrm>
              <a:off x="1175120" y="1735138"/>
              <a:ext cx="90490" cy="90490"/>
              <a:chOff x="1175120" y="1735138"/>
              <a:chExt cx="90490" cy="90490"/>
            </a:xfrm>
          </p:grpSpPr>
          <p:sp>
            <p:nvSpPr>
              <p:cNvPr id="21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" name="Button"/>
            <p:cNvGrpSpPr/>
            <p:nvPr/>
          </p:nvGrpSpPr>
          <p:grpSpPr>
            <a:xfrm>
              <a:off x="1447799" y="5332413"/>
              <a:ext cx="406400" cy="406400"/>
              <a:chOff x="1447799" y="5332413"/>
              <a:chExt cx="406400" cy="406400"/>
            </a:xfrm>
          </p:grpSpPr>
          <p:sp>
            <p:nvSpPr>
              <p:cNvPr id="19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1643050" y="2000232"/>
            <a:ext cx="3571900" cy="35719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전라남도 장애인편의시설 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64521" y="2500298"/>
            <a:ext cx="2928958" cy="1214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5026355" y="3041004"/>
            <a:ext cx="117157" cy="285752"/>
          </a:xfrm>
          <a:prstGeom prst="chevron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갈매기형 수장 60"/>
          <p:cNvSpPr/>
          <p:nvPr/>
        </p:nvSpPr>
        <p:spPr>
          <a:xfrm rot="10800000">
            <a:off x="1744675" y="3041004"/>
            <a:ext cx="117157" cy="285752"/>
          </a:xfrm>
          <a:prstGeom prst="chevron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2" name="Picture 8" descr="D:\프로젝트 현황\전라남도 장애인편의시설\픽토그램 Ver10\픽토그램 v1.0\G01.추출입구 단차없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4170" y="3797932"/>
            <a:ext cx="214314" cy="217122"/>
          </a:xfrm>
          <a:prstGeom prst="rect">
            <a:avLst/>
          </a:prstGeom>
          <a:noFill/>
        </p:spPr>
      </p:pic>
      <p:pic>
        <p:nvPicPr>
          <p:cNvPr id="63" name="Picture 9" descr="D:\프로젝트 현황\전라남도 장애인편의시설\픽토그램 Ver10\픽토그램 v1.0\G02.장애인 단독접근 가능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02" y="3797932"/>
            <a:ext cx="216000" cy="218830"/>
          </a:xfrm>
          <a:prstGeom prst="rect">
            <a:avLst/>
          </a:prstGeom>
          <a:noFill/>
        </p:spPr>
      </p:pic>
      <p:pic>
        <p:nvPicPr>
          <p:cNvPr id="64" name="Picture 10" descr="D:\프로젝트 현황\전라남도 장애인편의시설\픽토그램 Ver10\픽토그램 v1.0\G03.장애인이용시 동반자 권장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3915" y="3797932"/>
            <a:ext cx="213207" cy="216000"/>
          </a:xfrm>
          <a:prstGeom prst="rect">
            <a:avLst/>
          </a:prstGeom>
          <a:noFill/>
        </p:spPr>
      </p:pic>
      <p:cxnSp>
        <p:nvCxnSpPr>
          <p:cNvPr id="65" name="직선 연결선 64"/>
          <p:cNvCxnSpPr/>
          <p:nvPr/>
        </p:nvCxnSpPr>
        <p:spPr>
          <a:xfrm>
            <a:off x="1643050" y="4082030"/>
            <a:ext cx="3571900" cy="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653528" y="4175760"/>
            <a:ext cx="3561422" cy="28368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전라남도 무안군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삼향읍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오룡길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061-247-0011</a:t>
            </a:r>
          </a:p>
          <a:p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홈페이지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http://www.jeonnam.go.kr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운영시간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연중무휴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전라남도청에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오시기에 무안보다는 목포시외버스터미널로 오셔서 목포시내버스를 이용하시는 것이 가깝고 편리합니다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Label"/>
          <p:cNvSpPr>
            <a:spLocks/>
          </p:cNvSpPr>
          <p:nvPr/>
        </p:nvSpPr>
        <p:spPr bwMode="auto">
          <a:xfrm>
            <a:off x="4500570" y="4869502"/>
            <a:ext cx="607071" cy="2039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</a:ln>
          <a:effectLst/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262626"/>
                </a:solidFill>
                <a:effectLst/>
                <a:latin typeface="Calibri"/>
              </a:rPr>
              <a:t>전화걸기</a:t>
            </a:r>
            <a:endParaRPr lang="en-US" sz="9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Label"/>
          <p:cNvSpPr>
            <a:spLocks/>
          </p:cNvSpPr>
          <p:nvPr/>
        </p:nvSpPr>
        <p:spPr bwMode="auto">
          <a:xfrm>
            <a:off x="4331078" y="5397822"/>
            <a:ext cx="863552" cy="2039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</a:ln>
          <a:effectLst/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262626"/>
                </a:solidFill>
                <a:effectLst/>
                <a:latin typeface="Calibri"/>
              </a:rPr>
              <a:t>홈페이지 연결</a:t>
            </a:r>
            <a:endParaRPr lang="en-US" sz="9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43050" y="7072012"/>
            <a:ext cx="3571900" cy="35719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                               이전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150</Words>
  <Application>Microsoft Office PowerPoint</Application>
  <PresentationFormat>화면 슬라이드 쇼(4:3)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jhydad</dc:creator>
  <cp:lastModifiedBy>jinkoni</cp:lastModifiedBy>
  <cp:revision>193</cp:revision>
  <dcterms:created xsi:type="dcterms:W3CDTF">2009-11-29T06:04:18Z</dcterms:created>
  <dcterms:modified xsi:type="dcterms:W3CDTF">2015-06-04T07:58:09Z</dcterms:modified>
</cp:coreProperties>
</file>