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4" r:id="rId3"/>
    <p:sldId id="258" r:id="rId4"/>
    <p:sldId id="264" r:id="rId5"/>
    <p:sldId id="265" r:id="rId6"/>
    <p:sldId id="259" r:id="rId7"/>
    <p:sldId id="267" r:id="rId8"/>
    <p:sldId id="268" r:id="rId9"/>
    <p:sldId id="260" r:id="rId10"/>
    <p:sldId id="261" r:id="rId11"/>
    <p:sldId id="262" r:id="rId12"/>
    <p:sldId id="266" r:id="rId13"/>
    <p:sldId id="271" r:id="rId14"/>
    <p:sldId id="269" r:id="rId15"/>
    <p:sldId id="272" r:id="rId16"/>
    <p:sldId id="270" r:id="rId17"/>
    <p:sldId id="263" r:id="rId18"/>
    <p:sldId id="273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2020-07-26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2020-07-26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/>
              <a:t>2020.RCV.Badge.ssd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멘토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김지원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조 원  멘티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정찬호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B585A-B23E-423A-A209-D63474BC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성능 </a:t>
            </a:r>
            <a:r>
              <a:rPr lang="en-US" altLang="ko-KR" dirty="0"/>
              <a:t>55.2%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8C5A3B-9AA1-430B-BBF5-C655D5286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753" y="2045407"/>
            <a:ext cx="3187218" cy="4378507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DB234-8CC8-4F37-96C8-04B8E9D4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BD159-0BB1-4145-86E5-E868B350B183}"/>
              </a:ext>
            </a:extLst>
          </p:cNvPr>
          <p:cNvSpPr txBox="1"/>
          <p:nvPr/>
        </p:nvSpPr>
        <p:spPr>
          <a:xfrm>
            <a:off x="5154850" y="948825"/>
            <a:ext cx="5295900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문제점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정성적으로 평가해보니 </a:t>
            </a:r>
            <a:r>
              <a:rPr lang="en-US" altLang="ko-KR" sz="2500" dirty="0"/>
              <a:t>Hard negative mining</a:t>
            </a:r>
            <a:r>
              <a:rPr lang="ko-KR" altLang="en-US" sz="2500" dirty="0"/>
              <a:t>이 제대로 되고 있지 않은 것 같이 느껴졌습니다</a:t>
            </a:r>
            <a:r>
              <a:rPr lang="en-US" altLang="ko-KR" sz="2500" dirty="0"/>
              <a:t>.</a:t>
            </a:r>
            <a:r>
              <a:rPr lang="ko-KR" altLang="en-US" sz="2500" dirty="0"/>
              <a:t> 그렇게 생각한 이유는 하나의 </a:t>
            </a:r>
            <a:r>
              <a:rPr lang="en-US" altLang="ko-KR" sz="2500" dirty="0"/>
              <a:t>object</a:t>
            </a:r>
            <a:r>
              <a:rPr lang="ko-KR" altLang="en-US" sz="2500" dirty="0"/>
              <a:t>에는 그것을 대표할 수 있는 </a:t>
            </a:r>
            <a:r>
              <a:rPr lang="en-US" altLang="ko-KR" sz="2500" dirty="0"/>
              <a:t>box</a:t>
            </a:r>
            <a:r>
              <a:rPr lang="ko-KR" altLang="en-US" sz="2500" dirty="0"/>
              <a:t>를 </a:t>
            </a:r>
            <a:r>
              <a:rPr lang="ko-KR" altLang="en-US" sz="2500" dirty="0" err="1"/>
              <a:t>쳐야하는데</a:t>
            </a:r>
            <a:r>
              <a:rPr lang="ko-KR" altLang="en-US" sz="2500" dirty="0"/>
              <a:t> 그게 아닌 조금 </a:t>
            </a:r>
            <a:r>
              <a:rPr lang="ko-KR" altLang="en-US" sz="2500" dirty="0" err="1"/>
              <a:t>걸쳐있을</a:t>
            </a:r>
            <a:r>
              <a:rPr lang="ko-KR" altLang="en-US" sz="2500" dirty="0"/>
              <a:t> 뿐인데 치는 </a:t>
            </a:r>
            <a:r>
              <a:rPr lang="en-US" altLang="ko-KR" sz="2500" dirty="0"/>
              <a:t>box</a:t>
            </a:r>
            <a:r>
              <a:rPr lang="ko-KR" altLang="en-US" sz="2500" dirty="0"/>
              <a:t>들이 많았기 때문입니다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 err="1"/>
              <a:t>Conf_loss</a:t>
            </a:r>
            <a:r>
              <a:rPr lang="en-US" altLang="ko-KR" sz="2500" dirty="0"/>
              <a:t> </a:t>
            </a:r>
            <a:r>
              <a:rPr lang="ko-KR" altLang="en-US" sz="2500" dirty="0"/>
              <a:t>와 </a:t>
            </a:r>
            <a:r>
              <a:rPr lang="en-US" altLang="ko-KR" sz="2500" dirty="0" err="1"/>
              <a:t>loc_loss</a:t>
            </a:r>
            <a:r>
              <a:rPr lang="ko-KR" altLang="en-US" sz="2500" dirty="0"/>
              <a:t>를 찍어보니 </a:t>
            </a:r>
            <a:endParaRPr lang="en-US" altLang="ko-KR" sz="2500" dirty="0"/>
          </a:p>
          <a:p>
            <a:r>
              <a:rPr lang="en-US" altLang="ko-KR" sz="2500" dirty="0" err="1"/>
              <a:t>Conf_loss:loc_loss</a:t>
            </a:r>
            <a:r>
              <a:rPr lang="en-US" altLang="ko-KR" sz="2500" dirty="0"/>
              <a:t>=10:1</a:t>
            </a:r>
            <a:r>
              <a:rPr lang="ko-KR" altLang="en-US" sz="2500" dirty="0"/>
              <a:t>정도로 나오고 있었고 문제가 이러한 </a:t>
            </a:r>
            <a:r>
              <a:rPr lang="en-US" altLang="ko-KR" sz="2500" dirty="0" err="1"/>
              <a:t>imbalanc</a:t>
            </a:r>
            <a:r>
              <a:rPr lang="ko-KR" altLang="en-US" sz="2500" dirty="0"/>
              <a:t>에 있는지 확인 해 보기 위해 </a:t>
            </a:r>
            <a:r>
              <a:rPr lang="en-US" altLang="ko-KR" sz="2500" dirty="0" err="1"/>
              <a:t>loc_loss</a:t>
            </a:r>
            <a:r>
              <a:rPr lang="ko-KR" altLang="en-US" sz="2500" dirty="0"/>
              <a:t>의 </a:t>
            </a:r>
            <a:r>
              <a:rPr lang="en-US" altLang="ko-KR" sz="2500" dirty="0"/>
              <a:t>weight </a:t>
            </a:r>
            <a:r>
              <a:rPr lang="ko-KR" altLang="en-US" sz="2500" dirty="0"/>
              <a:t>인 </a:t>
            </a:r>
            <a:r>
              <a:rPr lang="en-US" altLang="ko-KR" sz="2500" dirty="0"/>
              <a:t>alpha</a:t>
            </a:r>
            <a:r>
              <a:rPr lang="ko-KR" altLang="en-US" sz="2500" dirty="0"/>
              <a:t>를 </a:t>
            </a:r>
            <a:r>
              <a:rPr lang="en-US" altLang="ko-KR" sz="2500" dirty="0"/>
              <a:t>1</a:t>
            </a:r>
            <a:r>
              <a:rPr lang="ko-KR" altLang="en-US" sz="2500" dirty="0"/>
              <a:t>에서 </a:t>
            </a:r>
            <a:r>
              <a:rPr lang="en-US" altLang="ko-KR" sz="2500" dirty="0"/>
              <a:t>10</a:t>
            </a:r>
            <a:r>
              <a:rPr lang="ko-KR" altLang="en-US" sz="2500" dirty="0"/>
              <a:t>으로 바꾸고 학습을 진행해 봤습니다</a:t>
            </a:r>
            <a:r>
              <a:rPr lang="en-US" altLang="ko-KR" sz="25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45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B6C99-1508-48C2-87D7-01EA91EF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성능 </a:t>
            </a:r>
            <a:r>
              <a:rPr lang="en-US" altLang="ko-KR" dirty="0"/>
              <a:t>65.5%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E8301-DAF1-4798-9013-034A7798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2020-07-26</a:t>
            </a:fld>
            <a:endParaRPr 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C0B798F-8DAE-4A31-9097-7B51767BF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35107" y="2135375"/>
            <a:ext cx="2999992" cy="43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9D942-6DD6-48E7-B9CE-6B5E8A04AB02}"/>
              </a:ext>
            </a:extLst>
          </p:cNvPr>
          <p:cNvSpPr txBox="1"/>
          <p:nvPr/>
        </p:nvSpPr>
        <p:spPr>
          <a:xfrm>
            <a:off x="4760259" y="1434353"/>
            <a:ext cx="61139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문제점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성능은 잘 나왔지만 이것은 논문의 원복이 아니므로 이제 문제점이 </a:t>
            </a:r>
            <a:r>
              <a:rPr lang="en-US" altLang="ko-KR" sz="2800" dirty="0"/>
              <a:t>loss imbalance</a:t>
            </a:r>
            <a:r>
              <a:rPr lang="ko-KR" altLang="en-US" sz="2800" dirty="0"/>
              <a:t>에 있다는 것을 확신하고 </a:t>
            </a:r>
            <a:r>
              <a:rPr lang="en-US" altLang="ko-KR" sz="2800" dirty="0"/>
              <a:t>loss</a:t>
            </a:r>
            <a:r>
              <a:rPr lang="ko-KR" altLang="en-US" sz="2800" dirty="0"/>
              <a:t>를 재설계 했습니다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기존에는 </a:t>
            </a:r>
            <a:r>
              <a:rPr lang="en-US" altLang="ko-KR" sz="2800" dirty="0"/>
              <a:t>Batch</a:t>
            </a:r>
            <a:r>
              <a:rPr lang="ko-KR" altLang="en-US" sz="2800" dirty="0"/>
              <a:t>단위로 통째로 처리했다면 이번에는 각 </a:t>
            </a:r>
            <a:r>
              <a:rPr lang="en-US" altLang="ko-KR" sz="2800" dirty="0"/>
              <a:t>Batch</a:t>
            </a:r>
            <a:r>
              <a:rPr lang="ko-KR" altLang="en-US" sz="2800" dirty="0"/>
              <a:t>마다 더해주고 마지막에 </a:t>
            </a:r>
            <a:r>
              <a:rPr lang="en-US" altLang="ko-KR" sz="2800" dirty="0"/>
              <a:t>Batch</a:t>
            </a:r>
            <a:r>
              <a:rPr lang="ko-KR" altLang="en-US" sz="2800" dirty="0"/>
              <a:t>로 나눴습니다</a:t>
            </a:r>
            <a:r>
              <a:rPr lang="en-US" altLang="ko-KR" sz="2800" dirty="0"/>
              <a:t>. </a:t>
            </a:r>
            <a:r>
              <a:rPr lang="ko-KR" altLang="en-US" sz="2800" dirty="0"/>
              <a:t>다음 슬라이드에서 자세하게 설명하도록 하겠습니다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49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0DC6E-A35F-4A31-85BC-EA37882C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D7B4D-C8EF-434E-8516-D75E5985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262" y="2977358"/>
            <a:ext cx="5326546" cy="1603607"/>
          </a:xfrm>
        </p:spPr>
        <p:txBody>
          <a:bodyPr/>
          <a:lstStyle/>
          <a:p>
            <a:r>
              <a:rPr lang="ko-KR" altLang="en-US" dirty="0"/>
              <a:t>논문에서는 이론적으로 설명하기 용이하게 하나의 </a:t>
            </a:r>
            <a:r>
              <a:rPr lang="en-US" altLang="ko-KR" dirty="0"/>
              <a:t>image</a:t>
            </a:r>
            <a:r>
              <a:rPr lang="ko-KR" altLang="en-US" dirty="0"/>
              <a:t>를 기준으로 설명하고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1E492-FF28-4825-9AE3-635D7555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B72B37-E966-4F0E-A401-F5110E5C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3" y="2340864"/>
            <a:ext cx="6067425" cy="723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336FF9-49CD-46BC-84D9-3173B4A2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4764"/>
            <a:ext cx="6207218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0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458D2-891A-4143-8403-1321D1C6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BF4F88-BB94-4622-A865-2F011307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8" y="3429000"/>
            <a:ext cx="6245038" cy="1704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EE3B9D-3F7C-49EE-976A-220289DC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594" y="721377"/>
            <a:ext cx="6629400" cy="1685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AE2B06-ADCA-45AB-AEA4-4F7CF9C5F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621" y="5620592"/>
            <a:ext cx="7658100" cy="11049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5A47AF-4DC3-4379-B747-7251972E9847}"/>
              </a:ext>
            </a:extLst>
          </p:cNvPr>
          <p:cNvSpPr/>
          <p:nvPr/>
        </p:nvSpPr>
        <p:spPr>
          <a:xfrm>
            <a:off x="502024" y="2949388"/>
            <a:ext cx="5262282" cy="41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l1Loss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2B5C5E-6D9C-49A0-AD20-677223109525}"/>
              </a:ext>
            </a:extLst>
          </p:cNvPr>
          <p:cNvSpPr/>
          <p:nvPr/>
        </p:nvSpPr>
        <p:spPr>
          <a:xfrm>
            <a:off x="5188468" y="4982977"/>
            <a:ext cx="5262282" cy="412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Cross_entropy_Loss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99526C0-9DFC-4379-9859-C42F7DC702B6}"/>
              </a:ext>
            </a:extLst>
          </p:cNvPr>
          <p:cNvSpPr/>
          <p:nvPr/>
        </p:nvSpPr>
        <p:spPr>
          <a:xfrm>
            <a:off x="7055224" y="3550024"/>
            <a:ext cx="1156447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E3781E-2A60-4922-A219-0637B10A94C1}"/>
              </a:ext>
            </a:extLst>
          </p:cNvPr>
          <p:cNvSpPr/>
          <p:nvPr/>
        </p:nvSpPr>
        <p:spPr>
          <a:xfrm>
            <a:off x="8310282" y="3092824"/>
            <a:ext cx="3881718" cy="1506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Input=(n_pos,8732), (n_pos,8732)</a:t>
            </a:r>
          </a:p>
          <a:p>
            <a:pPr algn="ctr"/>
            <a:r>
              <a:rPr lang="en-US" altLang="ko-KR" dirty="0"/>
              <a:t>Output=scalar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ED475A4-4F7E-4F20-B324-C983122C117D}"/>
              </a:ext>
            </a:extLst>
          </p:cNvPr>
          <p:cNvSpPr/>
          <p:nvPr/>
        </p:nvSpPr>
        <p:spPr>
          <a:xfrm rot="10800000">
            <a:off x="3774141" y="5937017"/>
            <a:ext cx="403412" cy="399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71C810-A633-4B1B-943A-B012E08D9171}"/>
              </a:ext>
            </a:extLst>
          </p:cNvPr>
          <p:cNvSpPr/>
          <p:nvPr/>
        </p:nvSpPr>
        <p:spPr>
          <a:xfrm>
            <a:off x="206188" y="5495365"/>
            <a:ext cx="3173506" cy="92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Input=(</a:t>
            </a:r>
            <a:r>
              <a:rPr lang="en-US" altLang="ko-KR" dirty="0" err="1"/>
              <a:t>batch_size</a:t>
            </a:r>
            <a:r>
              <a:rPr lang="en-US" altLang="ko-KR" dirty="0"/>
              <a:t>*8732,20+1),(</a:t>
            </a:r>
            <a:r>
              <a:rPr lang="en-US" altLang="ko-KR" dirty="0" err="1"/>
              <a:t>batch_size</a:t>
            </a:r>
            <a:r>
              <a:rPr lang="en-US" altLang="ko-KR" dirty="0"/>
              <a:t>*8732)</a:t>
            </a:r>
          </a:p>
          <a:p>
            <a:pPr algn="ctr"/>
            <a:r>
              <a:rPr lang="en-US" altLang="ko-KR" dirty="0"/>
              <a:t>Output=(batch_size,8732)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94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84E7A-F4B4-4BFB-A26E-16378084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2020-07-27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DEAC10-3AF6-4F4F-A5B1-DF3FEDC8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712089"/>
            <a:ext cx="9467850" cy="60769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7EB3B9-50C7-48FD-A884-0898B40B21B6}"/>
              </a:ext>
            </a:extLst>
          </p:cNvPr>
          <p:cNvSpPr/>
          <p:nvPr/>
        </p:nvSpPr>
        <p:spPr>
          <a:xfrm>
            <a:off x="3550025" y="645459"/>
            <a:ext cx="2474258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Pos=(batch_size,8732) -&gt;for indexing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9B8F3B-1FF0-4F89-9E62-8C9BD295E2ED}"/>
              </a:ext>
            </a:extLst>
          </p:cNvPr>
          <p:cNvSpPr/>
          <p:nvPr/>
        </p:nvSpPr>
        <p:spPr>
          <a:xfrm>
            <a:off x="9000565" y="753035"/>
            <a:ext cx="2716306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74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76DE5-5D83-46FD-95A2-444D4BF8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2020-07-27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B17A5B-8E5A-43E1-A526-39B43356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647701"/>
            <a:ext cx="10301287" cy="58864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299846B-05EF-46AC-86F6-034A3029CB95}"/>
              </a:ext>
            </a:extLst>
          </p:cNvPr>
          <p:cNvSpPr/>
          <p:nvPr/>
        </p:nvSpPr>
        <p:spPr>
          <a:xfrm>
            <a:off x="8601075" y="647701"/>
            <a:ext cx="2533650" cy="647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후</a:t>
            </a:r>
          </a:p>
        </p:txBody>
      </p:sp>
    </p:spTree>
    <p:extLst>
      <p:ext uri="{BB962C8B-B14F-4D97-AF65-F5344CB8AC3E}">
        <p14:creationId xmlns:p14="http://schemas.microsoft.com/office/powerpoint/2010/main" val="279964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C8F15-55A1-44F9-BB48-BF2544CA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2020-07-27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16CFE5-AFC6-4E0C-93A1-E08B2BC2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75" y="1049946"/>
            <a:ext cx="6067425" cy="7239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BEE7AE-087B-4475-B71B-8A67096BE2A3}"/>
              </a:ext>
            </a:extLst>
          </p:cNvPr>
          <p:cNvSpPr/>
          <p:nvPr/>
        </p:nvSpPr>
        <p:spPr>
          <a:xfrm>
            <a:off x="2761129" y="1773846"/>
            <a:ext cx="4917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where N is the number of matched default boxes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8FC96B-D40B-44C1-9C4B-0647117C5C0D}"/>
              </a:ext>
            </a:extLst>
          </p:cNvPr>
          <p:cNvSpPr/>
          <p:nvPr/>
        </p:nvSpPr>
        <p:spPr>
          <a:xfrm>
            <a:off x="2909046" y="2447365"/>
            <a:ext cx="28687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EFD0BE-90C7-4D52-A22A-7F73F5796892}"/>
              </a:ext>
            </a:extLst>
          </p:cNvPr>
          <p:cNvSpPr/>
          <p:nvPr/>
        </p:nvSpPr>
        <p:spPr>
          <a:xfrm>
            <a:off x="7180729" y="2447365"/>
            <a:ext cx="28687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2C1C7A-3E9D-4179-B8B6-BF8E546E21D9}"/>
              </a:ext>
            </a:extLst>
          </p:cNvPr>
          <p:cNvSpPr/>
          <p:nvPr/>
        </p:nvSpPr>
        <p:spPr>
          <a:xfrm>
            <a:off x="116542" y="3254892"/>
            <a:ext cx="1744475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Loc_loss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E252B-6F71-493B-A481-E4916D8C88CF}"/>
              </a:ext>
            </a:extLst>
          </p:cNvPr>
          <p:cNvSpPr/>
          <p:nvPr/>
        </p:nvSpPr>
        <p:spPr>
          <a:xfrm>
            <a:off x="116541" y="4383741"/>
            <a:ext cx="1744475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Conf_loss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6A8B2-EB5D-42BE-962F-23A4F9EEE32B}"/>
              </a:ext>
            </a:extLst>
          </p:cNvPr>
          <p:cNvSpPr/>
          <p:nvPr/>
        </p:nvSpPr>
        <p:spPr>
          <a:xfrm>
            <a:off x="2761129" y="3254892"/>
            <a:ext cx="3164542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Loc_loss</a:t>
            </a:r>
            <a:r>
              <a:rPr lang="en-US" altLang="ko-KR" dirty="0"/>
              <a:t>[pos]/</a:t>
            </a:r>
            <a:r>
              <a:rPr lang="ko-KR" altLang="en-US" dirty="0"/>
              <a:t>전체 </a:t>
            </a:r>
            <a:r>
              <a:rPr lang="en-US" altLang="ko-KR" dirty="0"/>
              <a:t>pos</a:t>
            </a:r>
            <a:r>
              <a:rPr lang="ko-KR" altLang="en-US" dirty="0"/>
              <a:t>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728011-EF8F-4571-936A-C6E136DF1DC3}"/>
              </a:ext>
            </a:extLst>
          </p:cNvPr>
          <p:cNvSpPr/>
          <p:nvPr/>
        </p:nvSpPr>
        <p:spPr>
          <a:xfrm>
            <a:off x="2716303" y="4513729"/>
            <a:ext cx="3254191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Conf_pos_loss+conf_neg_loss</a:t>
            </a:r>
            <a:r>
              <a:rPr lang="en-US" altLang="ko-KR" dirty="0"/>
              <a:t>)/</a:t>
            </a:r>
            <a:r>
              <a:rPr lang="ko-KR" altLang="en-US" dirty="0"/>
              <a:t>전체 </a:t>
            </a:r>
            <a:r>
              <a:rPr lang="en-US" altLang="ko-KR" dirty="0"/>
              <a:t>pos </a:t>
            </a:r>
            <a:r>
              <a:rPr lang="ko-KR" altLang="en-US" dirty="0"/>
              <a:t>개수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8654510-7090-4D61-964E-062884218984}"/>
              </a:ext>
            </a:extLst>
          </p:cNvPr>
          <p:cNvSpPr/>
          <p:nvPr/>
        </p:nvSpPr>
        <p:spPr>
          <a:xfrm rot="18889379">
            <a:off x="4258234" y="5237675"/>
            <a:ext cx="457200" cy="793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A62AB4-91C5-48E4-8CA2-80F9E0BE6FE3}"/>
              </a:ext>
            </a:extLst>
          </p:cNvPr>
          <p:cNvSpPr/>
          <p:nvPr/>
        </p:nvSpPr>
        <p:spPr>
          <a:xfrm>
            <a:off x="4044291" y="6140824"/>
            <a:ext cx="3019897" cy="60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loss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1D1787-91C4-45B4-AEA2-923696DACFA6}"/>
              </a:ext>
            </a:extLst>
          </p:cNvPr>
          <p:cNvSpPr/>
          <p:nvPr/>
        </p:nvSpPr>
        <p:spPr>
          <a:xfrm>
            <a:off x="7064188" y="3240816"/>
            <a:ext cx="4114800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Loc_loss</a:t>
            </a:r>
            <a:r>
              <a:rPr lang="en-US" altLang="ko-KR" dirty="0"/>
              <a:t>[pos[</a:t>
            </a:r>
            <a:r>
              <a:rPr lang="en-US" altLang="ko-KR" dirty="0" err="1"/>
              <a:t>i</a:t>
            </a:r>
            <a:r>
              <a:rPr lang="en-US" altLang="ko-KR" dirty="0"/>
              <a:t>]]</a:t>
            </a:r>
            <a:endParaRPr lang="ko-KR" altLang="en-US" dirty="0"/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62F99A06-CC94-429A-A176-073448FC042B}"/>
              </a:ext>
            </a:extLst>
          </p:cNvPr>
          <p:cNvSpPr/>
          <p:nvPr/>
        </p:nvSpPr>
        <p:spPr>
          <a:xfrm>
            <a:off x="3926541" y="3910876"/>
            <a:ext cx="690283" cy="4329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FC2C13-447A-4EA3-9EC4-997EB607B501}"/>
              </a:ext>
            </a:extLst>
          </p:cNvPr>
          <p:cNvSpPr/>
          <p:nvPr/>
        </p:nvSpPr>
        <p:spPr>
          <a:xfrm>
            <a:off x="7064188" y="3967883"/>
            <a:ext cx="41775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Conf_pos_loss+conf_neg_loss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ABAC3CE9-E9B8-4031-A242-8D83D0C4EEC3}"/>
              </a:ext>
            </a:extLst>
          </p:cNvPr>
          <p:cNvSpPr/>
          <p:nvPr/>
        </p:nvSpPr>
        <p:spPr>
          <a:xfrm>
            <a:off x="8960223" y="3731657"/>
            <a:ext cx="295835" cy="1668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나누기 기호 27">
            <a:extLst>
              <a:ext uri="{FF2B5EF4-FFF2-40B4-BE49-F238E27FC236}">
                <a16:creationId xmlns:a16="http://schemas.microsoft.com/office/drawing/2014/main" id="{3EE05025-A27D-4612-A988-459F01C575DA}"/>
              </a:ext>
            </a:extLst>
          </p:cNvPr>
          <p:cNvSpPr/>
          <p:nvPr/>
        </p:nvSpPr>
        <p:spPr>
          <a:xfrm>
            <a:off x="8929290" y="4571571"/>
            <a:ext cx="447347" cy="365125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B1E29C-4E41-4097-8279-F66334693852}"/>
              </a:ext>
            </a:extLst>
          </p:cNvPr>
          <p:cNvSpPr/>
          <p:nvPr/>
        </p:nvSpPr>
        <p:spPr>
          <a:xfrm>
            <a:off x="7180729" y="5065059"/>
            <a:ext cx="399825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번째 이미지 </a:t>
            </a:r>
            <a:r>
              <a:rPr lang="en-US" altLang="ko-KR" dirty="0"/>
              <a:t>pos</a:t>
            </a:r>
            <a:r>
              <a:rPr lang="ko-KR" altLang="en-US" dirty="0"/>
              <a:t>개수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8783C27-11DB-4688-8415-DBE8600D8125}"/>
              </a:ext>
            </a:extLst>
          </p:cNvPr>
          <p:cNvCxnSpPr/>
          <p:nvPr/>
        </p:nvCxnSpPr>
        <p:spPr>
          <a:xfrm>
            <a:off x="7862047" y="5629835"/>
            <a:ext cx="923365" cy="446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F8CF09-BE80-496F-9532-B4971B0AD6AE}"/>
              </a:ext>
            </a:extLst>
          </p:cNvPr>
          <p:cNvSpPr/>
          <p:nvPr/>
        </p:nvSpPr>
        <p:spPr>
          <a:xfrm>
            <a:off x="8960223" y="5943600"/>
            <a:ext cx="2757859" cy="70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Batch_size</a:t>
            </a:r>
            <a:r>
              <a:rPr lang="ko-KR" altLang="en-US" dirty="0"/>
              <a:t>만큼 반복 후 </a:t>
            </a:r>
            <a:r>
              <a:rPr lang="en-US" altLang="ko-KR" dirty="0" err="1"/>
              <a:t>batchsize</a:t>
            </a:r>
            <a:r>
              <a:rPr lang="ko-KR" altLang="en-US" dirty="0"/>
              <a:t>로 나눔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A934542-B5FD-4322-BF28-42A23A4DD46A}"/>
              </a:ext>
            </a:extLst>
          </p:cNvPr>
          <p:cNvSpPr/>
          <p:nvPr/>
        </p:nvSpPr>
        <p:spPr>
          <a:xfrm rot="10800000">
            <a:off x="7605951" y="6308725"/>
            <a:ext cx="632614" cy="190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4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2C916-77A2-48AA-8292-2B52892B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차 성능 </a:t>
            </a:r>
            <a:r>
              <a:rPr lang="en-US" altLang="ko-KR" dirty="0"/>
              <a:t>67.5%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17AA3-D720-4D6C-B630-9F8D7ABD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2020-07-26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D1969F-966B-4300-9D9D-19662F782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1" y="1996376"/>
            <a:ext cx="3257550" cy="4610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48FE1D-286A-4C17-888A-39C215F55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18" y="1766317"/>
            <a:ext cx="8767482" cy="17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0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D7EA9-4BAF-4987-A607-3CC66DB1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CC54D-7A7D-4501-9014-A9C7BEDF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504995"/>
          </a:xfrm>
        </p:spPr>
        <p:txBody>
          <a:bodyPr/>
          <a:lstStyle/>
          <a:p>
            <a:r>
              <a:rPr lang="en-US" altLang="ko-KR" dirty="0"/>
              <a:t>1.checkpoint </a:t>
            </a:r>
            <a:r>
              <a:rPr lang="ko-KR" altLang="en-US" dirty="0"/>
              <a:t>별 모델 저장 및 실험방법 정리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의미 있는 결과</a:t>
            </a:r>
            <a:r>
              <a:rPr lang="en-US" altLang="ko-KR" dirty="0"/>
              <a:t>(</a:t>
            </a:r>
            <a:r>
              <a:rPr lang="ko-KR" altLang="en-US" dirty="0"/>
              <a:t>정성적 평가</a:t>
            </a:r>
            <a:r>
              <a:rPr lang="en-US" altLang="ko-KR" dirty="0"/>
              <a:t>)</a:t>
            </a:r>
            <a:r>
              <a:rPr lang="ko-KR" altLang="en-US" dirty="0"/>
              <a:t>들은 바로바로 정리 후 저장</a:t>
            </a:r>
            <a:endParaRPr lang="en-US" altLang="ko-KR" dirty="0"/>
          </a:p>
          <a:p>
            <a:r>
              <a:rPr lang="en-US" altLang="ko-KR" dirty="0"/>
              <a:t>3.loss imbalance </a:t>
            </a:r>
            <a:r>
              <a:rPr lang="ko-KR" altLang="en-US" dirty="0"/>
              <a:t>문제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FBC0E-4E64-4696-947F-2306C0B2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2020-07-27</a:t>
            </a:fld>
            <a:endParaRPr 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C2D2C43-E339-4050-960C-B85F5AF69DF8}"/>
              </a:ext>
            </a:extLst>
          </p:cNvPr>
          <p:cNvSpPr txBox="1">
            <a:spLocks/>
          </p:cNvSpPr>
          <p:nvPr/>
        </p:nvSpPr>
        <p:spPr>
          <a:xfrm>
            <a:off x="581191" y="3292085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아쉬운 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92EC45-EF39-4DCA-9C24-F4485C63ACED}"/>
              </a:ext>
            </a:extLst>
          </p:cNvPr>
          <p:cNvSpPr txBox="1">
            <a:spLocks/>
          </p:cNvSpPr>
          <p:nvPr/>
        </p:nvSpPr>
        <p:spPr>
          <a:xfrm>
            <a:off x="581192" y="4699862"/>
            <a:ext cx="11029615" cy="82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mAP</a:t>
            </a:r>
            <a:r>
              <a:rPr lang="en-US" altLang="ko-KR" dirty="0"/>
              <a:t> 0.75 </a:t>
            </a:r>
            <a:r>
              <a:rPr lang="ko-KR" altLang="en-US" dirty="0"/>
              <a:t>기준 평가 비교해보기</a:t>
            </a:r>
            <a:r>
              <a:rPr lang="en-US" altLang="ko-KR" dirty="0"/>
              <a:t>(</a:t>
            </a:r>
            <a:r>
              <a:rPr lang="ko-KR" altLang="en-US" dirty="0"/>
              <a:t>실험 자료를 미리 </a:t>
            </a:r>
            <a:r>
              <a:rPr lang="ko-KR" altLang="en-US" dirty="0" err="1"/>
              <a:t>미리</a:t>
            </a:r>
            <a:r>
              <a:rPr lang="ko-KR" altLang="en-US" dirty="0"/>
              <a:t> 정리 세이브만 </a:t>
            </a:r>
            <a:r>
              <a:rPr lang="ko-KR" altLang="en-US" dirty="0" err="1"/>
              <a:t>해놨어도</a:t>
            </a:r>
            <a:r>
              <a:rPr lang="ko-KR" altLang="en-US" dirty="0"/>
              <a:t> 가능했는데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0.5% </a:t>
            </a:r>
            <a:r>
              <a:rPr lang="ko-KR" altLang="en-US" dirty="0"/>
              <a:t>성능 차이는</a:t>
            </a:r>
            <a:r>
              <a:rPr lang="en-US" altLang="ko-KR" dirty="0"/>
              <a:t>?=&gt; </a:t>
            </a:r>
            <a:r>
              <a:rPr lang="ko-KR" altLang="en-US" dirty="0"/>
              <a:t>예상가능 부분은 </a:t>
            </a:r>
            <a:r>
              <a:rPr lang="en-US" altLang="ko-KR" dirty="0"/>
              <a:t>prior </a:t>
            </a:r>
            <a:r>
              <a:rPr lang="ko-KR" altLang="en-US" dirty="0"/>
              <a:t>박스 마지막 한 개</a:t>
            </a:r>
            <a:r>
              <a:rPr lang="en-US" altLang="ko-KR" dirty="0"/>
              <a:t>(</a:t>
            </a:r>
            <a:r>
              <a:rPr lang="en-US" altLang="ko-KR" dirty="0" err="1"/>
              <a:t>c++</a:t>
            </a:r>
            <a:r>
              <a:rPr lang="ko-KR" altLang="en-US" dirty="0"/>
              <a:t>코드 보는 방법을 좀 익히자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5C1F04-7DAB-4412-A657-7623DF78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55" y="5598629"/>
            <a:ext cx="5311869" cy="7758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EF2188-F10D-4C8B-BAAD-4282A4C2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01" y="5663524"/>
            <a:ext cx="2476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3128C-3C27-4270-90B4-912D09BB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DC974-FD08-4C21-B7B6-C1905217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목표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실험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A8E07-EF41-4F84-9FFE-246BC3EF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이번 프로젝트의 목표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05DB0B3-69AD-4C78-93D7-822CC768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60" y="3621740"/>
            <a:ext cx="11270148" cy="2353609"/>
          </a:xfrm>
        </p:spPr>
        <p:txBody>
          <a:bodyPr/>
          <a:lstStyle/>
          <a:p>
            <a:r>
              <a:rPr lang="ko-KR" altLang="en-US" dirty="0"/>
              <a:t>이번 논문 원복 기준은 위와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같이 잡은 이유는 </a:t>
            </a:r>
            <a:endParaRPr lang="en-US" altLang="ko-KR" dirty="0"/>
          </a:p>
          <a:p>
            <a:r>
              <a:rPr lang="en-US" altLang="ko-KR" dirty="0"/>
              <a:t>1.train dataset</a:t>
            </a:r>
            <a:r>
              <a:rPr lang="ko-KR" altLang="en-US" dirty="0"/>
              <a:t>을 </a:t>
            </a:r>
            <a:r>
              <a:rPr lang="en-US" altLang="ko-KR" dirty="0"/>
              <a:t>pascal </a:t>
            </a:r>
            <a:r>
              <a:rPr lang="en-US" altLang="ko-KR" dirty="0" err="1"/>
              <a:t>voc</a:t>
            </a:r>
            <a:r>
              <a:rPr lang="en-US" altLang="ko-KR" dirty="0"/>
              <a:t> 2007 </a:t>
            </a:r>
            <a:r>
              <a:rPr lang="ko-KR" altLang="en-US" dirty="0"/>
              <a:t>하나로 통일했기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2.20</a:t>
            </a:r>
            <a:r>
              <a:rPr lang="ko-KR" altLang="en-US" dirty="0"/>
              <a:t>개의 </a:t>
            </a:r>
            <a:r>
              <a:rPr lang="en-US" altLang="ko-KR" dirty="0"/>
              <a:t>class </a:t>
            </a:r>
            <a:r>
              <a:rPr lang="ko-KR" altLang="en-US" dirty="0"/>
              <a:t>에서 보이는 경향성을 제대로 원복 했는지 평가해보기 위해서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618208-9FBB-412E-A66B-0B6B7DBF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3" y="2903675"/>
            <a:ext cx="11731074" cy="718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E47ECE-75BC-4F1F-839B-C79EC8CF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60" y="2608941"/>
            <a:ext cx="11731074" cy="26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1D1F6-7883-41EE-9AC3-19B3475D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프로젝트의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E8093-8C08-4A98-BAC8-0D718F0B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952" y="2340864"/>
            <a:ext cx="4004856" cy="3634486"/>
          </a:xfrm>
        </p:spPr>
        <p:txBody>
          <a:bodyPr/>
          <a:lstStyle/>
          <a:p>
            <a:r>
              <a:rPr lang="ko-KR" altLang="en-US" dirty="0"/>
              <a:t>논문에는 </a:t>
            </a:r>
            <a:r>
              <a:rPr lang="en-US" altLang="ko-KR" dirty="0"/>
              <a:t>object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별 성능도 보여주고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small object</a:t>
            </a:r>
            <a:r>
              <a:rPr lang="ko-KR" altLang="en-US" dirty="0"/>
              <a:t>의 성능이 너무 떨어져 </a:t>
            </a:r>
            <a:r>
              <a:rPr lang="en-US" altLang="ko-KR" dirty="0"/>
              <a:t>new data augmentation </a:t>
            </a:r>
            <a:r>
              <a:rPr lang="ko-KR" altLang="en-US" dirty="0"/>
              <a:t>인 </a:t>
            </a:r>
            <a:r>
              <a:rPr lang="en-US" altLang="ko-KR" dirty="0"/>
              <a:t>‘zoom out’</a:t>
            </a:r>
            <a:r>
              <a:rPr lang="ko-KR" altLang="en-US" dirty="0"/>
              <a:t>기법을 추가합니다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72D94-AE97-4EE9-9A28-1D835503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2020-07-26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D803B0-8331-4BE4-8B69-75522A01F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86050"/>
            <a:ext cx="7067550" cy="34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9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0E3DB-AF57-442B-B2E0-FBC07717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프로젝트의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5D5D5-D278-4952-AB68-C71E0906F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574" y="2340864"/>
            <a:ext cx="4924425" cy="3634486"/>
          </a:xfrm>
        </p:spPr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new data augmentation</a:t>
            </a:r>
            <a:r>
              <a:rPr lang="ko-KR" altLang="en-US" dirty="0"/>
              <a:t>의 평가를 모두 </a:t>
            </a:r>
            <a:r>
              <a:rPr lang="en-US" altLang="ko-KR" dirty="0"/>
              <a:t>07+12 data</a:t>
            </a:r>
            <a:r>
              <a:rPr lang="ko-KR" altLang="en-US" dirty="0"/>
              <a:t>로 하였기 때문에 실험을 했을 때 직접 비교가 힘들다고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이번 실험에서는 불가피 하게도 </a:t>
            </a:r>
            <a:r>
              <a:rPr lang="en-US" altLang="ko-KR" dirty="0"/>
              <a:t>new data augmentation</a:t>
            </a:r>
            <a:r>
              <a:rPr lang="ko-KR" altLang="en-US" dirty="0"/>
              <a:t>을 제외한 기존 </a:t>
            </a:r>
            <a:r>
              <a:rPr lang="en-US" altLang="ko-KR" dirty="0"/>
              <a:t>data augmentation</a:t>
            </a:r>
            <a:r>
              <a:rPr lang="ko-KR" altLang="en-US" dirty="0"/>
              <a:t>을 가지고 실험을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FC846-65DA-475B-BC8B-F1F94ED3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2020-07-26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17787D-21A8-4C37-8087-AAF0C577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626614"/>
            <a:ext cx="6972300" cy="27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0A6C4-495A-451F-93E5-BCD18275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성능</a:t>
            </a:r>
            <a:r>
              <a:rPr lang="en-US" altLang="ko-KR" dirty="0"/>
              <a:t> 40.1%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48D0F-7F1D-4719-8ACC-E58A2BB1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2020-07-27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111BFF-AD19-4477-92BD-DDB354E1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57375"/>
            <a:ext cx="3486150" cy="5000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9486B0-9301-4793-95A4-1F26BC05F4ED}"/>
              </a:ext>
            </a:extLst>
          </p:cNvPr>
          <p:cNvSpPr txBox="1"/>
          <p:nvPr/>
        </p:nvSpPr>
        <p:spPr>
          <a:xfrm>
            <a:off x="4610183" y="1955751"/>
            <a:ext cx="699118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문제점</a:t>
            </a:r>
            <a:r>
              <a:rPr lang="en-US" altLang="ko-KR" sz="2600" dirty="0"/>
              <a:t>:</a:t>
            </a:r>
          </a:p>
          <a:p>
            <a:r>
              <a:rPr lang="en-US" altLang="ko-KR" sz="2600" dirty="0"/>
              <a:t>1.Default box</a:t>
            </a:r>
            <a:r>
              <a:rPr lang="ko-KR" altLang="en-US" sz="2600" dirty="0"/>
              <a:t>를 </a:t>
            </a:r>
            <a:r>
              <a:rPr lang="ko-KR" altLang="en-US" sz="2600" dirty="0" err="1"/>
              <a:t>만들때</a:t>
            </a:r>
            <a:r>
              <a:rPr lang="ko-KR" altLang="en-US" sz="2600" dirty="0"/>
              <a:t> 인덱싱 오류로 인해 특정 비율</a:t>
            </a:r>
            <a:r>
              <a:rPr lang="en-US" altLang="ko-KR" sz="2600" dirty="0"/>
              <a:t>(</a:t>
            </a:r>
            <a:r>
              <a:rPr lang="en-US" altLang="ko-KR" sz="2600" dirty="0" err="1"/>
              <a:t>aspect_ratio</a:t>
            </a:r>
            <a:r>
              <a:rPr lang="en-US" altLang="ko-KR" sz="2600" dirty="0"/>
              <a:t>=1 </a:t>
            </a:r>
            <a:r>
              <a:rPr lang="ko-KR" altLang="en-US" sz="2600" dirty="0" err="1"/>
              <a:t>일때</a:t>
            </a:r>
            <a:r>
              <a:rPr lang="ko-KR" altLang="en-US" sz="2600" dirty="0"/>
              <a:t> 추가해주는 </a:t>
            </a:r>
            <a:r>
              <a:rPr lang="en-US" altLang="ko-KR" sz="2600" dirty="0"/>
              <a:t>extra)</a:t>
            </a:r>
            <a:r>
              <a:rPr lang="ko-KR" altLang="en-US" sz="2600" dirty="0"/>
              <a:t>의 </a:t>
            </a:r>
            <a:r>
              <a:rPr lang="en-US" altLang="ko-KR" sz="2600" dirty="0"/>
              <a:t>box</a:t>
            </a:r>
            <a:r>
              <a:rPr lang="ko-KR" altLang="en-US" sz="2600" dirty="0"/>
              <a:t>를 제대로 만들지 못했습니다</a:t>
            </a:r>
            <a:r>
              <a:rPr lang="en-US" altLang="ko-KR" sz="2600" dirty="0"/>
              <a:t>.</a:t>
            </a:r>
          </a:p>
          <a:p>
            <a:endParaRPr lang="en-US" altLang="ko-KR" sz="2600" dirty="0"/>
          </a:p>
          <a:p>
            <a:r>
              <a:rPr lang="en-US" altLang="ko-KR" sz="2600" dirty="0" err="1"/>
              <a:t>obj_scales</a:t>
            </a:r>
            <a:r>
              <a:rPr lang="en-US" altLang="ko-KR" sz="2600" dirty="0"/>
              <a:t>[</a:t>
            </a:r>
            <a:r>
              <a:rPr lang="en-US" altLang="ko-KR" sz="2600" dirty="0" err="1"/>
              <a:t>fmaps</a:t>
            </a:r>
            <a:r>
              <a:rPr lang="en-US" altLang="ko-KR" sz="2600" dirty="0"/>
              <a:t>][k]=&gt;indexing</a:t>
            </a:r>
            <a:r>
              <a:rPr lang="ko-KR" altLang="en-US" sz="2600" dirty="0"/>
              <a:t> </a:t>
            </a:r>
            <a:r>
              <a:rPr lang="en-US" altLang="ko-KR" sz="2600" dirty="0"/>
              <a:t>error</a:t>
            </a:r>
          </a:p>
          <a:p>
            <a:r>
              <a:rPr lang="en-US" altLang="ko-KR" sz="2600" dirty="0" err="1"/>
              <a:t>obj_scales</a:t>
            </a:r>
            <a:r>
              <a:rPr lang="en-US" altLang="ko-KR" sz="2600" dirty="0"/>
              <a:t>[</a:t>
            </a:r>
            <a:r>
              <a:rPr lang="en-US" altLang="ko-KR" sz="2600" dirty="0" err="1"/>
              <a:t>fmaps</a:t>
            </a:r>
            <a:r>
              <a:rPr lang="en-US" altLang="ko-KR" sz="2600" dirty="0"/>
              <a:t>[k]]=&gt;correct!</a:t>
            </a:r>
            <a:endParaRPr lang="ko-KR" altLang="en-US" sz="2600" dirty="0"/>
          </a:p>
          <a:p>
            <a:endParaRPr lang="en-US" altLang="ko-KR" sz="2600" dirty="0"/>
          </a:p>
          <a:p>
            <a:r>
              <a:rPr lang="ko-KR" altLang="en-US" sz="2600" dirty="0"/>
              <a:t> </a:t>
            </a:r>
            <a:r>
              <a:rPr lang="en-US" altLang="ko-KR" sz="2600" dirty="0"/>
              <a:t>2.hard negative mining</a:t>
            </a:r>
            <a:r>
              <a:rPr lang="ko-KR" altLang="en-US" sz="2600" dirty="0"/>
              <a:t>을 제대로 적용하지 못했습니다</a:t>
            </a:r>
            <a:r>
              <a:rPr lang="en-US" altLang="ko-KR" sz="2600" dirty="0"/>
              <a:t>(</a:t>
            </a:r>
            <a:r>
              <a:rPr lang="ko-KR" altLang="en-US" sz="2600" dirty="0"/>
              <a:t>뒤에 슬라이드에서 자세히 설명</a:t>
            </a:r>
            <a:r>
              <a:rPr lang="en-US" altLang="ko-KR" sz="2600" dirty="0"/>
              <a:t>)</a:t>
            </a:r>
          </a:p>
          <a:p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354309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C46B7-AE6F-4930-AF0A-CC924608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성능</a:t>
            </a:r>
            <a:r>
              <a:rPr lang="en-US" altLang="ko-KR" dirty="0"/>
              <a:t> 40.1%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69BBEA6-878F-443D-BA6D-B8B999BC7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1917"/>
            <a:ext cx="7983199" cy="44485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A0C99-D613-4B9C-AA21-ED14BC67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2020-07-27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AB096B-1705-4BF6-8C29-8A124DB4E23C}"/>
              </a:ext>
            </a:extLst>
          </p:cNvPr>
          <p:cNvSpPr/>
          <p:nvPr/>
        </p:nvSpPr>
        <p:spPr>
          <a:xfrm>
            <a:off x="8238565" y="1972235"/>
            <a:ext cx="3567953" cy="467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pos.sum</a:t>
            </a:r>
            <a:r>
              <a:rPr lang="en-US" altLang="ko-KR" dirty="0"/>
              <a:t>()-&gt;scalar</a:t>
            </a:r>
          </a:p>
          <a:p>
            <a:pPr algn="ctr"/>
            <a:r>
              <a:rPr lang="en-US" altLang="ko-KR" dirty="0" err="1"/>
              <a:t>pos.sum</a:t>
            </a:r>
            <a:r>
              <a:rPr lang="en-US" altLang="ko-KR" dirty="0"/>
              <a:t>(dim=1)-&gt;(</a:t>
            </a:r>
            <a:r>
              <a:rPr lang="en-US" altLang="ko-KR" dirty="0" err="1"/>
              <a:t>n_positive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35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E351-9932-4FA0-A9E0-41F8A287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성능</a:t>
            </a:r>
            <a:r>
              <a:rPr lang="en-US" altLang="ko-KR" dirty="0"/>
              <a:t> 40.1%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4A60C-E9B7-46FB-B4B3-D5D6CB9C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2020-07-27</a:t>
            </a:fld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934257C-B5A3-41F2-B57D-7C4D07DC5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63" y="2340501"/>
            <a:ext cx="5455037" cy="36337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C365E1-57D8-4F81-8627-259ED1BE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187" y="2026539"/>
            <a:ext cx="3362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1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C8CAD-C3FE-4AB9-8026-9732AFE2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성능 </a:t>
            </a:r>
            <a:r>
              <a:rPr lang="en-US" altLang="ko-KR" dirty="0"/>
              <a:t>50.1%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1B38DAD-1C5A-4FBC-AAD5-3E98C374E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13" y="2042859"/>
            <a:ext cx="3262487" cy="438105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7ABAF-CE9B-4569-BF06-F474472A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2020-07-26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72EDE-D959-4B9A-82BC-3E1BB25C4413}"/>
              </a:ext>
            </a:extLst>
          </p:cNvPr>
          <p:cNvSpPr txBox="1"/>
          <p:nvPr/>
        </p:nvSpPr>
        <p:spPr>
          <a:xfrm>
            <a:off x="5343525" y="1562100"/>
            <a:ext cx="49815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논문에서 </a:t>
            </a:r>
            <a:r>
              <a:rPr lang="en-US" altLang="ko-KR" dirty="0"/>
              <a:t>VGG16 </a:t>
            </a:r>
            <a:r>
              <a:rPr lang="ko-KR" altLang="en-US" dirty="0"/>
              <a:t>을 거쳐 나온 특정 </a:t>
            </a:r>
            <a:r>
              <a:rPr lang="en-US" altLang="ko-KR" dirty="0"/>
              <a:t>feature</a:t>
            </a:r>
            <a:r>
              <a:rPr lang="ko-KR" altLang="en-US" dirty="0"/>
              <a:t>에 대해서 정규화를 해주는 데 이부분을 빠트렸습니다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conv4 3 has a different feature scale compared to the other layers, we use the L2 normalization technique introduced in [12] to scale the feature norm at each location in the feature map to 20 and learn the scale during back propagation.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정규화를 해주는 이유는 </a:t>
            </a:r>
            <a:r>
              <a:rPr lang="en-US" altLang="ko-KR" dirty="0"/>
              <a:t>conv4_3(38x38x(512))</a:t>
            </a:r>
            <a:r>
              <a:rPr lang="ko-KR" altLang="en-US" dirty="0"/>
              <a:t>이 </a:t>
            </a:r>
            <a:r>
              <a:rPr lang="en-US" altLang="ko-KR" dirty="0"/>
              <a:t>detection</a:t>
            </a:r>
            <a:r>
              <a:rPr lang="ko-KR" altLang="en-US" dirty="0"/>
              <a:t>에 쓰이는 </a:t>
            </a:r>
            <a:r>
              <a:rPr lang="ko-KR" altLang="en-US" dirty="0" err="1"/>
              <a:t>가장첫부분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인데 비교적 앞부분에 </a:t>
            </a:r>
            <a:r>
              <a:rPr lang="ko-KR" altLang="en-US" dirty="0" err="1"/>
              <a:t>있다보니</a:t>
            </a:r>
            <a:r>
              <a:rPr lang="ko-KR" altLang="en-US" dirty="0"/>
              <a:t> 뒷부분에 비해 비교적 많은 의미를 내포하지 않은 </a:t>
            </a:r>
            <a:r>
              <a:rPr lang="en-US" altLang="ko-KR" dirty="0"/>
              <a:t>raw</a:t>
            </a:r>
            <a:r>
              <a:rPr lang="ko-KR" altLang="en-US" dirty="0"/>
              <a:t>한 상태이므로 정규화를 해주는 것으로 이해했습니다</a:t>
            </a:r>
          </a:p>
        </p:txBody>
      </p:sp>
    </p:spTree>
    <p:extLst>
      <p:ext uri="{BB962C8B-B14F-4D97-AF65-F5344CB8AC3E}">
        <p14:creationId xmlns:p14="http://schemas.microsoft.com/office/powerpoint/2010/main" val="17847865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{28FB9FCA-CE68-4772-A521-8AB5F273C6AD}tf33552983</Template>
  <TotalTime>1217</TotalTime>
  <Words>714</Words>
  <Application>Microsoft Office PowerPoint</Application>
  <PresentationFormat>와이드스크린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Malgun Gothic</vt:lpstr>
      <vt:lpstr>Arial</vt:lpstr>
      <vt:lpstr>Calibri</vt:lpstr>
      <vt:lpstr>Franklin Gothic Book</vt:lpstr>
      <vt:lpstr>Wingdings 2</vt:lpstr>
      <vt:lpstr>DividendVTI</vt:lpstr>
      <vt:lpstr>2020.RCV.Badge.ssd</vt:lpstr>
      <vt:lpstr>목차</vt:lpstr>
      <vt:lpstr>이번 프로젝트의 목표</vt:lpstr>
      <vt:lpstr>이번 프로젝트의 목표</vt:lpstr>
      <vt:lpstr>이번 프로젝트의 목표</vt:lpstr>
      <vt:lpstr>1차 성능 40.1%</vt:lpstr>
      <vt:lpstr>1차 성능 40.1%</vt:lpstr>
      <vt:lpstr>1차 성능 40.1%</vt:lpstr>
      <vt:lpstr>2차 성능 50.1%</vt:lpstr>
      <vt:lpstr>3차 성능 55.2%</vt:lpstr>
      <vt:lpstr>4차 성능 65.5%</vt:lpstr>
      <vt:lpstr>4차 문제점</vt:lpstr>
      <vt:lpstr>PowerPoint 프레젠테이션</vt:lpstr>
      <vt:lpstr>PowerPoint 프레젠테이션</vt:lpstr>
      <vt:lpstr>PowerPoint 프레젠테이션</vt:lpstr>
      <vt:lpstr>PowerPoint 프레젠테이션</vt:lpstr>
      <vt:lpstr>5차 성능 67.5%</vt:lpstr>
      <vt:lpstr>배운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정찬익</dc:creator>
  <cp:lastModifiedBy>정찬익</cp:lastModifiedBy>
  <cp:revision>14</cp:revision>
  <dcterms:created xsi:type="dcterms:W3CDTF">2020-07-26T08:31:40Z</dcterms:created>
  <dcterms:modified xsi:type="dcterms:W3CDTF">2020-07-27T04:49:26Z</dcterms:modified>
</cp:coreProperties>
</file>