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5143500" type="screen16x9"/>
  <p:notesSz cx="6858000" cy="9144000"/>
  <p:embeddedFontLst>
    <p:embeddedFont>
      <p:font typeface="Raleway" charset="0"/>
      <p:regular r:id="rId68"/>
      <p:bold r:id="rId69"/>
      <p:italic r:id="rId70"/>
      <p:boldItalic r:id="rId71"/>
    </p:embeddedFont>
    <p:embeddedFont>
      <p:font typeface="Lato" charset="0"/>
      <p:regular r:id="rId72"/>
      <p:bold r:id="rId73"/>
      <p:italic r:id="rId74"/>
      <p:boldItalic r:id="rId75"/>
    </p:embeddedFont>
    <p:embeddedFont>
      <p:font typeface="Verdana" pitchFamily="3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020"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Specifically, this study will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1)  to incorporate basic (normal click and scroll) and advanced (gaze controlled) navigation methods;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2) to detect the users gaze location on the screen using an ordinary web camera;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study aims to: </a:t>
            </a:r>
          </a:p>
          <a:p>
            <a:pPr lvl="0">
              <a:spcBef>
                <a:spcPts val="0"/>
              </a:spcBef>
              <a:buClr>
                <a:schemeClr val="dk2"/>
              </a:buClr>
              <a:buSzPct val="100000"/>
              <a:buFont typeface="Arial"/>
              <a:buNone/>
            </a:pPr>
            <a:r>
              <a:rPr lang="en"/>
              <a:t>3) to navigate active web pages using eye movements;</a:t>
            </a:r>
          </a:p>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eyeGalaw  will be developed using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WebGazer.js is an eye tracking library that uses common webcam to process eye movements. </a:t>
            </a:r>
          </a:p>
          <a:p>
            <a:pPr lvl="0" rtl="0">
              <a:spcBef>
                <a:spcPts val="0"/>
              </a:spcBef>
              <a:buNone/>
            </a:pPr>
            <a:r>
              <a:rPr lang="en"/>
              <a:t>It has self-calibrating model, meaning, increases its accuracy by mapping between the features of the eye and click positions  on the screen.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00000"/>
              </a:lnSpc>
              <a:spcBef>
                <a:spcPts val="0"/>
              </a:spcBef>
              <a:buNone/>
            </a:pPr>
            <a:r>
              <a:rPr lang="en"/>
              <a:t> </a:t>
            </a:r>
            <a:r>
              <a:rPr lang="en" sz="1400">
                <a:solidFill>
                  <a:schemeClr val="dk2"/>
                </a:solidFill>
              </a:rPr>
              <a:t>-PROCEED</a:t>
            </a:r>
          </a:p>
          <a:p>
            <a:pPr lvl="0">
              <a:lnSpc>
                <a:spcPct val="100000"/>
              </a:lnSpc>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just" rtl="0">
              <a:spcBef>
                <a:spcPts val="0"/>
              </a:spcBef>
              <a:buNone/>
            </a:pPr>
            <a:r>
              <a:rPr lang="en" sz="1400"/>
              <a:t>-PROCEED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First let’s discuss a quick background of the study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Scrolling is enabled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100000"/>
              <a:buFont typeface="Arial"/>
              <a:buNone/>
            </a:pPr>
            <a:r>
              <a:rPr lang="en"/>
              <a:t>Scrolling is disabled</a:t>
            </a:r>
          </a:p>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2"/>
              </a:buClr>
              <a:buSzPct val="100000"/>
              <a:buFont typeface="Arial"/>
              <a:buNone/>
            </a:pPr>
            <a:r>
              <a:rPr lang="en">
                <a:solidFill>
                  <a:schemeClr val="dk2"/>
                </a:solidFill>
              </a:rPr>
              <a:t>DIFFERENCE WITH HOLD - INTERFACE WILL BE ENTIRELY HIDDEN</a:t>
            </a:r>
          </a:p>
          <a:p>
            <a:pPr lvl="0" rtl="0">
              <a:spcBef>
                <a:spcPts val="0"/>
              </a:spcBef>
              <a:buClr>
                <a:srgbClr val="000000"/>
              </a:buClr>
              <a:buSzPct val="100000"/>
              <a:buFont typeface="Arial"/>
              <a:buNone/>
            </a:pPr>
            <a:r>
              <a:rPr lang="en"/>
              <a:t>Here: when hidden, it will be labeled 'Show' (seen on Figure 5).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400">
                <a:solidFill>
                  <a:schemeClr val="dk2"/>
                </a:solidFill>
              </a:rPr>
              <a:t>The eyes are considered as the most strained part of the body.</a:t>
            </a:r>
            <a:br>
              <a:rPr lang="en" sz="1400">
                <a:solidFill>
                  <a:schemeClr val="dk2"/>
                </a:solidFill>
              </a:rPr>
            </a:br>
            <a:r>
              <a:rPr lang="en" sz="1400">
                <a:solidFill>
                  <a:schemeClr val="dk2"/>
                </a:solidFill>
              </a:rPr>
              <a:t>Technology today has lead us in the age where our eyes are not just merely used to gather visual information, </a:t>
            </a:r>
            <a:br>
              <a:rPr lang="en" sz="1400">
                <a:solidFill>
                  <a:schemeClr val="dk2"/>
                </a:solidFill>
              </a:rPr>
            </a:br>
            <a:r>
              <a:rPr lang="en" sz="1400">
                <a:solidFill>
                  <a:schemeClr val="dk2"/>
                </a:solidFill>
              </a:rPr>
              <a:t>But the eye movement itself as an input in processes that require interaction.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Demo later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Analysis of data will be interpreted using Top two box (78%) scoring, which means that a score will be evaluated as satisfactory if a score falls within the top two box and a score falling in the middle category will be considered as a neutral response between not satisfactory (bottom two box) and satisfactory (top two box)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Table shows us the  summarized Average median scores of the questions under the each sections.</a:t>
            </a:r>
          </a:p>
          <a:p>
            <a:pPr lvl="0">
              <a:spcBef>
                <a:spcPts val="0"/>
              </a:spcBef>
              <a:buNone/>
            </a:pPr>
            <a:endParaRPr/>
          </a:p>
          <a:p>
            <a:pPr lvl="0" rtl="0">
              <a:spcBef>
                <a:spcPts val="0"/>
              </a:spcBef>
              <a:buNone/>
            </a:pPr>
            <a:r>
              <a:rPr lang="en"/>
              <a:t>) the average score of 4.5 which means that most of the respondents were satisfied by the consistency of the use of terms throughout extension, the error messages, and the position of messages on screen.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Bar graph Median Score per question</a:t>
            </a:r>
          </a:p>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average median score of 3.8 out of 5 for the learnability means that it is not difficult but also not very easy. For the overall rating for learning to navigate webpages using eyeGalaw, almost half of the respondents had a difficulty (rating of 3 and below) than the respondents who rated eyeGalaw as easy to learn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100000"/>
              <a:buFont typeface="Arial"/>
              <a:buNone/>
            </a:pPr>
            <a:r>
              <a:rPr lang="en"/>
              <a:t>For the overall rating for learning to navigate webpages using eyeGalaw, almost half of the respondents had a difficulty (rating of 3 and below) than the respondents who rated eyeGalaw as easy to learn</a:t>
            </a:r>
          </a:p>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100000"/>
              <a:buFont typeface="Arial"/>
              <a:buNone/>
            </a:pPr>
            <a:r>
              <a:rPr lang="en"/>
              <a:t>The system capabilities section with an average score of 3.6 means that eyeGalaw had issues in its efficiency (See Figure 13). This section evaluated its speed, flexibility to users and error handling. </a:t>
            </a:r>
          </a:p>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But the overall usefulness of eyeGalaw in web page navigation (Question No. 7)was agreed as useful (rating of 3 and above) by 73.4% or 22 out of 30 respondents.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Respondents overall reaction to the extension was also evaluated receiving an average median score of 3. This means that most of the respondents reacted neutrally between strongly disagreeing and strongly agreeing to the components being evaluated. The items include Difficult / Easy, Terrible / Wonderful, Frustrating / Satisfying, Dull / Stimulating, and Rigid / Flexible.</a:t>
            </a:r>
          </a:p>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Bar graph per Median Score per Question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From the graph of average median score per section in CSUQ, data showed that the user-friendliness scored an average of 3.9 which means that the user interface of the application was satisfactory. The score of 2.9 in the extension design efficiency denotes that there are still problems in effectively navigating webpages using eyeGalaw. </a:t>
            </a:r>
          </a:p>
          <a:p>
            <a:pPr lvl="0">
              <a:spcBef>
                <a:spcPts val="0"/>
              </a:spcBef>
              <a:buClr>
                <a:schemeClr val="dk2"/>
              </a:buClr>
              <a:buSzPct val="100000"/>
              <a:buFont typeface="Arial"/>
              <a:buNone/>
            </a:pPr>
            <a:endParaRPr/>
          </a:p>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100000"/>
              <a:buFont typeface="Arial"/>
              <a:buNone/>
            </a:pPr>
            <a:r>
              <a:rPr lang="en"/>
              <a:t>1. Overall, I am satisfied with how easy it is to use eyeGalaw</a:t>
            </a:r>
          </a:p>
          <a:p>
            <a:pPr lvl="0">
              <a:spcBef>
                <a:spcPts val="0"/>
              </a:spcBef>
              <a:buClr>
                <a:schemeClr val="dk2"/>
              </a:buClr>
              <a:buSzPct val="100000"/>
              <a:buFont typeface="Arial"/>
              <a:buNone/>
            </a:pPr>
            <a:r>
              <a:rPr lang="en"/>
              <a:t>2. It was simple to use eyeGalaw</a:t>
            </a:r>
          </a:p>
          <a:p>
            <a:pPr lvl="0">
              <a:spcBef>
                <a:spcPts val="0"/>
              </a:spcBef>
              <a:buClr>
                <a:schemeClr val="dk2"/>
              </a:buClr>
              <a:buSzPct val="100000"/>
              <a:buFont typeface="Arial"/>
              <a:buNone/>
            </a:pPr>
            <a:r>
              <a:rPr lang="en"/>
              <a:t>6. The information (such as online help, on-screen messages, and other documentation) provided with eyeGalaw is clear.</a:t>
            </a:r>
          </a:p>
          <a:p>
            <a:pPr lvl="0">
              <a:spcBef>
                <a:spcPts val="0"/>
              </a:spcBef>
              <a:buClr>
                <a:schemeClr val="dk2"/>
              </a:buClr>
              <a:buSzPct val="100000"/>
              <a:buFont typeface="Arial"/>
              <a:buNone/>
            </a:pPr>
            <a:r>
              <a:rPr lang="en"/>
              <a:t>7. It is easy to find the information I needed.</a:t>
            </a:r>
          </a:p>
          <a:p>
            <a:pPr lvl="0">
              <a:spcBef>
                <a:spcPts val="0"/>
              </a:spcBef>
              <a:buClr>
                <a:schemeClr val="dk2"/>
              </a:buClr>
              <a:buSzPct val="100000"/>
              <a:buFont typeface="Arial"/>
              <a:buNone/>
            </a:pPr>
            <a:r>
              <a:rPr lang="en"/>
              <a:t>8. The information provided for the system is easy to understand.</a:t>
            </a:r>
          </a:p>
          <a:p>
            <a:pPr lvl="0">
              <a:spcBef>
                <a:spcPts val="0"/>
              </a:spcBef>
              <a:buClr>
                <a:schemeClr val="dk2"/>
              </a:buClr>
              <a:buSzPct val="100000"/>
              <a:buFont typeface="Arial"/>
              <a:buNone/>
            </a:pPr>
            <a:r>
              <a:rPr lang="en"/>
              <a:t>9. The organization of information on the system screens is clear.</a:t>
            </a:r>
          </a:p>
          <a:p>
            <a:pPr lvl="0">
              <a:spcBef>
                <a:spcPts val="0"/>
              </a:spcBef>
              <a:buClr>
                <a:schemeClr val="dk2"/>
              </a:buClr>
              <a:buSzPct val="100000"/>
              <a:buFont typeface="Arial"/>
              <a:buNone/>
            </a:pPr>
            <a:r>
              <a:rPr lang="en"/>
              <a:t>10.The interface of eyeGalaw is pleasant.</a:t>
            </a:r>
          </a:p>
          <a:p>
            <a:pPr lvl="0">
              <a:spcBef>
                <a:spcPts val="0"/>
              </a:spcBef>
              <a:buClr>
                <a:schemeClr val="dk2"/>
              </a:buClr>
              <a:buSzPct val="100000"/>
              <a:buFont typeface="Arial"/>
              <a:buNone/>
            </a:pPr>
            <a:r>
              <a:rPr lang="en"/>
              <a:t>11. I like using the interface of eyeGalaw.</a:t>
            </a:r>
          </a:p>
          <a:p>
            <a:pPr lvl="0">
              <a:spcBef>
                <a:spcPts val="0"/>
              </a:spcBef>
              <a:buClr>
                <a:schemeClr val="dk2"/>
              </a:buClr>
              <a:buSzPct val="100000"/>
              <a:buFont typeface="Arial"/>
              <a:buNone/>
            </a:pPr>
            <a:endParaRPr/>
          </a:p>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From the graph of average median score per section in CSUQ(see Figure 15), data showed that the user-friendliness scored an average of 3.9 which means that the user interface of the application was satisfactory. The score of 2.9 in the extension design efficiency denotes that there are still problems in effectively navigating webpages using eyeGalaw. </a:t>
            </a:r>
          </a:p>
          <a:p>
            <a:pPr lvl="0" rtl="0">
              <a:spcBef>
                <a:spcPts val="0"/>
              </a:spcBef>
              <a:buClr>
                <a:schemeClr val="dk2"/>
              </a:buClr>
              <a:buSzPct val="100000"/>
              <a:buFont typeface="Arial"/>
              <a:buNone/>
            </a:pPr>
            <a:endParaRPr/>
          </a:p>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eyeGalaw, a chrome extension to navigate webpages using the eyes with the help of a web camera was successfully created. The users gaze location on the screen was successfully detected using an ordinary webcam securely. Gaze controlled navigation method was successfully incorporated with the normal click and scroll browsing. Functions were successful with some reservations. Although problems on speed and learnability of the extension hinder its efficiency, the overall usefulness of eyeGalaw in web page navigation is still commendable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2"/>
              </a:buClr>
              <a:buSzPct val="78571"/>
              <a:buFont typeface="Arial"/>
              <a:buNone/>
            </a:pPr>
            <a:r>
              <a:rPr lang="en" sz="1400">
                <a:solidFill>
                  <a:srgbClr val="2A2A2A"/>
                </a:solidFill>
                <a:latin typeface="Verdana"/>
                <a:ea typeface="Verdana"/>
                <a:cs typeface="Verdana"/>
                <a:sym typeface="Verdana"/>
              </a:rPr>
              <a:t>USABILITY REFERS TO THE approach that puts the user, rather than the system, at the center of the process.</a:t>
            </a:r>
          </a:p>
          <a:p>
            <a:pPr lvl="0" rtl="0">
              <a:spcBef>
                <a:spcPts val="0"/>
              </a:spcBef>
              <a:buNone/>
            </a:pPr>
            <a:endParaRPr sz="1400">
              <a:solidFill>
                <a:srgbClr val="2A2A2A"/>
              </a:solidFill>
              <a:latin typeface="Verdana"/>
              <a:ea typeface="Verdana"/>
              <a:cs typeface="Verdana"/>
              <a:sym typeface="Verdan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Possible improvements on the response speed and user-friendliness should be taken into consideration.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Adding inapplication hints and a tutorial mode on how to operate eyeGalaw can possibly help ease the user’s difficulty in learning to use the extension. </a:t>
            </a:r>
          </a:p>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Detecting elements in a webpages such as website headers, facebook chat sidebar, and other elements that may hinder the compatibility of eyeGalaw to websites</a:t>
            </a:r>
          </a:p>
          <a:p>
            <a:pPr marL="457200" lvl="0" indent="-228600" rtl="0">
              <a:spcBef>
                <a:spcPts val="0"/>
              </a:spcBef>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 This study has been an initial step from the inspiration of developing a google chrome extension to assist persons with locomotor problems and persons with disability. Improvements in the future can extend eyeGalaws capabilities and improve its functionalities for a wider set of users. This could revolutionize web page navigation that caters for everyone, even for people with special needs. </a:t>
            </a:r>
          </a:p>
          <a:p>
            <a:pPr marL="457200" lvl="0" indent="-228600" rtl="0">
              <a:spcBef>
                <a:spcPts val="0"/>
              </a:spcBef>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a:t>Devices that are not limited by navigating through touch or mouse clicks expands its usability to people with special needs therefore creates more convenience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800">
                <a:solidFill>
                  <a:srgbClr val="333333"/>
                </a:solidFill>
                <a:highlight>
                  <a:srgbClr val="FFFFFF"/>
                </a:highlight>
              </a:rPr>
              <a:t>WebGazer.js is an eye tracking library that uses common webcam to process eye movements. </a:t>
            </a:r>
          </a:p>
          <a:p>
            <a:pPr lvl="0" rtl="0">
              <a:spcBef>
                <a:spcPts val="0"/>
              </a:spcBef>
              <a:buNone/>
            </a:pPr>
            <a:r>
              <a:rPr lang="en" sz="1800">
                <a:solidFill>
                  <a:srgbClr val="333333"/>
                </a:solidFill>
                <a:highlight>
                  <a:srgbClr val="FFFFFF"/>
                </a:highlight>
              </a:rPr>
              <a:t>It has self-calibrating model, that increases its accuracy by </a:t>
            </a:r>
            <a:r>
              <a:rPr lang="en" sz="1200">
                <a:solidFill>
                  <a:srgbClr val="333333"/>
                </a:solidFill>
                <a:highlight>
                  <a:srgbClr val="FFFFFF"/>
                </a:highlight>
              </a:rPr>
              <a:t>mapping between the features of the eye and click positions  on the screen.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a:solidFill>
                  <a:schemeClr val="dk2"/>
                </a:solidFill>
              </a:rPr>
              <a:t>This will provide an easier and faster way to perform tasks for everyone.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is exactly the aim of my study: expand usability to everyone and allow convenience not just for normal people but to people with special needs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To address this aim: The study will develop a Google Chrome extension that enables navigation on active web pages through eye movement using an ordinary web camera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100" cy="1538400"/>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100" cy="10716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800" cy="1542000"/>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600" cy="3002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8000"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200" cy="3835500"/>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200" cy="1318200"/>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200" cy="13454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600" cy="3002399"/>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pPr lvl="0" algn="r" rtl="0">
                <a:spcBef>
                  <a:spcPts val="0"/>
                </a:spcBef>
                <a:buNone/>
              </a:p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2000"/>
          </a:xfrm>
          <a:prstGeom prst="rect">
            <a:avLst/>
          </a:prstGeom>
        </p:spPr>
        <p:txBody>
          <a:bodyPr lIns="91425" tIns="91425" rIns="91425" bIns="91425" anchor="t" anchorCtr="0">
            <a:noAutofit/>
          </a:bodyPr>
          <a:lstStyle/>
          <a:p>
            <a:pPr lvl="0">
              <a:spcBef>
                <a:spcPts val="0"/>
              </a:spcBef>
              <a:buNone/>
            </a:pPr>
            <a:r>
              <a:rPr lang="en" sz="4400">
                <a:solidFill>
                  <a:srgbClr val="000000"/>
                </a:solidFill>
              </a:rPr>
              <a:t>eyeGalaw: </a:t>
            </a:r>
          </a:p>
          <a:p>
            <a:pPr lvl="0" rtl="0">
              <a:spcBef>
                <a:spcPts val="0"/>
              </a:spcBef>
              <a:buNone/>
            </a:pPr>
            <a:r>
              <a:rPr lang="en" sz="4400"/>
              <a:t>A Google Chrome Extension for Webpage Navigation through Human Gaze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Specifically,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a:spcBef>
                <a:spcPts val="0"/>
              </a:spcBef>
              <a:buNone/>
            </a:pPr>
            <a:r>
              <a:rPr lang="en" sz="4800"/>
              <a:t>1</a:t>
            </a:r>
          </a:p>
        </p:txBody>
      </p:sp>
      <p:sp>
        <p:nvSpPr>
          <p:cNvPr id="124" name="Shape 124"/>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a:spcBef>
                <a:spcPts val="0"/>
              </a:spcBef>
              <a:buClr>
                <a:srgbClr val="000000"/>
              </a:buClr>
              <a:buSzPct val="36666"/>
              <a:buFont typeface="Arial"/>
              <a:buNone/>
            </a:pPr>
            <a:r>
              <a:rPr lang="en" sz="3000"/>
              <a:t>incorporate basic navigation and advanced navigation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sz="4800"/>
              <a:t>2</a:t>
            </a:r>
          </a:p>
        </p:txBody>
      </p:sp>
      <p:sp>
        <p:nvSpPr>
          <p:cNvPr id="131" name="Shape 131"/>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132" name="Shape 132"/>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Clr>
                <a:srgbClr val="000000"/>
              </a:buClr>
              <a:buSzPct val="36666"/>
              <a:buFont typeface="Arial"/>
              <a:buNone/>
            </a:pPr>
            <a:r>
              <a:rPr lang="en" sz="3000"/>
              <a:t>to detect the user’s gaze location on the screen using an ordinary web camera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sz="4800"/>
              <a:t>3</a:t>
            </a:r>
          </a:p>
        </p:txBody>
      </p:sp>
      <p:sp>
        <p:nvSpPr>
          <p:cNvPr id="138" name="Shape 138"/>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139" name="Shape 139"/>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Clr>
                <a:srgbClr val="000000"/>
              </a:buClr>
              <a:buSzPct val="36666"/>
              <a:buFont typeface="Arial"/>
              <a:buNone/>
            </a:pPr>
            <a:r>
              <a:rPr lang="en" sz="3000"/>
              <a:t>navigate active web pages using eye movements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83098" y="712150"/>
            <a:ext cx="8622300" cy="3835500"/>
          </a:xfrm>
          <a:prstGeom prst="rect">
            <a:avLst/>
          </a:prstGeom>
        </p:spPr>
        <p:txBody>
          <a:bodyPr lIns="91425" tIns="91425" rIns="91425" bIns="91425" anchor="t" anchorCtr="0">
            <a:noAutofit/>
          </a:bodyPr>
          <a:lstStyle/>
          <a:p>
            <a:pPr lvl="0" rtl="0">
              <a:spcBef>
                <a:spcPts val="0"/>
              </a:spcBef>
              <a:spcAft>
                <a:spcPts val="1000"/>
              </a:spcAft>
              <a:buNone/>
            </a:pPr>
            <a:r>
              <a:rPr lang="en">
                <a:solidFill>
                  <a:schemeClr val="accent5"/>
                </a:solidFill>
              </a:rPr>
              <a:t>How?</a:t>
            </a:r>
          </a:p>
          <a:p>
            <a:pPr lvl="0" rtl="0">
              <a:spcBef>
                <a:spcPts val="0"/>
              </a:spcBef>
              <a:spcAft>
                <a:spcPts val="1000"/>
              </a:spcAft>
              <a:buNone/>
            </a:pPr>
            <a:r>
              <a:rPr lang="en" sz="2400" b="0"/>
              <a:t>(Methodology)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150" name="Shape 150"/>
          <p:cNvSpPr txBox="1">
            <a:spLocks noGrp="1"/>
          </p:cNvSpPr>
          <p:nvPr>
            <p:ph type="title"/>
          </p:nvPr>
        </p:nvSpPr>
        <p:spPr>
          <a:xfrm>
            <a:off x="417900" y="1549750"/>
            <a:ext cx="4045200" cy="1345500"/>
          </a:xfrm>
          <a:prstGeom prst="rect">
            <a:avLst/>
          </a:prstGeom>
        </p:spPr>
        <p:txBody>
          <a:bodyPr lIns="91425" tIns="91425" rIns="91425" bIns="91425" anchor="b" anchorCtr="0">
            <a:noAutofit/>
          </a:bodyPr>
          <a:lstStyle/>
          <a:p>
            <a:pPr lvl="0" rtl="0">
              <a:spcBef>
                <a:spcPts val="0"/>
              </a:spcBef>
              <a:buNone/>
            </a:pPr>
            <a:r>
              <a:rPr lang="en"/>
              <a:t>System Requirements</a:t>
            </a:r>
          </a:p>
        </p:txBody>
      </p:sp>
      <p:sp>
        <p:nvSpPr>
          <p:cNvPr id="151" name="Shape 151"/>
          <p:cNvSpPr txBox="1">
            <a:spLocks noGrp="1"/>
          </p:cNvSpPr>
          <p:nvPr>
            <p:ph type="body" idx="2"/>
          </p:nvPr>
        </p:nvSpPr>
        <p:spPr>
          <a:xfrm>
            <a:off x="5091900" y="876600"/>
            <a:ext cx="3837000" cy="3695100"/>
          </a:xfrm>
          <a:prstGeom prst="rect">
            <a:avLst/>
          </a:prstGeom>
        </p:spPr>
        <p:txBody>
          <a:bodyPr lIns="91425" tIns="91425" rIns="91425" bIns="91425" anchor="ctr" anchorCtr="0">
            <a:noAutofit/>
          </a:bodyPr>
          <a:lstStyle/>
          <a:p>
            <a:pPr marL="457200" lvl="0" indent="-419100" rtl="0">
              <a:spcBef>
                <a:spcPts val="0"/>
              </a:spcBef>
              <a:buSzPct val="100000"/>
            </a:pPr>
            <a:r>
              <a:rPr lang="en" sz="3000"/>
              <a:t>HTML5 and CSS</a:t>
            </a:r>
          </a:p>
          <a:p>
            <a:pPr marL="457200" lvl="0" indent="-419100" rtl="0">
              <a:spcBef>
                <a:spcPts val="0"/>
              </a:spcBef>
              <a:buSzPct val="100000"/>
            </a:pPr>
            <a:r>
              <a:rPr lang="en" sz="3000"/>
              <a:t>Javascript</a:t>
            </a:r>
          </a:p>
          <a:p>
            <a:pPr marL="457200" lvl="0" indent="-419100" rtl="0">
              <a:spcBef>
                <a:spcPts val="0"/>
              </a:spcBef>
              <a:buSzPct val="100000"/>
            </a:pPr>
            <a:r>
              <a:rPr lang="en" sz="3000"/>
              <a:t>Webgazer.js</a:t>
            </a:r>
            <a:br>
              <a:rPr lang="en" sz="3000"/>
            </a:br>
            <a:endParaRPr lang="en"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r>
              <a:rPr lang="en"/>
              <a:t>Webgazer.js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spcBef>
                <a:spcPts val="0"/>
              </a:spcBef>
              <a:buNone/>
            </a:pPr>
            <a:r>
              <a:rPr lang="en"/>
              <a:t>eyeGalaw:</a:t>
            </a:r>
          </a:p>
          <a:p>
            <a:pPr lvl="0">
              <a:spcBef>
                <a:spcPts val="0"/>
              </a:spcBef>
              <a:buNone/>
            </a:pPr>
            <a:r>
              <a:rPr lang="en"/>
              <a:t>Main Functionalities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1</a:t>
            </a:r>
          </a:p>
          <a:p>
            <a:pPr lvl="0">
              <a:spcBef>
                <a:spcPts val="0"/>
              </a:spcBef>
              <a:buNone/>
            </a:pPr>
            <a:r>
              <a:rPr lang="en"/>
              <a:t>Settings Tab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172" name="Shape 172"/>
          <p:cNvPicPr preferRelativeResize="0"/>
          <p:nvPr/>
        </p:nvPicPr>
        <p:blipFill>
          <a:blip r:embed="rId3">
            <a:alphaModFix/>
          </a:blip>
          <a:stretch>
            <a:fillRect/>
          </a:stretch>
        </p:blipFill>
        <p:spPr>
          <a:xfrm>
            <a:off x="0" y="1255"/>
            <a:ext cx="9144000" cy="5140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Eyes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l="79975" t="4061" r="2334" b="35592"/>
          <a:stretch/>
        </p:blipFill>
        <p:spPr>
          <a:xfrm>
            <a:off x="2939149" y="0"/>
            <a:ext cx="2624226" cy="5033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2</a:t>
            </a:r>
          </a:p>
          <a:p>
            <a:pPr lvl="0">
              <a:spcBef>
                <a:spcPts val="0"/>
              </a:spcBef>
              <a:buNone/>
            </a:pPr>
            <a:r>
              <a:rPr lang="en"/>
              <a:t>Scroll Up and Down,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188" name="Shape 188"/>
          <p:cNvPicPr preferRelativeResize="0"/>
          <p:nvPr/>
        </p:nvPicPr>
        <p:blipFill>
          <a:blip r:embed="rId3">
            <a:alphaModFix/>
          </a:blip>
          <a:stretch>
            <a:fillRect/>
          </a:stretch>
        </p:blipFill>
        <p:spPr>
          <a:xfrm>
            <a:off x="0" y="1255"/>
            <a:ext cx="9144000" cy="5140990"/>
          </a:xfrm>
          <a:prstGeom prst="rect">
            <a:avLst/>
          </a:prstGeom>
          <a:noFill/>
          <a:ln>
            <a:noFill/>
          </a:ln>
        </p:spPr>
      </p:pic>
      <p:sp>
        <p:nvSpPr>
          <p:cNvPr id="189" name="Shape 189"/>
          <p:cNvSpPr/>
          <p:nvPr/>
        </p:nvSpPr>
        <p:spPr>
          <a:xfrm>
            <a:off x="3568950" y="256575"/>
            <a:ext cx="1901100" cy="851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3568950" y="4290850"/>
            <a:ext cx="1901100" cy="851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3</a:t>
            </a:r>
          </a:p>
          <a:p>
            <a:pPr lvl="0">
              <a:spcBef>
                <a:spcPts val="0"/>
              </a:spcBef>
              <a:buNone/>
            </a:pPr>
            <a:r>
              <a:rPr lang="en"/>
              <a:t>Back page and Foward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201" name="Shape 201"/>
          <p:cNvPicPr preferRelativeResize="0"/>
          <p:nvPr/>
        </p:nvPicPr>
        <p:blipFill>
          <a:blip r:embed="rId3">
            <a:alphaModFix/>
          </a:blip>
          <a:stretch>
            <a:fillRect/>
          </a:stretch>
        </p:blipFill>
        <p:spPr>
          <a:xfrm>
            <a:off x="0" y="2510"/>
            <a:ext cx="9144000" cy="5140990"/>
          </a:xfrm>
          <a:prstGeom prst="rect">
            <a:avLst/>
          </a:prstGeom>
          <a:noFill/>
          <a:ln>
            <a:noFill/>
          </a:ln>
        </p:spPr>
      </p:pic>
      <p:sp>
        <p:nvSpPr>
          <p:cNvPr id="203" name="Shape 203"/>
          <p:cNvSpPr/>
          <p:nvPr/>
        </p:nvSpPr>
        <p:spPr>
          <a:xfrm>
            <a:off x="8229600" y="2571751"/>
            <a:ext cx="990600" cy="773382"/>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203"/>
          <p:cNvSpPr/>
          <p:nvPr/>
        </p:nvSpPr>
        <p:spPr>
          <a:xfrm>
            <a:off x="0" y="2571750"/>
            <a:ext cx="990600" cy="773382"/>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4</a:t>
            </a:r>
          </a:p>
          <a:p>
            <a:pPr lvl="0">
              <a:spcBef>
                <a:spcPts val="0"/>
              </a:spcBef>
              <a:buNone/>
            </a:pPr>
            <a:r>
              <a:rPr lang="en"/>
              <a:t>Hold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214" name="Shape 214"/>
          <p:cNvPicPr preferRelativeResize="0"/>
          <p:nvPr/>
        </p:nvPicPr>
        <p:blipFill>
          <a:blip r:embed="rId3">
            <a:alphaModFix/>
          </a:blip>
          <a:stretch>
            <a:fillRect/>
          </a:stretch>
        </p:blipFill>
        <p:spPr>
          <a:xfrm>
            <a:off x="0" y="1255"/>
            <a:ext cx="9144000" cy="5140990"/>
          </a:xfrm>
          <a:prstGeom prst="rect">
            <a:avLst/>
          </a:prstGeom>
          <a:noFill/>
          <a:ln>
            <a:noFill/>
          </a:ln>
        </p:spPr>
      </p:pic>
      <p:sp>
        <p:nvSpPr>
          <p:cNvPr id="215" name="Shape 215"/>
          <p:cNvSpPr/>
          <p:nvPr/>
        </p:nvSpPr>
        <p:spPr>
          <a:xfrm>
            <a:off x="-583200" y="4407475"/>
            <a:ext cx="1901100" cy="851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221" name="Shape 221"/>
          <p:cNvPicPr preferRelativeResize="0"/>
          <p:nvPr/>
        </p:nvPicPr>
        <p:blipFill>
          <a:blip r:embed="rId3">
            <a:alphaModFix/>
          </a:blip>
          <a:stretch>
            <a:fillRect/>
          </a:stretch>
        </p:blipFill>
        <p:spPr>
          <a:xfrm>
            <a:off x="0" y="1255"/>
            <a:ext cx="9144000" cy="5140990"/>
          </a:xfrm>
          <a:prstGeom prst="rect">
            <a:avLst/>
          </a:prstGeom>
          <a:noFill/>
          <a:ln>
            <a:noFill/>
          </a:ln>
        </p:spPr>
      </p:pic>
      <p:sp>
        <p:nvSpPr>
          <p:cNvPr id="222" name="Shape 222"/>
          <p:cNvSpPr/>
          <p:nvPr/>
        </p:nvSpPr>
        <p:spPr>
          <a:xfrm>
            <a:off x="-361600" y="4362050"/>
            <a:ext cx="1901100" cy="851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5</a:t>
            </a:r>
          </a:p>
          <a:p>
            <a:pPr lvl="0">
              <a:spcBef>
                <a:spcPts val="0"/>
              </a:spcBef>
              <a:buNone/>
            </a:pPr>
            <a:r>
              <a:rPr lang="en"/>
              <a:t>Toggle Hide/Show interface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233" name="Shape 233"/>
          <p:cNvPicPr preferRelativeResize="0"/>
          <p:nvPr/>
        </p:nvPicPr>
        <p:blipFill>
          <a:blip r:embed="rId3">
            <a:alphaModFix/>
          </a:blip>
          <a:stretch>
            <a:fillRect/>
          </a:stretch>
        </p:blipFill>
        <p:spPr>
          <a:xfrm>
            <a:off x="0" y="1255"/>
            <a:ext cx="9144000" cy="5140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83" name="Shape 83" descr="giphy.gif"/>
          <p:cNvPicPr preferRelativeResize="0"/>
          <p:nvPr/>
        </p:nvPicPr>
        <p:blipFill>
          <a:blip r:embed="rId3">
            <a:alphaModFix/>
          </a:blip>
          <a:stretch>
            <a:fillRect/>
          </a:stretch>
        </p:blipFill>
        <p:spPr>
          <a:xfrm>
            <a:off x="1159637" y="712155"/>
            <a:ext cx="6824732" cy="3835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lgn="l">
              <a:spcBef>
                <a:spcPts val="0"/>
              </a:spcBef>
              <a:buNone/>
            </a:pPr>
            <a:r>
              <a:rPr lang="en"/>
              <a:t>Results and Discussion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A google chrome extension was developed to navigate using the eye movements.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Testing</a:t>
            </a:r>
          </a:p>
        </p:txBody>
      </p:sp>
      <p:sp>
        <p:nvSpPr>
          <p:cNvPr id="249" name="Shape 249"/>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250" name="Shape 250"/>
          <p:cNvSpPr txBox="1">
            <a:spLocks noGrp="1"/>
          </p:cNvSpPr>
          <p:nvPr>
            <p:ph type="title"/>
          </p:nvPr>
        </p:nvSpPr>
        <p:spPr>
          <a:xfrm>
            <a:off x="4813500" y="552550"/>
            <a:ext cx="4045200" cy="3528300"/>
          </a:xfrm>
          <a:prstGeom prst="rect">
            <a:avLst/>
          </a:prstGeom>
        </p:spPr>
        <p:txBody>
          <a:bodyPr lIns="91425" tIns="91425" rIns="91425" bIns="91425" anchor="b" anchorCtr="0">
            <a:noAutofit/>
          </a:bodyPr>
          <a:lstStyle/>
          <a:p>
            <a:pPr marL="457200" lvl="0" indent="-228600" algn="l" rtl="0">
              <a:spcBef>
                <a:spcPts val="0"/>
              </a:spcBef>
              <a:buClr>
                <a:srgbClr val="FFFFFF"/>
              </a:buClr>
              <a:buChar char="●"/>
            </a:pPr>
            <a:r>
              <a:rPr lang="en">
                <a:solidFill>
                  <a:srgbClr val="FFFFFF"/>
                </a:solidFill>
              </a:rPr>
              <a:t>Tested by 30 UPLB students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a:spcBef>
                <a:spcPts val="0"/>
              </a:spcBef>
              <a:buNone/>
            </a:pPr>
            <a:r>
              <a:rPr lang="en"/>
              <a:t>Testing</a:t>
            </a:r>
          </a:p>
        </p:txBody>
      </p:sp>
      <p:sp>
        <p:nvSpPr>
          <p:cNvPr id="256" name="Shape 256"/>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a:spcBef>
                <a:spcPts val="0"/>
              </a:spcBef>
              <a:buNone/>
            </a:pPr>
            <a:endParaRPr/>
          </a:p>
        </p:txBody>
      </p:sp>
      <p:sp>
        <p:nvSpPr>
          <p:cNvPr id="257" name="Shape 257"/>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419100" rtl="0">
              <a:lnSpc>
                <a:spcPct val="100000"/>
              </a:lnSpc>
              <a:spcBef>
                <a:spcPts val="0"/>
              </a:spcBef>
              <a:spcAft>
                <a:spcPts val="0"/>
              </a:spcAft>
              <a:buClr>
                <a:schemeClr val="lt1"/>
              </a:buClr>
              <a:buSzPct val="100000"/>
              <a:buFont typeface="Raleway"/>
              <a:buChar char="●"/>
            </a:pPr>
            <a:r>
              <a:rPr lang="en" sz="3000" b="1">
                <a:latin typeface="Raleway"/>
                <a:ea typeface="Raleway"/>
                <a:cs typeface="Raleway"/>
                <a:sym typeface="Raleway"/>
              </a:rPr>
              <a:t>Modified Questionnaire for User Interface Satisfaction (QUIS) </a:t>
            </a:r>
          </a:p>
          <a:p>
            <a:pPr marL="457200" lvl="0" indent="-419100" rtl="0">
              <a:lnSpc>
                <a:spcPct val="100000"/>
              </a:lnSpc>
              <a:spcBef>
                <a:spcPts val="0"/>
              </a:spcBef>
              <a:spcAft>
                <a:spcPts val="0"/>
              </a:spcAft>
              <a:buClr>
                <a:schemeClr val="lt1"/>
              </a:buClr>
              <a:buSzPct val="100000"/>
              <a:buFont typeface="Raleway"/>
              <a:buChar char="●"/>
            </a:pPr>
            <a:r>
              <a:rPr lang="en" sz="3000" b="1">
                <a:latin typeface="Raleway"/>
                <a:ea typeface="Raleway"/>
                <a:cs typeface="Raleway"/>
                <a:sym typeface="Raleway"/>
              </a:rPr>
              <a:t>Computer System Usability Questionnaire (CSUQ)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263" name="Shape 263"/>
          <p:cNvPicPr preferRelativeResize="0"/>
          <p:nvPr/>
        </p:nvPicPr>
        <p:blipFill>
          <a:blip r:embed="rId3">
            <a:alphaModFix/>
          </a:blip>
          <a:stretch>
            <a:fillRect/>
          </a:stretch>
        </p:blipFill>
        <p:spPr>
          <a:xfrm>
            <a:off x="1690675" y="681025"/>
            <a:ext cx="5762625" cy="3781425"/>
          </a:xfrm>
          <a:prstGeom prst="rect">
            <a:avLst/>
          </a:prstGeom>
          <a:noFill/>
          <a:ln>
            <a:noFill/>
          </a:ln>
        </p:spPr>
      </p:pic>
      <p:sp>
        <p:nvSpPr>
          <p:cNvPr id="264" name="Shape 264"/>
          <p:cNvSpPr/>
          <p:nvPr/>
        </p:nvSpPr>
        <p:spPr>
          <a:xfrm>
            <a:off x="2862950" y="1586200"/>
            <a:ext cx="583200" cy="20001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637250" y="3907175"/>
            <a:ext cx="5869200" cy="1060500"/>
          </a:xfrm>
          <a:prstGeom prst="rect">
            <a:avLst/>
          </a:prstGeom>
        </p:spPr>
        <p:txBody>
          <a:bodyPr lIns="91425" tIns="91425" rIns="91425" bIns="91425" anchor="ctr" anchorCtr="0">
            <a:noAutofit/>
          </a:bodyPr>
          <a:lstStyle/>
          <a:p>
            <a:pPr marL="457200" lvl="0" indent="-317500" rtl="0">
              <a:spcBef>
                <a:spcPts val="0"/>
              </a:spcBef>
              <a:buSzPct val="100000"/>
              <a:buAutoNum type="arabicPeriod"/>
            </a:pPr>
            <a:r>
              <a:rPr lang="en" sz="1400"/>
              <a:t>Use of terms throughout system (Inconsistent/Consistent)</a:t>
            </a:r>
          </a:p>
          <a:p>
            <a:pPr marL="457200" lvl="0" indent="-317500" rtl="0">
              <a:spcBef>
                <a:spcPts val="0"/>
              </a:spcBef>
              <a:buSzPct val="100000"/>
              <a:buAutoNum type="arabicPeriod"/>
            </a:pPr>
            <a:r>
              <a:rPr lang="en" sz="1400"/>
              <a:t>Terminology is intuitive (Never/Always)</a:t>
            </a:r>
          </a:p>
          <a:p>
            <a:pPr marL="457200" lvl="0" indent="-317500" rtl="0">
              <a:spcBef>
                <a:spcPts val="0"/>
              </a:spcBef>
              <a:buSzPct val="100000"/>
              <a:buAutoNum type="arabicPeriod"/>
            </a:pPr>
            <a:r>
              <a:rPr lang="en" sz="1400"/>
              <a:t>Position of messages on screen (Inconsistent/Consistent)</a:t>
            </a:r>
          </a:p>
          <a:p>
            <a:pPr marL="457200" lvl="0" indent="-317500" rtl="0">
              <a:spcBef>
                <a:spcPts val="0"/>
              </a:spcBef>
              <a:buSzPct val="100000"/>
              <a:buAutoNum type="arabicPeriod"/>
            </a:pPr>
            <a:r>
              <a:rPr lang="en" sz="1400"/>
              <a:t>Prompts for adjusting input in settings tab (Confusing/Clear)</a:t>
            </a:r>
          </a:p>
          <a:p>
            <a:pPr marL="457200" lvl="0" indent="-317500" rtl="0">
              <a:spcBef>
                <a:spcPts val="0"/>
              </a:spcBef>
              <a:buSzPct val="100000"/>
              <a:buAutoNum type="arabicPeriod"/>
            </a:pPr>
            <a:r>
              <a:rPr lang="en" sz="1400"/>
              <a:t>Error messages (Helpful/Unhelpful)</a:t>
            </a:r>
          </a:p>
        </p:txBody>
      </p:sp>
      <p:pic>
        <p:nvPicPr>
          <p:cNvPr id="270" name="Shape 270"/>
          <p:cNvPicPr preferRelativeResize="0"/>
          <p:nvPr/>
        </p:nvPicPr>
        <p:blipFill>
          <a:blip r:embed="rId3">
            <a:alphaModFix/>
          </a:blip>
          <a:stretch>
            <a:fillRect/>
          </a:stretch>
        </p:blipFill>
        <p:spPr>
          <a:xfrm>
            <a:off x="1637375" y="302310"/>
            <a:ext cx="5869225" cy="3511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sp>
        <p:nvSpPr>
          <p:cNvPr id="276" name="Shape 276"/>
          <p:cNvSpPr/>
          <p:nvPr/>
        </p:nvSpPr>
        <p:spPr>
          <a:xfrm>
            <a:off x="3872200" y="1819475"/>
            <a:ext cx="583200" cy="17844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77" name="Shape 277"/>
          <p:cNvPicPr preferRelativeResize="0"/>
          <p:nvPr/>
        </p:nvPicPr>
        <p:blipFill>
          <a:blip r:embed="rId3">
            <a:alphaModFix/>
          </a:blip>
          <a:stretch>
            <a:fillRect/>
          </a:stretch>
        </p:blipFill>
        <p:spPr>
          <a:xfrm>
            <a:off x="1690687" y="681025"/>
            <a:ext cx="5762625" cy="3781425"/>
          </a:xfrm>
          <a:prstGeom prst="rect">
            <a:avLst/>
          </a:prstGeom>
          <a:noFill/>
          <a:ln>
            <a:noFill/>
          </a:ln>
        </p:spPr>
      </p:pic>
      <p:sp>
        <p:nvSpPr>
          <p:cNvPr id="278" name="Shape 278"/>
          <p:cNvSpPr/>
          <p:nvPr/>
        </p:nvSpPr>
        <p:spPr>
          <a:xfrm>
            <a:off x="3872200" y="1924450"/>
            <a:ext cx="583200" cy="16794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271300" y="4012150"/>
            <a:ext cx="6706500" cy="1060500"/>
          </a:xfrm>
          <a:prstGeom prst="rect">
            <a:avLst/>
          </a:prstGeom>
        </p:spPr>
        <p:txBody>
          <a:bodyPr lIns="91425" tIns="91425" rIns="91425" bIns="91425" anchor="ctr" anchorCtr="0">
            <a:noAutofit/>
          </a:bodyPr>
          <a:lstStyle/>
          <a:p>
            <a:pPr marL="457200" lvl="0" indent="-317500" rtl="0">
              <a:spcBef>
                <a:spcPts val="0"/>
              </a:spcBef>
              <a:buSzPct val="100000"/>
              <a:buAutoNum type="arabicPeriod"/>
            </a:pPr>
            <a:r>
              <a:rPr lang="en" sz="1400"/>
              <a:t>Overall rating for learning to navigate webpages using eyeGalaw (Difficult/Easy)</a:t>
            </a:r>
          </a:p>
          <a:p>
            <a:pPr marL="457200" lvl="0" indent="-317500" rtl="0">
              <a:spcBef>
                <a:spcPts val="0"/>
              </a:spcBef>
              <a:buSzPct val="100000"/>
              <a:buAutoNum type="arabicPeriod"/>
            </a:pPr>
            <a:r>
              <a:rPr lang="en" sz="1400"/>
              <a:t>Learning to operate and adjust eyeGalaw settings (Difficult/Easy)</a:t>
            </a:r>
          </a:p>
          <a:p>
            <a:pPr marL="457200" lvl="0" indent="-317500" rtl="0">
              <a:spcBef>
                <a:spcPts val="0"/>
              </a:spcBef>
              <a:buSzPct val="100000"/>
              <a:buAutoNum type="arabicPeriod"/>
            </a:pPr>
            <a:r>
              <a:rPr lang="en" sz="1400"/>
              <a:t>Learning to navigate a webpage by eyeGalaw  (Difficult/Easy)</a:t>
            </a:r>
          </a:p>
          <a:p>
            <a:pPr marL="457200" lvl="0" indent="-317500" rtl="0">
              <a:spcBef>
                <a:spcPts val="0"/>
              </a:spcBef>
              <a:buSzPct val="100000"/>
              <a:buAutoNum type="arabicPeriod"/>
            </a:pPr>
            <a:r>
              <a:rPr lang="en" sz="1400"/>
              <a:t>Performing  tasks is straightforward i.e. scrolling up/down,  hide controls and disable scrolling. (Never/Always)</a:t>
            </a:r>
          </a:p>
          <a:p>
            <a:pPr lvl="0" rtl="0">
              <a:spcBef>
                <a:spcPts val="0"/>
              </a:spcBef>
              <a:buNone/>
            </a:pPr>
            <a:endParaRPr sz="1400"/>
          </a:p>
        </p:txBody>
      </p:sp>
      <p:pic>
        <p:nvPicPr>
          <p:cNvPr id="284" name="Shape 284"/>
          <p:cNvPicPr preferRelativeResize="0"/>
          <p:nvPr/>
        </p:nvPicPr>
        <p:blipFill>
          <a:blip r:embed="rId3">
            <a:alphaModFix/>
          </a:blip>
          <a:stretch>
            <a:fillRect/>
          </a:stretch>
        </p:blipFill>
        <p:spPr>
          <a:xfrm>
            <a:off x="1728625" y="302287"/>
            <a:ext cx="5686425" cy="3457575"/>
          </a:xfrm>
          <a:prstGeom prst="rect">
            <a:avLst/>
          </a:prstGeom>
          <a:noFill/>
          <a:ln>
            <a:noFill/>
          </a:ln>
        </p:spPr>
      </p:pic>
      <p:sp>
        <p:nvSpPr>
          <p:cNvPr id="285" name="Shape 285"/>
          <p:cNvSpPr/>
          <p:nvPr/>
        </p:nvSpPr>
        <p:spPr>
          <a:xfrm>
            <a:off x="4980225" y="1819475"/>
            <a:ext cx="629700" cy="1317900"/>
          </a:xfrm>
          <a:prstGeom prst="rect">
            <a:avLst/>
          </a:prstGeom>
          <a:noFill/>
          <a:ln w="76200" cap="flat" cmpd="sng">
            <a:solidFill>
              <a:schemeClr val="accent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sp>
        <p:nvSpPr>
          <p:cNvPr id="291" name="Shape 291"/>
          <p:cNvSpPr/>
          <p:nvPr/>
        </p:nvSpPr>
        <p:spPr>
          <a:xfrm>
            <a:off x="3872200" y="1819475"/>
            <a:ext cx="583200" cy="17844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92" name="Shape 292"/>
          <p:cNvPicPr preferRelativeResize="0"/>
          <p:nvPr/>
        </p:nvPicPr>
        <p:blipFill>
          <a:blip r:embed="rId3">
            <a:alphaModFix/>
          </a:blip>
          <a:stretch>
            <a:fillRect/>
          </a:stretch>
        </p:blipFill>
        <p:spPr>
          <a:xfrm>
            <a:off x="1690687" y="681025"/>
            <a:ext cx="5762625" cy="3781425"/>
          </a:xfrm>
          <a:prstGeom prst="rect">
            <a:avLst/>
          </a:prstGeom>
          <a:noFill/>
          <a:ln>
            <a:noFill/>
          </a:ln>
        </p:spPr>
      </p:pic>
      <p:sp>
        <p:nvSpPr>
          <p:cNvPr id="293" name="Shape 293"/>
          <p:cNvSpPr/>
          <p:nvPr/>
        </p:nvSpPr>
        <p:spPr>
          <a:xfrm>
            <a:off x="4840250" y="2099400"/>
            <a:ext cx="583200" cy="15042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Shape 298"/>
          <p:cNvPicPr preferRelativeResize="0"/>
          <p:nvPr/>
        </p:nvPicPr>
        <p:blipFill>
          <a:blip r:embed="rId3">
            <a:alphaModFix/>
          </a:blip>
          <a:stretch>
            <a:fillRect/>
          </a:stretch>
        </p:blipFill>
        <p:spPr>
          <a:xfrm>
            <a:off x="1230900" y="557012"/>
            <a:ext cx="6682200" cy="4029474"/>
          </a:xfrm>
          <a:prstGeom prst="rect">
            <a:avLst/>
          </a:prstGeom>
          <a:noFill/>
          <a:ln>
            <a:noFill/>
          </a:ln>
        </p:spPr>
      </p:pic>
      <p:sp>
        <p:nvSpPr>
          <p:cNvPr id="299" name="Shape 299"/>
          <p:cNvSpPr/>
          <p:nvPr/>
        </p:nvSpPr>
        <p:spPr>
          <a:xfrm>
            <a:off x="6741375" y="2379300"/>
            <a:ext cx="478200" cy="1516200"/>
          </a:xfrm>
          <a:prstGeom prst="rect">
            <a:avLst/>
          </a:prstGeom>
          <a:noFill/>
          <a:ln w="76200" cap="flat" cmpd="sng">
            <a:solidFill>
              <a:schemeClr val="accent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83100" y="712150"/>
            <a:ext cx="8631600" cy="3835500"/>
          </a:xfrm>
          <a:prstGeom prst="rect">
            <a:avLst/>
          </a:prstGeom>
        </p:spPr>
        <p:txBody>
          <a:bodyPr lIns="91425" tIns="91425" rIns="91425" bIns="91425" anchor="t" anchorCtr="0">
            <a:noAutofit/>
          </a:bodyPr>
          <a:lstStyle/>
          <a:p>
            <a:pPr lvl="0" rtl="0">
              <a:spcBef>
                <a:spcPts val="0"/>
              </a:spcBef>
              <a:buNone/>
            </a:pPr>
            <a:r>
              <a:rPr lang="en"/>
              <a:t>Why study</a:t>
            </a:r>
          </a:p>
          <a:p>
            <a:pPr lvl="0" rtl="0">
              <a:spcBef>
                <a:spcPts val="0"/>
              </a:spcBef>
              <a:buNone/>
            </a:pPr>
            <a:r>
              <a:rPr lang="en">
                <a:solidFill>
                  <a:schemeClr val="accent5"/>
                </a:solidFill>
              </a:rPr>
              <a:t>eye tracking?</a:t>
            </a:r>
            <a:br>
              <a:rPr lang="en">
                <a:solidFill>
                  <a:schemeClr val="accent5"/>
                </a:solidFill>
              </a:rPr>
            </a:br>
            <a:endParaRPr lang="en">
              <a:solidFill>
                <a:schemeClr val="accent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38225" y="1971075"/>
            <a:ext cx="7907700" cy="1060500"/>
          </a:xfrm>
          <a:prstGeom prst="rect">
            <a:avLst/>
          </a:prstGeom>
        </p:spPr>
        <p:txBody>
          <a:bodyPr lIns="91425" tIns="91425" rIns="91425" bIns="91425" anchor="ctr" anchorCtr="0">
            <a:noAutofit/>
          </a:bodyPr>
          <a:lstStyle/>
          <a:p>
            <a:pPr marL="457200" lvl="0" indent="-342900" rtl="0">
              <a:spcBef>
                <a:spcPts val="0"/>
              </a:spcBef>
              <a:buSzPct val="100000"/>
              <a:buAutoNum type="arabicPeriod"/>
            </a:pPr>
            <a:r>
              <a:rPr lang="en" sz="1800"/>
              <a:t>Overall eyeGalaw speed (Too slow/Fast enough)</a:t>
            </a:r>
          </a:p>
          <a:p>
            <a:pPr marL="457200" lvl="0" indent="-342900" rtl="0">
              <a:spcBef>
                <a:spcPts val="0"/>
              </a:spcBef>
              <a:buSzPct val="100000"/>
              <a:buAutoNum type="arabicPeriod"/>
            </a:pPr>
            <a:r>
              <a:rPr lang="en" sz="1800"/>
              <a:t>eyeGalaw startup speed (Too slow/Fast enough)</a:t>
            </a:r>
          </a:p>
          <a:p>
            <a:pPr marL="457200" lvl="0" indent="-342900" rtl="0">
              <a:spcBef>
                <a:spcPts val="0"/>
              </a:spcBef>
              <a:buSzPct val="100000"/>
              <a:buAutoNum type="arabicPeriod"/>
            </a:pPr>
            <a:r>
              <a:rPr lang="en" sz="1800"/>
              <a:t>eyeGalaw speed in responding to the actions that a user does i.e. adjusting settings, navigation. (Too slow/Fast enough)</a:t>
            </a:r>
          </a:p>
          <a:p>
            <a:pPr marL="457200" lvl="0" indent="-342900" rtl="0">
              <a:spcBef>
                <a:spcPts val="0"/>
              </a:spcBef>
              <a:buSzPct val="100000"/>
              <a:buAutoNum type="arabicPeriod"/>
            </a:pPr>
            <a:r>
              <a:rPr lang="en" sz="1800"/>
              <a:t>eyeGalaw  failure mechanisms: Errors can occur without warnings, Error messages are displayed correctly (Unreliable/Reliable)</a:t>
            </a:r>
          </a:p>
          <a:p>
            <a:pPr marL="457200" lvl="0" indent="-342900" rtl="0">
              <a:spcBef>
                <a:spcPts val="0"/>
              </a:spcBef>
              <a:buSzPct val="100000"/>
              <a:buAutoNum type="arabicPeriod"/>
            </a:pPr>
            <a:r>
              <a:rPr lang="en" sz="1800"/>
              <a:t>eyeGalaw  failure mechanisms: Periodic restarts or refresh can help fix extension problems (Unreliable/Reliable)</a:t>
            </a:r>
          </a:p>
          <a:p>
            <a:pPr marL="457200" lvl="0" indent="-342900" rtl="0">
              <a:spcBef>
                <a:spcPts val="0"/>
              </a:spcBef>
              <a:buSzPct val="100000"/>
              <a:buAutoNum type="arabicPeriod"/>
            </a:pPr>
            <a:r>
              <a:rPr lang="en" sz="1800"/>
              <a:t>eyeGalaw is designed for all levels of users (Never/Always)</a:t>
            </a:r>
          </a:p>
          <a:p>
            <a:pPr marL="457200" lvl="0" indent="-342900" rtl="0">
              <a:spcBef>
                <a:spcPts val="0"/>
              </a:spcBef>
              <a:buSzPct val="100000"/>
              <a:buAutoNum type="arabicPeriod"/>
            </a:pPr>
            <a:r>
              <a:rPr lang="en" sz="1800"/>
              <a:t>Overall usefulness of eyeGalaw in web page navigation (Not Useful/ Very Useful)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sp>
        <p:nvSpPr>
          <p:cNvPr id="310" name="Shape 310"/>
          <p:cNvSpPr/>
          <p:nvPr/>
        </p:nvSpPr>
        <p:spPr>
          <a:xfrm>
            <a:off x="3872200" y="1819475"/>
            <a:ext cx="583200" cy="17844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11" name="Shape 311"/>
          <p:cNvPicPr preferRelativeResize="0"/>
          <p:nvPr/>
        </p:nvPicPr>
        <p:blipFill>
          <a:blip r:embed="rId3">
            <a:alphaModFix/>
          </a:blip>
          <a:stretch>
            <a:fillRect/>
          </a:stretch>
        </p:blipFill>
        <p:spPr>
          <a:xfrm>
            <a:off x="1690687" y="681025"/>
            <a:ext cx="5762625" cy="3781425"/>
          </a:xfrm>
          <a:prstGeom prst="rect">
            <a:avLst/>
          </a:prstGeom>
          <a:noFill/>
          <a:ln>
            <a:noFill/>
          </a:ln>
        </p:spPr>
      </p:pic>
      <p:sp>
        <p:nvSpPr>
          <p:cNvPr id="312" name="Shape 312"/>
          <p:cNvSpPr/>
          <p:nvPr/>
        </p:nvSpPr>
        <p:spPr>
          <a:xfrm>
            <a:off x="5831625" y="2251000"/>
            <a:ext cx="583200" cy="1352700"/>
          </a:xfrm>
          <a:prstGeom prst="rect">
            <a:avLst/>
          </a:prstGeom>
          <a:noFill/>
          <a:ln w="762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1987150" y="3953825"/>
            <a:ext cx="5283300" cy="1060500"/>
          </a:xfrm>
          <a:prstGeom prst="rect">
            <a:avLst/>
          </a:prstGeom>
        </p:spPr>
        <p:txBody>
          <a:bodyPr lIns="91425" tIns="91425" rIns="91425" bIns="91425" anchor="ctr" anchorCtr="0">
            <a:noAutofit/>
          </a:bodyPr>
          <a:lstStyle/>
          <a:p>
            <a:pPr marL="457200" lvl="0" indent="-317500" rtl="0">
              <a:spcBef>
                <a:spcPts val="0"/>
              </a:spcBef>
              <a:buSzPct val="100000"/>
              <a:buAutoNum type="arabicPeriod"/>
            </a:pPr>
            <a:r>
              <a:rPr lang="en" sz="1400"/>
              <a:t>Difficult / Easy</a:t>
            </a:r>
          </a:p>
          <a:p>
            <a:pPr marL="457200" lvl="0" indent="-317500" rtl="0">
              <a:spcBef>
                <a:spcPts val="0"/>
              </a:spcBef>
              <a:buSzPct val="100000"/>
              <a:buAutoNum type="arabicPeriod"/>
            </a:pPr>
            <a:r>
              <a:rPr lang="en" sz="1400"/>
              <a:t>Terrible / Wonderful</a:t>
            </a:r>
          </a:p>
          <a:p>
            <a:pPr marL="457200" lvl="0" indent="-317500" rtl="0">
              <a:spcBef>
                <a:spcPts val="0"/>
              </a:spcBef>
              <a:buSzPct val="100000"/>
              <a:buAutoNum type="arabicPeriod"/>
            </a:pPr>
            <a:r>
              <a:rPr lang="en" sz="1400"/>
              <a:t>Frustrating / Satisfying </a:t>
            </a:r>
          </a:p>
          <a:p>
            <a:pPr marL="457200" lvl="0" indent="-317500" rtl="0">
              <a:spcBef>
                <a:spcPts val="0"/>
              </a:spcBef>
              <a:buSzPct val="100000"/>
              <a:buAutoNum type="arabicPeriod"/>
            </a:pPr>
            <a:r>
              <a:rPr lang="en" sz="1400"/>
              <a:t> Dull / Stimulating </a:t>
            </a:r>
          </a:p>
          <a:p>
            <a:pPr marL="457200" lvl="0" indent="-317500" rtl="0">
              <a:spcBef>
                <a:spcPts val="0"/>
              </a:spcBef>
              <a:buSzPct val="100000"/>
              <a:buAutoNum type="arabicPeriod"/>
            </a:pPr>
            <a:r>
              <a:rPr lang="en" sz="1400"/>
              <a:t>Rigid / Flexible</a:t>
            </a:r>
          </a:p>
        </p:txBody>
      </p:sp>
      <p:pic>
        <p:nvPicPr>
          <p:cNvPr id="318" name="Shape 318"/>
          <p:cNvPicPr preferRelativeResize="0"/>
          <p:nvPr/>
        </p:nvPicPr>
        <p:blipFill rotWithShape="1">
          <a:blip r:embed="rId3">
            <a:alphaModFix/>
          </a:blip>
          <a:srcRect l="4535" t="10809" r="5122" b="1945"/>
          <a:stretch/>
        </p:blipFill>
        <p:spPr>
          <a:xfrm>
            <a:off x="1930275" y="419875"/>
            <a:ext cx="5283450" cy="3324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324" name="Shape 324"/>
          <p:cNvPicPr preferRelativeResize="0"/>
          <p:nvPr/>
        </p:nvPicPr>
        <p:blipFill>
          <a:blip r:embed="rId3">
            <a:alphaModFix/>
          </a:blip>
          <a:stretch>
            <a:fillRect/>
          </a:stretch>
        </p:blipFill>
        <p:spPr>
          <a:xfrm>
            <a:off x="1606211" y="736737"/>
            <a:ext cx="5931574" cy="37863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330" name="Shape 330"/>
          <p:cNvPicPr preferRelativeResize="0"/>
          <p:nvPr/>
        </p:nvPicPr>
        <p:blipFill>
          <a:blip r:embed="rId3">
            <a:alphaModFix/>
          </a:blip>
          <a:stretch>
            <a:fillRect/>
          </a:stretch>
        </p:blipFill>
        <p:spPr>
          <a:xfrm>
            <a:off x="1568373" y="712150"/>
            <a:ext cx="6007264" cy="3646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283099" y="712150"/>
            <a:ext cx="8021100" cy="3918300"/>
          </a:xfrm>
          <a:prstGeom prst="rect">
            <a:avLst/>
          </a:prstGeom>
        </p:spPr>
        <p:txBody>
          <a:bodyPr lIns="91425" tIns="91425" rIns="91425" bIns="91425" anchor="ctr" anchorCtr="0">
            <a:noAutofit/>
          </a:bodyPr>
          <a:lstStyle/>
          <a:p>
            <a:pPr lvl="0">
              <a:spcBef>
                <a:spcPts val="0"/>
              </a:spcBef>
              <a:buClr>
                <a:schemeClr val="dk2"/>
              </a:buClr>
              <a:buSzPct val="55000"/>
              <a:buFont typeface="Arial"/>
              <a:buNone/>
            </a:pPr>
            <a:r>
              <a:rPr lang="en" sz="2000"/>
              <a:t>1. Overall, I am satisfied with how easy it is to use eyeGalaw</a:t>
            </a:r>
          </a:p>
          <a:p>
            <a:pPr lvl="0">
              <a:spcBef>
                <a:spcPts val="0"/>
              </a:spcBef>
              <a:buClr>
                <a:schemeClr val="dk2"/>
              </a:buClr>
              <a:buSzPct val="55000"/>
              <a:buFont typeface="Arial"/>
              <a:buNone/>
            </a:pPr>
            <a:r>
              <a:rPr lang="en" sz="2000"/>
              <a:t>2. It was simple to use eyeGalaw</a:t>
            </a:r>
          </a:p>
          <a:p>
            <a:pPr lvl="0">
              <a:spcBef>
                <a:spcPts val="0"/>
              </a:spcBef>
              <a:buClr>
                <a:schemeClr val="dk2"/>
              </a:buClr>
              <a:buSzPct val="55000"/>
              <a:buFont typeface="Arial"/>
              <a:buNone/>
            </a:pPr>
            <a:r>
              <a:rPr lang="en" sz="2000"/>
              <a:t>6. The information (such as online help, on-screen messages, and other documentation) provided with eyeGalaw is clear.</a:t>
            </a:r>
          </a:p>
          <a:p>
            <a:pPr lvl="0">
              <a:spcBef>
                <a:spcPts val="0"/>
              </a:spcBef>
              <a:buClr>
                <a:schemeClr val="dk2"/>
              </a:buClr>
              <a:buSzPct val="55000"/>
              <a:buFont typeface="Arial"/>
              <a:buNone/>
            </a:pPr>
            <a:r>
              <a:rPr lang="en" sz="2000"/>
              <a:t>7. It is easy to find the information I needed.</a:t>
            </a:r>
          </a:p>
          <a:p>
            <a:pPr lvl="0">
              <a:spcBef>
                <a:spcPts val="0"/>
              </a:spcBef>
              <a:buClr>
                <a:schemeClr val="dk2"/>
              </a:buClr>
              <a:buSzPct val="55000"/>
              <a:buFont typeface="Arial"/>
              <a:buNone/>
            </a:pPr>
            <a:r>
              <a:rPr lang="en" sz="2000"/>
              <a:t>8. The information provided for the system is easy to understand.</a:t>
            </a:r>
          </a:p>
          <a:p>
            <a:pPr lvl="0">
              <a:spcBef>
                <a:spcPts val="0"/>
              </a:spcBef>
              <a:buClr>
                <a:schemeClr val="dk2"/>
              </a:buClr>
              <a:buSzPct val="55000"/>
              <a:buFont typeface="Arial"/>
              <a:buNone/>
            </a:pPr>
            <a:r>
              <a:rPr lang="en" sz="2000"/>
              <a:t>9. The organization of information on the system screens is clear.</a:t>
            </a:r>
          </a:p>
          <a:p>
            <a:pPr lvl="0">
              <a:spcBef>
                <a:spcPts val="0"/>
              </a:spcBef>
              <a:buClr>
                <a:schemeClr val="dk2"/>
              </a:buClr>
              <a:buSzPct val="55000"/>
              <a:buFont typeface="Arial"/>
              <a:buNone/>
            </a:pPr>
            <a:r>
              <a:rPr lang="en" sz="2000"/>
              <a:t>10.The interface of eyeGalaw is pleasant.</a:t>
            </a:r>
          </a:p>
          <a:p>
            <a:pPr lvl="0">
              <a:spcBef>
                <a:spcPts val="0"/>
              </a:spcBef>
              <a:buClr>
                <a:schemeClr val="dk2"/>
              </a:buClr>
              <a:buSzPct val="55000"/>
              <a:buFont typeface="Arial"/>
              <a:buNone/>
            </a:pPr>
            <a:r>
              <a:rPr lang="en" sz="2000"/>
              <a:t>11. I like using the interface of eyeGalaw.</a:t>
            </a:r>
          </a:p>
          <a:p>
            <a:pPr lvl="0" rtl="0">
              <a:spcBef>
                <a:spcPts val="0"/>
              </a:spcBef>
              <a:buNone/>
            </a:pP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341" name="Shape 341"/>
          <p:cNvPicPr preferRelativeResize="0"/>
          <p:nvPr/>
        </p:nvPicPr>
        <p:blipFill>
          <a:blip r:embed="rId3">
            <a:alphaModFix/>
          </a:blip>
          <a:stretch>
            <a:fillRect/>
          </a:stretch>
        </p:blipFill>
        <p:spPr>
          <a:xfrm>
            <a:off x="1606211" y="736737"/>
            <a:ext cx="5931574" cy="37863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endParaRPr/>
          </a:p>
        </p:txBody>
      </p:sp>
      <p:pic>
        <p:nvPicPr>
          <p:cNvPr id="347" name="Shape 347"/>
          <p:cNvPicPr preferRelativeResize="0"/>
          <p:nvPr/>
        </p:nvPicPr>
        <p:blipFill>
          <a:blip r:embed="rId3">
            <a:alphaModFix/>
          </a:blip>
          <a:stretch>
            <a:fillRect/>
          </a:stretch>
        </p:blipFill>
        <p:spPr>
          <a:xfrm>
            <a:off x="1599025" y="823900"/>
            <a:ext cx="5829300" cy="3495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83099" y="712150"/>
            <a:ext cx="8021100" cy="3918300"/>
          </a:xfrm>
          <a:prstGeom prst="rect">
            <a:avLst/>
          </a:prstGeom>
        </p:spPr>
        <p:txBody>
          <a:bodyPr lIns="91425" tIns="91425" rIns="91425" bIns="91425" anchor="ctr" anchorCtr="0">
            <a:noAutofit/>
          </a:bodyPr>
          <a:lstStyle/>
          <a:p>
            <a:pPr lvl="0">
              <a:spcBef>
                <a:spcPts val="0"/>
              </a:spcBef>
              <a:buClr>
                <a:schemeClr val="dk2"/>
              </a:buClr>
              <a:buSzPct val="55000"/>
              <a:buFont typeface="Arial"/>
              <a:buNone/>
            </a:pPr>
            <a:r>
              <a:rPr lang="en" sz="2000"/>
              <a:t>3.  I can effectively navigate webpages using eyeGalaw.</a:t>
            </a:r>
          </a:p>
          <a:p>
            <a:pPr lvl="0">
              <a:spcBef>
                <a:spcPts val="0"/>
              </a:spcBef>
              <a:buClr>
                <a:schemeClr val="dk2"/>
              </a:buClr>
              <a:buSzPct val="55000"/>
              <a:buFont typeface="Arial"/>
              <a:buNone/>
            </a:pPr>
            <a:r>
              <a:rPr lang="en" sz="2000"/>
              <a:t>4. I can effectively complete my work using eyeGalaw.</a:t>
            </a:r>
          </a:p>
          <a:p>
            <a:pPr lvl="0">
              <a:spcBef>
                <a:spcPts val="0"/>
              </a:spcBef>
              <a:buClr>
                <a:schemeClr val="dk2"/>
              </a:buClr>
              <a:buSzPct val="55000"/>
              <a:buFont typeface="Arial"/>
              <a:buNone/>
            </a:pPr>
            <a:r>
              <a:rPr lang="en" sz="2000"/>
              <a:t>5. I can effectively complete my work quickly  using eyeGalaw.</a:t>
            </a:r>
          </a:p>
          <a:p>
            <a:pPr lvl="0">
              <a:spcBef>
                <a:spcPts val="0"/>
              </a:spcBef>
              <a:buClr>
                <a:schemeClr val="dk2"/>
              </a:buClr>
              <a:buSzPct val="55000"/>
              <a:buFont typeface="Arial"/>
              <a:buNone/>
            </a:pPr>
            <a:r>
              <a:rPr lang="en" sz="2000"/>
              <a:t>12.  eyeGalaw has all the functions and capabilities I expect it to have.</a:t>
            </a:r>
          </a:p>
          <a:p>
            <a:pPr lvl="0">
              <a:spcBef>
                <a:spcPts val="0"/>
              </a:spcBef>
              <a:buClr>
                <a:schemeClr val="dk2"/>
              </a:buClr>
              <a:buSzPct val="55000"/>
              <a:buFont typeface="Arial"/>
              <a:buNone/>
            </a:pPr>
            <a:r>
              <a:rPr lang="en" sz="2000"/>
              <a:t>13.Overall, I am satisfied with eyeGalaw.</a:t>
            </a:r>
          </a:p>
          <a:p>
            <a:pPr lvl="0" rtl="0">
              <a:spcBef>
                <a:spcPts val="0"/>
              </a:spcBef>
              <a:buNone/>
            </a:pP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spcBef>
                <a:spcPts val="0"/>
              </a:spcBef>
              <a:buNone/>
            </a:pPr>
            <a:r>
              <a:rPr lang="en"/>
              <a:t>Conclusion and Future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83100" y="712150"/>
            <a:ext cx="8631600" cy="3835500"/>
          </a:xfrm>
          <a:prstGeom prst="rect">
            <a:avLst/>
          </a:prstGeom>
        </p:spPr>
        <p:txBody>
          <a:bodyPr lIns="91425" tIns="91425" rIns="91425" bIns="91425" anchor="t" anchorCtr="0">
            <a:noAutofit/>
          </a:bodyPr>
          <a:lstStyle/>
          <a:p>
            <a:pPr lvl="0" rtl="0">
              <a:spcBef>
                <a:spcPts val="0"/>
              </a:spcBef>
              <a:buNone/>
            </a:pPr>
            <a:r>
              <a:rPr lang="en"/>
              <a:t/>
            </a:r>
            <a:br>
              <a:rPr lang="en"/>
            </a:br>
            <a:r>
              <a:rPr lang="en" sz="3600"/>
              <a:t>Technology:</a:t>
            </a:r>
          </a:p>
          <a:p>
            <a:pPr lvl="0" rtl="0">
              <a:spcBef>
                <a:spcPts val="0"/>
              </a:spcBef>
              <a:buNone/>
            </a:pPr>
            <a:r>
              <a:rPr lang="en" sz="6000">
                <a:solidFill>
                  <a:schemeClr val="accent5"/>
                </a:solidFill>
              </a:rPr>
              <a:t>Usability</a:t>
            </a:r>
            <a:br>
              <a:rPr lang="en" sz="6000">
                <a:solidFill>
                  <a:schemeClr val="accent5"/>
                </a:solidFill>
              </a:rPr>
            </a:br>
            <a:r>
              <a:rPr lang="en">
                <a:solidFill>
                  <a:schemeClr val="accent5"/>
                </a:solidFill>
              </a:rPr>
              <a:t/>
            </a:r>
            <a:br>
              <a:rPr lang="en">
                <a:solidFill>
                  <a:schemeClr val="accent5"/>
                </a:solidFill>
              </a:rPr>
            </a:br>
            <a:endParaRPr lang="en">
              <a:solidFill>
                <a:schemeClr val="accent5"/>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Demo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Clr>
                <a:srgbClr val="000000"/>
              </a:buClr>
              <a:buSzPct val="30555"/>
              <a:buFont typeface="Arial"/>
              <a:buNone/>
            </a:pPr>
            <a:r>
              <a:rPr lang="en"/>
              <a:t>Possible improvements </a:t>
            </a:r>
          </a:p>
        </p:txBody>
      </p:sp>
      <p:sp>
        <p:nvSpPr>
          <p:cNvPr id="373" name="Shape 373"/>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a:spcBef>
                <a:spcPts val="0"/>
              </a:spcBef>
              <a:buNone/>
            </a:pPr>
            <a:endParaRPr/>
          </a:p>
        </p:txBody>
      </p:sp>
      <p:sp>
        <p:nvSpPr>
          <p:cNvPr id="374" name="Shape 374"/>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457200" rtl="0">
              <a:spcBef>
                <a:spcPts val="0"/>
              </a:spcBef>
              <a:buSzPct val="100000"/>
            </a:pPr>
            <a:r>
              <a:rPr lang="en" sz="3600"/>
              <a:t>Response speed and user friendliness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Possible improvements </a:t>
            </a:r>
          </a:p>
        </p:txBody>
      </p:sp>
      <p:sp>
        <p:nvSpPr>
          <p:cNvPr id="380" name="Shape 380"/>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381" name="Shape 381"/>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457200" rtl="0">
              <a:spcBef>
                <a:spcPts val="0"/>
              </a:spcBef>
              <a:buSzPct val="100000"/>
            </a:pPr>
            <a:r>
              <a:rPr lang="en" sz="3600"/>
              <a:t>Inapplication hints and a tutorial mode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Possible improvements </a:t>
            </a:r>
          </a:p>
        </p:txBody>
      </p:sp>
      <p:sp>
        <p:nvSpPr>
          <p:cNvPr id="387" name="Shape 387"/>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388" name="Shape 388"/>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419100" rtl="0">
              <a:lnSpc>
                <a:spcPct val="100000"/>
              </a:lnSpc>
              <a:spcBef>
                <a:spcPts val="0"/>
              </a:spcBef>
              <a:buSzPct val="100000"/>
            </a:pPr>
            <a:r>
              <a:rPr lang="en" sz="3000"/>
              <a:t>Detecting elements in a webpages such as website headers, facebook chat sidebar, and other elements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In the future..</a:t>
            </a:r>
          </a:p>
        </p:txBody>
      </p:sp>
      <p:sp>
        <p:nvSpPr>
          <p:cNvPr id="394" name="Shape 394"/>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endParaRPr/>
          </a:p>
        </p:txBody>
      </p:sp>
      <p:sp>
        <p:nvSpPr>
          <p:cNvPr id="395" name="Shape 395"/>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419100" rtl="0">
              <a:lnSpc>
                <a:spcPct val="100000"/>
              </a:lnSpc>
              <a:spcBef>
                <a:spcPts val="0"/>
              </a:spcBef>
              <a:buSzPct val="100000"/>
            </a:pPr>
            <a:r>
              <a:rPr lang="en" sz="3000"/>
              <a:t> Google chrome extension to assist persons with locomotor problems and persons with disability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p:nvPr>
        </p:nvSpPr>
        <p:spPr>
          <a:xfrm>
            <a:off x="2371725" y="630225"/>
            <a:ext cx="6331500" cy="1542000"/>
          </a:xfrm>
          <a:prstGeom prst="rect">
            <a:avLst/>
          </a:prstGeom>
        </p:spPr>
        <p:txBody>
          <a:bodyPr lIns="91425" tIns="91425" rIns="91425" bIns="91425" anchor="t" anchorCtr="0">
            <a:noAutofit/>
          </a:bodyPr>
          <a:lstStyle/>
          <a:p>
            <a:pPr lvl="0">
              <a:spcBef>
                <a:spcPts val="0"/>
              </a:spcBef>
              <a:buNone/>
            </a:pPr>
            <a:endParaRPr/>
          </a:p>
        </p:txBody>
      </p:sp>
      <p:sp>
        <p:nvSpPr>
          <p:cNvPr id="401" name="Shape 401"/>
          <p:cNvSpPr txBox="1">
            <a:spLocks noGrp="1"/>
          </p:cNvSpPr>
          <p:nvPr>
            <p:ph type="subTitle" idx="1"/>
          </p:nvPr>
        </p:nvSpPr>
        <p:spPr>
          <a:xfrm>
            <a:off x="2390266" y="3238450"/>
            <a:ext cx="6331500" cy="1241700"/>
          </a:xfrm>
          <a:prstGeom prst="rect">
            <a:avLst/>
          </a:prstGeom>
        </p:spPr>
        <p:txBody>
          <a:bodyPr lIns="91425" tIns="91425" rIns="91425" bIns="91425" anchor="b" anchorCtr="0">
            <a:noAutofit/>
          </a:bodyPr>
          <a:lstStyle/>
          <a:p>
            <a:pPr lvl="0">
              <a:spcBef>
                <a:spcPts val="0"/>
              </a:spcBef>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ctrTitle"/>
          </p:nvPr>
        </p:nvSpPr>
        <p:spPr>
          <a:xfrm>
            <a:off x="2371725" y="630225"/>
            <a:ext cx="6331500" cy="1542000"/>
          </a:xfrm>
          <a:prstGeom prst="rect">
            <a:avLst/>
          </a:prstGeom>
        </p:spPr>
        <p:txBody>
          <a:bodyPr lIns="91425" tIns="91425" rIns="91425" bIns="91425" anchor="t" anchorCtr="0">
            <a:noAutofit/>
          </a:bodyPr>
          <a:lstStyle/>
          <a:p>
            <a:pPr lvl="0" rtl="0">
              <a:spcBef>
                <a:spcPts val="0"/>
              </a:spcBef>
              <a:buNone/>
            </a:pPr>
            <a:r>
              <a:rPr lang="en" sz="4400">
                <a:solidFill>
                  <a:srgbClr val="000000"/>
                </a:solidFill>
              </a:rPr>
              <a:t>eyeGalaw: </a:t>
            </a:r>
          </a:p>
          <a:p>
            <a:pPr lvl="0" rtl="0">
              <a:spcBef>
                <a:spcPts val="0"/>
              </a:spcBef>
              <a:buNone/>
            </a:pPr>
            <a:r>
              <a:rPr lang="en" sz="4400"/>
              <a:t>A Google Chrome Extension for Webpage Navigation through Human Gaze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Thank you!</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a:spcBef>
                <a:spcPts val="0"/>
              </a:spcBef>
              <a:buNone/>
            </a:pPr>
            <a:r>
              <a:rPr lang="en"/>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283100" y="712150"/>
            <a:ext cx="8631600" cy="3835500"/>
          </a:xfrm>
          <a:prstGeom prst="rect">
            <a:avLst/>
          </a:prstGeom>
        </p:spPr>
        <p:txBody>
          <a:bodyPr lIns="91425" tIns="91425" rIns="91425" bIns="91425" anchor="t" anchorCtr="0">
            <a:noAutofit/>
          </a:bodyPr>
          <a:lstStyle/>
          <a:p>
            <a:pPr lvl="0">
              <a:spcBef>
                <a:spcPts val="0"/>
              </a:spcBef>
              <a:buNone/>
            </a:pPr>
            <a:r>
              <a:rPr lang="en"/>
              <a:t/>
            </a:r>
            <a:br>
              <a:rPr lang="en"/>
            </a:br>
            <a:r>
              <a:rPr lang="en" sz="3600"/>
              <a:t>Technology:</a:t>
            </a:r>
          </a:p>
          <a:p>
            <a:pPr lvl="0" rtl="0">
              <a:spcBef>
                <a:spcPts val="0"/>
              </a:spcBef>
              <a:buNone/>
            </a:pPr>
            <a:r>
              <a:rPr lang="en" sz="6000">
                <a:solidFill>
                  <a:schemeClr val="accent5"/>
                </a:solidFill>
              </a:rPr>
              <a:t>Convenience</a:t>
            </a:r>
            <a:br>
              <a:rPr lang="en" sz="6000">
                <a:solidFill>
                  <a:schemeClr val="accent5"/>
                </a:solidFill>
              </a:rPr>
            </a:br>
            <a:r>
              <a:rPr lang="en">
                <a:solidFill>
                  <a:schemeClr val="accent5"/>
                </a:solidFill>
              </a:rPr>
              <a:t/>
            </a:r>
            <a:br>
              <a:rPr lang="en">
                <a:solidFill>
                  <a:schemeClr val="accent5"/>
                </a:solidFill>
              </a:rPr>
            </a:br>
            <a:endParaRPr lang="en">
              <a:solidFill>
                <a:schemeClr val="accent5"/>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Thank you</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83098" y="712150"/>
            <a:ext cx="8481900" cy="3835500"/>
          </a:xfrm>
          <a:prstGeom prst="rect">
            <a:avLst/>
          </a:prstGeom>
        </p:spPr>
        <p:txBody>
          <a:bodyPr lIns="91425" tIns="91425" rIns="91425" bIns="91425" anchor="ctr" anchorCtr="0">
            <a:noAutofit/>
          </a:bodyPr>
          <a:lstStyle/>
          <a:p>
            <a:pPr marL="457200" lvl="0" indent="-342900">
              <a:spcBef>
                <a:spcPts val="0"/>
              </a:spcBef>
              <a:buSzPct val="100000"/>
              <a:buChar char="●"/>
            </a:pPr>
            <a:r>
              <a:rPr lang="en" sz="1800"/>
              <a:t>E. Dimacali and L. Danila, "SurfSocial: A Google Chrome Chat Extension as a Real-Time Forum System", Institute of Computer Science, UPLB. Special Problem, 2016. unpublished paper.</a:t>
            </a:r>
          </a:p>
          <a:p>
            <a:pPr marL="457200" lvl="0" indent="-342900">
              <a:spcBef>
                <a:spcPts val="0"/>
              </a:spcBef>
              <a:buSzPct val="100000"/>
              <a:buChar char="●"/>
            </a:pPr>
            <a:r>
              <a:rPr lang="en" sz="1800"/>
              <a:t>F. Ventocilla and R. Recario, "Enabing speech navigation on active web page using google chrome extension", Institute of Computer Science, UPLB. Special Problem, 2014. unpublished paper.</a:t>
            </a:r>
          </a:p>
          <a:p>
            <a:pPr marL="457200" lvl="0" indent="-342900">
              <a:spcBef>
                <a:spcPts val="0"/>
              </a:spcBef>
              <a:buSzPct val="100000"/>
              <a:buChar char="●"/>
            </a:pPr>
            <a:r>
              <a:rPr lang="en" sz="1800"/>
              <a:t>How to Manually Install Extensions in Google Chrome - Make ... (2014, June). Retrieved November 24, 2016, from https://www.maketecheasier.com/manually-install-extensions-google-chrome</a:t>
            </a:r>
          </a:p>
          <a:p>
            <a:pPr marL="457200" lvl="0" indent="-342900">
              <a:spcBef>
                <a:spcPts val="0"/>
              </a:spcBef>
              <a:buSzPct val="100000"/>
              <a:buChar char="●"/>
            </a:pPr>
            <a:r>
              <a:rPr lang="en" sz="1800"/>
              <a:t>How to Make a Chrome Extension. (2015, January). Retrieved November 24, 2016, from https://robots.thoughtbot.com/how-to-make-a-chrome-extension</a:t>
            </a:r>
          </a:p>
          <a:p>
            <a:pPr lvl="0">
              <a:spcBef>
                <a:spcPts val="0"/>
              </a:spcBef>
              <a:buNone/>
            </a:pP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283098" y="712150"/>
            <a:ext cx="8481900" cy="3835500"/>
          </a:xfrm>
          <a:prstGeom prst="rect">
            <a:avLst/>
          </a:prstGeom>
        </p:spPr>
        <p:txBody>
          <a:bodyPr lIns="91425" tIns="91425" rIns="91425" bIns="91425" anchor="ctr" anchorCtr="0">
            <a:noAutofit/>
          </a:bodyPr>
          <a:lstStyle/>
          <a:p>
            <a:pPr lvl="0" rtl="0">
              <a:spcBef>
                <a:spcPts val="0"/>
              </a:spcBef>
              <a:buNone/>
            </a:pPr>
            <a:endParaRPr sz="1800"/>
          </a:p>
          <a:p>
            <a:pPr marL="457200" lvl="0" indent="-342900" rtl="0">
              <a:spcBef>
                <a:spcPts val="0"/>
              </a:spcBef>
              <a:buSzPct val="100000"/>
              <a:buChar char="●"/>
            </a:pPr>
            <a:r>
              <a:rPr lang="en" sz="1800"/>
              <a:t>Marcus. (2015). Design, user experience, and usability: Interactive experience design. Place of publication not identified: Springer.</a:t>
            </a:r>
          </a:p>
          <a:p>
            <a:pPr marL="457200" lvl="0" indent="-342900" rtl="0">
              <a:spcBef>
                <a:spcPts val="0"/>
              </a:spcBef>
              <a:buSzPct val="100000"/>
              <a:buChar char="●"/>
            </a:pPr>
            <a:r>
              <a:rPr lang="en" sz="1800"/>
              <a:t>Papoutsaki, A., Sangkloy, P., Laskey, J., Daskalova, N., Huang, J., &amp; Hays, J. (2016). WebGazer: Scalable Webcam Eye Tracking Using User Interactions. Proceedings of the 25th International Joint Conference on Artificial Intelligence (IJCAI). Proceedings of the 25th International Joint Conference on Artificial Intelligence (IJCAI), 3839-3845.</a:t>
            </a:r>
          </a:p>
          <a:p>
            <a:pPr marL="457200" lvl="0" indent="-342900" rtl="0">
              <a:spcBef>
                <a:spcPts val="0"/>
              </a:spcBef>
              <a:buSzPct val="100000"/>
              <a:buChar char="●"/>
            </a:pPr>
            <a:r>
              <a:rPr lang="en" sz="1800"/>
              <a:t>Shimojo, S., Simion, C., Shimojo, E., &amp; Scheier, C. (2003). Gaze bias both reflects and influence preference. Nature Neuroscience, 6, 1317–1322.</a:t>
            </a:r>
          </a:p>
          <a:p>
            <a:pPr marL="457200" lvl="0" indent="-342900" rtl="0">
              <a:spcBef>
                <a:spcPts val="0"/>
              </a:spcBef>
              <a:buSzPct val="100000"/>
              <a:buChar char="●"/>
            </a:pPr>
            <a:r>
              <a:rPr lang="en" sz="1800"/>
              <a:t>Usability 101: Introduction to Usability. (n.d.). Retrieved November 27, 2016, from https://www.nngroup.com/articles/usability-101-introduction-to-usability/</a:t>
            </a:r>
          </a:p>
          <a:p>
            <a:pPr marL="457200" lvl="0" indent="-342900" rtl="0">
              <a:spcBef>
                <a:spcPts val="0"/>
              </a:spcBef>
              <a:buSzPct val="100000"/>
              <a:buChar char="●"/>
            </a:pPr>
            <a:r>
              <a:rPr lang="en" sz="1800"/>
              <a:t> Usability in Software Design. (n.d.). Retrieved November 27, 2016, from https://msdn.microsoft.com/en-us/library/ms997577.aspx </a:t>
            </a:r>
          </a:p>
          <a:p>
            <a:pPr marL="457200" lvl="0" indent="-342900" rtl="0">
              <a:spcBef>
                <a:spcPts val="0"/>
              </a:spcBef>
              <a:buSzPct val="100000"/>
              <a:buChar char="●"/>
            </a:pPr>
            <a:r>
              <a:rPr lang="en" sz="1800"/>
              <a:t>W3C. (n.d.). Retrieved November 24, 2016, from https://www.w3.org/standards/webdesign/htmlcss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a:spcBef>
                <a:spcPts val="0"/>
              </a:spcBef>
              <a:buNone/>
            </a:pPr>
            <a:r>
              <a:rPr lang="en"/>
              <a:t>Thank you</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r>
              <a:rPr lang="en"/>
              <a:t>Webgazer.js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283103" y="712140"/>
            <a:ext cx="6244200" cy="3835500"/>
          </a:xfrm>
          <a:prstGeom prst="rect">
            <a:avLst/>
          </a:prstGeom>
        </p:spPr>
        <p:txBody>
          <a:bodyPr lIns="91425" tIns="91425" rIns="91425" bIns="91425" anchor="ctr" anchorCtr="0">
            <a:noAutofit/>
          </a:bodyPr>
          <a:lstStyle/>
          <a:p>
            <a:pPr lvl="0" rtl="0">
              <a:spcBef>
                <a:spcPts val="0"/>
              </a:spcBef>
              <a:buNone/>
            </a:pPr>
            <a:endParaRPr/>
          </a:p>
        </p:txBody>
      </p:sp>
      <p:pic>
        <p:nvPicPr>
          <p:cNvPr id="447" name="Shape 447"/>
          <p:cNvPicPr preferRelativeResize="0"/>
          <p:nvPr/>
        </p:nvPicPr>
        <p:blipFill>
          <a:blip r:embed="rId3">
            <a:alphaModFix/>
          </a:blip>
          <a:stretch>
            <a:fillRect/>
          </a:stretch>
        </p:blipFill>
        <p:spPr>
          <a:xfrm>
            <a:off x="485775" y="685800"/>
            <a:ext cx="8172450" cy="377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83100" y="788350"/>
            <a:ext cx="8631600" cy="3835500"/>
          </a:xfrm>
          <a:prstGeom prst="rect">
            <a:avLst/>
          </a:prstGeom>
        </p:spPr>
        <p:txBody>
          <a:bodyPr lIns="91425" tIns="91425" rIns="91425" bIns="91425" anchor="t" anchorCtr="0">
            <a:noAutofit/>
          </a:bodyPr>
          <a:lstStyle/>
          <a:p>
            <a:pPr lvl="0" rtl="0">
              <a:spcBef>
                <a:spcPts val="0"/>
              </a:spcBef>
              <a:buNone/>
            </a:pPr>
            <a:r>
              <a:rPr lang="en"/>
              <a:t/>
            </a:r>
            <a:br>
              <a:rPr lang="en"/>
            </a:br>
            <a:r>
              <a:rPr lang="en" sz="3600"/>
              <a:t>Eye tracking:</a:t>
            </a:r>
          </a:p>
          <a:p>
            <a:pPr lvl="0" rtl="0">
              <a:spcBef>
                <a:spcPts val="0"/>
              </a:spcBef>
              <a:buNone/>
            </a:pPr>
            <a:r>
              <a:rPr lang="en" sz="6000">
                <a:solidFill>
                  <a:schemeClr val="accent5"/>
                </a:solidFill>
              </a:rPr>
              <a:t>Convenience</a:t>
            </a:r>
            <a:br>
              <a:rPr lang="en" sz="6000">
                <a:solidFill>
                  <a:schemeClr val="accent5"/>
                </a:solidFill>
              </a:rPr>
            </a:br>
            <a:r>
              <a:rPr lang="en">
                <a:solidFill>
                  <a:schemeClr val="accent5"/>
                </a:solidFill>
              </a:rPr>
              <a:t/>
            </a:r>
            <a:br>
              <a:rPr lang="en">
                <a:solidFill>
                  <a:schemeClr val="accent5"/>
                </a:solidFill>
              </a:rPr>
            </a:br>
            <a:endParaRPr lang="en">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100" y="712150"/>
            <a:ext cx="8631600" cy="3835500"/>
          </a:xfrm>
          <a:prstGeom prst="rect">
            <a:avLst/>
          </a:prstGeom>
        </p:spPr>
        <p:txBody>
          <a:bodyPr lIns="91425" tIns="91425" rIns="91425" bIns="91425" anchor="t" anchorCtr="0">
            <a:noAutofit/>
          </a:bodyPr>
          <a:lstStyle/>
          <a:p>
            <a:pPr lvl="0">
              <a:spcBef>
                <a:spcPts val="0"/>
              </a:spcBef>
              <a:buNone/>
            </a:pPr>
            <a:r>
              <a:rPr lang="en" sz="6000"/>
              <a:t/>
            </a:r>
            <a:br>
              <a:rPr lang="en" sz="6000"/>
            </a:br>
            <a:r>
              <a:rPr lang="en" sz="6000"/>
              <a:t>Usability</a:t>
            </a:r>
          </a:p>
          <a:p>
            <a:pPr lvl="0" rtl="0">
              <a:spcBef>
                <a:spcPts val="0"/>
              </a:spcBef>
              <a:buNone/>
            </a:pPr>
            <a:r>
              <a:rPr lang="en" sz="6000">
                <a:solidFill>
                  <a:schemeClr val="accent5"/>
                </a:solidFill>
              </a:rPr>
              <a:t>Convenience</a:t>
            </a:r>
            <a:br>
              <a:rPr lang="en" sz="6000">
                <a:solidFill>
                  <a:schemeClr val="accent5"/>
                </a:solidFill>
              </a:rPr>
            </a:br>
            <a:endParaRPr lang="en" sz="60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lvl="0" rtl="0">
              <a:spcBef>
                <a:spcPts val="0"/>
              </a:spcBef>
              <a:spcAft>
                <a:spcPts val="1000"/>
              </a:spcAft>
              <a:buClr>
                <a:srgbClr val="000000"/>
              </a:buClr>
              <a:buSzPct val="25000"/>
              <a:buFont typeface="Arial"/>
              <a:buNone/>
            </a:pPr>
            <a:r>
              <a:rPr lang="en">
                <a:solidFill>
                  <a:schemeClr val="accent5"/>
                </a:solidFill>
              </a:rPr>
              <a:t>Google Chrome +</a:t>
            </a:r>
          </a:p>
          <a:p>
            <a:pPr lvl="0" rtl="0">
              <a:spcBef>
                <a:spcPts val="0"/>
              </a:spcBef>
              <a:spcAft>
                <a:spcPts val="1000"/>
              </a:spcAft>
              <a:buNone/>
            </a:pPr>
            <a:r>
              <a:rPr lang="en"/>
              <a:t>Eye movements +</a:t>
            </a:r>
          </a:p>
          <a:p>
            <a:pPr lvl="0" rtl="0">
              <a:spcBef>
                <a:spcPts val="0"/>
              </a:spcBef>
              <a:spcAft>
                <a:spcPts val="1000"/>
              </a:spcAft>
              <a:buNone/>
            </a:pPr>
            <a:r>
              <a:rPr lang="en"/>
              <a:t>Web camera</a:t>
            </a:r>
          </a:p>
          <a:p>
            <a:pPr lvl="0" rtl="0">
              <a:spcBef>
                <a:spcPts val="0"/>
              </a:spcBef>
              <a:spcAft>
                <a:spcPts val="1000"/>
              </a:spcAft>
              <a:buNone/>
            </a:pPr>
            <a:endParaRPr sz="2400" b="0"/>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1985</Words>
  <PresentationFormat>On-screen Show (16:9)</PresentationFormat>
  <Paragraphs>161</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Raleway</vt:lpstr>
      <vt:lpstr>Lato</vt:lpstr>
      <vt:lpstr>Verdana</vt:lpstr>
      <vt:lpstr>swiss-2</vt:lpstr>
      <vt:lpstr>eyeGalaw:  A Google Chrome Extension for Webpage Navigation through Human Gaze</vt:lpstr>
      <vt:lpstr>Eyes</vt:lpstr>
      <vt:lpstr>Slide 3</vt:lpstr>
      <vt:lpstr>Why study eye tracking? </vt:lpstr>
      <vt:lpstr> Technology: Usability  </vt:lpstr>
      <vt:lpstr> Technology: Convenience  </vt:lpstr>
      <vt:lpstr> Eye tracking: Convenience  </vt:lpstr>
      <vt:lpstr> Usability Convenience </vt:lpstr>
      <vt:lpstr>Google Chrome + Eye movements + Web camera </vt:lpstr>
      <vt:lpstr>Specifically,</vt:lpstr>
      <vt:lpstr>1</vt:lpstr>
      <vt:lpstr>2</vt:lpstr>
      <vt:lpstr>3</vt:lpstr>
      <vt:lpstr>How? (Methodology)</vt:lpstr>
      <vt:lpstr>System Requirements</vt:lpstr>
      <vt:lpstr>Webgazer.js</vt:lpstr>
      <vt:lpstr>eyeGalaw: Main Functionalities</vt:lpstr>
      <vt:lpstr>1 Settings Tab</vt:lpstr>
      <vt:lpstr>Slide 19</vt:lpstr>
      <vt:lpstr>Slide 20</vt:lpstr>
      <vt:lpstr>2 Scroll Up and Down, </vt:lpstr>
      <vt:lpstr>Slide 22</vt:lpstr>
      <vt:lpstr>3 Back page and Foward page</vt:lpstr>
      <vt:lpstr>Slide 24</vt:lpstr>
      <vt:lpstr>4 Hold </vt:lpstr>
      <vt:lpstr>Slide 26</vt:lpstr>
      <vt:lpstr>Slide 27</vt:lpstr>
      <vt:lpstr>5 Toggle Hide/Show interface </vt:lpstr>
      <vt:lpstr>Slide 29</vt:lpstr>
      <vt:lpstr>Results and Discussion</vt:lpstr>
      <vt:lpstr>A google chrome extension was developed to navigate using the eye movements.</vt:lpstr>
      <vt:lpstr>Testing</vt:lpstr>
      <vt:lpstr>Testing</vt:lpstr>
      <vt:lpstr>Slide 34</vt:lpstr>
      <vt:lpstr>Use of terms throughout system (Inconsistent/Consistent) Terminology is intuitive (Never/Always) Position of messages on screen (Inconsistent/Consistent) Prompts for adjusting input in settings tab (Confusing/Clear) Error messages (Helpful/Unhelpful)</vt:lpstr>
      <vt:lpstr>Slide 36</vt:lpstr>
      <vt:lpstr>Overall rating for learning to navigate webpages using eyeGalaw (Difficult/Easy) Learning to operate and adjust eyeGalaw settings (Difficult/Easy) Learning to navigate a webpage by eyeGalaw  (Difficult/Easy) Performing  tasks is straightforward i.e. scrolling up/down,  hide controls and disable scrolling. (Never/Always) </vt:lpstr>
      <vt:lpstr>Slide 38</vt:lpstr>
      <vt:lpstr>Slide 39</vt:lpstr>
      <vt:lpstr>Overall eyeGalaw speed (Too slow/Fast enough) eyeGalaw startup speed (Too slow/Fast enough) eyeGalaw speed in responding to the actions that a user does i.e. adjusting settings, navigation. (Too slow/Fast enough) eyeGalaw  failure mechanisms: Errors can occur without warnings, Error messages are displayed correctly (Unreliable/Reliable) eyeGalaw  failure mechanisms: Periodic restarts or refresh can help fix extension problems (Unreliable/Reliable) eyeGalaw is designed for all levels of users (Never/Always) Overall usefulness of eyeGalaw in web page navigation (Not Useful/ Very Useful)</vt:lpstr>
      <vt:lpstr>Slide 41</vt:lpstr>
      <vt:lpstr>Difficult / Easy Terrible / Wonderful Frustrating / Satisfying   Dull / Stimulating  Rigid / Flexible</vt:lpstr>
      <vt:lpstr>Slide 43</vt:lpstr>
      <vt:lpstr>Slide 44</vt:lpstr>
      <vt:lpstr>1. Overall, I am satisfied with how easy it is to use eyeGalaw 2. It was simple to use eyeGalaw 6. The information (such as online help, on-screen messages, and other documentation) provided with eyeGalaw is clear. 7. It is easy to find the information I needed. 8. The information provided for the system is easy to understand. 9. The organization of information on the system screens is clear. 10.The interface of eyeGalaw is pleasant. 11. I like using the interface of eyeGalaw. </vt:lpstr>
      <vt:lpstr>Slide 46</vt:lpstr>
      <vt:lpstr>Slide 47</vt:lpstr>
      <vt:lpstr>3.  I can effectively navigate webpages using eyeGalaw. 4. I can effectively complete my work using eyeGalaw. 5. I can effectively complete my work quickly  using eyeGalaw. 12.  eyeGalaw has all the functions and capabilities I expect it to have. 13.Overall, I am satisfied with eyeGalaw. </vt:lpstr>
      <vt:lpstr>Conclusion and Future Work</vt:lpstr>
      <vt:lpstr>Demo</vt:lpstr>
      <vt:lpstr>Slide 51</vt:lpstr>
      <vt:lpstr>Possible improvements </vt:lpstr>
      <vt:lpstr>Possible improvements </vt:lpstr>
      <vt:lpstr>Possible improvements </vt:lpstr>
      <vt:lpstr>In the future..</vt:lpstr>
      <vt:lpstr>Slide 56</vt:lpstr>
      <vt:lpstr>eyeGalaw:  A Google Chrome Extension for Webpage Navigation through Human Gaze</vt:lpstr>
      <vt:lpstr>Thank you!</vt:lpstr>
      <vt:lpstr>References</vt:lpstr>
      <vt:lpstr>Thank you</vt:lpstr>
      <vt:lpstr>E. Dimacali and L. Danila, "SurfSocial: A Google Chrome Chat Extension as a Real-Time Forum System", Institute of Computer Science, UPLB. Special Problem, 2016. unpublished paper. F. Ventocilla and R. Recario, "Enabing speech navigation on active web page using google chrome extension", Institute of Computer Science, UPLB. Special Problem, 2014. unpublished paper. How to Manually Install Extensions in Google Chrome - Make ... (2014, June). Retrieved November 24, 2016, from https://www.maketecheasier.com/manually-install-extensions-google-chrome How to Make a Chrome Extension. (2015, January). Retrieved November 24, 2016, from https://robots.thoughtbot.com/how-to-make-a-chrome-extension </vt:lpstr>
      <vt:lpstr> Marcus. (2015). Design, user experience, and usability: Interactive experience design. Place of publication not identified: Springer. Papoutsaki, A., Sangkloy, P., Laskey, J., Daskalova, N., Huang, J., &amp; Hays, J. (2016). WebGazer: Scalable Webcam Eye Tracking Using User Interactions. Proceedings of the 25th International Joint Conference on Artificial Intelligence (IJCAI). Proceedings of the 25th International Joint Conference on Artificial Intelligence (IJCAI), 3839-3845. Shimojo, S., Simion, C., Shimojo, E., &amp; Scheier, C. (2003). Gaze bias both reflects and influence preference. Nature Neuroscience, 6, 1317–1322. Usability 101: Introduction to Usability. (n.d.). Retrieved November 27, 2016, from https://www.nngroup.com/articles/usability-101-introduction-to-usability/  Usability in Software Design. (n.d.). Retrieved November 27, 2016, from https://msdn.microsoft.com/en-us/library/ms997577.aspx  W3C. (n.d.). Retrieved November 24, 2016, from https://www.w3.org/standards/webdesign/htmlcss</vt:lpstr>
      <vt:lpstr>Thank you</vt:lpstr>
      <vt:lpstr>Webgazer.js</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eyeGalaw:  A Google Chrome Extension for Webpage Navigation through Human Gaze</dc:title>
  <cp:lastModifiedBy>Chs</cp:lastModifiedBy>
  <cp:revision>7</cp:revision>
  <dcterms:modified xsi:type="dcterms:W3CDTF">2017-05-26T08:31:32Z</dcterms:modified>
</cp:coreProperties>
</file>