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88" r:id="rId5"/>
    <p:sldId id="289" r:id="rId6"/>
    <p:sldId id="292" r:id="rId7"/>
    <p:sldId id="311" r:id="rId8"/>
    <p:sldId id="293" r:id="rId9"/>
    <p:sldId id="312" r:id="rId10"/>
    <p:sldId id="294" r:id="rId11"/>
    <p:sldId id="313" r:id="rId12"/>
    <p:sldId id="314" r:id="rId13"/>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57"/>
    <p:restoredTop sz="95970"/>
  </p:normalViewPr>
  <p:slideViewPr>
    <p:cSldViewPr>
      <p:cViewPr varScale="1">
        <p:scale>
          <a:sx n="133" d="100"/>
          <a:sy n="133" d="100"/>
        </p:scale>
        <p:origin x="208" y="20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t>2021/4/28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t>‹#›</a:t>
            </a:fld>
            <a:endParaRPr lang="zh-CN" altLang="en-US"/>
          </a:p>
        </p:txBody>
      </p:sp>
    </p:spTree>
    <p:extLst>
      <p:ext uri="{BB962C8B-B14F-4D97-AF65-F5344CB8AC3E}">
        <p14:creationId xmlns:p14="http://schemas.microsoft.com/office/powerpoint/2010/main" val="353218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1</a:t>
            </a:fld>
            <a:endParaRPr lang="zh-CN" altLang="en-US"/>
          </a:p>
        </p:txBody>
      </p:sp>
    </p:spTree>
    <p:extLst>
      <p:ext uri="{BB962C8B-B14F-4D97-AF65-F5344CB8AC3E}">
        <p14:creationId xmlns:p14="http://schemas.microsoft.com/office/powerpoint/2010/main" val="334568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10</a:t>
            </a:fld>
            <a:endParaRPr lang="zh-CN" altLang="en-US"/>
          </a:p>
        </p:txBody>
      </p:sp>
    </p:spTree>
    <p:extLst>
      <p:ext uri="{BB962C8B-B14F-4D97-AF65-F5344CB8AC3E}">
        <p14:creationId xmlns:p14="http://schemas.microsoft.com/office/powerpoint/2010/main" val="2642702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11</a:t>
            </a:fld>
            <a:endParaRPr lang="zh-CN" altLang="en-US"/>
          </a:p>
        </p:txBody>
      </p:sp>
    </p:spTree>
    <p:extLst>
      <p:ext uri="{BB962C8B-B14F-4D97-AF65-F5344CB8AC3E}">
        <p14:creationId xmlns:p14="http://schemas.microsoft.com/office/powerpoint/2010/main" val="372204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12</a:t>
            </a:fld>
            <a:endParaRPr lang="zh-CN" altLang="en-US"/>
          </a:p>
        </p:txBody>
      </p:sp>
    </p:spTree>
    <p:extLst>
      <p:ext uri="{BB962C8B-B14F-4D97-AF65-F5344CB8AC3E}">
        <p14:creationId xmlns:p14="http://schemas.microsoft.com/office/powerpoint/2010/main" val="124117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a:t>
            </a:fld>
            <a:endParaRPr lang="zh-CN" altLang="en-US"/>
          </a:p>
        </p:txBody>
      </p:sp>
    </p:spTree>
    <p:extLst>
      <p:ext uri="{BB962C8B-B14F-4D97-AF65-F5344CB8AC3E}">
        <p14:creationId xmlns:p14="http://schemas.microsoft.com/office/powerpoint/2010/main" val="3196411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a:t>
            </a:fld>
            <a:endParaRPr lang="zh-CN" altLang="en-US"/>
          </a:p>
        </p:txBody>
      </p:sp>
    </p:spTree>
    <p:extLst>
      <p:ext uri="{BB962C8B-B14F-4D97-AF65-F5344CB8AC3E}">
        <p14:creationId xmlns:p14="http://schemas.microsoft.com/office/powerpoint/2010/main" val="195512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a:t>
            </a:fld>
            <a:endParaRPr lang="zh-CN" altLang="en-US"/>
          </a:p>
        </p:txBody>
      </p:sp>
    </p:spTree>
    <p:extLst>
      <p:ext uri="{BB962C8B-B14F-4D97-AF65-F5344CB8AC3E}">
        <p14:creationId xmlns:p14="http://schemas.microsoft.com/office/powerpoint/2010/main" val="1056362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a:t>
            </a:fld>
            <a:endParaRPr lang="zh-CN" altLang="en-US"/>
          </a:p>
        </p:txBody>
      </p:sp>
    </p:spTree>
    <p:extLst>
      <p:ext uri="{BB962C8B-B14F-4D97-AF65-F5344CB8AC3E}">
        <p14:creationId xmlns:p14="http://schemas.microsoft.com/office/powerpoint/2010/main" val="425298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6</a:t>
            </a:fld>
            <a:endParaRPr lang="zh-CN" altLang="en-US"/>
          </a:p>
        </p:txBody>
      </p:sp>
    </p:spTree>
    <p:extLst>
      <p:ext uri="{BB962C8B-B14F-4D97-AF65-F5344CB8AC3E}">
        <p14:creationId xmlns:p14="http://schemas.microsoft.com/office/powerpoint/2010/main" val="1144560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7</a:t>
            </a:fld>
            <a:endParaRPr lang="zh-CN" altLang="en-US"/>
          </a:p>
        </p:txBody>
      </p:sp>
    </p:spTree>
    <p:extLst>
      <p:ext uri="{BB962C8B-B14F-4D97-AF65-F5344CB8AC3E}">
        <p14:creationId xmlns:p14="http://schemas.microsoft.com/office/powerpoint/2010/main" val="292932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8</a:t>
            </a:fld>
            <a:endParaRPr lang="zh-CN" altLang="en-US"/>
          </a:p>
        </p:txBody>
      </p:sp>
    </p:spTree>
    <p:extLst>
      <p:ext uri="{BB962C8B-B14F-4D97-AF65-F5344CB8AC3E}">
        <p14:creationId xmlns:p14="http://schemas.microsoft.com/office/powerpoint/2010/main" val="179638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9</a:t>
            </a:fld>
            <a:endParaRPr lang="zh-CN" altLang="en-US"/>
          </a:p>
        </p:txBody>
      </p:sp>
    </p:spTree>
    <p:extLst>
      <p:ext uri="{BB962C8B-B14F-4D97-AF65-F5344CB8AC3E}">
        <p14:creationId xmlns:p14="http://schemas.microsoft.com/office/powerpoint/2010/main" val="179609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2021/4/28</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8990582" y="4275293"/>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91F2E83-7BC7-45DC-BB0A-725F129DBF2A}"/>
              </a:ext>
            </a:extLst>
          </p:cNvPr>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2482436" y="2668642"/>
            <a:ext cx="6955750" cy="1754326"/>
          </a:xfrm>
          <a:prstGeom prst="rect">
            <a:avLst/>
          </a:prstGeom>
          <a:noFill/>
        </p:spPr>
        <p:txBody>
          <a:bodyPr wrap="none" rtlCol="0">
            <a:spAutoFit/>
          </a:bodyPr>
          <a:lstStyle/>
          <a:p>
            <a:pPr algn="ctr"/>
            <a:r>
              <a:rPr lang="zh-CN" altLang="en-US" sz="5400" spc="300" dirty="0">
                <a:solidFill>
                  <a:schemeClr val="tx1">
                    <a:lumMod val="85000"/>
                    <a:lumOff val="15000"/>
                  </a:schemeClr>
                </a:solidFill>
                <a:latin typeface="造字工房尚雅体演示版常规体" pitchFamily="50" charset="-122"/>
                <a:ea typeface="造字工房尚雅体演示版常规体" pitchFamily="50" charset="-122"/>
              </a:rPr>
              <a:t>逻辑回归</a:t>
            </a:r>
            <a:endParaRPr lang="en-US" altLang="zh-CN" sz="5400" spc="300" dirty="0">
              <a:solidFill>
                <a:schemeClr val="tx1">
                  <a:lumMod val="85000"/>
                  <a:lumOff val="15000"/>
                </a:schemeClr>
              </a:solidFill>
              <a:latin typeface="造字工房尚雅体演示版常规体" pitchFamily="50" charset="-122"/>
              <a:ea typeface="造字工房尚雅体演示版常规体" pitchFamily="50" charset="-122"/>
            </a:endParaRPr>
          </a:p>
          <a:p>
            <a:pPr algn="ctr"/>
            <a:r>
              <a:rPr lang="en-US" altLang="zh-CN" sz="5400" spc="300" dirty="0">
                <a:solidFill>
                  <a:schemeClr val="tx1">
                    <a:lumMod val="85000"/>
                    <a:lumOff val="15000"/>
                  </a:schemeClr>
                </a:solidFill>
                <a:latin typeface="+mj-lt"/>
                <a:ea typeface="造字工房尚雅体演示版常规体" pitchFamily="50" charset="-122"/>
              </a:rPr>
              <a:t>Logistic</a:t>
            </a:r>
            <a:r>
              <a:rPr lang="zh-CN" altLang="en-US" sz="5400" spc="300" dirty="0">
                <a:solidFill>
                  <a:schemeClr val="tx1">
                    <a:lumMod val="85000"/>
                    <a:lumOff val="15000"/>
                  </a:schemeClr>
                </a:solidFill>
                <a:latin typeface="+mj-lt"/>
                <a:ea typeface="造字工房尚雅体演示版常规体" pitchFamily="50" charset="-122"/>
              </a:rPr>
              <a:t> </a:t>
            </a:r>
            <a:r>
              <a:rPr lang="en-US" altLang="zh-CN" sz="5400" spc="300" dirty="0">
                <a:solidFill>
                  <a:schemeClr val="tx1">
                    <a:lumMod val="85000"/>
                    <a:lumOff val="15000"/>
                  </a:schemeClr>
                </a:solidFill>
                <a:latin typeface="+mj-lt"/>
                <a:ea typeface="造字工房尚雅体演示版常规体" pitchFamily="50" charset="-122"/>
              </a:rPr>
              <a:t>Regression</a:t>
            </a:r>
            <a:endParaRPr lang="zh-CN" altLang="en-US" sz="5400" spc="300" dirty="0">
              <a:solidFill>
                <a:schemeClr val="tx1">
                  <a:lumMod val="85000"/>
                  <a:lumOff val="15000"/>
                </a:schemeClr>
              </a:solidFill>
              <a:latin typeface="+mj-lt"/>
              <a:ea typeface="造字工房尚雅体演示版常规体" pitchFamily="50" charset="-122"/>
            </a:endParaRP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211904" y="2244730"/>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9263454" y="2235413"/>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3F43E57D-F6C5-4EAB-A54D-FB141D3CFFC6}"/>
              </a:ext>
            </a:extLst>
          </p:cNvPr>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89176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extLst>
    <p:ext uri="{E180D4A7-C9FB-4DFB-919C-405C955672EB}">
      <p14:showEvtLst xmlns:p14="http://schemas.microsoft.com/office/powerpoint/2010/main">
        <p14:playEvt time="210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3005951"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损失函数 </a:t>
            </a:r>
            <a:r>
              <a:rPr lang="en-US" altLang="zh-CN" b="1" dirty="0"/>
              <a:t>Loss</a:t>
            </a:r>
            <a:r>
              <a:rPr lang="zh-CN" altLang="en-US" b="1" dirty="0"/>
              <a:t> </a:t>
            </a:r>
            <a:r>
              <a:rPr lang="en-US" altLang="zh-CN" b="1" dirty="0"/>
              <a:t>Function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H="1">
            <a:off x="10718375" y="54403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107091" y="87089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72256" y="5805264"/>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72256" y="5873376"/>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EEA652B-D490-8440-BADF-F6A4090122C6}"/>
              </a:ext>
            </a:extLst>
          </p:cNvPr>
          <p:cNvSpPr txBox="1"/>
          <p:nvPr/>
        </p:nvSpPr>
        <p:spPr>
          <a:xfrm>
            <a:off x="1054646" y="1340768"/>
            <a:ext cx="9505056" cy="923330"/>
          </a:xfrm>
          <a:prstGeom prst="rect">
            <a:avLst/>
          </a:prstGeom>
          <a:noFill/>
        </p:spPr>
        <p:txBody>
          <a:bodyPr wrap="square" rtlCol="0">
            <a:spAutoFit/>
          </a:bodyPr>
          <a:lstStyle/>
          <a:p>
            <a:r>
              <a:rPr lang="zh-CN" altLang="en-US" dirty="0"/>
              <a:t>另一方面，在机器学习领域，我们更经常遇到的是损失函数的概念，其衡量的是模型预测错误的程度。其中</a:t>
            </a:r>
            <a:r>
              <a:rPr lang="en" altLang="zh-CN" dirty="0"/>
              <a:t>log</a:t>
            </a:r>
            <a:r>
              <a:rPr lang="zh-CN" altLang="en-US" dirty="0"/>
              <a:t>损失在单个数据点上的定义为−</a:t>
            </a:r>
            <a:r>
              <a:rPr lang="en" altLang="zh-CN" dirty="0" err="1"/>
              <a:t>ylogp</a:t>
            </a:r>
            <a:r>
              <a:rPr lang="en" altLang="zh-CN" dirty="0"/>
              <a:t>(</a:t>
            </a:r>
            <a:r>
              <a:rPr lang="en" altLang="zh-CN" dirty="0" err="1"/>
              <a:t>y|x</a:t>
            </a:r>
            <a:r>
              <a:rPr lang="en" altLang="zh-CN" dirty="0"/>
              <a:t>)−(1−y)log(1−p(</a:t>
            </a:r>
            <a:r>
              <a:rPr lang="en" altLang="zh-CN" dirty="0" err="1"/>
              <a:t>y|x</a:t>
            </a:r>
            <a:r>
              <a:rPr lang="en" altLang="zh-CN" dirty="0"/>
              <a:t>))</a:t>
            </a:r>
            <a:br>
              <a:rPr lang="en" altLang="zh-CN" dirty="0"/>
            </a:br>
            <a:endParaRPr kumimoji="1" lang="zh-CN" altLang="en-US" dirty="0"/>
          </a:p>
        </p:txBody>
      </p:sp>
      <p:pic>
        <p:nvPicPr>
          <p:cNvPr id="10" name="图片 9">
            <a:extLst>
              <a:ext uri="{FF2B5EF4-FFF2-40B4-BE49-F238E27FC236}">
                <a16:creationId xmlns:a16="http://schemas.microsoft.com/office/drawing/2014/main" id="{558D65BB-B2EC-9545-BC1E-64E5BE7A0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824" y="2154238"/>
            <a:ext cx="3517900" cy="939800"/>
          </a:xfrm>
          <a:prstGeom prst="rect">
            <a:avLst/>
          </a:prstGeom>
        </p:spPr>
      </p:pic>
      <p:pic>
        <p:nvPicPr>
          <p:cNvPr id="15" name="图片 14">
            <a:extLst>
              <a:ext uri="{FF2B5EF4-FFF2-40B4-BE49-F238E27FC236}">
                <a16:creationId xmlns:a16="http://schemas.microsoft.com/office/drawing/2014/main" id="{CC835467-0A1B-AA4B-844F-B639818E0E60}"/>
              </a:ext>
            </a:extLst>
          </p:cNvPr>
          <p:cNvPicPr>
            <a:picLocks noChangeAspect="1"/>
          </p:cNvPicPr>
          <p:nvPr/>
        </p:nvPicPr>
        <p:blipFill rotWithShape="1">
          <a:blip r:embed="rId4">
            <a:extLst>
              <a:ext uri="{28A0092B-C50C-407E-A947-70E740481C1C}">
                <a14:useLocalDpi xmlns:a14="http://schemas.microsoft.com/office/drawing/2010/main" val="0"/>
              </a:ext>
            </a:extLst>
          </a:blip>
          <a:srcRect t="42148"/>
          <a:stretch/>
        </p:blipFill>
        <p:spPr>
          <a:xfrm>
            <a:off x="1924534" y="2866131"/>
            <a:ext cx="7156140" cy="898643"/>
          </a:xfrm>
          <a:prstGeom prst="rect">
            <a:avLst/>
          </a:prstGeom>
        </p:spPr>
      </p:pic>
      <p:pic>
        <p:nvPicPr>
          <p:cNvPr id="14" name="图片 13">
            <a:extLst>
              <a:ext uri="{FF2B5EF4-FFF2-40B4-BE49-F238E27FC236}">
                <a16:creationId xmlns:a16="http://schemas.microsoft.com/office/drawing/2014/main" id="{9ED6903A-16A4-C646-90AE-F5F2A45E01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3129" y="3753121"/>
            <a:ext cx="4298950" cy="3082266"/>
          </a:xfrm>
          <a:prstGeom prst="rect">
            <a:avLst/>
          </a:prstGeom>
        </p:spPr>
      </p:pic>
    </p:spTree>
    <p:extLst>
      <p:ext uri="{BB962C8B-B14F-4D97-AF65-F5344CB8AC3E}">
        <p14:creationId xmlns:p14="http://schemas.microsoft.com/office/powerpoint/2010/main" val="8499329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3300904" cy="369332"/>
          </a:xfrm>
          <a:prstGeom prst="rect">
            <a:avLst/>
          </a:prstGeom>
        </p:spPr>
        <p:txBody>
          <a:bodyPr wrap="none">
            <a:spAutoFit/>
          </a:bodyPr>
          <a:lstStyle/>
          <a:p>
            <a:r>
              <a:rPr lang="en-US" altLang="zh-CN" b="1" dirty="0">
                <a:solidFill>
                  <a:srgbClr val="C00000"/>
                </a:solidFill>
              </a:rPr>
              <a:t>1</a:t>
            </a:r>
            <a:r>
              <a:rPr lang="zh-CN" altLang="en-US" b="1" dirty="0"/>
              <a:t>梯度下降</a:t>
            </a:r>
            <a:r>
              <a:rPr lang="en-US" altLang="zh-CN" b="1" dirty="0"/>
              <a:t>(Gradient Descent)</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H="1">
            <a:off x="10718375" y="54403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107091" y="87089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72256" y="5805264"/>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72256" y="5873376"/>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DB460DE-868C-8E44-8C60-891F44B68C68}"/>
              </a:ext>
            </a:extLst>
          </p:cNvPr>
          <p:cNvSpPr txBox="1"/>
          <p:nvPr/>
        </p:nvSpPr>
        <p:spPr>
          <a:xfrm>
            <a:off x="946526" y="1197746"/>
            <a:ext cx="9616735" cy="369332"/>
          </a:xfrm>
          <a:prstGeom prst="rect">
            <a:avLst/>
          </a:prstGeom>
          <a:noFill/>
        </p:spPr>
        <p:txBody>
          <a:bodyPr wrap="none" rtlCol="0">
            <a:spAutoFit/>
          </a:bodyPr>
          <a:lstStyle/>
          <a:p>
            <a:r>
              <a:rPr lang="zh-CN" altLang="en-US" dirty="0"/>
              <a:t>在逻辑回归模型中，我们最大化似然函数和最小化</a:t>
            </a:r>
            <a:r>
              <a:rPr lang="en" altLang="zh-CN" dirty="0"/>
              <a:t>log</a:t>
            </a:r>
            <a:r>
              <a:rPr lang="zh-CN" altLang="en-US" dirty="0"/>
              <a:t>损失函数实际上是等价的</a:t>
            </a:r>
            <a:r>
              <a:rPr lang="en-US" altLang="zh-CN" dirty="0">
                <a:sym typeface="Wingdings" pitchFamily="2" charset="2"/>
              </a:rPr>
              <a:t></a:t>
            </a:r>
            <a:r>
              <a:rPr lang="en-US" altLang="zh-CN" dirty="0"/>
              <a:t> </a:t>
            </a:r>
            <a:r>
              <a:rPr lang="zh-CN" altLang="en-US" dirty="0"/>
              <a:t>最优化问题</a:t>
            </a:r>
            <a:endParaRPr kumimoji="1"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19D6F9B-DC37-7C44-9F58-BC8D2CF22DE6}"/>
                  </a:ext>
                </a:extLst>
              </p:cNvPr>
              <p:cNvSpPr txBox="1"/>
              <p:nvPr/>
            </p:nvSpPr>
            <p:spPr>
              <a:xfrm>
                <a:off x="946526" y="1764494"/>
                <a:ext cx="9308132" cy="4806252"/>
              </a:xfrm>
              <a:prstGeom prst="rect">
                <a:avLst/>
              </a:prstGeom>
              <a:noFill/>
            </p:spPr>
            <p:txBody>
              <a:bodyPr wrap="square" rtlCol="0">
                <a:spAutoFit/>
              </a:bodyPr>
              <a:lstStyle/>
              <a:p>
                <a:r>
                  <a:rPr lang="zh-CN" altLang="en-US" dirty="0"/>
                  <a:t>梯度下降</a:t>
                </a:r>
                <a:r>
                  <a:rPr lang="en-US" altLang="zh-CN" dirty="0"/>
                  <a:t>(</a:t>
                </a:r>
                <a:r>
                  <a:rPr lang="en" altLang="zh-CN" dirty="0"/>
                  <a:t>Gradient Descent)</a:t>
                </a:r>
                <a:r>
                  <a:rPr lang="zh-CN" altLang="en-US" dirty="0"/>
                  <a:t>又叫作最速梯度下降，是一种迭代求解的方法，通过在每一步选取使目标函数变化最快的一个方向调整参数的值来逼近最优值。基本步骤如下：</a:t>
                </a:r>
              </a:p>
              <a:p>
                <a:pPr marL="285750" indent="-285750">
                  <a:buFont typeface="Arial" panose="020B0604020202020204" pitchFamily="34" charset="0"/>
                  <a:buChar char="•"/>
                </a:pPr>
                <a:r>
                  <a:rPr lang="zh-CN" altLang="en-US" dirty="0"/>
                  <a:t>选择下降方向（梯度方向，∇</a:t>
                </a:r>
                <a:r>
                  <a:rPr lang="en" altLang="zh-CN" dirty="0"/>
                  <a:t>J(</a:t>
                </a:r>
                <a:r>
                  <a:rPr lang="el-GR" altLang="zh-CN" dirty="0"/>
                  <a:t>θ)</a:t>
                </a:r>
                <a:r>
                  <a:rPr lang="en-US" altLang="zh-CN" dirty="0"/>
                  <a:t> </a:t>
                </a:r>
                <a:r>
                  <a:rPr lang="zh-CN" altLang="el-GR" dirty="0"/>
                  <a:t>）</a:t>
                </a:r>
              </a:p>
              <a:p>
                <a:pPr marL="285750" indent="-285750">
                  <a:buFont typeface="Arial" panose="020B0604020202020204" pitchFamily="34" charset="0"/>
                  <a:buChar char="•"/>
                </a:pPr>
                <a:r>
                  <a:rPr lang="zh-CN" altLang="en-US" dirty="0"/>
                  <a:t>选择步长</a:t>
                </a:r>
                <a14:m>
                  <m:oMath xmlns:m="http://schemas.openxmlformats.org/officeDocument/2006/math">
                    <m:r>
                      <a:rPr lang="zh-CN" altLang="en-US" i="1" smtClean="0">
                        <a:latin typeface="Cambria Math" panose="02040503050406030204" pitchFamily="18" charset="0"/>
                      </a:rPr>
                      <m:t>𝛼</m:t>
                    </m:r>
                  </m:oMath>
                </a14:m>
                <a:r>
                  <a:rPr lang="zh-CN" altLang="en-US" dirty="0"/>
                  <a:t>，更新参数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𝜃</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𝜃</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𝛼</m:t>
                    </m:r>
                    <m:r>
                      <m:rPr>
                        <m:sty m:val="p"/>
                      </m:rP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J</m:t>
                    </m:r>
                    <m:r>
                      <a:rPr lang="en-US" altLang="zh-CN" b="0" i="0"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𝜃</m:t>
                        </m:r>
                      </m:e>
                      <m:sup>
                        <m:r>
                          <a:rPr lang="en-US" altLang="zh-CN" i="1">
                            <a:latin typeface="Cambria Math" panose="02040503050406030204" pitchFamily="18" charset="0"/>
                          </a:rPr>
                          <m:t>𝑘</m:t>
                        </m:r>
                      </m:sup>
                    </m:sSup>
                  </m:oMath>
                </a14:m>
                <a:r>
                  <a:rPr lang="en" altLang="zh-CN" dirty="0"/>
                  <a:t>)</a:t>
                </a:r>
              </a:p>
              <a:p>
                <a:pPr marL="285750" indent="-285750">
                  <a:buFont typeface="Arial" panose="020B0604020202020204" pitchFamily="34" charset="0"/>
                  <a:buChar char="•"/>
                </a:pPr>
                <a:r>
                  <a:rPr lang="zh-CN" altLang="en-US" dirty="0"/>
                  <a:t>重复以上两步直到满足终止条件</a:t>
                </a:r>
              </a:p>
              <a:p>
                <a:r>
                  <a:rPr lang="zh-CN" altLang="en-US" dirty="0"/>
                  <a:t>其中损失函数的梯度计算方法为：</a:t>
                </a:r>
                <a:endParaRPr lang="en-US" altLang="zh-CN" dirty="0"/>
              </a:p>
              <a:p>
                <a:endParaRPr kumimoji="1" lang="en-US" altLang="zh-CN" dirty="0"/>
              </a:p>
              <a:p>
                <a:endParaRPr kumimoji="1" lang="en-US" altLang="zh-CN" dirty="0"/>
              </a:p>
              <a:p>
                <a:endParaRPr kumimoji="1"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沿梯度负方向选择一个较小的步长可以保证损失函数是减小的，另一方面，逻辑回归的损失函数是凸函数（加入正则项后是严格凸函数），可以保证我们找到的局部最优值同时是全局最优。</a:t>
                </a:r>
                <a:endParaRPr kumimoji="1" lang="zh-CN" altLang="en-US" dirty="0"/>
              </a:p>
            </p:txBody>
          </p:sp>
        </mc:Choice>
        <mc:Fallback xmlns="">
          <p:sp>
            <p:nvSpPr>
              <p:cNvPr id="8" name="文本框 7">
                <a:extLst>
                  <a:ext uri="{FF2B5EF4-FFF2-40B4-BE49-F238E27FC236}">
                    <a16:creationId xmlns:a16="http://schemas.microsoft.com/office/drawing/2014/main" id="{219D6F9B-DC37-7C44-9F58-BC8D2CF22DE6}"/>
                  </a:ext>
                </a:extLst>
              </p:cNvPr>
              <p:cNvSpPr txBox="1">
                <a:spLocks noRot="1" noChangeAspect="1" noMove="1" noResize="1" noEditPoints="1" noAdjustHandles="1" noChangeArrowheads="1" noChangeShapeType="1" noTextEdit="1"/>
              </p:cNvSpPr>
              <p:nvPr/>
            </p:nvSpPr>
            <p:spPr>
              <a:xfrm>
                <a:off x="946526" y="1764494"/>
                <a:ext cx="9308132" cy="4806252"/>
              </a:xfrm>
              <a:prstGeom prst="rect">
                <a:avLst/>
              </a:prstGeom>
              <a:blipFill>
                <a:blip r:embed="rId3"/>
                <a:stretch>
                  <a:fillRect l="-545" t="-789" b="-789"/>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E38833C1-37AE-F34C-8234-FF975A27F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7361" y="2464022"/>
            <a:ext cx="3140380" cy="3193494"/>
          </a:xfrm>
          <a:prstGeom prst="rect">
            <a:avLst/>
          </a:prstGeom>
        </p:spPr>
      </p:pic>
      <p:pic>
        <p:nvPicPr>
          <p:cNvPr id="14" name="图片 13">
            <a:extLst>
              <a:ext uri="{FF2B5EF4-FFF2-40B4-BE49-F238E27FC236}">
                <a16:creationId xmlns:a16="http://schemas.microsoft.com/office/drawing/2014/main" id="{E55457BC-1DF1-6F44-96E1-E7A6577C38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3782" y="3481192"/>
            <a:ext cx="4009831" cy="2179062"/>
          </a:xfrm>
          <a:prstGeom prst="rect">
            <a:avLst/>
          </a:prstGeom>
        </p:spPr>
      </p:pic>
    </p:spTree>
    <p:extLst>
      <p:ext uri="{BB962C8B-B14F-4D97-AF65-F5344CB8AC3E}">
        <p14:creationId xmlns:p14="http://schemas.microsoft.com/office/powerpoint/2010/main" val="605211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33644"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栗子</a:t>
            </a:r>
            <a:r>
              <a:rPr lang="en-US" altLang="zh-CN" b="1" dirty="0"/>
              <a:t>🌰</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H="1">
            <a:off x="10718375" y="54403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107091" y="87089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72256" y="5805264"/>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72256" y="5873376"/>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B018559D-CB97-774C-8D70-9F14226E4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057" y="0"/>
            <a:ext cx="7490298" cy="6858000"/>
          </a:xfrm>
          <a:prstGeom prst="rect">
            <a:avLst/>
          </a:prstGeom>
        </p:spPr>
      </p:pic>
      <p:sp>
        <p:nvSpPr>
          <p:cNvPr id="6" name="文本框 5">
            <a:extLst>
              <a:ext uri="{FF2B5EF4-FFF2-40B4-BE49-F238E27FC236}">
                <a16:creationId xmlns:a16="http://schemas.microsoft.com/office/drawing/2014/main" id="{30631863-84F5-5149-A917-DB97DB274C33}"/>
              </a:ext>
            </a:extLst>
          </p:cNvPr>
          <p:cNvSpPr txBox="1"/>
          <p:nvPr/>
        </p:nvSpPr>
        <p:spPr>
          <a:xfrm>
            <a:off x="6311230" y="1088487"/>
            <a:ext cx="2520279" cy="461665"/>
          </a:xfrm>
          <a:prstGeom prst="rect">
            <a:avLst/>
          </a:prstGeom>
          <a:noFill/>
        </p:spPr>
        <p:txBody>
          <a:bodyPr wrap="square" rtlCol="0">
            <a:spAutoFit/>
          </a:bodyPr>
          <a:lstStyle/>
          <a:p>
            <a:r>
              <a:rPr kumimoji="1" lang="zh-CN" altLang="en-US" sz="1200" dirty="0"/>
              <a:t>代入：</a:t>
            </a:r>
            <a:r>
              <a:rPr kumimoji="1" lang="en-US" altLang="zh-CN" sz="1200" dirty="0"/>
              <a:t>x1 = 3, x2 = 2, y=1</a:t>
            </a:r>
          </a:p>
          <a:p>
            <a:r>
              <a:rPr kumimoji="1" lang="zh-CN" altLang="en-US" sz="1200" dirty="0"/>
              <a:t>           </a:t>
            </a:r>
            <a:r>
              <a:rPr kumimoji="1" lang="en-US" altLang="zh-CN" sz="1200" dirty="0"/>
              <a:t>w1=0,w2=0, b=0</a:t>
            </a:r>
          </a:p>
        </p:txBody>
      </p:sp>
      <p:sp>
        <p:nvSpPr>
          <p:cNvPr id="12" name="文本框 11">
            <a:extLst>
              <a:ext uri="{FF2B5EF4-FFF2-40B4-BE49-F238E27FC236}">
                <a16:creationId xmlns:a16="http://schemas.microsoft.com/office/drawing/2014/main" id="{266E31DB-7CA1-394F-868A-F533F5EEEECA}"/>
              </a:ext>
            </a:extLst>
          </p:cNvPr>
          <p:cNvSpPr txBox="1"/>
          <p:nvPr/>
        </p:nvSpPr>
        <p:spPr>
          <a:xfrm>
            <a:off x="6693305" y="3933056"/>
            <a:ext cx="2520279" cy="461665"/>
          </a:xfrm>
          <a:prstGeom prst="rect">
            <a:avLst/>
          </a:prstGeom>
          <a:noFill/>
        </p:spPr>
        <p:txBody>
          <a:bodyPr wrap="square" rtlCol="0">
            <a:spAutoFit/>
          </a:bodyPr>
          <a:lstStyle/>
          <a:p>
            <a:r>
              <a:rPr kumimoji="1" lang="zh-CN" altLang="en-US" sz="1200" dirty="0"/>
              <a:t>代入：</a:t>
            </a:r>
            <a:r>
              <a:rPr kumimoji="1" lang="en-US" altLang="zh-CN" sz="1200" dirty="0"/>
              <a:t>x1 = 3, x2 = 2, y=1</a:t>
            </a:r>
          </a:p>
          <a:p>
            <a:r>
              <a:rPr kumimoji="1" lang="zh-CN" altLang="en-US" sz="1200" dirty="0"/>
              <a:t>           </a:t>
            </a:r>
            <a:r>
              <a:rPr kumimoji="1" lang="en-US" altLang="zh-CN" sz="1200" dirty="0"/>
              <a:t>w1=0.15,w2=0.1, b=0.01</a:t>
            </a:r>
          </a:p>
        </p:txBody>
      </p:sp>
    </p:spTree>
    <p:extLst>
      <p:ext uri="{BB962C8B-B14F-4D97-AF65-F5344CB8AC3E}">
        <p14:creationId xmlns:p14="http://schemas.microsoft.com/office/powerpoint/2010/main" val="32944689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236236" cy="369332"/>
          </a:xfrm>
          <a:prstGeom prst="rect">
            <a:avLst/>
          </a:prstGeom>
        </p:spPr>
        <p:txBody>
          <a:bodyPr wrap="none">
            <a:spAutoFit/>
          </a:bodyPr>
          <a:lstStyle/>
          <a:p>
            <a:r>
              <a:rPr lang="en-US" altLang="zh-CN" b="1" dirty="0">
                <a:solidFill>
                  <a:srgbClr val="C00000"/>
                </a:solidFill>
              </a:rPr>
              <a:t>1</a:t>
            </a:r>
            <a:r>
              <a:rPr lang="zh-CN" altLang="en-US" b="1" dirty="0"/>
              <a:t>机器学习</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D8FD19F5-652E-7B4F-9F79-A7ABC6BA1F39}"/>
              </a:ext>
            </a:extLst>
          </p:cNvPr>
          <p:cNvGrpSpPr/>
          <p:nvPr/>
        </p:nvGrpSpPr>
        <p:grpSpPr>
          <a:xfrm>
            <a:off x="1421249" y="0"/>
            <a:ext cx="9392411" cy="6858000"/>
            <a:chOff x="1455323" y="0"/>
            <a:chExt cx="9392411" cy="6858000"/>
          </a:xfrm>
        </p:grpSpPr>
        <p:pic>
          <p:nvPicPr>
            <p:cNvPr id="7" name="图片 6" descr="图形用户界面, 应用程序&#10;&#10;描述已自动生成">
              <a:extLst>
                <a:ext uri="{FF2B5EF4-FFF2-40B4-BE49-F238E27FC236}">
                  <a16:creationId xmlns:a16="http://schemas.microsoft.com/office/drawing/2014/main" id="{C0B7E8C5-322C-FF42-B2F6-0291B1268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323" y="0"/>
              <a:ext cx="9279766" cy="6858000"/>
            </a:xfrm>
            <a:prstGeom prst="rect">
              <a:avLst/>
            </a:prstGeom>
          </p:spPr>
        </p:pic>
        <p:sp>
          <p:nvSpPr>
            <p:cNvPr id="8" name="矩形 7">
              <a:extLst>
                <a:ext uri="{FF2B5EF4-FFF2-40B4-BE49-F238E27FC236}">
                  <a16:creationId xmlns:a16="http://schemas.microsoft.com/office/drawing/2014/main" id="{E26E55A5-0C6F-6C4A-ADD9-7D2931392EF6}"/>
                </a:ext>
              </a:extLst>
            </p:cNvPr>
            <p:cNvSpPr/>
            <p:nvPr/>
          </p:nvSpPr>
          <p:spPr>
            <a:xfrm>
              <a:off x="9119542" y="0"/>
              <a:ext cx="1728192" cy="1048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grpSp>
      <p:sp>
        <p:nvSpPr>
          <p:cNvPr id="10" name="圆角矩形 9">
            <a:extLst>
              <a:ext uri="{FF2B5EF4-FFF2-40B4-BE49-F238E27FC236}">
                <a16:creationId xmlns:a16="http://schemas.microsoft.com/office/drawing/2014/main" id="{03E0652C-16C0-B743-AA89-5A4A43E59F02}"/>
              </a:ext>
            </a:extLst>
          </p:cNvPr>
          <p:cNvSpPr/>
          <p:nvPr/>
        </p:nvSpPr>
        <p:spPr>
          <a:xfrm>
            <a:off x="7391350" y="3857352"/>
            <a:ext cx="2232248" cy="37302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noFill/>
            </a:endParaRPr>
          </a:p>
        </p:txBody>
      </p:sp>
    </p:spTree>
    <p:extLst>
      <p:ext uri="{BB962C8B-B14F-4D97-AF65-F5344CB8AC3E}">
        <p14:creationId xmlns:p14="http://schemas.microsoft.com/office/powerpoint/2010/main" val="28834359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33644"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树模型</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486693" y="2697887"/>
            <a:ext cx="9308545" cy="1348382"/>
          </a:xfrm>
          <a:prstGeom prst="rect">
            <a:avLst/>
          </a:prstGeom>
          <a:noFill/>
        </p:spPr>
        <p:txBody>
          <a:bodyPr wrap="square" rtlCol="0">
            <a:spAutoFit/>
          </a:bodyPr>
          <a:lstStyle/>
          <a:p>
            <a:pPr>
              <a:lnSpc>
                <a:spcPct val="150000"/>
              </a:lnSpc>
            </a:pPr>
            <a:r>
              <a:rPr lang="en" altLang="zh-CN" sz="1400" spc="300" dirty="0">
                <a:latin typeface="微软雅黑 Light" panose="020B0502040204020203" pitchFamily="34" charset="-122"/>
                <a:ea typeface="微软雅黑 Light" panose="020B0502040204020203" pitchFamily="34" charset="-122"/>
                <a:cs typeface="Open Sans" pitchFamily="34" charset="0"/>
              </a:rPr>
              <a:t>Logistic Regression </a:t>
            </a:r>
            <a:r>
              <a:rPr lang="zh-CN" altLang="en-US" sz="1400" spc="300" dirty="0">
                <a:latin typeface="微软雅黑 Light" panose="020B0502040204020203" pitchFamily="34" charset="-122"/>
                <a:ea typeface="微软雅黑 Light" panose="020B0502040204020203" pitchFamily="34" charset="-122"/>
                <a:cs typeface="Open Sans" pitchFamily="34" charset="0"/>
              </a:rPr>
              <a:t>虽然被称为回归，但其实际上是分类模型，并常用于二分类。</a:t>
            </a:r>
            <a:r>
              <a:rPr lang="en" altLang="zh-CN" sz="1400" spc="300" dirty="0">
                <a:latin typeface="微软雅黑 Light" panose="020B0502040204020203" pitchFamily="34" charset="-122"/>
                <a:ea typeface="微软雅黑 Light" panose="020B0502040204020203" pitchFamily="34" charset="-122"/>
                <a:cs typeface="Open Sans" pitchFamily="34" charset="0"/>
              </a:rPr>
              <a:t>Logistic Regression </a:t>
            </a:r>
            <a:r>
              <a:rPr lang="zh-CN" altLang="en-US" sz="1400" spc="300" dirty="0">
                <a:latin typeface="微软雅黑 Light" panose="020B0502040204020203" pitchFamily="34" charset="-122"/>
                <a:ea typeface="微软雅黑 Light" panose="020B0502040204020203" pitchFamily="34" charset="-122"/>
                <a:cs typeface="Open Sans" pitchFamily="34" charset="0"/>
              </a:rPr>
              <a:t>因其简单、可并行化、可解释强深受工业界喜爱。</a:t>
            </a:r>
          </a:p>
          <a:p>
            <a:pPr>
              <a:lnSpc>
                <a:spcPct val="150000"/>
              </a:lnSpc>
            </a:pPr>
            <a:br>
              <a:rPr lang="zh-CN" altLang="en-US" sz="1400" spc="300" dirty="0">
                <a:latin typeface="微软雅黑 Light" panose="020B0502040204020203" pitchFamily="34" charset="-122"/>
                <a:ea typeface="微软雅黑 Light" panose="020B0502040204020203" pitchFamily="34" charset="-122"/>
                <a:cs typeface="Open Sans" pitchFamily="34" charset="0"/>
              </a:rPr>
            </a:br>
            <a:r>
              <a:rPr lang="en" altLang="zh-CN" sz="1400" spc="300" dirty="0">
                <a:latin typeface="微软雅黑 Light" panose="020B0502040204020203" pitchFamily="34" charset="-122"/>
                <a:ea typeface="微软雅黑 Light" panose="020B0502040204020203" pitchFamily="34" charset="-122"/>
                <a:cs typeface="Open Sans" pitchFamily="34" charset="0"/>
              </a:rPr>
              <a:t>Logistic </a:t>
            </a:r>
            <a:r>
              <a:rPr lang="zh-CN" altLang="en-US" sz="1400" spc="300" dirty="0">
                <a:latin typeface="微软雅黑 Light" panose="020B0502040204020203" pitchFamily="34" charset="-122"/>
                <a:ea typeface="微软雅黑 Light" panose="020B0502040204020203" pitchFamily="34" charset="-122"/>
                <a:cs typeface="Open Sans" pitchFamily="34" charset="0"/>
              </a:rPr>
              <a:t>回归的本质是：假设数据服从这个分布，然后使用极大似然估计做参数的估计。</a:t>
            </a:r>
          </a:p>
        </p:txBody>
      </p: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755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3441968"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线性回归 </a:t>
            </a:r>
            <a:r>
              <a:rPr lang="en-US" altLang="zh-CN" b="1" dirty="0"/>
              <a:t>Linear</a:t>
            </a:r>
            <a:r>
              <a:rPr lang="zh-CN" altLang="en-US" b="1" dirty="0"/>
              <a:t> </a:t>
            </a:r>
            <a:r>
              <a:rPr lang="en-US" altLang="zh-CN" b="1" dirty="0"/>
              <a:t>Regression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TextBox 5"/>
              <p:cNvSpPr txBox="1"/>
              <p:nvPr/>
            </p:nvSpPr>
            <p:spPr>
              <a:xfrm>
                <a:off x="1126654" y="2297097"/>
                <a:ext cx="5184576" cy="2857064"/>
              </a:xfrm>
              <a:prstGeom prst="rect">
                <a:avLst/>
              </a:prstGeom>
              <a:noFill/>
            </p:spPr>
            <p:txBody>
              <a:bodyPr wrap="square" rtlCol="0">
                <a:spAutoFit/>
              </a:bodyPr>
              <a:lstStyle/>
              <a:p>
                <a:pPr>
                  <a:lnSpc>
                    <a:spcPct val="150000"/>
                  </a:lnSpc>
                </a:pPr>
                <a:r>
                  <a:rPr lang="zh-CN" altLang="en-US" sz="1400" spc="300" dirty="0">
                    <a:latin typeface="微软雅黑 Light" panose="020B0502040204020203" pitchFamily="34" charset="-122"/>
                    <a:ea typeface="微软雅黑 Light" panose="020B0502040204020203" pitchFamily="34" charset="-122"/>
                    <a:cs typeface="Open Sans" pitchFamily="34" charset="0"/>
                  </a:rPr>
                  <a:t>线性回归：处理连续值，</a:t>
                </a:r>
                <a:r>
                  <a:rPr lang="en-US" altLang="zh-CN" sz="1400" spc="300" dirty="0">
                    <a:latin typeface="微软雅黑 Light" panose="020B0502040204020203" pitchFamily="34" charset="-122"/>
                    <a:ea typeface="微软雅黑 Light" panose="020B0502040204020203" pitchFamily="34" charset="-122"/>
                    <a:cs typeface="Open Sans" pitchFamily="34" charset="0"/>
                  </a:rPr>
                  <a:t>model f </a:t>
                </a:r>
                <a:r>
                  <a:rPr lang="en-US" altLang="zh-CN" sz="1400" spc="300" dirty="0">
                    <a:latin typeface="微软雅黑 Light" panose="020B0502040204020203" pitchFamily="34" charset="-122"/>
                    <a:ea typeface="微软雅黑 Light" panose="020B0502040204020203" pitchFamily="34" charset="-122"/>
                    <a:cs typeface="Open Sans" pitchFamily="34" charset="0"/>
                    <a:sym typeface="Wingdings" pitchFamily="2" charset="2"/>
                  </a:rPr>
                  <a:t> y = f(x)</a:t>
                </a:r>
              </a:p>
              <a:p>
                <a:pPr>
                  <a:lnSpc>
                    <a:spcPct val="150000"/>
                  </a:lnSpc>
                </a:pPr>
                <a14:m>
                  <m:oMathPara xmlns:m="http://schemas.openxmlformats.org/officeDocument/2006/math">
                    <m:oMathParaPr>
                      <m:jc m:val="centerGroup"/>
                    </m:oMathParaPr>
                    <m:oMath xmlns:m="http://schemas.openxmlformats.org/officeDocument/2006/math">
                      <m:r>
                        <a:rPr lang="en-US" altLang="zh-CN" sz="2000" b="0" i="1" spc="300" smtClean="0">
                          <a:latin typeface="Cambria Math" panose="02040503050406030204" pitchFamily="18" charset="0"/>
                          <a:ea typeface="微软雅黑 Light" panose="020B0502040204020203" pitchFamily="34" charset="-122"/>
                          <a:cs typeface="Open Sans" pitchFamily="34" charset="0"/>
                          <a:sym typeface="Wingdings" pitchFamily="2" charset="2"/>
                        </a:rPr>
                        <m:t>𝑓</m:t>
                      </m:r>
                      <m:d>
                        <m:dPr>
                          <m:ctrlPr>
                            <a:rPr lang="en-US" altLang="zh-CN" sz="2000" b="0" i="1" spc="300" smtClean="0">
                              <a:latin typeface="Cambria Math" panose="02040503050406030204" pitchFamily="18" charset="0"/>
                              <a:ea typeface="微软雅黑 Light" panose="020B0502040204020203" pitchFamily="34" charset="-122"/>
                              <a:cs typeface="Open Sans" pitchFamily="34" charset="0"/>
                              <a:sym typeface="Wingdings" pitchFamily="2" charset="2"/>
                            </a:rPr>
                          </m:ctrlPr>
                        </m:dPr>
                        <m:e>
                          <m:r>
                            <a:rPr lang="en-US" altLang="zh-CN" sz="2000" b="0" i="1" spc="300" smtClean="0">
                              <a:latin typeface="Cambria Math" panose="02040503050406030204" pitchFamily="18" charset="0"/>
                              <a:ea typeface="微软雅黑 Light" panose="020B0502040204020203" pitchFamily="34" charset="-122"/>
                              <a:cs typeface="Open Sans" pitchFamily="34" charset="0"/>
                              <a:sym typeface="Wingdings" pitchFamily="2" charset="2"/>
                            </a:rPr>
                            <m:t>𝑥</m:t>
                          </m:r>
                        </m:e>
                      </m:d>
                      <m:r>
                        <a:rPr lang="en-US" altLang="zh-CN" sz="2000" b="0" i="1" spc="300" smtClean="0">
                          <a:latin typeface="Cambria Math" panose="02040503050406030204" pitchFamily="18" charset="0"/>
                          <a:ea typeface="微软雅黑 Light" panose="020B0502040204020203" pitchFamily="34" charset="-122"/>
                          <a:cs typeface="Open Sans" pitchFamily="34" charset="0"/>
                          <a:sym typeface="Wingdings" pitchFamily="2" charset="2"/>
                        </a:rPr>
                        <m:t>=</m:t>
                      </m:r>
                      <m:sSub>
                        <m:sSubPr>
                          <m:ctrlPr>
                            <a:rPr lang="en-US" altLang="zh-CN" sz="2000" b="0" i="1" spc="300" smtClean="0">
                              <a:latin typeface="Cambria Math" panose="02040503050406030204" pitchFamily="18" charset="0"/>
                              <a:ea typeface="微软雅黑 Light" panose="020B0502040204020203" pitchFamily="34" charset="-122"/>
                              <a:sym typeface="Wingdings" pitchFamily="2" charset="2"/>
                            </a:rPr>
                          </m:ctrlPr>
                        </m:sSubPr>
                        <m:e>
                          <m:r>
                            <a:rPr lang="en-US" altLang="zh-CN" sz="2000" b="0" i="1" spc="300" smtClean="0">
                              <a:latin typeface="Cambria Math" panose="02040503050406030204" pitchFamily="18" charset="0"/>
                              <a:ea typeface="Cambria Math" panose="02040503050406030204" pitchFamily="18" charset="0"/>
                              <a:sym typeface="Wingdings" pitchFamily="2" charset="2"/>
                            </a:rPr>
                            <m:t>𝜔</m:t>
                          </m:r>
                        </m:e>
                        <m:sub>
                          <m:r>
                            <a:rPr lang="en-US" altLang="zh-CN" sz="2000" b="0" i="1" spc="300" smtClean="0">
                              <a:latin typeface="Cambria Math" panose="02040503050406030204" pitchFamily="18" charset="0"/>
                              <a:ea typeface="微软雅黑 Light" panose="020B0502040204020203" pitchFamily="34" charset="-122"/>
                              <a:sym typeface="Wingdings" pitchFamily="2" charset="2"/>
                            </a:rPr>
                            <m:t>0</m:t>
                          </m:r>
                        </m:sub>
                      </m:sSub>
                      <m:r>
                        <a:rPr lang="en-US" altLang="zh-CN" sz="2000" b="0" i="1" spc="300" smtClean="0">
                          <a:latin typeface="Cambria Math" panose="02040503050406030204" pitchFamily="18" charset="0"/>
                          <a:ea typeface="微软雅黑 Light" panose="020B0502040204020203" pitchFamily="34" charset="-122"/>
                          <a:sym typeface="Wingdings" pitchFamily="2" charset="2"/>
                        </a:rPr>
                        <m:t>+</m:t>
                      </m:r>
                      <m:r>
                        <a:rPr lang="en-US" altLang="zh-CN" sz="2000" b="0" i="1" spc="300" smtClean="0">
                          <a:latin typeface="Cambria Math" panose="02040503050406030204" pitchFamily="18" charset="0"/>
                          <a:ea typeface="Cambria Math" panose="02040503050406030204" pitchFamily="18" charset="0"/>
                          <a:sym typeface="Wingdings" pitchFamily="2" charset="2"/>
                        </a:rPr>
                        <m:t>𝜔</m:t>
                      </m:r>
                      <m:acc>
                        <m:accPr>
                          <m:chr m:val="⃑"/>
                          <m:ctrlPr>
                            <a:rPr lang="en-US" altLang="zh-CN" sz="2000" b="0" i="1" spc="300" smtClean="0">
                              <a:latin typeface="Cambria Math" panose="02040503050406030204" pitchFamily="18" charset="0"/>
                              <a:ea typeface="微软雅黑 Light" panose="020B0502040204020203" pitchFamily="34" charset="-122"/>
                              <a:sym typeface="Wingdings" pitchFamily="2" charset="2"/>
                            </a:rPr>
                          </m:ctrlPr>
                        </m:accPr>
                        <m:e>
                          <m:r>
                            <a:rPr lang="en-US" altLang="zh-CN" sz="2000" b="0" i="1" spc="300" smtClean="0">
                              <a:latin typeface="Cambria Math" panose="02040503050406030204" pitchFamily="18" charset="0"/>
                              <a:ea typeface="微软雅黑 Light" panose="020B0502040204020203" pitchFamily="34" charset="-122"/>
                              <a:sym typeface="Wingdings" pitchFamily="2" charset="2"/>
                            </a:rPr>
                            <m:t>𝑥</m:t>
                          </m:r>
                        </m:e>
                      </m:acc>
                    </m:oMath>
                  </m:oMathPara>
                </a14:m>
                <a:endParaRPr lang="en-US" altLang="zh-CN" sz="3200" b="0" spc="300" dirty="0">
                  <a:latin typeface="微软雅黑 Light" panose="020B0502040204020203" pitchFamily="34" charset="-122"/>
                  <a:ea typeface="微软雅黑 Light" panose="020B0502040204020203" pitchFamily="34" charset="-122"/>
                  <a:cs typeface="Open Sans" pitchFamily="34" charset="0"/>
                  <a:sym typeface="Wingdings" pitchFamily="2" charset="2"/>
                </a:endParaRPr>
              </a:p>
              <a:p>
                <a:pPr>
                  <a:lnSpc>
                    <a:spcPct val="150000"/>
                  </a:lnSpc>
                </a:pPr>
                <a:r>
                  <a:rPr lang="en-US" altLang="zh-CN" sz="1400" b="0" spc="300" dirty="0">
                    <a:latin typeface="微软雅黑 Light" panose="020B0502040204020203" pitchFamily="34" charset="-122"/>
                    <a:ea typeface="微软雅黑 Light" panose="020B0502040204020203" pitchFamily="34" charset="-122"/>
                    <a:cs typeface="Open Sans" pitchFamily="34" charset="0"/>
                    <a:sym typeface="Wingdings" pitchFamily="2" charset="2"/>
                  </a:rPr>
                  <a:t>Loss function </a:t>
                </a:r>
                <a:r>
                  <a:rPr lang="zh-CN" altLang="en-US" sz="1400" b="0" spc="300" dirty="0">
                    <a:latin typeface="微软雅黑 Light" panose="020B0502040204020203" pitchFamily="34" charset="-122"/>
                    <a:ea typeface="微软雅黑 Light" panose="020B0502040204020203" pitchFamily="34" charset="-122"/>
                    <a:cs typeface="Open Sans" pitchFamily="34" charset="0"/>
                    <a:sym typeface="Wingdings" pitchFamily="2" charset="2"/>
                  </a:rPr>
                  <a:t>损失函数：</a:t>
                </a:r>
                <a:endParaRPr lang="en-US" altLang="zh-CN" sz="1400" b="0" spc="300" dirty="0">
                  <a:latin typeface="微软雅黑 Light" panose="020B0502040204020203" pitchFamily="34" charset="-122"/>
                  <a:ea typeface="微软雅黑 Light" panose="020B0502040204020203" pitchFamily="34" charset="-122"/>
                  <a:cs typeface="Open Sans" pitchFamily="34" charset="0"/>
                  <a:sym typeface="Wingdings" pitchFamily="2" charset="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b="0" i="1" spc="300" smtClean="0">
                              <a:latin typeface="Cambria Math" panose="02040503050406030204" pitchFamily="18" charset="0"/>
                              <a:ea typeface="微软雅黑 Light" panose="020B0502040204020203" pitchFamily="34" charset="-122"/>
                              <a:sym typeface="Wingdings" pitchFamily="2" charset="2"/>
                            </a:rPr>
                          </m:ctrlPr>
                        </m:sSubPr>
                        <m:e>
                          <m:r>
                            <a:rPr lang="en-US" altLang="zh-CN" sz="1600" b="0" i="1" spc="300" smtClean="0">
                              <a:latin typeface="Cambria Math" panose="02040503050406030204" pitchFamily="18" charset="0"/>
                              <a:ea typeface="微软雅黑 Light" panose="020B0502040204020203" pitchFamily="34" charset="-122"/>
                              <a:sym typeface="Wingdings" pitchFamily="2" charset="2"/>
                            </a:rPr>
                            <m:t>𝑎𝑟𝑔𝑚𝑖𝑛</m:t>
                          </m:r>
                        </m:e>
                        <m:sub>
                          <m:r>
                            <a:rPr lang="en-US" altLang="zh-CN" sz="1600" b="0" i="1" spc="300" smtClean="0">
                              <a:latin typeface="Cambria Math" panose="02040503050406030204" pitchFamily="18" charset="0"/>
                              <a:ea typeface="Cambria Math" panose="02040503050406030204" pitchFamily="18" charset="0"/>
                              <a:sym typeface="Wingdings" pitchFamily="2" charset="2"/>
                            </a:rPr>
                            <m:t>𝜔</m:t>
                          </m:r>
                        </m:sub>
                      </m:sSub>
                      <m:nary>
                        <m:naryPr>
                          <m:chr m:val="∑"/>
                          <m:ctrlPr>
                            <a:rPr lang="en-US" altLang="zh-CN" sz="1600" b="0" i="1" spc="300" smtClean="0">
                              <a:latin typeface="Cambria Math" panose="02040503050406030204" pitchFamily="18" charset="0"/>
                              <a:ea typeface="微软雅黑 Light" panose="020B0502040204020203" pitchFamily="34" charset="-122"/>
                              <a:sym typeface="Wingdings" pitchFamily="2" charset="2"/>
                            </a:rPr>
                          </m:ctrlPr>
                        </m:naryPr>
                        <m:sub>
                          <m:r>
                            <m:rPr>
                              <m:brk m:alnAt="23"/>
                            </m:rPr>
                            <a:rPr lang="en-US" altLang="zh-CN" sz="1600" b="0" i="1" spc="300" smtClean="0">
                              <a:latin typeface="Cambria Math" panose="02040503050406030204" pitchFamily="18" charset="0"/>
                              <a:ea typeface="微软雅黑 Light" panose="020B0502040204020203" pitchFamily="34" charset="-122"/>
                              <a:sym typeface="Wingdings" pitchFamily="2" charset="2"/>
                            </a:rPr>
                            <m:t>𝑖</m:t>
                          </m:r>
                          <m:r>
                            <a:rPr lang="en-US" altLang="zh-CN" sz="1600" b="0" i="1" spc="300" smtClean="0">
                              <a:latin typeface="Cambria Math" panose="02040503050406030204" pitchFamily="18" charset="0"/>
                              <a:ea typeface="微软雅黑 Light" panose="020B0502040204020203" pitchFamily="34" charset="-122"/>
                              <a:sym typeface="Wingdings" pitchFamily="2" charset="2"/>
                            </a:rPr>
                            <m:t>=1</m:t>
                          </m:r>
                        </m:sub>
                        <m:sup>
                          <m:r>
                            <a:rPr lang="en-US" altLang="zh-CN" sz="1600" b="0" i="1" spc="300" smtClean="0">
                              <a:latin typeface="Cambria Math" panose="02040503050406030204" pitchFamily="18" charset="0"/>
                              <a:ea typeface="微软雅黑 Light" panose="020B0502040204020203" pitchFamily="34" charset="-122"/>
                              <a:sym typeface="Wingdings" pitchFamily="2" charset="2"/>
                            </a:rPr>
                            <m:t>𝑛</m:t>
                          </m:r>
                        </m:sup>
                        <m:e>
                          <m:sSup>
                            <m:sSupPr>
                              <m:ctrlPr>
                                <a:rPr lang="en-US" altLang="zh-CN" sz="1600" b="0" i="1" spc="300" smtClean="0">
                                  <a:latin typeface="Cambria Math" panose="02040503050406030204" pitchFamily="18" charset="0"/>
                                  <a:ea typeface="微软雅黑 Light" panose="020B0502040204020203" pitchFamily="34" charset="-122"/>
                                  <a:sym typeface="Wingdings" pitchFamily="2" charset="2"/>
                                </a:rPr>
                              </m:ctrlPr>
                            </m:sSupPr>
                            <m:e>
                              <m:r>
                                <a:rPr lang="en-US" altLang="zh-CN" sz="1600" i="1" spc="300">
                                  <a:latin typeface="Cambria Math" panose="02040503050406030204" pitchFamily="18" charset="0"/>
                                  <a:ea typeface="微软雅黑 Light" panose="020B0502040204020203" pitchFamily="34" charset="-122"/>
                                  <a:sym typeface="Wingdings" pitchFamily="2" charset="2"/>
                                </a:rPr>
                                <m:t>(</m:t>
                              </m:r>
                              <m:sSub>
                                <m:sSubPr>
                                  <m:ctrlPr>
                                    <a:rPr lang="en-US" altLang="zh-CN" sz="1600" i="1" spc="300">
                                      <a:latin typeface="Cambria Math" panose="02040503050406030204" pitchFamily="18" charset="0"/>
                                      <a:ea typeface="微软雅黑 Light" panose="020B0502040204020203" pitchFamily="34" charset="-122"/>
                                      <a:sym typeface="Wingdings" pitchFamily="2" charset="2"/>
                                    </a:rPr>
                                  </m:ctrlPr>
                                </m:sSubPr>
                                <m:e>
                                  <m:acc>
                                    <m:accPr>
                                      <m:chr m:val="̂"/>
                                      <m:ctrlPr>
                                        <a:rPr lang="en-US" altLang="zh-CN" sz="1600" i="1" spc="300">
                                          <a:latin typeface="Cambria Math" panose="02040503050406030204" pitchFamily="18" charset="0"/>
                                          <a:ea typeface="微软雅黑 Light" panose="020B0502040204020203" pitchFamily="34" charset="-122"/>
                                          <a:sym typeface="Wingdings" pitchFamily="2" charset="2"/>
                                        </a:rPr>
                                      </m:ctrlPr>
                                    </m:accPr>
                                    <m:e>
                                      <m:r>
                                        <a:rPr lang="en-US" altLang="zh-CN" sz="1600" i="1" spc="300">
                                          <a:latin typeface="Cambria Math" panose="02040503050406030204" pitchFamily="18" charset="0"/>
                                          <a:ea typeface="微软雅黑 Light" panose="020B0502040204020203" pitchFamily="34" charset="-122"/>
                                          <a:sym typeface="Wingdings" pitchFamily="2" charset="2"/>
                                        </a:rPr>
                                        <m:t>𝑦</m:t>
                                      </m:r>
                                    </m:e>
                                  </m:acc>
                                </m:e>
                                <m:sub>
                                  <m:r>
                                    <a:rPr lang="en-US" altLang="zh-CN" sz="1600" i="1" spc="300">
                                      <a:latin typeface="Cambria Math" panose="02040503050406030204" pitchFamily="18" charset="0"/>
                                      <a:ea typeface="微软雅黑 Light" panose="020B0502040204020203" pitchFamily="34" charset="-122"/>
                                      <a:sym typeface="Wingdings" pitchFamily="2" charset="2"/>
                                    </a:rPr>
                                    <m:t>𝑖</m:t>
                                  </m:r>
                                </m:sub>
                              </m:sSub>
                              <m:r>
                                <a:rPr lang="en-US" altLang="zh-CN" sz="1600" i="1" spc="300">
                                  <a:latin typeface="Cambria Math" panose="02040503050406030204" pitchFamily="18" charset="0"/>
                                  <a:ea typeface="微软雅黑 Light" panose="020B0502040204020203" pitchFamily="34" charset="-122"/>
                                  <a:sym typeface="Wingdings" pitchFamily="2" charset="2"/>
                                </a:rPr>
                                <m:t>−</m:t>
                              </m:r>
                              <m:sSub>
                                <m:sSubPr>
                                  <m:ctrlPr>
                                    <a:rPr lang="en-US" altLang="zh-CN" sz="1600" i="1" spc="300">
                                      <a:latin typeface="Cambria Math" panose="02040503050406030204" pitchFamily="18" charset="0"/>
                                      <a:ea typeface="微软雅黑 Light" panose="020B0502040204020203" pitchFamily="34" charset="-122"/>
                                      <a:sym typeface="Wingdings" pitchFamily="2" charset="2"/>
                                    </a:rPr>
                                  </m:ctrlPr>
                                </m:sSubPr>
                                <m:e>
                                  <m:r>
                                    <a:rPr lang="en-US" altLang="zh-CN" sz="1600" i="1" spc="300">
                                      <a:latin typeface="Cambria Math" panose="02040503050406030204" pitchFamily="18" charset="0"/>
                                      <a:ea typeface="微软雅黑 Light" panose="020B0502040204020203" pitchFamily="34" charset="-122"/>
                                      <a:sym typeface="Wingdings" pitchFamily="2" charset="2"/>
                                    </a:rPr>
                                    <m:t>𝑦</m:t>
                                  </m:r>
                                </m:e>
                                <m:sub>
                                  <m:r>
                                    <a:rPr lang="en-US" altLang="zh-CN" sz="1600" i="1" spc="300">
                                      <a:latin typeface="Cambria Math" panose="02040503050406030204" pitchFamily="18" charset="0"/>
                                      <a:ea typeface="微软雅黑 Light" panose="020B0502040204020203" pitchFamily="34" charset="-122"/>
                                      <a:sym typeface="Wingdings" pitchFamily="2" charset="2"/>
                                    </a:rPr>
                                    <m:t>𝑖</m:t>
                                  </m:r>
                                </m:sub>
                              </m:sSub>
                              <m:r>
                                <a:rPr lang="en-US" altLang="zh-CN" sz="1600" i="1" spc="300">
                                  <a:latin typeface="Cambria Math" panose="02040503050406030204" pitchFamily="18" charset="0"/>
                                  <a:ea typeface="微软雅黑 Light" panose="020B0502040204020203" pitchFamily="34" charset="-122"/>
                                  <a:sym typeface="Wingdings" pitchFamily="2" charset="2"/>
                                </a:rPr>
                                <m:t>)</m:t>
                              </m:r>
                            </m:e>
                            <m:sup>
                              <m:r>
                                <a:rPr lang="en-US" altLang="zh-CN" sz="1600" b="0" i="1" spc="300" smtClean="0">
                                  <a:latin typeface="Cambria Math" panose="02040503050406030204" pitchFamily="18" charset="0"/>
                                  <a:ea typeface="微软雅黑 Light" panose="020B0502040204020203" pitchFamily="34" charset="-122"/>
                                  <a:sym typeface="Wingdings" pitchFamily="2" charset="2"/>
                                </a:rPr>
                                <m:t>2</m:t>
                              </m:r>
                            </m:sup>
                          </m:sSup>
                        </m:e>
                      </m:nary>
                    </m:oMath>
                  </m:oMathPara>
                </a14:m>
                <a:endParaRPr lang="en-US" altLang="zh-CN" sz="1400" b="0" spc="300" dirty="0">
                  <a:latin typeface="微软雅黑 Light" panose="020B0502040204020203" pitchFamily="34" charset="-122"/>
                  <a:ea typeface="微软雅黑 Light" panose="020B0502040204020203" pitchFamily="34" charset="-122"/>
                  <a:cs typeface="Open Sans" pitchFamily="34" charset="0"/>
                  <a:sym typeface="Wingdings" pitchFamily="2" charset="2"/>
                </a:endParaRPr>
              </a:p>
              <a:p>
                <a:pPr>
                  <a:lnSpc>
                    <a:spcPct val="150000"/>
                  </a:lnSpc>
                </a:pPr>
                <a:r>
                  <a:rPr lang="zh-CN" altLang="en-US" sz="1400" dirty="0">
                    <a:solidFill>
                      <a:srgbClr val="121212"/>
                    </a:solidFill>
                    <a:latin typeface="-apple-system"/>
                  </a:rPr>
                  <a:t>线性回归对于给定的输入</a:t>
                </a:r>
                <a:r>
                  <a:rPr lang="en-US" altLang="zh-CN" sz="1400" dirty="0">
                    <a:solidFill>
                      <a:srgbClr val="121212"/>
                    </a:solidFill>
                    <a:latin typeface="-apple-system"/>
                  </a:rPr>
                  <a:t>x</a:t>
                </a:r>
                <a:r>
                  <a:rPr lang="zh-CN" altLang="en-US" sz="1400" dirty="0">
                    <a:solidFill>
                      <a:srgbClr val="121212"/>
                    </a:solidFill>
                    <a:latin typeface="-apple-system"/>
                  </a:rPr>
                  <a:t>，给出预测值</a:t>
                </a:r>
                <a14:m>
                  <m:oMath xmlns:m="http://schemas.openxmlformats.org/officeDocument/2006/math">
                    <m:acc>
                      <m:accPr>
                        <m:chr m:val="̂"/>
                        <m:ctrlPr>
                          <a:rPr lang="zh-CN" altLang="en-US" sz="1400" i="1" smtClean="0">
                            <a:solidFill>
                              <a:srgbClr val="121212"/>
                            </a:solidFill>
                            <a:latin typeface="Cambria Math" panose="02040503050406030204" pitchFamily="18" charset="0"/>
                          </a:rPr>
                        </m:ctrlPr>
                      </m:accPr>
                      <m:e>
                        <m:r>
                          <m:rPr>
                            <m:sty m:val="p"/>
                          </m:rPr>
                          <a:rPr lang="en-US" altLang="zh-CN" sz="1400" i="1">
                            <a:solidFill>
                              <a:srgbClr val="121212"/>
                            </a:solidFill>
                            <a:latin typeface="Cambria Math" panose="02040503050406030204" pitchFamily="18" charset="0"/>
                          </a:rPr>
                          <m:t>y</m:t>
                        </m:r>
                      </m:e>
                    </m:acc>
                  </m:oMath>
                </a14:m>
                <a:r>
                  <a:rPr lang="zh-CN" altLang="en-US" sz="1400" dirty="0">
                    <a:solidFill>
                      <a:srgbClr val="121212"/>
                    </a:solidFill>
                    <a:latin typeface="-apple-system"/>
                  </a:rPr>
                  <a:t>，因此它是一个解决回归问题的模型</a:t>
                </a:r>
                <a:endParaRPr lang="en-US" altLang="zh-CN" sz="1400" spc="300" dirty="0">
                  <a:latin typeface="微软雅黑 Light" panose="020B0502040204020203" pitchFamily="34" charset="-122"/>
                  <a:ea typeface="微软雅黑 Light" panose="020B0502040204020203" pitchFamily="34" charset="-122"/>
                  <a:cs typeface="Open Sans" pitchFamily="34" charset="0"/>
                  <a:sym typeface="Wingdings" pitchFamily="2" charset="2"/>
                </a:endParaRPr>
              </a:p>
            </p:txBody>
          </p:sp>
        </mc:Choice>
        <mc:Fallback>
          <p:sp>
            <p:nvSpPr>
              <p:cNvPr id="6" name="TextBox 5"/>
              <p:cNvSpPr txBox="1">
                <a:spLocks noRot="1" noChangeAspect="1" noMove="1" noResize="1" noEditPoints="1" noAdjustHandles="1" noChangeArrowheads="1" noChangeShapeType="1" noTextEdit="1"/>
              </p:cNvSpPr>
              <p:nvPr/>
            </p:nvSpPr>
            <p:spPr>
              <a:xfrm>
                <a:off x="1126654" y="2297097"/>
                <a:ext cx="5184576" cy="2857064"/>
              </a:xfrm>
              <a:prstGeom prst="rect">
                <a:avLst/>
              </a:prstGeom>
              <a:blipFill>
                <a:blip r:embed="rId3"/>
                <a:stretch>
                  <a:fillRect l="-244" b="-19469"/>
                </a:stretch>
              </a:blipFill>
            </p:spPr>
            <p:txBody>
              <a:bodyPr/>
              <a:lstStyle/>
              <a:p>
                <a:r>
                  <a:rPr lang="zh-CN" altLang="en-US">
                    <a:noFill/>
                  </a:rPr>
                  <a:t> </a:t>
                </a:r>
              </a:p>
            </p:txBody>
          </p:sp>
        </mc:Fallback>
      </mc:AlternateContent>
      <p:cxnSp>
        <p:nvCxnSpPr>
          <p:cNvPr id="20" name="直接连接符 19"/>
          <p:cNvCxnSpPr/>
          <p:nvPr/>
        </p:nvCxnSpPr>
        <p:spPr>
          <a:xfrm flipH="1">
            <a:off x="10718375" y="54403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107091" y="87089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72256" y="5805264"/>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72256" y="5873376"/>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descr="upload.wikimedia.org/wikipedia/commons/thumb/3/...">
            <a:extLst>
              <a:ext uri="{FF2B5EF4-FFF2-40B4-BE49-F238E27FC236}">
                <a16:creationId xmlns:a16="http://schemas.microsoft.com/office/drawing/2014/main" id="{6EBEEBD7-4BB1-EA43-8E61-FD7963F0A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929" y="2154539"/>
            <a:ext cx="4680520" cy="310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635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819746" cy="369332"/>
          </a:xfrm>
          <a:prstGeom prst="rect">
            <a:avLst/>
          </a:prstGeom>
        </p:spPr>
        <p:txBody>
          <a:bodyPr wrap="none">
            <a:spAutoFit/>
          </a:bodyPr>
          <a:lstStyle/>
          <a:p>
            <a:r>
              <a:rPr lang="zh-CN" altLang="en-US" b="1" dirty="0"/>
              <a:t>分类问题</a:t>
            </a:r>
            <a:r>
              <a:rPr lang="zh-CN" altLang="en-US" b="1" dirty="0">
                <a:solidFill>
                  <a:srgbClr val="121212"/>
                </a:solidFill>
                <a:latin typeface="-apple-system"/>
              </a:rPr>
              <a:t>（</a:t>
            </a:r>
            <a:r>
              <a:rPr lang="en" altLang="zh-CN" b="1" dirty="0">
                <a:solidFill>
                  <a:srgbClr val="121212"/>
                </a:solidFill>
                <a:latin typeface="-apple-system"/>
              </a:rPr>
              <a:t>Classification</a:t>
            </a:r>
            <a:r>
              <a:rPr lang="zh-CN" altLang="en" b="1" dirty="0">
                <a:solidFill>
                  <a:srgbClr val="121212"/>
                </a:solidFill>
                <a:latin typeface="-apple-system"/>
              </a:rPr>
              <a:t>）</a:t>
            </a:r>
            <a:endParaRPr lang="en-US" altLang="zh-CN" b="1" dirty="0">
              <a:solidFill>
                <a:srgbClr val="121212"/>
              </a:solidFill>
              <a:latin typeface="-apple-system"/>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flipH="1">
            <a:off x="572256" y="5805264"/>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72256" y="5873376"/>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93E9E5BA-ED97-404A-BF39-DF92F1730E4B}"/>
              </a:ext>
            </a:extLst>
          </p:cNvPr>
          <p:cNvSpPr/>
          <p:nvPr/>
        </p:nvSpPr>
        <p:spPr>
          <a:xfrm>
            <a:off x="832440" y="1160458"/>
            <a:ext cx="5262766" cy="5632311"/>
          </a:xfrm>
          <a:prstGeom prst="rect">
            <a:avLst/>
          </a:prstGeom>
        </p:spPr>
        <p:txBody>
          <a:bodyPr wrap="square">
            <a:spAutoFit/>
          </a:bodyPr>
          <a:lstStyle/>
          <a:p>
            <a:r>
              <a:rPr lang="zh-CN" altLang="en-US" dirty="0"/>
              <a:t>分类问题就是给定的输入</a:t>
            </a:r>
            <a:r>
              <a:rPr lang="en-US" altLang="zh-CN" dirty="0"/>
              <a:t>X, </a:t>
            </a:r>
            <a:r>
              <a:rPr lang="zh-CN" altLang="en-US" dirty="0"/>
              <a:t>给出标签（</a:t>
            </a:r>
            <a:r>
              <a:rPr lang="en-US" altLang="zh-CN" dirty="0"/>
              <a:t>class</a:t>
            </a:r>
            <a:r>
              <a:rPr lang="zh-CN" altLang="en-US" dirty="0"/>
              <a:t>）</a:t>
            </a:r>
            <a:r>
              <a:rPr lang="en-US" altLang="zh-CN" dirty="0"/>
              <a:t>A</a:t>
            </a:r>
            <a:r>
              <a:rPr lang="zh-CN" altLang="en-US" dirty="0"/>
              <a:t>；最简单的就是二分类问题，多分类问题可以通过一系列二分类问题解决。</a:t>
            </a:r>
            <a:endParaRPr lang="en-US" altLang="zh-CN" b="1" dirty="0">
              <a:solidFill>
                <a:srgbClr val="121212"/>
              </a:solidFill>
              <a:latin typeface="-apple-system"/>
            </a:endParaRPr>
          </a:p>
          <a:p>
            <a:endParaRPr lang="en" altLang="zh-CN" dirty="0">
              <a:solidFill>
                <a:srgbClr val="121212"/>
              </a:solidFill>
              <a:latin typeface="-apple-system"/>
            </a:endParaRPr>
          </a:p>
          <a:p>
            <a:endParaRPr lang="en" altLang="zh-CN" dirty="0">
              <a:solidFill>
                <a:srgbClr val="121212"/>
              </a:solidFill>
              <a:latin typeface="-apple-system"/>
            </a:endParaRPr>
          </a:p>
          <a:p>
            <a:endParaRPr lang="en" altLang="zh-CN" dirty="0">
              <a:solidFill>
                <a:srgbClr val="121212"/>
              </a:solidFill>
              <a:latin typeface="-apple-system"/>
            </a:endParaRPr>
          </a:p>
          <a:p>
            <a:endParaRPr lang="en-US" altLang="zh-CN" dirty="0"/>
          </a:p>
          <a:p>
            <a:endParaRPr lang="en-US" altLang="zh-CN" dirty="0"/>
          </a:p>
          <a:p>
            <a:r>
              <a:rPr lang="zh-CN" altLang="en" dirty="0"/>
              <a:t>如何</a:t>
            </a:r>
            <a:r>
              <a:rPr lang="zh-CN" altLang="en-US" dirty="0"/>
              <a:t>解决分类问题：</a:t>
            </a:r>
            <a:endParaRPr lang="en-US" altLang="zh-CN" dirty="0"/>
          </a:p>
          <a:p>
            <a:r>
              <a:rPr lang="en-US" altLang="zh-CN" dirty="0"/>
              <a:t>1.</a:t>
            </a:r>
            <a:r>
              <a:rPr lang="zh-CN" altLang="en-US" dirty="0"/>
              <a:t>一个最直观的办法就是设定一个阈值，比如</a:t>
            </a:r>
            <a:r>
              <a:rPr lang="en-US" altLang="zh-CN" dirty="0"/>
              <a:t>0</a:t>
            </a:r>
            <a:r>
              <a:rPr lang="zh-CN" altLang="en-US" dirty="0"/>
              <a:t>，如果我们预测的数值 </a:t>
            </a:r>
            <a:r>
              <a:rPr lang="en" altLang="zh-CN" dirty="0"/>
              <a:t>y &gt; 0 </a:t>
            </a:r>
            <a:r>
              <a:rPr lang="zh-CN" altLang="en" dirty="0"/>
              <a:t>，</a:t>
            </a:r>
            <a:r>
              <a:rPr lang="zh-CN" altLang="en-US" dirty="0"/>
              <a:t>那么属于标签</a:t>
            </a:r>
            <a:r>
              <a:rPr lang="en" altLang="zh-CN" dirty="0"/>
              <a:t>A</a:t>
            </a:r>
            <a:r>
              <a:rPr lang="zh-CN" altLang="en" dirty="0"/>
              <a:t>，</a:t>
            </a:r>
            <a:r>
              <a:rPr lang="zh-CN" altLang="en-US" dirty="0"/>
              <a:t>反之属于标签</a:t>
            </a:r>
            <a:r>
              <a:rPr lang="en" altLang="zh-CN" dirty="0"/>
              <a:t>B</a:t>
            </a:r>
            <a:r>
              <a:rPr lang="zh-CN" altLang="en" dirty="0"/>
              <a:t>，</a:t>
            </a:r>
            <a:r>
              <a:rPr lang="zh-CN" altLang="en-US" dirty="0"/>
              <a:t>采用这种方法的模型又叫做</a:t>
            </a:r>
            <a:r>
              <a:rPr lang="zh-CN" altLang="en-US" b="1" dirty="0"/>
              <a:t>感知机</a:t>
            </a:r>
            <a:r>
              <a:rPr lang="zh-CN" altLang="en-US" dirty="0"/>
              <a:t>（</a:t>
            </a:r>
            <a:r>
              <a:rPr lang="en" altLang="zh-CN" dirty="0"/>
              <a:t>Perceptron</a:t>
            </a:r>
            <a:r>
              <a:rPr lang="zh-CN" altLang="en" dirty="0"/>
              <a:t>）</a:t>
            </a:r>
            <a:endParaRPr lang="en-US" altLang="zh-CN" dirty="0"/>
          </a:p>
          <a:p>
            <a:r>
              <a:rPr lang="en-US" altLang="zh-CN" dirty="0"/>
              <a:t>2.</a:t>
            </a:r>
            <a:r>
              <a:rPr lang="zh-CN" altLang="en-US" dirty="0"/>
              <a:t>我们不去直接预测标签，而是去预测标签为</a:t>
            </a:r>
            <a:r>
              <a:rPr lang="en" altLang="zh-CN" dirty="0"/>
              <a:t>A</a:t>
            </a:r>
            <a:r>
              <a:rPr lang="zh-CN" altLang="en-US" dirty="0"/>
              <a:t>概率，我们知道概率是一个</a:t>
            </a:r>
            <a:r>
              <a:rPr lang="en-US" altLang="zh-CN" dirty="0"/>
              <a:t>[0,1]</a:t>
            </a:r>
            <a:r>
              <a:rPr lang="zh-CN" altLang="en-US" dirty="0"/>
              <a:t>区间的连续数值，那我们的输出的数值就是标签为</a:t>
            </a:r>
            <a:r>
              <a:rPr lang="en" altLang="zh-CN" dirty="0"/>
              <a:t>A</a:t>
            </a:r>
            <a:r>
              <a:rPr lang="zh-CN" altLang="en-US" dirty="0"/>
              <a:t>的概率。一般的如果标签为</a:t>
            </a:r>
            <a:r>
              <a:rPr lang="en" altLang="zh-CN" dirty="0"/>
              <a:t>A</a:t>
            </a:r>
            <a:r>
              <a:rPr lang="zh-CN" altLang="en-US" dirty="0"/>
              <a:t>的概率大于</a:t>
            </a:r>
            <a:r>
              <a:rPr lang="en-US" altLang="zh-CN" dirty="0"/>
              <a:t>0.5</a:t>
            </a:r>
            <a:r>
              <a:rPr lang="zh-CN" altLang="en-US" dirty="0"/>
              <a:t>，我们就认为它是</a:t>
            </a:r>
            <a:r>
              <a:rPr lang="en" altLang="zh-CN" dirty="0"/>
              <a:t>A</a:t>
            </a:r>
            <a:r>
              <a:rPr lang="zh-CN" altLang="en-US" dirty="0"/>
              <a:t>类，否则就是</a:t>
            </a:r>
            <a:r>
              <a:rPr lang="en" altLang="zh-CN" dirty="0"/>
              <a:t>B</a:t>
            </a:r>
            <a:r>
              <a:rPr lang="zh-CN" altLang="en-US" dirty="0"/>
              <a:t>类。这就是我们的这次的主角</a:t>
            </a:r>
            <a:r>
              <a:rPr lang="zh-CN" altLang="en-US" b="1" dirty="0"/>
              <a:t>逻辑回归模型 </a:t>
            </a:r>
            <a:r>
              <a:rPr lang="en-US" altLang="zh-CN" dirty="0"/>
              <a:t>(</a:t>
            </a:r>
            <a:r>
              <a:rPr lang="en" altLang="zh-CN" dirty="0"/>
              <a:t>Logistics Regression)</a:t>
            </a:r>
            <a:br>
              <a:rPr lang="en" altLang="zh-CN" dirty="0"/>
            </a:br>
            <a:endParaRPr lang="zh-CN" altLang="en-US" dirty="0"/>
          </a:p>
        </p:txBody>
      </p:sp>
      <p:grpSp>
        <p:nvGrpSpPr>
          <p:cNvPr id="32" name="组合 31">
            <a:extLst>
              <a:ext uri="{FF2B5EF4-FFF2-40B4-BE49-F238E27FC236}">
                <a16:creationId xmlns:a16="http://schemas.microsoft.com/office/drawing/2014/main" id="{02F6B1F9-EE96-5F43-90EC-0F637276FC8F}"/>
              </a:ext>
            </a:extLst>
          </p:cNvPr>
          <p:cNvGrpSpPr/>
          <p:nvPr/>
        </p:nvGrpSpPr>
        <p:grpSpPr>
          <a:xfrm>
            <a:off x="6610080" y="140946"/>
            <a:ext cx="4885727" cy="3288054"/>
            <a:chOff x="6610080" y="140946"/>
            <a:chExt cx="4885727" cy="3288054"/>
          </a:xfrm>
        </p:grpSpPr>
        <p:cxnSp>
          <p:nvCxnSpPr>
            <p:cNvPr id="20" name="直接连接符 19"/>
            <p:cNvCxnSpPr/>
            <p:nvPr/>
          </p:nvCxnSpPr>
          <p:spPr>
            <a:xfrm flipH="1">
              <a:off x="10718375" y="54403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107091" y="87089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6" descr="upload.wikimedia.org/wikipedia/commons/thumb/3/...">
              <a:extLst>
                <a:ext uri="{FF2B5EF4-FFF2-40B4-BE49-F238E27FC236}">
                  <a16:creationId xmlns:a16="http://schemas.microsoft.com/office/drawing/2014/main" id="{2DC529FF-C7E8-684A-8660-D7755F977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080" y="325612"/>
              <a:ext cx="4680520" cy="310338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线连接符 18">
              <a:extLst>
                <a:ext uri="{FF2B5EF4-FFF2-40B4-BE49-F238E27FC236}">
                  <a16:creationId xmlns:a16="http://schemas.microsoft.com/office/drawing/2014/main" id="{D017AEFA-E9A9-7147-B412-B661CFC667C5}"/>
                </a:ext>
              </a:extLst>
            </p:cNvPr>
            <p:cNvCxnSpPr/>
            <p:nvPr/>
          </p:nvCxnSpPr>
          <p:spPr>
            <a:xfrm flipV="1">
              <a:off x="8975526" y="544034"/>
              <a:ext cx="0" cy="2596934"/>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6" name="直线连接符 25">
              <a:extLst>
                <a:ext uri="{FF2B5EF4-FFF2-40B4-BE49-F238E27FC236}">
                  <a16:creationId xmlns:a16="http://schemas.microsoft.com/office/drawing/2014/main" id="{649B710E-70C9-6647-8AE3-253C91239373}"/>
                </a:ext>
              </a:extLst>
            </p:cNvPr>
            <p:cNvCxnSpPr>
              <a:cxnSpLocks/>
            </p:cNvCxnSpPr>
            <p:nvPr/>
          </p:nvCxnSpPr>
          <p:spPr>
            <a:xfrm flipH="1">
              <a:off x="6815286" y="3140968"/>
              <a:ext cx="2160240" cy="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8" name="直线连接符 27">
              <a:extLst>
                <a:ext uri="{FF2B5EF4-FFF2-40B4-BE49-F238E27FC236}">
                  <a16:creationId xmlns:a16="http://schemas.microsoft.com/office/drawing/2014/main" id="{30F3338F-BD60-8F48-8342-04E871E48A5D}"/>
                </a:ext>
              </a:extLst>
            </p:cNvPr>
            <p:cNvCxnSpPr>
              <a:cxnSpLocks/>
            </p:cNvCxnSpPr>
            <p:nvPr/>
          </p:nvCxnSpPr>
          <p:spPr>
            <a:xfrm flipH="1">
              <a:off x="8975526" y="544034"/>
              <a:ext cx="2160240" cy="0"/>
            </a:xfrm>
            <a:prstGeom prst="line">
              <a:avLst/>
            </a:prstGeom>
            <a:ln/>
          </p:spPr>
          <p:style>
            <a:lnRef idx="2">
              <a:schemeClr val="accent6"/>
            </a:lnRef>
            <a:fillRef idx="0">
              <a:schemeClr val="accent6"/>
            </a:fillRef>
            <a:effectRef idx="1">
              <a:schemeClr val="accent6"/>
            </a:effectRef>
            <a:fontRef idx="minor">
              <a:schemeClr val="tx1"/>
            </a:fontRef>
          </p:style>
        </p:cxnSp>
        <p:sp>
          <p:nvSpPr>
            <p:cNvPr id="29" name="文本框 28">
              <a:extLst>
                <a:ext uri="{FF2B5EF4-FFF2-40B4-BE49-F238E27FC236}">
                  <a16:creationId xmlns:a16="http://schemas.microsoft.com/office/drawing/2014/main" id="{A2B4AAAB-E36A-5B47-A475-3919ED236756}"/>
                </a:ext>
              </a:extLst>
            </p:cNvPr>
            <p:cNvSpPr txBox="1"/>
            <p:nvPr/>
          </p:nvSpPr>
          <p:spPr>
            <a:xfrm>
              <a:off x="10559702" y="217178"/>
              <a:ext cx="312906" cy="369332"/>
            </a:xfrm>
            <a:prstGeom prst="rect">
              <a:avLst/>
            </a:prstGeom>
            <a:noFill/>
          </p:spPr>
          <p:txBody>
            <a:bodyPr wrap="none" rtlCol="0">
              <a:spAutoFit/>
            </a:bodyPr>
            <a:lstStyle/>
            <a:p>
              <a:r>
                <a:rPr kumimoji="1" lang="en-US" altLang="zh-CN" dirty="0"/>
                <a:t>1</a:t>
              </a:r>
              <a:endParaRPr kumimoji="1" lang="zh-CN" altLang="en-US" dirty="0"/>
            </a:p>
          </p:txBody>
        </p:sp>
        <p:sp>
          <p:nvSpPr>
            <p:cNvPr id="30" name="文本框 29">
              <a:extLst>
                <a:ext uri="{FF2B5EF4-FFF2-40B4-BE49-F238E27FC236}">
                  <a16:creationId xmlns:a16="http://schemas.microsoft.com/office/drawing/2014/main" id="{D5DB16BF-C385-C746-9206-E46851D3E04B}"/>
                </a:ext>
              </a:extLst>
            </p:cNvPr>
            <p:cNvSpPr txBox="1"/>
            <p:nvPr/>
          </p:nvSpPr>
          <p:spPr>
            <a:xfrm>
              <a:off x="7096290" y="2786369"/>
              <a:ext cx="312906" cy="369332"/>
            </a:xfrm>
            <a:prstGeom prst="rect">
              <a:avLst/>
            </a:prstGeom>
            <a:noFill/>
          </p:spPr>
          <p:txBody>
            <a:bodyPr wrap="none" rtlCol="0">
              <a:spAutoFit/>
            </a:bodyPr>
            <a:lstStyle/>
            <a:p>
              <a:r>
                <a:rPr kumimoji="1" lang="en-US" altLang="zh-CN" dirty="0"/>
                <a:t>0</a:t>
              </a:r>
              <a:endParaRPr kumimoji="1" lang="zh-CN" altLang="en-US" dirty="0"/>
            </a:p>
          </p:txBody>
        </p:sp>
        <p:sp>
          <p:nvSpPr>
            <p:cNvPr id="31" name="文本框 30">
              <a:extLst>
                <a:ext uri="{FF2B5EF4-FFF2-40B4-BE49-F238E27FC236}">
                  <a16:creationId xmlns:a16="http://schemas.microsoft.com/office/drawing/2014/main" id="{8D67781E-28D7-5D4B-991C-E62112EF8EB7}"/>
                </a:ext>
              </a:extLst>
            </p:cNvPr>
            <p:cNvSpPr txBox="1"/>
            <p:nvPr/>
          </p:nvSpPr>
          <p:spPr>
            <a:xfrm>
              <a:off x="9342193" y="140946"/>
              <a:ext cx="1107996" cy="369332"/>
            </a:xfrm>
            <a:prstGeom prst="rect">
              <a:avLst/>
            </a:prstGeom>
            <a:noFill/>
          </p:spPr>
          <p:txBody>
            <a:bodyPr wrap="none" rtlCol="0">
              <a:spAutoFit/>
            </a:bodyPr>
            <a:lstStyle/>
            <a:p>
              <a:r>
                <a:rPr kumimoji="1" lang="zh-CN" altLang="en-US" dirty="0"/>
                <a:t>阶跃函数</a:t>
              </a:r>
            </a:p>
          </p:txBody>
        </p:sp>
      </p:grpSp>
      <p:sp>
        <p:nvSpPr>
          <p:cNvPr id="33" name="文本框 32">
            <a:extLst>
              <a:ext uri="{FF2B5EF4-FFF2-40B4-BE49-F238E27FC236}">
                <a16:creationId xmlns:a16="http://schemas.microsoft.com/office/drawing/2014/main" id="{93332946-EFE6-2E4E-890D-739E623BB297}"/>
              </a:ext>
            </a:extLst>
          </p:cNvPr>
          <p:cNvSpPr txBox="1"/>
          <p:nvPr/>
        </p:nvSpPr>
        <p:spPr>
          <a:xfrm>
            <a:off x="9783755" y="2417037"/>
            <a:ext cx="2031325" cy="369332"/>
          </a:xfrm>
          <a:prstGeom prst="rect">
            <a:avLst/>
          </a:prstGeom>
          <a:noFill/>
        </p:spPr>
        <p:txBody>
          <a:bodyPr wrap="none" rtlCol="0">
            <a:spAutoFit/>
          </a:bodyPr>
          <a:lstStyle/>
          <a:p>
            <a:r>
              <a:rPr kumimoji="1" lang="zh-CN" altLang="en-US" dirty="0"/>
              <a:t>不可微，难以优化</a:t>
            </a:r>
          </a:p>
        </p:txBody>
      </p:sp>
      <p:sp>
        <p:nvSpPr>
          <p:cNvPr id="34" name="文本框 33">
            <a:extLst>
              <a:ext uri="{FF2B5EF4-FFF2-40B4-BE49-F238E27FC236}">
                <a16:creationId xmlns:a16="http://schemas.microsoft.com/office/drawing/2014/main" id="{C93B634C-3F77-6041-AD86-ED39516C071E}"/>
              </a:ext>
            </a:extLst>
          </p:cNvPr>
          <p:cNvSpPr txBox="1"/>
          <p:nvPr/>
        </p:nvSpPr>
        <p:spPr>
          <a:xfrm>
            <a:off x="7096290" y="3807916"/>
            <a:ext cx="1479892" cy="369332"/>
          </a:xfrm>
          <a:prstGeom prst="rect">
            <a:avLst/>
          </a:prstGeom>
          <a:noFill/>
        </p:spPr>
        <p:txBody>
          <a:bodyPr wrap="none" rtlCol="0">
            <a:spAutoFit/>
          </a:bodyPr>
          <a:lstStyle/>
          <a:p>
            <a:r>
              <a:rPr kumimoji="1" lang="en-US" altLang="zh-CN" dirty="0"/>
              <a:t>Sigmoid</a:t>
            </a:r>
            <a:r>
              <a:rPr kumimoji="1" lang="zh-CN" altLang="en-US" dirty="0"/>
              <a:t>函数</a:t>
            </a:r>
          </a:p>
        </p:txBody>
      </p:sp>
      <p:pic>
        <p:nvPicPr>
          <p:cNvPr id="2052" name="Picture 4" descr="What is Sigmoid Function and Explain in detail? | i2tutorials">
            <a:extLst>
              <a:ext uri="{FF2B5EF4-FFF2-40B4-BE49-F238E27FC236}">
                <a16:creationId xmlns:a16="http://schemas.microsoft.com/office/drawing/2014/main" id="{E3BEB93E-52EC-8C46-946B-0B7B3F81AB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6390" y="4155066"/>
            <a:ext cx="5050503" cy="2192007"/>
          </a:xfrm>
          <a:prstGeom prst="rect">
            <a:avLst/>
          </a:prstGeom>
          <a:noFill/>
          <a:extLst>
            <a:ext uri="{909E8E84-426E-40DD-AFC4-6F175D3DCCD1}">
              <a14:hiddenFill xmlns:a14="http://schemas.microsoft.com/office/drawing/2010/main">
                <a:solidFill>
                  <a:srgbClr val="FFFFFF"/>
                </a:solidFill>
              </a14:hiddenFill>
            </a:ext>
          </a:extLst>
        </p:spPr>
      </p:pic>
      <p:pic>
        <p:nvPicPr>
          <p:cNvPr id="37" name="图片 36">
            <a:extLst>
              <a:ext uri="{FF2B5EF4-FFF2-40B4-BE49-F238E27FC236}">
                <a16:creationId xmlns:a16="http://schemas.microsoft.com/office/drawing/2014/main" id="{6EB68BF8-74FC-A047-AFB9-F74981214A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901" y="2017060"/>
            <a:ext cx="5090965" cy="1375936"/>
          </a:xfrm>
          <a:prstGeom prst="rect">
            <a:avLst/>
          </a:prstGeom>
        </p:spPr>
      </p:pic>
    </p:spTree>
    <p:extLst>
      <p:ext uri="{BB962C8B-B14F-4D97-AF65-F5344CB8AC3E}">
        <p14:creationId xmlns:p14="http://schemas.microsoft.com/office/powerpoint/2010/main" val="30950178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531188"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二分类问题</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H="1">
            <a:off x="10718375" y="54403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107091" y="87089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72256" y="5805264"/>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72256" y="5873376"/>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81261313-6152-2A47-ACB7-9B3A5BC1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674" y="405986"/>
            <a:ext cx="5050503" cy="1365001"/>
          </a:xfrm>
          <a:prstGeom prst="rect">
            <a:avLst/>
          </a:prstGeom>
        </p:spPr>
      </p:pic>
      <p:pic>
        <p:nvPicPr>
          <p:cNvPr id="19" name="图片 18">
            <a:extLst>
              <a:ext uri="{FF2B5EF4-FFF2-40B4-BE49-F238E27FC236}">
                <a16:creationId xmlns:a16="http://schemas.microsoft.com/office/drawing/2014/main" id="{44138AE0-FC5C-BB43-B5B7-7812CA45F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403" y="1444131"/>
            <a:ext cx="4889500" cy="1130300"/>
          </a:xfrm>
          <a:prstGeom prst="rect">
            <a:avLst/>
          </a:prstGeom>
        </p:spPr>
      </p:pic>
      <p:pic>
        <p:nvPicPr>
          <p:cNvPr id="25" name="图片 24">
            <a:extLst>
              <a:ext uri="{FF2B5EF4-FFF2-40B4-BE49-F238E27FC236}">
                <a16:creationId xmlns:a16="http://schemas.microsoft.com/office/drawing/2014/main" id="{09F52C4E-27AD-4E48-90BF-D1D55475F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610" y="3075545"/>
            <a:ext cx="6948772" cy="1582382"/>
          </a:xfrm>
          <a:prstGeom prst="rect">
            <a:avLst/>
          </a:prstGeom>
        </p:spPr>
      </p:pic>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76F63773-B3FD-A747-AA7D-9274F68AFE49}"/>
                  </a:ext>
                </a:extLst>
              </p:cNvPr>
              <p:cNvSpPr txBox="1"/>
              <p:nvPr/>
            </p:nvSpPr>
            <p:spPr>
              <a:xfrm>
                <a:off x="742118" y="2671948"/>
                <a:ext cx="5442131" cy="369332"/>
              </a:xfrm>
              <a:prstGeom prst="rect">
                <a:avLst/>
              </a:prstGeom>
              <a:noFill/>
            </p:spPr>
            <p:txBody>
              <a:bodyPr wrap="none" rtlCol="0">
                <a:spAutoFit/>
              </a:bodyPr>
              <a:lstStyle/>
              <a:p>
                <a:r>
                  <a:rPr kumimoji="1" lang="zh-CN" altLang="en-US" dirty="0"/>
                  <a:t>将线性回归</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a:latin typeface="Cambria Math" panose="02040503050406030204" pitchFamily="18" charset="0"/>
                          </a:rPr>
                          <m:t>y</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𝑓</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𝜔</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𝑏</m:t>
                    </m:r>
                    <m:r>
                      <a:rPr kumimoji="1" lang="en-US" altLang="zh-CN" b="0" i="1" smtClean="0">
                        <a:latin typeface="Cambria Math" panose="02040503050406030204" pitchFamily="18" charset="0"/>
                      </a:rPr>
                      <m:t>  </m:t>
                    </m:r>
                  </m:oMath>
                </a14:m>
                <a:r>
                  <a:rPr kumimoji="1" lang="zh-CN" altLang="en-US" dirty="0"/>
                  <a:t>套入</a:t>
                </a:r>
                <a:r>
                  <a:rPr kumimoji="1" lang="en-US" altLang="zh-CN" dirty="0"/>
                  <a:t>sigmoid</a:t>
                </a:r>
                <a:r>
                  <a:rPr kumimoji="1" lang="zh-CN" altLang="en-US" dirty="0"/>
                  <a:t>函数：</a:t>
                </a:r>
              </a:p>
            </p:txBody>
          </p:sp>
        </mc:Choice>
        <mc:Fallback>
          <p:sp>
            <p:nvSpPr>
              <p:cNvPr id="27" name="文本框 26">
                <a:extLst>
                  <a:ext uri="{FF2B5EF4-FFF2-40B4-BE49-F238E27FC236}">
                    <a16:creationId xmlns:a16="http://schemas.microsoft.com/office/drawing/2014/main" id="{76F63773-B3FD-A747-AA7D-9274F68AFE49}"/>
                  </a:ext>
                </a:extLst>
              </p:cNvPr>
              <p:cNvSpPr txBox="1">
                <a:spLocks noRot="1" noChangeAspect="1" noMove="1" noResize="1" noEditPoints="1" noAdjustHandles="1" noChangeArrowheads="1" noChangeShapeType="1" noTextEdit="1"/>
              </p:cNvSpPr>
              <p:nvPr/>
            </p:nvSpPr>
            <p:spPr>
              <a:xfrm>
                <a:off x="742118" y="2671948"/>
                <a:ext cx="5442131" cy="369332"/>
              </a:xfrm>
              <a:prstGeom prst="rect">
                <a:avLst/>
              </a:prstGeom>
              <a:blipFill>
                <a:blip r:embed="rId6"/>
                <a:stretch>
                  <a:fillRect l="-932" t="-10000" b="-23333"/>
                </a:stretch>
              </a:blipFill>
            </p:spPr>
            <p:txBody>
              <a:bodyPr/>
              <a:lstStyle/>
              <a:p>
                <a:r>
                  <a:rPr lang="zh-CN" altLang="en-US">
                    <a:noFill/>
                  </a:rPr>
                  <a:t> </a:t>
                </a:r>
              </a:p>
            </p:txBody>
          </p:sp>
        </mc:Fallback>
      </mc:AlternateContent>
      <p:pic>
        <p:nvPicPr>
          <p:cNvPr id="14" name="Picture 4" descr="What is Sigmoid Function and Explain in detail? | i2tutorials">
            <a:extLst>
              <a:ext uri="{FF2B5EF4-FFF2-40B4-BE49-F238E27FC236}">
                <a16:creationId xmlns:a16="http://schemas.microsoft.com/office/drawing/2014/main" id="{3A33DECB-676C-334F-B92F-0C1EE5C8C1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6390" y="4155066"/>
            <a:ext cx="5050503" cy="2192007"/>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1E1D399C-2564-0045-BE0B-8A5C483A0774}"/>
              </a:ext>
            </a:extLst>
          </p:cNvPr>
          <p:cNvSpPr txBox="1"/>
          <p:nvPr/>
        </p:nvSpPr>
        <p:spPr>
          <a:xfrm>
            <a:off x="7096290" y="3807916"/>
            <a:ext cx="1479892" cy="369332"/>
          </a:xfrm>
          <a:prstGeom prst="rect">
            <a:avLst/>
          </a:prstGeom>
          <a:noFill/>
        </p:spPr>
        <p:txBody>
          <a:bodyPr wrap="none" rtlCol="0">
            <a:spAutoFit/>
          </a:bodyPr>
          <a:lstStyle/>
          <a:p>
            <a:r>
              <a:rPr kumimoji="1" lang="en-US" altLang="zh-CN" dirty="0"/>
              <a:t>Sigmoid</a:t>
            </a:r>
            <a:r>
              <a:rPr kumimoji="1" lang="zh-CN" altLang="en-US" dirty="0"/>
              <a:t>函数</a:t>
            </a:r>
          </a:p>
        </p:txBody>
      </p:sp>
    </p:spTree>
    <p:extLst>
      <p:ext uri="{BB962C8B-B14F-4D97-AF65-F5344CB8AC3E}">
        <p14:creationId xmlns:p14="http://schemas.microsoft.com/office/powerpoint/2010/main" val="8735690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92716"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几率 </a:t>
            </a:r>
            <a:r>
              <a:rPr lang="en-US" altLang="zh-CN" b="1" dirty="0"/>
              <a:t>Odds</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H="1">
            <a:off x="10718375" y="54403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107091" y="87089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72256" y="5805264"/>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72256" y="5873376"/>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879E2F7-3914-2D42-BBB1-D6FCB3EC5ADB}"/>
              </a:ext>
            </a:extLst>
          </p:cNvPr>
          <p:cNvSpPr txBox="1"/>
          <p:nvPr/>
        </p:nvSpPr>
        <p:spPr>
          <a:xfrm>
            <a:off x="730610" y="1198114"/>
            <a:ext cx="6647974" cy="369332"/>
          </a:xfrm>
          <a:prstGeom prst="rect">
            <a:avLst/>
          </a:prstGeom>
          <a:noFill/>
        </p:spPr>
        <p:txBody>
          <a:bodyPr wrap="none" rtlCol="0">
            <a:spAutoFit/>
          </a:bodyPr>
          <a:lstStyle/>
          <a:p>
            <a:r>
              <a:rPr kumimoji="1" lang="zh-CN" altLang="en-US" dirty="0"/>
              <a:t>在统计学中，事件发生的概率</a:t>
            </a:r>
            <a:r>
              <a:rPr kumimoji="1" lang="en-US" altLang="zh-CN" dirty="0"/>
              <a:t>p</a:t>
            </a:r>
            <a:r>
              <a:rPr kumimoji="1" lang="zh-CN" altLang="en-US" dirty="0"/>
              <a:t>与事件不发生的概率</a:t>
            </a:r>
            <a:r>
              <a:rPr kumimoji="1" lang="en-US" altLang="zh-CN" dirty="0"/>
              <a:t>1-p</a:t>
            </a:r>
            <a:r>
              <a:rPr kumimoji="1" lang="zh-CN" altLang="en-US" dirty="0"/>
              <a:t>的比值：</a:t>
            </a:r>
          </a:p>
        </p:txBody>
      </p:sp>
      <p:pic>
        <p:nvPicPr>
          <p:cNvPr id="8" name="图片 7">
            <a:extLst>
              <a:ext uri="{FF2B5EF4-FFF2-40B4-BE49-F238E27FC236}">
                <a16:creationId xmlns:a16="http://schemas.microsoft.com/office/drawing/2014/main" id="{F23CECE5-4B8E-0644-AD49-EE42AA600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41" y="3204975"/>
            <a:ext cx="6580711" cy="933596"/>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7A4FD503-F037-1642-A7E4-9597E36C3753}"/>
                  </a:ext>
                </a:extLst>
              </p:cNvPr>
              <p:cNvSpPr txBox="1"/>
              <p:nvPr/>
            </p:nvSpPr>
            <p:spPr>
              <a:xfrm>
                <a:off x="797873" y="4284950"/>
                <a:ext cx="6680034" cy="1477328"/>
              </a:xfrm>
              <a:prstGeom prst="rect">
                <a:avLst/>
              </a:prstGeom>
              <a:noFill/>
            </p:spPr>
            <p:txBody>
              <a:bodyPr wrap="none" rtlCol="0">
                <a:spAutoFit/>
              </a:bodyPr>
              <a:lstStyle/>
              <a:p>
                <a:r>
                  <a:rPr kumimoji="1" lang="zh-CN" altLang="en-US" dirty="0"/>
                  <a:t>也就是说，在逻辑回归中，输出</a:t>
                </a:r>
                <a:r>
                  <a:rPr kumimoji="1" lang="en-US" altLang="zh-CN" dirty="0"/>
                  <a:t>Y=1</a:t>
                </a:r>
                <a:r>
                  <a:rPr kumimoji="1" lang="zh-CN" altLang="en-US" dirty="0"/>
                  <a:t>的对数几率是</a:t>
                </a:r>
                <a:r>
                  <a:rPr kumimoji="1" lang="en-US" altLang="zh-CN" dirty="0"/>
                  <a:t>x</a:t>
                </a:r>
                <a:r>
                  <a:rPr kumimoji="1" lang="zh-CN" altLang="en-US" dirty="0"/>
                  <a:t>的线性函数：</a:t>
                </a:r>
                <a:endParaRPr kumimoji="1" lang="en-US" altLang="zh-CN" dirty="0"/>
              </a:p>
              <a:p>
                <a:endParaRPr kumimoji="1" lang="en-US" altLang="zh-CN" dirty="0"/>
              </a:p>
              <a:p>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𝜔</m:t>
                    </m:r>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𝑏</m:t>
                    </m:r>
                    <m:r>
                      <a:rPr kumimoji="1" lang="en-US" altLang="zh-CN" b="0" i="1" smtClean="0">
                        <a:latin typeface="Cambria Math" panose="02040503050406030204" pitchFamily="18" charset="0"/>
                        <a:ea typeface="Cambria Math" panose="02040503050406030204" pitchFamily="18" charset="0"/>
                      </a:rPr>
                      <m:t>→+∞</m:t>
                    </m:r>
                  </m:oMath>
                </a14:m>
                <a:r>
                  <a:rPr kumimoji="1" lang="en-US" altLang="zh-CN" dirty="0"/>
                  <a:t>, P(Y=1,X)</a:t>
                </a:r>
                <a:r>
                  <a:rPr kumimoji="1" lang="en-US" altLang="zh-CN" dirty="0">
                    <a:sym typeface="Wingdings" pitchFamily="2" charset="2"/>
                  </a:rPr>
                  <a:t>1</a:t>
                </a:r>
              </a:p>
              <a:p>
                <a14:m>
                  <m:oMath xmlns:m="http://schemas.openxmlformats.org/officeDocument/2006/math">
                    <m:r>
                      <a:rPr kumimoji="1" lang="en-US" altLang="zh-CN" i="1">
                        <a:latin typeface="Cambria Math" panose="02040503050406030204" pitchFamily="18" charset="0"/>
                        <a:ea typeface="Cambria Math" panose="02040503050406030204" pitchFamily="18" charset="0"/>
                      </a:rPr>
                      <m:t>𝜔</m:t>
                    </m:r>
                    <m:r>
                      <a:rPr kumimoji="1" lang="en-US" altLang="zh-CN" i="1">
                        <a:latin typeface="Cambria Math" panose="02040503050406030204" pitchFamily="18" charset="0"/>
                        <a:ea typeface="Cambria Math" panose="02040503050406030204" pitchFamily="18" charset="0"/>
                      </a:rPr>
                      <m:t>𝑥</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𝑏</m:t>
                    </m:r>
                    <m:r>
                      <a:rPr kumimoji="1" lang="en-US" altLang="zh-CN" i="1">
                        <a:latin typeface="Cambria Math" panose="02040503050406030204" pitchFamily="18" charset="0"/>
                        <a:ea typeface="Cambria Math" panose="02040503050406030204" pitchFamily="18" charset="0"/>
                      </a:rPr>
                      <m:t>→−∞</m:t>
                    </m:r>
                  </m:oMath>
                </a14:m>
                <a:r>
                  <a:rPr kumimoji="1" lang="en-US" altLang="zh-CN" dirty="0"/>
                  <a:t>, P(Y=1,X) </a:t>
                </a:r>
                <a:r>
                  <a:rPr kumimoji="1" lang="en-US" altLang="zh-CN" dirty="0">
                    <a:sym typeface="Wingdings" pitchFamily="2" charset="2"/>
                  </a:rPr>
                  <a:t>0</a:t>
                </a:r>
              </a:p>
              <a:p>
                <a:endParaRPr kumimoji="1" lang="en-US" altLang="zh-CN" dirty="0"/>
              </a:p>
            </p:txBody>
          </p:sp>
        </mc:Choice>
        <mc:Fallback>
          <p:sp>
            <p:nvSpPr>
              <p:cNvPr id="9" name="文本框 8">
                <a:extLst>
                  <a:ext uri="{FF2B5EF4-FFF2-40B4-BE49-F238E27FC236}">
                    <a16:creationId xmlns:a16="http://schemas.microsoft.com/office/drawing/2014/main" id="{7A4FD503-F037-1642-A7E4-9597E36C3753}"/>
                  </a:ext>
                </a:extLst>
              </p:cNvPr>
              <p:cNvSpPr txBox="1">
                <a:spLocks noRot="1" noChangeAspect="1" noMove="1" noResize="1" noEditPoints="1" noAdjustHandles="1" noChangeArrowheads="1" noChangeShapeType="1" noTextEdit="1"/>
              </p:cNvSpPr>
              <p:nvPr/>
            </p:nvSpPr>
            <p:spPr>
              <a:xfrm>
                <a:off x="797873" y="4284950"/>
                <a:ext cx="6680034" cy="1477328"/>
              </a:xfrm>
              <a:prstGeom prst="rect">
                <a:avLst/>
              </a:prstGeom>
              <a:blipFill>
                <a:blip r:embed="rId4"/>
                <a:stretch>
                  <a:fillRect l="-759" t="-2564" r="-380"/>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CFC2A8D6-B970-C648-9123-2F31F3B55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911" y="1558693"/>
            <a:ext cx="7040610" cy="1603296"/>
          </a:xfrm>
          <a:prstGeom prst="rect">
            <a:avLst/>
          </a:prstGeom>
        </p:spPr>
      </p:pic>
    </p:spTree>
    <p:extLst>
      <p:ext uri="{BB962C8B-B14F-4D97-AF65-F5344CB8AC3E}">
        <p14:creationId xmlns:p14="http://schemas.microsoft.com/office/powerpoint/2010/main" val="6475154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838965"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最大似然估计</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30610" y="1131758"/>
            <a:ext cx="9308545" cy="460704"/>
          </a:xfrm>
          <a:prstGeom prst="rect">
            <a:avLst/>
          </a:prstGeom>
          <a:noFill/>
        </p:spPr>
        <p:txBody>
          <a:bodyPr wrap="square" rtlCol="0">
            <a:spAutoFit/>
          </a:bodyPr>
          <a:lstStyle/>
          <a:p>
            <a:pPr marL="342900" indent="-342900">
              <a:lnSpc>
                <a:spcPct val="150000"/>
              </a:lnSpc>
              <a:buAutoNum type="arabicPeriod"/>
            </a:pPr>
            <a:r>
              <a:rPr lang="zh-CN" altLang="en-US" spc="300" dirty="0">
                <a:latin typeface="微软雅黑 Light" panose="020B0502040204020203" pitchFamily="34" charset="-122"/>
                <a:ea typeface="微软雅黑 Light" panose="020B0502040204020203" pitchFamily="34" charset="-122"/>
                <a:cs typeface="Open Sans" pitchFamily="34" charset="0"/>
              </a:rPr>
              <a:t>逻辑回归假设样本服从伯努利分布：</a:t>
            </a:r>
            <a:endParaRPr lang="en-US" altLang="zh-CN" spc="300" dirty="0">
              <a:latin typeface="微软雅黑 Light" panose="020B0502040204020203" pitchFamily="34" charset="-122"/>
              <a:ea typeface="微软雅黑 Light" panose="020B0502040204020203" pitchFamily="34" charset="-122"/>
              <a:cs typeface="Open Sans" pitchFamily="34" charset="0"/>
            </a:endParaRPr>
          </a:p>
        </p:txBody>
      </p:sp>
      <p:cxnSp>
        <p:nvCxnSpPr>
          <p:cNvPr id="20" name="直接连接符 19"/>
          <p:cNvCxnSpPr/>
          <p:nvPr/>
        </p:nvCxnSpPr>
        <p:spPr>
          <a:xfrm flipH="1">
            <a:off x="10718375" y="54403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107091" y="87089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72256" y="5805264"/>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72256" y="5873376"/>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B02394C-F973-8943-98B0-713446EAFDC8}"/>
              </a:ext>
            </a:extLst>
          </p:cNvPr>
          <p:cNvPicPr>
            <a:picLocks noChangeAspect="1"/>
          </p:cNvPicPr>
          <p:nvPr/>
        </p:nvPicPr>
        <p:blipFill rotWithShape="1">
          <a:blip r:embed="rId3">
            <a:extLst>
              <a:ext uri="{28A0092B-C50C-407E-A947-70E740481C1C}">
                <a14:useLocalDpi xmlns:a14="http://schemas.microsoft.com/office/drawing/2010/main" val="0"/>
              </a:ext>
            </a:extLst>
          </a:blip>
          <a:srcRect r="291" b="66249"/>
          <a:stretch/>
        </p:blipFill>
        <p:spPr>
          <a:xfrm>
            <a:off x="2866994" y="2276872"/>
            <a:ext cx="5035776" cy="460704"/>
          </a:xfrm>
          <a:prstGeom prst="rect">
            <a:avLst/>
          </a:prstGeom>
        </p:spPr>
      </p:pic>
      <p:sp>
        <p:nvSpPr>
          <p:cNvPr id="12" name="文本框 11">
            <a:extLst>
              <a:ext uri="{FF2B5EF4-FFF2-40B4-BE49-F238E27FC236}">
                <a16:creationId xmlns:a16="http://schemas.microsoft.com/office/drawing/2014/main" id="{353FDB52-C1B1-F54A-A93D-D75E6E422228}"/>
              </a:ext>
            </a:extLst>
          </p:cNvPr>
          <p:cNvSpPr txBox="1"/>
          <p:nvPr/>
        </p:nvSpPr>
        <p:spPr>
          <a:xfrm>
            <a:off x="878774" y="3040083"/>
            <a:ext cx="4596130" cy="369332"/>
          </a:xfrm>
          <a:prstGeom prst="rect">
            <a:avLst/>
          </a:prstGeom>
          <a:noFill/>
        </p:spPr>
        <p:txBody>
          <a:bodyPr wrap="none" rtlCol="0">
            <a:spAutoFit/>
          </a:bodyPr>
          <a:lstStyle/>
          <a:p>
            <a:r>
              <a:rPr kumimoji="1" lang="en-US" altLang="zh-CN" dirty="0"/>
              <a:t>2. </a:t>
            </a:r>
            <a:r>
              <a:rPr kumimoji="1" lang="zh-CN" altLang="en-US" dirty="0"/>
              <a:t>观测到这样的样本的似然函数可表示为：</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90240AF-C982-9D4F-95C9-C9C9918684A1}"/>
                  </a:ext>
                </a:extLst>
              </p:cNvPr>
              <p:cNvSpPr txBox="1"/>
              <p:nvPr/>
            </p:nvSpPr>
            <p:spPr>
              <a:xfrm>
                <a:off x="1080655" y="5474525"/>
                <a:ext cx="8028736" cy="369332"/>
              </a:xfrm>
              <a:prstGeom prst="rect">
                <a:avLst/>
              </a:prstGeom>
              <a:noFill/>
            </p:spPr>
            <p:txBody>
              <a:bodyPr wrap="none" rtlCol="0">
                <a:spAutoFit/>
              </a:bodyPr>
              <a:lstStyle/>
              <a:p>
                <a:r>
                  <a:rPr kumimoji="1" lang="zh-CN" altLang="en-US" dirty="0"/>
                  <a:t>最大似然估计要求我们找到一组</a:t>
                </a:r>
                <a14:m>
                  <m:oMath xmlns:m="http://schemas.openxmlformats.org/officeDocument/2006/math">
                    <m:r>
                      <a:rPr kumimoji="1" lang="zh-CN" altLang="en-US" i="1" smtClean="0">
                        <a:latin typeface="Cambria Math" panose="02040503050406030204" pitchFamily="18" charset="0"/>
                      </a:rPr>
                      <m:t>𝜃</m:t>
                    </m:r>
                  </m:oMath>
                </a14:m>
                <a:r>
                  <a:rPr kumimoji="1" lang="zh-CN" altLang="en-US" dirty="0"/>
                  <a:t>使得</a:t>
                </a:r>
                <a14:m>
                  <m:oMath xmlns:m="http://schemas.openxmlformats.org/officeDocument/2006/math">
                    <m:r>
                      <m:rPr>
                        <m:sty m:val="p"/>
                      </m:rPr>
                      <a:rPr kumimoji="1" lang="en-US" altLang="zh-CN" i="1" dirty="0">
                        <a:latin typeface="Cambria Math" panose="02040503050406030204" pitchFamily="18" charset="0"/>
                      </a:rPr>
                      <m:t>L</m:t>
                    </m:r>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𝜔</m:t>
                    </m:r>
                    <m:r>
                      <a:rPr kumimoji="1" lang="en-US" altLang="zh-CN" b="0" i="1" dirty="0" smtClean="0">
                        <a:latin typeface="Cambria Math" panose="02040503050406030204" pitchFamily="18" charset="0"/>
                      </a:rPr>
                      <m:t>)</m:t>
                    </m:r>
                    <m:r>
                      <a:rPr kumimoji="1" lang="zh-CN" altLang="en-US" i="1" dirty="0">
                        <a:latin typeface="Cambria Math" panose="02040503050406030204" pitchFamily="18" charset="0"/>
                      </a:rPr>
                      <m:t>最大</m:t>
                    </m:r>
                  </m:oMath>
                </a14:m>
                <a:r>
                  <a:rPr kumimoji="1" lang="en-US" altLang="zh-CN" dirty="0"/>
                  <a:t>,</a:t>
                </a:r>
                <a:r>
                  <a:rPr kumimoji="1" lang="zh-CN" altLang="en-US" dirty="0"/>
                  <a:t>即观察到数据的可能性最大；</a:t>
                </a:r>
              </a:p>
            </p:txBody>
          </p:sp>
        </mc:Choice>
        <mc:Fallback xmlns="">
          <p:sp>
            <p:nvSpPr>
              <p:cNvPr id="18" name="文本框 17">
                <a:extLst>
                  <a:ext uri="{FF2B5EF4-FFF2-40B4-BE49-F238E27FC236}">
                    <a16:creationId xmlns:a16="http://schemas.microsoft.com/office/drawing/2014/main" id="{790240AF-C982-9D4F-95C9-C9C9918684A1}"/>
                  </a:ext>
                </a:extLst>
              </p:cNvPr>
              <p:cNvSpPr txBox="1">
                <a:spLocks noRot="1" noChangeAspect="1" noMove="1" noResize="1" noEditPoints="1" noAdjustHandles="1" noChangeArrowheads="1" noChangeShapeType="1" noTextEdit="1"/>
              </p:cNvSpPr>
              <p:nvPr/>
            </p:nvSpPr>
            <p:spPr>
              <a:xfrm>
                <a:off x="1080655" y="5474525"/>
                <a:ext cx="8028736" cy="369332"/>
              </a:xfrm>
              <a:prstGeom prst="rect">
                <a:avLst/>
              </a:prstGeom>
              <a:blipFill>
                <a:blip r:embed="rId4"/>
                <a:stretch>
                  <a:fillRect l="-473" t="-10000" b="-23333"/>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BEB1FCE7-6C85-6843-8915-2C87E2426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3158" y="1043693"/>
            <a:ext cx="2870564" cy="872210"/>
          </a:xfrm>
          <a:prstGeom prst="rect">
            <a:avLst/>
          </a:prstGeom>
        </p:spPr>
      </p:pic>
      <p:pic>
        <p:nvPicPr>
          <p:cNvPr id="27" name="图片 26">
            <a:extLst>
              <a:ext uri="{FF2B5EF4-FFF2-40B4-BE49-F238E27FC236}">
                <a16:creationId xmlns:a16="http://schemas.microsoft.com/office/drawing/2014/main" id="{E60E8493-161A-354A-9663-5F9D7D2C65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7355" y="3583213"/>
            <a:ext cx="6874594" cy="1652213"/>
          </a:xfrm>
          <a:prstGeom prst="rect">
            <a:avLst/>
          </a:prstGeom>
        </p:spPr>
      </p:pic>
    </p:spTree>
    <p:extLst>
      <p:ext uri="{BB962C8B-B14F-4D97-AF65-F5344CB8AC3E}">
        <p14:creationId xmlns:p14="http://schemas.microsoft.com/office/powerpoint/2010/main" val="28703670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838965"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最大似然估计</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H="1">
            <a:off x="10718375" y="54403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107091" y="87089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72256" y="5873376"/>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90240AF-C982-9D4F-95C9-C9C9918684A1}"/>
                  </a:ext>
                </a:extLst>
              </p:cNvPr>
              <p:cNvSpPr txBox="1"/>
              <p:nvPr/>
            </p:nvSpPr>
            <p:spPr>
              <a:xfrm>
                <a:off x="2506099" y="577981"/>
                <a:ext cx="8028736" cy="369332"/>
              </a:xfrm>
              <a:prstGeom prst="rect">
                <a:avLst/>
              </a:prstGeom>
              <a:noFill/>
            </p:spPr>
            <p:txBody>
              <a:bodyPr wrap="none" rtlCol="0">
                <a:spAutoFit/>
              </a:bodyPr>
              <a:lstStyle/>
              <a:p>
                <a:r>
                  <a:rPr kumimoji="1" lang="zh-CN" altLang="en-US" dirty="0"/>
                  <a:t>最大似然估计要求我们找到一组</a:t>
                </a:r>
                <a14:m>
                  <m:oMath xmlns:m="http://schemas.openxmlformats.org/officeDocument/2006/math">
                    <m:r>
                      <a:rPr kumimoji="1" lang="zh-CN" altLang="en-US" i="1" smtClean="0">
                        <a:latin typeface="Cambria Math" panose="02040503050406030204" pitchFamily="18" charset="0"/>
                      </a:rPr>
                      <m:t>𝜃</m:t>
                    </m:r>
                  </m:oMath>
                </a14:m>
                <a:r>
                  <a:rPr kumimoji="1" lang="zh-CN" altLang="en-US" dirty="0"/>
                  <a:t>使得</a:t>
                </a:r>
                <a14:m>
                  <m:oMath xmlns:m="http://schemas.openxmlformats.org/officeDocument/2006/math">
                    <m:r>
                      <m:rPr>
                        <m:sty m:val="p"/>
                      </m:rPr>
                      <a:rPr kumimoji="1" lang="en-US" altLang="zh-CN" i="1" dirty="0">
                        <a:latin typeface="Cambria Math" panose="02040503050406030204" pitchFamily="18" charset="0"/>
                      </a:rPr>
                      <m:t>L</m:t>
                    </m:r>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𝜔</m:t>
                    </m:r>
                    <m:r>
                      <a:rPr kumimoji="1" lang="en-US" altLang="zh-CN" b="0" i="1" dirty="0" smtClean="0">
                        <a:latin typeface="Cambria Math" panose="02040503050406030204" pitchFamily="18" charset="0"/>
                      </a:rPr>
                      <m:t>)</m:t>
                    </m:r>
                    <m:r>
                      <a:rPr kumimoji="1" lang="zh-CN" altLang="en-US" i="1" dirty="0">
                        <a:latin typeface="Cambria Math" panose="02040503050406030204" pitchFamily="18" charset="0"/>
                      </a:rPr>
                      <m:t>最大</m:t>
                    </m:r>
                  </m:oMath>
                </a14:m>
                <a:r>
                  <a:rPr kumimoji="1" lang="en-US" altLang="zh-CN" dirty="0"/>
                  <a:t>,</a:t>
                </a:r>
                <a:r>
                  <a:rPr kumimoji="1" lang="zh-CN" altLang="en-US" dirty="0"/>
                  <a:t>即观察到数据的可能性最大；</a:t>
                </a:r>
              </a:p>
            </p:txBody>
          </p:sp>
        </mc:Choice>
        <mc:Fallback xmlns="">
          <p:sp>
            <p:nvSpPr>
              <p:cNvPr id="18" name="文本框 17">
                <a:extLst>
                  <a:ext uri="{FF2B5EF4-FFF2-40B4-BE49-F238E27FC236}">
                    <a16:creationId xmlns:a16="http://schemas.microsoft.com/office/drawing/2014/main" id="{790240AF-C982-9D4F-95C9-C9C9918684A1}"/>
                  </a:ext>
                </a:extLst>
              </p:cNvPr>
              <p:cNvSpPr txBox="1">
                <a:spLocks noRot="1" noChangeAspect="1" noMove="1" noResize="1" noEditPoints="1" noAdjustHandles="1" noChangeArrowheads="1" noChangeShapeType="1" noTextEdit="1"/>
              </p:cNvSpPr>
              <p:nvPr/>
            </p:nvSpPr>
            <p:spPr>
              <a:xfrm>
                <a:off x="2506099" y="577981"/>
                <a:ext cx="8028736" cy="369332"/>
              </a:xfrm>
              <a:prstGeom prst="rect">
                <a:avLst/>
              </a:prstGeom>
              <a:blipFill>
                <a:blip r:embed="rId3"/>
                <a:stretch>
                  <a:fillRect l="-632" t="-10000" b="-2333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27A3DAA5-B9F8-2742-8333-9AAB849DCD1F}"/>
              </a:ext>
            </a:extLst>
          </p:cNvPr>
          <p:cNvPicPr>
            <a:picLocks noChangeAspect="1"/>
          </p:cNvPicPr>
          <p:nvPr/>
        </p:nvPicPr>
        <p:blipFill rotWithShape="1">
          <a:blip r:embed="rId4">
            <a:extLst>
              <a:ext uri="{28A0092B-C50C-407E-A947-70E740481C1C}">
                <a14:useLocalDpi xmlns:a14="http://schemas.microsoft.com/office/drawing/2010/main" val="0"/>
              </a:ext>
            </a:extLst>
          </a:blip>
          <a:srcRect t="9698"/>
          <a:stretch/>
        </p:blipFill>
        <p:spPr>
          <a:xfrm>
            <a:off x="1920789" y="1014143"/>
            <a:ext cx="7156140" cy="1402699"/>
          </a:xfrm>
          <a:prstGeom prst="rect">
            <a:avLst/>
          </a:prstGeom>
        </p:spPr>
      </p:pic>
      <p:pic>
        <p:nvPicPr>
          <p:cNvPr id="13" name="图片 12">
            <a:extLst>
              <a:ext uri="{FF2B5EF4-FFF2-40B4-BE49-F238E27FC236}">
                <a16:creationId xmlns:a16="http://schemas.microsoft.com/office/drawing/2014/main" id="{93A47461-8E59-D241-ACF2-EE50D38D8D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1393" y="2708920"/>
            <a:ext cx="7545536" cy="3295873"/>
          </a:xfrm>
          <a:prstGeom prst="rect">
            <a:avLst/>
          </a:prstGeom>
        </p:spPr>
      </p:pic>
      <p:sp>
        <p:nvSpPr>
          <p:cNvPr id="15" name="圆角矩形 14">
            <a:extLst>
              <a:ext uri="{FF2B5EF4-FFF2-40B4-BE49-F238E27FC236}">
                <a16:creationId xmlns:a16="http://schemas.microsoft.com/office/drawing/2014/main" id="{59CDAC47-FD38-654A-8B72-2FEC1B6B9BBC}"/>
              </a:ext>
            </a:extLst>
          </p:cNvPr>
          <p:cNvSpPr/>
          <p:nvPr/>
        </p:nvSpPr>
        <p:spPr>
          <a:xfrm>
            <a:off x="6023198" y="3429000"/>
            <a:ext cx="1656184" cy="927856"/>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9" name="图片 18">
            <a:extLst>
              <a:ext uri="{FF2B5EF4-FFF2-40B4-BE49-F238E27FC236}">
                <a16:creationId xmlns:a16="http://schemas.microsoft.com/office/drawing/2014/main" id="{34C2B21E-008C-D444-B2D1-F0B3882944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3005" y="3429000"/>
            <a:ext cx="2387848" cy="604715"/>
          </a:xfrm>
          <a:prstGeom prst="rect">
            <a:avLst/>
          </a:prstGeom>
        </p:spPr>
      </p:pic>
      <p:pic>
        <p:nvPicPr>
          <p:cNvPr id="26" name="图片 25">
            <a:extLst>
              <a:ext uri="{FF2B5EF4-FFF2-40B4-BE49-F238E27FC236}">
                <a16:creationId xmlns:a16="http://schemas.microsoft.com/office/drawing/2014/main" id="{74CFBB7C-F2B7-2C47-975E-02D65606E4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606" y="4350863"/>
            <a:ext cx="2387476" cy="413441"/>
          </a:xfrm>
          <a:prstGeom prst="rect">
            <a:avLst/>
          </a:prstGeom>
        </p:spPr>
      </p:pic>
      <p:sp>
        <p:nvSpPr>
          <p:cNvPr id="27" name="圆角矩形 26">
            <a:extLst>
              <a:ext uri="{FF2B5EF4-FFF2-40B4-BE49-F238E27FC236}">
                <a16:creationId xmlns:a16="http://schemas.microsoft.com/office/drawing/2014/main" id="{535A83CF-9200-9A4C-A611-772401CFD149}"/>
              </a:ext>
            </a:extLst>
          </p:cNvPr>
          <p:cNvSpPr/>
          <p:nvPr/>
        </p:nvSpPr>
        <p:spPr>
          <a:xfrm>
            <a:off x="3986529" y="4350863"/>
            <a:ext cx="2036669" cy="60471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100926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简约红黑三角线条PPT模板" id="{269BB3E7-EA32-7743-83E4-9BC0DCF1D263}" vid="{9109BDF4-A287-4B4A-BF39-FED97B88882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主题</Template>
  <TotalTime>3039</TotalTime>
  <Words>828</Words>
  <Application>Microsoft Macintosh PowerPoint</Application>
  <PresentationFormat>自定义</PresentationFormat>
  <Paragraphs>77</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-apple-system</vt:lpstr>
      <vt:lpstr>微软雅黑 Light</vt:lpstr>
      <vt:lpstr>造字工房尚雅体演示版常规体</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Yunong Liang</dc:creator>
  <cp:keywords>http:/www.ypppt.com</cp:keywords>
  <cp:lastModifiedBy>Yunong Liang</cp:lastModifiedBy>
  <cp:revision>58</cp:revision>
  <dcterms:created xsi:type="dcterms:W3CDTF">2021-03-30T07:22:19Z</dcterms:created>
  <dcterms:modified xsi:type="dcterms:W3CDTF">2021-04-28T11:51:27Z</dcterms:modified>
</cp:coreProperties>
</file>