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플로우차트" id="{8C925473-B598-466A-B489-1EE64CD9D2E1}">
          <p14:sldIdLst/>
        </p14:section>
        <p14:section name="사용자용 웹페이지" id="{B598EEF1-E10E-42B6-8D84-902AA27D36CE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D2D2E"/>
    <a:srgbClr val="222120"/>
    <a:srgbClr val="C58F4F"/>
    <a:srgbClr val="78797A"/>
    <a:srgbClr val="F1F3F4"/>
    <a:srgbClr val="F2F2F2"/>
    <a:srgbClr val="F5BDED"/>
    <a:srgbClr val="282828"/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03" autoAdjust="0"/>
    <p:restoredTop sz="95214" autoAdjust="0"/>
  </p:normalViewPr>
  <p:slideViewPr>
    <p:cSldViewPr snapToGrid="0">
      <p:cViewPr>
        <p:scale>
          <a:sx n="75" d="100"/>
          <a:sy n="75" d="100"/>
        </p:scale>
        <p:origin x="2232" y="7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57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5241F-7731-42F9-8489-FD42D20107C7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FE05B-1362-4973-BFAF-8F2026F90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265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6FB7B-4295-1313-00FB-E45FA590A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DCC5E8-C79E-AE94-881B-3C193DB94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3F033C-9006-CD45-4EAD-8087505D5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2D5F-E1CB-4849-A884-2C86A5FF9527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DC6175-45BB-4AD0-B3CA-E192979F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DD9F00-3A79-C362-FE9E-9C5597D5C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DB664-7170-493E-8816-3E1178BC0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17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BD60C-C695-8D52-2309-6BC2CB63B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DC0644-1C89-C208-3B4F-E9279F7B2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F9F2E3-65F9-BC5B-B057-BE0B55FC5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2D5F-E1CB-4849-A884-2C86A5FF9527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F855A6-E464-2048-15CE-729132034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1B3AB2-C6C6-9B00-BC87-E1BD50275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DB664-7170-493E-8816-3E1178BC0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589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BBA7DA-4A3A-DB32-2607-B80E13C1F6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4D624B-C54F-E54B-1E30-6D0E46994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80A0E8-ABED-2F25-5038-4675EB610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2D5F-E1CB-4849-A884-2C86A5FF9527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64263-1E4A-EFB3-5F7C-B29230FFF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8C58A-C419-AA44-12CF-1C1645C0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DB664-7170-493E-8816-3E1178BC0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305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70F45-F583-628F-F5CC-2D7C61572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3B7BC2-B6BB-6F04-E67E-ED418C4C8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8A5207-0B53-C377-81E9-C2EBCD56B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2D5F-E1CB-4849-A884-2C86A5FF9527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1746F6-5132-09F6-BC6C-8936CD2C3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176576-39F1-F1EA-965D-E0E2C520B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DB664-7170-493E-8816-3E1178BC0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467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580D3-DB7E-CB88-11B4-8086A9462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273DF0-69B0-3FBA-DA88-C42995C2D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1A47A1-17B9-2722-C8F7-E0DD77FD6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2D5F-E1CB-4849-A884-2C86A5FF9527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2A67A1-30AD-915C-E110-5B2B5F004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526503-85D6-F819-2080-340B62513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DB664-7170-493E-8816-3E1178BC0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922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3C29A-ABBB-3314-9C0F-C5B607A5D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305849-1983-8C0A-D57E-7525A4249C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C8E9DC-C072-43D4-55A5-2B2A369EC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58A58F-2790-3C29-C830-D5AB1D864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2D5F-E1CB-4849-A884-2C86A5FF9527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BADD43-49A4-BAA3-CC7B-9C66C91D2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47FC40-A38A-B055-D2BE-B11BAB02B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DB664-7170-493E-8816-3E1178BC0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89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3EDBE-ACA5-DCA3-3276-07A08459C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56ED75-40C8-03CF-D6F6-CDE96238C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857101-F126-6714-772D-0A816C34E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C77BB5-585B-A5CA-D968-E7F10D9E3C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69871B-D377-DE6D-D4E7-C67734A34C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894991-17FA-92E0-2A2A-90F8B6964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2D5F-E1CB-4849-A884-2C86A5FF9527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CE93E0-DBD4-38BA-260B-515AF91D7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EE15FC-138D-D070-F416-56BF70B2B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DB664-7170-493E-8816-3E1178BC0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20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F5D6E-D269-F6D5-6735-B36961382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317392-4D76-CB27-42B7-10CF185D6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2D5F-E1CB-4849-A884-2C86A5FF9527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1BCE6A-4A58-6777-B953-C526059FB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58DFBF-30AB-9CBF-252E-CAF329AB2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DB664-7170-493E-8816-3E1178BC0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26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E74CAF-5DB6-7790-73CF-F8408ACA9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2D5F-E1CB-4849-A884-2C86A5FF9527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F323DE-45CB-1EFE-5F3B-973C61002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2CB4DA-BAF8-D376-16DB-A2B3E9392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DB664-7170-493E-8816-3E1178BC0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392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DEA4AA-2A02-3715-D8F2-91F68C266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C77D52-DE66-9CDA-10CE-5FA1D6915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98C5AE-B04B-E043-6F7E-018F2187E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E1E930-73CF-C72D-CF19-F9F5F3826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2D5F-E1CB-4849-A884-2C86A5FF9527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4CE217-950C-C1B4-23A7-5B0BDD39B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2EEB13-6F11-BB6B-4984-5F0F33E7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DB664-7170-493E-8816-3E1178BC0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901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9EC90E-02DC-7B3E-72BE-E40B1962C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78E501-137B-3FFC-42CA-77E7C069BE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836480-897E-2274-9E3B-A5AC9BD91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F9E1F4-4532-3EAD-818D-2BCBF8D75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2D5F-E1CB-4849-A884-2C86A5FF9527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C85142-F337-549D-C4A0-B4772E89A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3EAB72-0B5B-9C15-916D-930106E30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DB664-7170-493E-8816-3E1178BC0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288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053FE68-9A41-9D4E-8EB3-3899E596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A5A9A2-6E18-994A-7379-B5710A419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DD84DA-4061-B2E1-E317-01B0CD20E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22D5F-E1CB-4849-A884-2C86A5FF9527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402D34-BB45-D234-7779-810F9D61E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087E10-611D-24E4-057C-DE4A07443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DB664-7170-493E-8816-3E1178BC0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38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9576" y="-1"/>
            <a:ext cx="1220157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2058" b="-1"/>
          <a:stretch/>
        </p:blipFill>
        <p:spPr>
          <a:xfrm>
            <a:off x="-9576" y="565264"/>
            <a:ext cx="12201576" cy="5850379"/>
          </a:xfrm>
          <a:prstGeom prst="rect">
            <a:avLst/>
          </a:prstGeom>
        </p:spPr>
      </p:pic>
      <p:sp>
        <p:nvSpPr>
          <p:cNvPr id="29" name="사각형: 둥근 모서리 67">
            <a:extLst>
              <a:ext uri="{FF2B5EF4-FFF2-40B4-BE49-F238E27FC236}">
                <a16:creationId xmlns:a16="http://schemas.microsoft.com/office/drawing/2014/main" id="{980BD5EA-9956-CCB2-8F76-231316E7FC1C}"/>
              </a:ext>
            </a:extLst>
          </p:cNvPr>
          <p:cNvSpPr/>
          <p:nvPr/>
        </p:nvSpPr>
        <p:spPr>
          <a:xfrm>
            <a:off x="2523603" y="1421476"/>
            <a:ext cx="3482311" cy="4994167"/>
          </a:xfrm>
          <a:prstGeom prst="roundRect">
            <a:avLst>
              <a:gd name="adj" fmla="val 94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445" b="21111"/>
          <a:stretch/>
        </p:blipFill>
        <p:spPr>
          <a:xfrm>
            <a:off x="-9576" y="565264"/>
            <a:ext cx="12201576" cy="5050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42" b="40970"/>
          <a:stretch/>
        </p:blipFill>
        <p:spPr>
          <a:xfrm>
            <a:off x="0" y="645072"/>
            <a:ext cx="1838376" cy="34539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13BC082-1CE4-7DF6-EB52-9044A0C187BD}"/>
              </a:ext>
            </a:extLst>
          </p:cNvPr>
          <p:cNvSpPr txBox="1"/>
          <p:nvPr/>
        </p:nvSpPr>
        <p:spPr>
          <a:xfrm>
            <a:off x="12771167" y="137704"/>
            <a:ext cx="2290423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MovieList Component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BB844CB-67B0-2178-0311-D611B3129CB5}"/>
              </a:ext>
            </a:extLst>
          </p:cNvPr>
          <p:cNvSpPr txBox="1"/>
          <p:nvPr/>
        </p:nvSpPr>
        <p:spPr>
          <a:xfrm>
            <a:off x="13244" y="1455918"/>
            <a:ext cx="1758119" cy="230832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rgbClr val="78797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라이언 일병 구하기</a:t>
            </a:r>
            <a:endParaRPr lang="ko-KR" altLang="en-US" sz="900" b="1" dirty="0">
              <a:solidFill>
                <a:srgbClr val="78797A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9576" y="1125071"/>
            <a:ext cx="238176" cy="26294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BB844CB-67B0-2178-0311-D611B3129CB5}"/>
              </a:ext>
            </a:extLst>
          </p:cNvPr>
          <p:cNvSpPr txBox="1"/>
          <p:nvPr/>
        </p:nvSpPr>
        <p:spPr>
          <a:xfrm>
            <a:off x="871755" y="1662322"/>
            <a:ext cx="444419" cy="184666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" b="1" dirty="0" smtClean="0">
                <a:solidFill>
                  <a:srgbClr val="78797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1998 </a:t>
            </a:r>
            <a:endParaRPr lang="ko-KR" altLang="en-US" sz="600" b="1" dirty="0">
              <a:solidFill>
                <a:srgbClr val="78797A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5D86D98-33D0-9C08-FF21-AB1D6224E011}"/>
              </a:ext>
            </a:extLst>
          </p:cNvPr>
          <p:cNvSpPr/>
          <p:nvPr/>
        </p:nvSpPr>
        <p:spPr>
          <a:xfrm>
            <a:off x="1491895" y="1316184"/>
            <a:ext cx="279468" cy="279468"/>
          </a:xfrm>
          <a:prstGeom prst="ellipse">
            <a:avLst/>
          </a:prstGeom>
          <a:solidFill>
            <a:srgbClr val="E106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1</a:t>
            </a:r>
            <a:endParaRPr lang="ko-KR" altLang="en-US" sz="1050" b="1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D5D86D98-33D0-9C08-FF21-AB1D6224E011}"/>
              </a:ext>
            </a:extLst>
          </p:cNvPr>
          <p:cNvSpPr/>
          <p:nvPr/>
        </p:nvSpPr>
        <p:spPr>
          <a:xfrm>
            <a:off x="12426869" y="113386"/>
            <a:ext cx="279468" cy="279468"/>
          </a:xfrm>
          <a:prstGeom prst="ellipse">
            <a:avLst/>
          </a:prstGeom>
          <a:solidFill>
            <a:srgbClr val="E106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1</a:t>
            </a:r>
            <a:endParaRPr lang="ko-KR" altLang="en-US" sz="1050" b="1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4595" y="1421477"/>
            <a:ext cx="595459" cy="85653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6"/>
          <a:srcRect t="11702"/>
          <a:stretch/>
        </p:blipFill>
        <p:spPr>
          <a:xfrm>
            <a:off x="1864595" y="2327336"/>
            <a:ext cx="595459" cy="730434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BBB844CB-67B0-2178-0311-D611B3129CB5}"/>
              </a:ext>
            </a:extLst>
          </p:cNvPr>
          <p:cNvSpPr txBox="1"/>
          <p:nvPr/>
        </p:nvSpPr>
        <p:spPr>
          <a:xfrm>
            <a:off x="0" y="2296837"/>
            <a:ext cx="1758119" cy="2308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rgbClr val="78797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배트맨 비긴즈 </a:t>
            </a:r>
            <a:endParaRPr lang="ko-KR" altLang="en-US" sz="900" b="1" dirty="0">
              <a:solidFill>
                <a:srgbClr val="78797A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BB844CB-67B0-2178-0311-D611B3129CB5}"/>
              </a:ext>
            </a:extLst>
          </p:cNvPr>
          <p:cNvSpPr txBox="1"/>
          <p:nvPr/>
        </p:nvSpPr>
        <p:spPr>
          <a:xfrm>
            <a:off x="935652" y="2539020"/>
            <a:ext cx="444419" cy="1846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" b="1" dirty="0" smtClean="0">
                <a:solidFill>
                  <a:srgbClr val="78797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2005</a:t>
            </a:r>
            <a:endParaRPr lang="ko-KR" altLang="en-US" sz="600" b="1" dirty="0">
              <a:solidFill>
                <a:srgbClr val="78797A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7"/>
          <a:srcRect t="12948" b="4521"/>
          <a:stretch/>
        </p:blipFill>
        <p:spPr>
          <a:xfrm>
            <a:off x="1862035" y="3107092"/>
            <a:ext cx="598019" cy="72779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BB844CB-67B0-2178-0311-D611B3129CB5}"/>
              </a:ext>
            </a:extLst>
          </p:cNvPr>
          <p:cNvSpPr txBox="1"/>
          <p:nvPr/>
        </p:nvSpPr>
        <p:spPr>
          <a:xfrm>
            <a:off x="-9576" y="3107092"/>
            <a:ext cx="1758119" cy="2308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rgbClr val="78797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분노의 질주</a:t>
            </a:r>
            <a:r>
              <a:rPr lang="en-US" altLang="ko-KR" sz="900" b="1" dirty="0" smtClean="0">
                <a:solidFill>
                  <a:srgbClr val="78797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</a:t>
            </a:r>
            <a:r>
              <a:rPr lang="ko-KR" altLang="en-US" sz="900" b="1" dirty="0" smtClean="0">
                <a:solidFill>
                  <a:srgbClr val="78797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더 세븐</a:t>
            </a:r>
            <a:endParaRPr lang="ko-KR" altLang="en-US" sz="900" b="1" dirty="0">
              <a:solidFill>
                <a:srgbClr val="78797A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BB844CB-67B0-2178-0311-D611B3129CB5}"/>
              </a:ext>
            </a:extLst>
          </p:cNvPr>
          <p:cNvSpPr txBox="1"/>
          <p:nvPr/>
        </p:nvSpPr>
        <p:spPr>
          <a:xfrm>
            <a:off x="935652" y="3313496"/>
            <a:ext cx="444419" cy="1846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" b="1" dirty="0" smtClean="0">
                <a:solidFill>
                  <a:srgbClr val="78797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2015</a:t>
            </a:r>
            <a:endParaRPr lang="ko-KR" altLang="en-US" sz="600" b="1" dirty="0">
              <a:solidFill>
                <a:srgbClr val="78797A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-10776" y="5649540"/>
            <a:ext cx="2553951" cy="7661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69514" y="3869531"/>
            <a:ext cx="590540" cy="83892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BBB844CB-67B0-2178-0311-D611B3129CB5}"/>
              </a:ext>
            </a:extLst>
          </p:cNvPr>
          <p:cNvSpPr txBox="1"/>
          <p:nvPr/>
        </p:nvSpPr>
        <p:spPr>
          <a:xfrm>
            <a:off x="963604" y="4108563"/>
            <a:ext cx="444419" cy="1846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" b="1" dirty="0" smtClean="0">
                <a:solidFill>
                  <a:srgbClr val="78797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1985</a:t>
            </a:r>
            <a:endParaRPr lang="ko-KR" altLang="en-US" sz="600" b="1" dirty="0">
              <a:solidFill>
                <a:srgbClr val="78797A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BB844CB-67B0-2178-0311-D611B3129CB5}"/>
              </a:ext>
            </a:extLst>
          </p:cNvPr>
          <p:cNvSpPr txBox="1"/>
          <p:nvPr/>
        </p:nvSpPr>
        <p:spPr>
          <a:xfrm>
            <a:off x="-11637" y="3876412"/>
            <a:ext cx="1758119" cy="2308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rgbClr val="78797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빽 투 더 퓨쳐</a:t>
            </a:r>
            <a:endParaRPr lang="ko-KR" altLang="en-US" sz="900" b="1" dirty="0">
              <a:solidFill>
                <a:srgbClr val="78797A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62035" y="4747455"/>
            <a:ext cx="598019" cy="866511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BBB844CB-67B0-2178-0311-D611B3129CB5}"/>
              </a:ext>
            </a:extLst>
          </p:cNvPr>
          <p:cNvSpPr txBox="1"/>
          <p:nvPr/>
        </p:nvSpPr>
        <p:spPr>
          <a:xfrm>
            <a:off x="-9576" y="4746431"/>
            <a:ext cx="1758119" cy="2308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rgbClr val="78797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포드 </a:t>
            </a:r>
            <a:r>
              <a:rPr lang="en-US" altLang="ko-KR" sz="900" b="1" dirty="0" smtClean="0">
                <a:solidFill>
                  <a:srgbClr val="78797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V </a:t>
            </a:r>
            <a:r>
              <a:rPr lang="ko-KR" altLang="en-US" sz="900" b="1" dirty="0" smtClean="0">
                <a:solidFill>
                  <a:srgbClr val="78797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페라리</a:t>
            </a:r>
            <a:endParaRPr lang="ko-KR" altLang="en-US" sz="900" b="1" dirty="0">
              <a:solidFill>
                <a:srgbClr val="78797A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BB844CB-67B0-2178-0311-D611B3129CB5}"/>
              </a:ext>
            </a:extLst>
          </p:cNvPr>
          <p:cNvSpPr txBox="1"/>
          <p:nvPr/>
        </p:nvSpPr>
        <p:spPr>
          <a:xfrm>
            <a:off x="919188" y="4977263"/>
            <a:ext cx="444419" cy="1846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" b="1" dirty="0" smtClean="0">
                <a:solidFill>
                  <a:srgbClr val="78797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2019</a:t>
            </a:r>
            <a:endParaRPr lang="ko-KR" altLang="en-US" sz="600" b="1" dirty="0">
              <a:solidFill>
                <a:srgbClr val="78797A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E40A448B-1CEB-61EF-710D-607DBCCD6F4F}"/>
              </a:ext>
            </a:extLst>
          </p:cNvPr>
          <p:cNvSpPr/>
          <p:nvPr/>
        </p:nvSpPr>
        <p:spPr>
          <a:xfrm>
            <a:off x="12426869" y="1707783"/>
            <a:ext cx="279468" cy="279468"/>
          </a:xfrm>
          <a:prstGeom prst="ellipse">
            <a:avLst/>
          </a:prstGeom>
          <a:solidFill>
            <a:srgbClr val="E106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</a:t>
            </a:r>
            <a:endParaRPr lang="ko-KR" altLang="en-US" sz="1050" b="1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13BC082-1CE4-7DF6-EB52-9044A0C187BD}"/>
              </a:ext>
            </a:extLst>
          </p:cNvPr>
          <p:cNvSpPr txBox="1"/>
          <p:nvPr/>
        </p:nvSpPr>
        <p:spPr>
          <a:xfrm>
            <a:off x="12771167" y="1724330"/>
            <a:ext cx="2290423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MovieVideo Component </a:t>
            </a: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B06D3949-BC49-E4C7-8D38-29F9E1125061}"/>
              </a:ext>
            </a:extLst>
          </p:cNvPr>
          <p:cNvSpPr/>
          <p:nvPr/>
        </p:nvSpPr>
        <p:spPr>
          <a:xfrm>
            <a:off x="12426870" y="3082774"/>
            <a:ext cx="279468" cy="279468"/>
          </a:xfrm>
          <a:prstGeom prst="ellipse">
            <a:avLst/>
          </a:prstGeom>
          <a:solidFill>
            <a:srgbClr val="E106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3</a:t>
            </a:r>
            <a:endParaRPr lang="ko-KR" altLang="en-US" sz="1050" b="1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B06D3949-BC49-E4C7-8D38-29F9E1125061}"/>
              </a:ext>
            </a:extLst>
          </p:cNvPr>
          <p:cNvSpPr/>
          <p:nvPr/>
        </p:nvSpPr>
        <p:spPr>
          <a:xfrm>
            <a:off x="12426869" y="5069596"/>
            <a:ext cx="279468" cy="279468"/>
          </a:xfrm>
          <a:prstGeom prst="ellipse">
            <a:avLst/>
          </a:prstGeom>
          <a:solidFill>
            <a:srgbClr val="E106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4</a:t>
            </a:r>
            <a:endParaRPr lang="ko-KR" altLang="en-US" sz="1050" b="1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3BC082-1CE4-7DF6-EB52-9044A0C187BD}"/>
              </a:ext>
            </a:extLst>
          </p:cNvPr>
          <p:cNvSpPr txBox="1"/>
          <p:nvPr/>
        </p:nvSpPr>
        <p:spPr>
          <a:xfrm>
            <a:off x="12752262" y="3107092"/>
            <a:ext cx="2290423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MovieDetail Component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13BC082-1CE4-7DF6-EB52-9044A0C187BD}"/>
              </a:ext>
            </a:extLst>
          </p:cNvPr>
          <p:cNvSpPr txBox="1"/>
          <p:nvPr/>
        </p:nvSpPr>
        <p:spPr>
          <a:xfrm>
            <a:off x="12750021" y="5093914"/>
            <a:ext cx="2290423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MovieMap Component</a:t>
            </a:r>
          </a:p>
        </p:txBody>
      </p:sp>
      <p:graphicFrame>
        <p:nvGraphicFramePr>
          <p:cNvPr id="69" name="Group 39">
            <a:extLst>
              <a:ext uri="{FF2B5EF4-FFF2-40B4-BE49-F238E27FC236}">
                <a16:creationId xmlns:a16="http://schemas.microsoft.com/office/drawing/2014/main" id="{8AC8C905-B25D-6E17-3A05-54EFDA025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425688"/>
              </p:ext>
            </p:extLst>
          </p:nvPr>
        </p:nvGraphicFramePr>
        <p:xfrm>
          <a:off x="12771168" y="5458097"/>
          <a:ext cx="2311789" cy="1280212"/>
        </p:xfrm>
        <a:graphic>
          <a:graphicData uri="http://schemas.openxmlformats.org/drawingml/2006/table">
            <a:tbl>
              <a:tblPr/>
              <a:tblGrid>
                <a:gridCol w="8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3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87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API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Google Map API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1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DB</a:t>
                      </a: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pk = MovieID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위도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경도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Movie Title,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Movie Location,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Movie Location Photo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Movie Location Description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0" name="Group 39">
            <a:extLst>
              <a:ext uri="{FF2B5EF4-FFF2-40B4-BE49-F238E27FC236}">
                <a16:creationId xmlns:a16="http://schemas.microsoft.com/office/drawing/2014/main" id="{8AC8C905-B25D-6E17-3A05-54EFDA025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218648"/>
              </p:ext>
            </p:extLst>
          </p:nvPr>
        </p:nvGraphicFramePr>
        <p:xfrm>
          <a:off x="12771168" y="3392150"/>
          <a:ext cx="2311789" cy="1285118"/>
        </p:xfrm>
        <a:graphic>
          <a:graphicData uri="http://schemas.openxmlformats.org/drawingml/2006/table">
            <a:tbl>
              <a:tblPr/>
              <a:tblGrid>
                <a:gridCol w="8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3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87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API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TMDB API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1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DB</a:t>
                      </a: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pk = MovieID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Original title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poster_path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평점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장르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연령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연도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줄거리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1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User DB</a:t>
                      </a: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Comments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87041"/>
                  </a:ext>
                </a:extLst>
              </a:tr>
            </a:tbl>
          </a:graphicData>
        </a:graphic>
      </p:graphicFrame>
      <p:graphicFrame>
        <p:nvGraphicFramePr>
          <p:cNvPr id="76" name="Group 39">
            <a:extLst>
              <a:ext uri="{FF2B5EF4-FFF2-40B4-BE49-F238E27FC236}">
                <a16:creationId xmlns:a16="http://schemas.microsoft.com/office/drawing/2014/main" id="{8AC8C905-B25D-6E17-3A05-54EFDA025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982162"/>
              </p:ext>
            </p:extLst>
          </p:nvPr>
        </p:nvGraphicFramePr>
        <p:xfrm>
          <a:off x="12771168" y="428477"/>
          <a:ext cx="2311789" cy="1011988"/>
        </p:xfrm>
        <a:graphic>
          <a:graphicData uri="http://schemas.openxmlformats.org/drawingml/2006/table">
            <a:tbl>
              <a:tblPr/>
              <a:tblGrid>
                <a:gridCol w="8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3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87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API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TMDB API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1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DB</a:t>
                      </a: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Pk = MovieID,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평점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장르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연령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 연도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poster_path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Movie Location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9" name="Group 39">
            <a:extLst>
              <a:ext uri="{FF2B5EF4-FFF2-40B4-BE49-F238E27FC236}">
                <a16:creationId xmlns:a16="http://schemas.microsoft.com/office/drawing/2014/main" id="{8AC8C905-B25D-6E17-3A05-54EFDA025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354251"/>
              </p:ext>
            </p:extLst>
          </p:nvPr>
        </p:nvGraphicFramePr>
        <p:xfrm>
          <a:off x="12771168" y="2009388"/>
          <a:ext cx="2311789" cy="573076"/>
        </p:xfrm>
        <a:graphic>
          <a:graphicData uri="http://schemas.openxmlformats.org/drawingml/2006/table">
            <a:tbl>
              <a:tblPr/>
              <a:tblGrid>
                <a:gridCol w="8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3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87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API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-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1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DB</a:t>
                      </a: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Pk = MovieID,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YouTube embed link 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0" name="TextBox 79">
            <a:extLst>
              <a:ext uri="{FF2B5EF4-FFF2-40B4-BE49-F238E27FC236}">
                <a16:creationId xmlns:a16="http://schemas.microsoft.com/office/drawing/2014/main" id="{BBB844CB-67B0-2178-0311-D611B3129CB5}"/>
              </a:ext>
            </a:extLst>
          </p:cNvPr>
          <p:cNvSpPr txBox="1"/>
          <p:nvPr/>
        </p:nvSpPr>
        <p:spPr>
          <a:xfrm>
            <a:off x="13243" y="1796194"/>
            <a:ext cx="1616482" cy="184666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600" b="1" dirty="0" smtClean="0">
                <a:solidFill>
                  <a:srgbClr val="78797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액션</a:t>
            </a:r>
            <a:r>
              <a:rPr lang="en-US" altLang="ko-KR" sz="600" b="1" dirty="0" smtClean="0">
                <a:solidFill>
                  <a:srgbClr val="78797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600" b="1" dirty="0" smtClean="0">
                <a:solidFill>
                  <a:srgbClr val="78797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범죄</a:t>
            </a:r>
            <a:r>
              <a:rPr lang="en-US" altLang="ko-KR" sz="600" b="1" dirty="0" smtClean="0">
                <a:solidFill>
                  <a:srgbClr val="78797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600" b="1" dirty="0" smtClean="0">
                <a:solidFill>
                  <a:srgbClr val="78797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드라마 </a:t>
            </a:r>
            <a:r>
              <a:rPr lang="en-US" altLang="ko-KR" sz="600" b="1" dirty="0">
                <a:solidFill>
                  <a:srgbClr val="78797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·</a:t>
            </a:r>
            <a:r>
              <a:rPr lang="ko-KR" altLang="en-US" sz="600" b="1" dirty="0" smtClean="0">
                <a:solidFill>
                  <a:srgbClr val="78797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600" b="1" dirty="0" smtClean="0">
                <a:solidFill>
                  <a:srgbClr val="78797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[15] </a:t>
            </a:r>
            <a:r>
              <a:rPr lang="en-US" altLang="ko-KR" sz="600" b="1" dirty="0" smtClean="0">
                <a:solidFill>
                  <a:srgbClr val="78797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·  2h 30m</a:t>
            </a:r>
            <a:r>
              <a:rPr lang="ko-KR" altLang="en-US" sz="600" b="1" dirty="0" smtClean="0">
                <a:solidFill>
                  <a:srgbClr val="78797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</a:t>
            </a:r>
            <a:endParaRPr lang="ko-KR" altLang="en-US" sz="600" b="1" dirty="0">
              <a:solidFill>
                <a:srgbClr val="78797A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BB844CB-67B0-2178-0311-D611B3129CB5}"/>
              </a:ext>
            </a:extLst>
          </p:cNvPr>
          <p:cNvSpPr txBox="1"/>
          <p:nvPr/>
        </p:nvSpPr>
        <p:spPr>
          <a:xfrm>
            <a:off x="9554" y="1934693"/>
            <a:ext cx="1808425" cy="184666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" b="1" dirty="0" smtClean="0">
                <a:solidFill>
                  <a:schemeClr val="accent4">
                    <a:lumMod val="7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Filmed At</a:t>
            </a:r>
            <a:endParaRPr lang="ko-KR" altLang="en-US" sz="600" b="1" dirty="0">
              <a:solidFill>
                <a:schemeClr val="accent4">
                  <a:lumMod val="7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BB844CB-67B0-2178-0311-D611B3129CB5}"/>
              </a:ext>
            </a:extLst>
          </p:cNvPr>
          <p:cNvSpPr txBox="1"/>
          <p:nvPr/>
        </p:nvSpPr>
        <p:spPr>
          <a:xfrm>
            <a:off x="494825" y="1939816"/>
            <a:ext cx="1367210" cy="184666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" b="1" dirty="0" smtClean="0">
                <a:solidFill>
                  <a:srgbClr val="C58F4F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Ballinesker Beach, Co.Wexford</a:t>
            </a:r>
            <a:endParaRPr lang="ko-KR" altLang="en-US" sz="600" b="1" dirty="0">
              <a:solidFill>
                <a:srgbClr val="C58F4F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BB844CB-67B0-2178-0311-D611B3129CB5}"/>
              </a:ext>
            </a:extLst>
          </p:cNvPr>
          <p:cNvSpPr txBox="1"/>
          <p:nvPr/>
        </p:nvSpPr>
        <p:spPr>
          <a:xfrm>
            <a:off x="16116" y="2101302"/>
            <a:ext cx="1367210" cy="184666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sz="600" b="1" dirty="0">
              <a:solidFill>
                <a:srgbClr val="C58F4F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0875" y="4220974"/>
            <a:ext cx="823644" cy="1184771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2728371" y="3392150"/>
            <a:ext cx="3194422" cy="3703594"/>
          </a:xfrm>
          <a:prstGeom prst="roundRect">
            <a:avLst>
              <a:gd name="adj" fmla="val 2884"/>
            </a:avLst>
          </a:prstGeom>
          <a:solidFill>
            <a:srgbClr val="2221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BB844CB-67B0-2178-0311-D611B3129CB5}"/>
              </a:ext>
            </a:extLst>
          </p:cNvPr>
          <p:cNvSpPr txBox="1"/>
          <p:nvPr/>
        </p:nvSpPr>
        <p:spPr>
          <a:xfrm>
            <a:off x="2759620" y="3651053"/>
            <a:ext cx="1758119" cy="307777"/>
          </a:xfrm>
          <a:prstGeom prst="rect">
            <a:avLst/>
          </a:prstGeom>
          <a:solidFill>
            <a:srgbClr val="22212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FFFF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라이언 일병 구하기</a:t>
            </a:r>
            <a:endParaRPr lang="ko-KR" altLang="en-US" sz="1400" b="1" dirty="0">
              <a:solidFill>
                <a:srgbClr val="FFFFFF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06D3949-BC49-E4C7-8D38-29F9E1125061}"/>
              </a:ext>
            </a:extLst>
          </p:cNvPr>
          <p:cNvSpPr/>
          <p:nvPr/>
        </p:nvSpPr>
        <p:spPr>
          <a:xfrm>
            <a:off x="2910877" y="3259550"/>
            <a:ext cx="279468" cy="279468"/>
          </a:xfrm>
          <a:prstGeom prst="ellipse">
            <a:avLst/>
          </a:prstGeom>
          <a:solidFill>
            <a:srgbClr val="E106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3</a:t>
            </a:r>
            <a:endParaRPr lang="ko-KR" altLang="en-US" sz="1050" b="1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BB844CB-67B0-2178-0311-D611B3129CB5}"/>
              </a:ext>
            </a:extLst>
          </p:cNvPr>
          <p:cNvSpPr txBox="1"/>
          <p:nvPr/>
        </p:nvSpPr>
        <p:spPr>
          <a:xfrm>
            <a:off x="2775787" y="3908458"/>
            <a:ext cx="1447806" cy="276999"/>
          </a:xfrm>
          <a:prstGeom prst="rect">
            <a:avLst/>
          </a:prstGeom>
          <a:solidFill>
            <a:srgbClr val="22212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" b="1" dirty="0" smtClean="0">
                <a:solidFill>
                  <a:srgbClr val="FFFFFF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Original title: Saving Private Ryan</a:t>
            </a:r>
          </a:p>
          <a:p>
            <a:r>
              <a:rPr lang="en-US" altLang="ko-KR" sz="600" b="1" dirty="0" smtClean="0">
                <a:solidFill>
                  <a:srgbClr val="FFFFFF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1998 </a:t>
            </a:r>
            <a:r>
              <a:rPr lang="en-US" altLang="ko-KR" sz="600" b="1" dirty="0">
                <a:solidFill>
                  <a:srgbClr val="FFFFFF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· </a:t>
            </a:r>
            <a:r>
              <a:rPr lang="en-US" altLang="ko-KR" sz="600" b="1" dirty="0" smtClean="0">
                <a:solidFill>
                  <a:srgbClr val="FFFFFF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15]·  </a:t>
            </a:r>
            <a:r>
              <a:rPr lang="en-US" altLang="ko-KR" sz="600" b="1" dirty="0">
                <a:solidFill>
                  <a:srgbClr val="FFFFFF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2h 30m </a:t>
            </a:r>
            <a:endParaRPr lang="ko-KR" altLang="en-US" sz="600" b="1" dirty="0">
              <a:solidFill>
                <a:srgbClr val="FFFFFF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95" name="그림 9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8060" y="4175479"/>
            <a:ext cx="855272" cy="1230266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3733766" y="4231387"/>
            <a:ext cx="489826" cy="183939"/>
          </a:xfrm>
          <a:prstGeom prst="roundRect">
            <a:avLst/>
          </a:prstGeom>
          <a:solidFill>
            <a:srgbClr val="2D2D2E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드라마</a:t>
            </a:r>
            <a:endParaRPr lang="ko-KR" altLang="en-US" sz="7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4258516" y="4230161"/>
            <a:ext cx="489826" cy="183939"/>
          </a:xfrm>
          <a:prstGeom prst="roundRect">
            <a:avLst/>
          </a:prstGeom>
          <a:solidFill>
            <a:srgbClr val="2D2D2E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전쟁</a:t>
            </a:r>
            <a:endParaRPr lang="ko-KR" altLang="en-US" sz="7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BB844CB-67B0-2178-0311-D611B3129CB5}"/>
              </a:ext>
            </a:extLst>
          </p:cNvPr>
          <p:cNvSpPr txBox="1"/>
          <p:nvPr/>
        </p:nvSpPr>
        <p:spPr>
          <a:xfrm>
            <a:off x="3677334" y="4477513"/>
            <a:ext cx="2093709" cy="1600438"/>
          </a:xfrm>
          <a:prstGeom prst="rect">
            <a:avLst/>
          </a:prstGeom>
          <a:solidFill>
            <a:srgbClr val="22212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600" b="1" dirty="0">
                <a:solidFill>
                  <a:schemeClr val="bg2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1944</a:t>
            </a:r>
            <a:r>
              <a:rPr lang="ko-KR" altLang="en-US" sz="600" b="1" dirty="0">
                <a:solidFill>
                  <a:schemeClr val="bg2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년 </a:t>
            </a:r>
            <a:r>
              <a:rPr lang="en-US" altLang="ko-KR" sz="600" b="1" dirty="0">
                <a:solidFill>
                  <a:schemeClr val="bg2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6</a:t>
            </a:r>
            <a:r>
              <a:rPr lang="ko-KR" altLang="en-US" sz="600" b="1" dirty="0">
                <a:solidFill>
                  <a:schemeClr val="bg2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월 </a:t>
            </a:r>
            <a:r>
              <a:rPr lang="en-US" altLang="ko-KR" sz="600" b="1" dirty="0">
                <a:solidFill>
                  <a:schemeClr val="bg2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6</a:t>
            </a:r>
            <a:r>
              <a:rPr lang="ko-KR" altLang="en-US" sz="600" b="1" dirty="0">
                <a:solidFill>
                  <a:schemeClr val="bg2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일 노르망디 상륙 작전</a:t>
            </a:r>
            <a:r>
              <a:rPr lang="en-US" altLang="ko-KR" sz="600" b="1" dirty="0">
                <a:solidFill>
                  <a:schemeClr val="bg2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 </a:t>
            </a:r>
            <a:r>
              <a:rPr lang="ko-KR" altLang="en-US" sz="600" b="1" dirty="0" err="1">
                <a:solidFill>
                  <a:schemeClr val="bg2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오마하</a:t>
            </a:r>
            <a:r>
              <a:rPr lang="ko-KR" altLang="en-US" sz="600" b="1" dirty="0">
                <a:solidFill>
                  <a:schemeClr val="bg2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해변에 대기하고 있던 병사들은 한치 앞도 내다볼 수 없는 긴장된 상황에 두려움을 감출 수 없다</a:t>
            </a:r>
            <a:r>
              <a:rPr lang="en-US" altLang="ko-KR" sz="600" b="1" dirty="0">
                <a:solidFill>
                  <a:schemeClr val="bg2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 </a:t>
            </a:r>
            <a:r>
              <a:rPr lang="ko-KR" altLang="en-US" sz="600" b="1" dirty="0">
                <a:solidFill>
                  <a:schemeClr val="bg2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노르망디 해변을 응시하는 밀러 대위와 가장 어려운 임무를 수행해야할 두려움에 지친 그의 대원들</a:t>
            </a:r>
            <a:r>
              <a:rPr lang="en-US" altLang="ko-KR" sz="600" b="1" dirty="0">
                <a:solidFill>
                  <a:schemeClr val="bg2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 </a:t>
            </a:r>
            <a:r>
              <a:rPr lang="ko-KR" altLang="en-US" sz="600" b="1" dirty="0">
                <a:solidFill>
                  <a:schemeClr val="bg2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몇 번의 죽을 고비를 넘기고 맡은 바 임무를 완수하지만 </a:t>
            </a:r>
            <a:r>
              <a:rPr lang="en-US" altLang="ko-KR" sz="600" b="1" dirty="0">
                <a:solidFill>
                  <a:schemeClr val="bg2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3</a:t>
            </a:r>
            <a:r>
              <a:rPr lang="ko-KR" altLang="en-US" sz="600" b="1" dirty="0">
                <a:solidFill>
                  <a:schemeClr val="bg2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형제가 전사하고 적진에서 실종된 유일한 생존자인 막내 라이언 일병을 위한 미 행정부의 특별한 임무를 맡게 된다</a:t>
            </a:r>
            <a:r>
              <a:rPr lang="en-US" altLang="ko-KR" sz="600" b="1" dirty="0">
                <a:solidFill>
                  <a:schemeClr val="bg2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  <a:r>
              <a:rPr lang="ko-KR" altLang="en-US" sz="600" b="1" dirty="0">
                <a:solidFill>
                  <a:schemeClr val="bg2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단 </a:t>
            </a:r>
            <a:r>
              <a:rPr lang="ko-KR" altLang="en-US" sz="600" b="1" dirty="0" smtClean="0">
                <a:solidFill>
                  <a:schemeClr val="bg2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한 명의 </a:t>
            </a:r>
            <a:r>
              <a:rPr lang="ko-KR" altLang="en-US" sz="600" b="1" dirty="0">
                <a:solidFill>
                  <a:schemeClr val="bg2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목숨을 구하기 위해 여덟 명이 위험을 감수해야할 상황에서 대원들은 과연 라이언 일병 한 명의 생명이 그들 여덟 명의 생명보다 더 가치가 있는 것인지 끊임없는 혼란에 빠지는데</a:t>
            </a:r>
            <a:r>
              <a:rPr lang="en-US" altLang="ko-KR" sz="600" b="1" dirty="0">
                <a:solidFill>
                  <a:schemeClr val="bg2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...</a:t>
            </a:r>
            <a:endParaRPr lang="ko-KR" altLang="en-US" sz="600" b="1" dirty="0">
              <a:solidFill>
                <a:schemeClr val="bg2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724933" y="1499603"/>
            <a:ext cx="3201734" cy="2076194"/>
          </a:xfrm>
          <a:prstGeom prst="roundRect">
            <a:avLst>
              <a:gd name="adj" fmla="val 3855"/>
            </a:avLst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40A448B-1CEB-61EF-710D-607DBCCD6F4F}"/>
              </a:ext>
            </a:extLst>
          </p:cNvPr>
          <p:cNvSpPr/>
          <p:nvPr/>
        </p:nvSpPr>
        <p:spPr>
          <a:xfrm>
            <a:off x="2910877" y="1428347"/>
            <a:ext cx="279468" cy="279468"/>
          </a:xfrm>
          <a:prstGeom prst="ellipse">
            <a:avLst/>
          </a:prstGeom>
          <a:solidFill>
            <a:srgbClr val="E106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</a:t>
            </a:r>
            <a:endParaRPr lang="ko-KR" altLang="en-US" sz="1050" b="1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4793012" y="4226087"/>
            <a:ext cx="490211" cy="183939"/>
          </a:xfrm>
          <a:prstGeom prst="roundRect">
            <a:avLst/>
          </a:prstGeom>
          <a:solidFill>
            <a:srgbClr val="2D2D2E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역사</a:t>
            </a:r>
            <a:endParaRPr lang="ko-KR" altLang="en-US" sz="7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896198" y="6415643"/>
            <a:ext cx="2874846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BBB844CB-67B0-2178-0311-D611B3129CB5}"/>
              </a:ext>
            </a:extLst>
          </p:cNvPr>
          <p:cNvSpPr txBox="1"/>
          <p:nvPr/>
        </p:nvSpPr>
        <p:spPr>
          <a:xfrm>
            <a:off x="2808060" y="6522367"/>
            <a:ext cx="2507437" cy="184666"/>
          </a:xfrm>
          <a:prstGeom prst="rect">
            <a:avLst/>
          </a:prstGeom>
          <a:solidFill>
            <a:srgbClr val="22212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600" b="1" dirty="0" smtClean="0">
                <a:solidFill>
                  <a:srgbClr val="FFFFFF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사용자  댓글</a:t>
            </a:r>
            <a:endParaRPr lang="ko-KR" altLang="en-US" sz="600" b="1" dirty="0">
              <a:solidFill>
                <a:srgbClr val="FFFFFF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B06D3949-BC49-E4C7-8D38-29F9E1125061}"/>
              </a:ext>
            </a:extLst>
          </p:cNvPr>
          <p:cNvSpPr/>
          <p:nvPr/>
        </p:nvSpPr>
        <p:spPr>
          <a:xfrm>
            <a:off x="2917020" y="3409643"/>
            <a:ext cx="279468" cy="279468"/>
          </a:xfrm>
          <a:prstGeom prst="ellipse">
            <a:avLst/>
          </a:prstGeom>
          <a:solidFill>
            <a:srgbClr val="E106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3</a:t>
            </a:r>
            <a:endParaRPr lang="ko-KR" altLang="en-US" sz="1050" b="1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2895498" y="6735944"/>
            <a:ext cx="2860167" cy="230379"/>
          </a:xfrm>
          <a:prstGeom prst="roundRect">
            <a:avLst>
              <a:gd name="adj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로그인하여 사용자 댓글 보기 </a:t>
            </a:r>
            <a:endParaRPr lang="ko-KR" altLang="en-US" sz="900" dirty="0">
              <a:solidFill>
                <a:schemeClr val="tx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BB844CB-67B0-2178-0311-D611B3129CB5}"/>
              </a:ext>
            </a:extLst>
          </p:cNvPr>
          <p:cNvSpPr txBox="1"/>
          <p:nvPr/>
        </p:nvSpPr>
        <p:spPr>
          <a:xfrm>
            <a:off x="4337241" y="3905267"/>
            <a:ext cx="1447806" cy="184666"/>
          </a:xfrm>
          <a:prstGeom prst="rect">
            <a:avLst/>
          </a:prstGeom>
          <a:solidFill>
            <a:srgbClr val="22212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" b="1" dirty="0" smtClean="0">
                <a:solidFill>
                  <a:srgbClr val="FFFFFF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Director: Michael Bay  </a:t>
            </a:r>
            <a:endParaRPr lang="ko-KR" altLang="en-US" sz="600" b="1" dirty="0">
              <a:solidFill>
                <a:srgbClr val="FFFFFF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66057" y="5460077"/>
            <a:ext cx="611590" cy="12158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12"/>
          <a:srcRect l="23090"/>
          <a:stretch/>
        </p:blipFill>
        <p:spPr>
          <a:xfrm>
            <a:off x="5997101" y="1407965"/>
            <a:ext cx="6190567" cy="4997758"/>
          </a:xfrm>
          <a:prstGeom prst="rect">
            <a:avLst/>
          </a:prstGeom>
        </p:spPr>
      </p:pic>
      <p:sp>
        <p:nvSpPr>
          <p:cNvPr id="64" name="타원 63">
            <a:extLst>
              <a:ext uri="{FF2B5EF4-FFF2-40B4-BE49-F238E27FC236}">
                <a16:creationId xmlns:a16="http://schemas.microsoft.com/office/drawing/2014/main" id="{B06D3949-BC49-E4C7-8D38-29F9E1125061}"/>
              </a:ext>
            </a:extLst>
          </p:cNvPr>
          <p:cNvSpPr/>
          <p:nvPr/>
        </p:nvSpPr>
        <p:spPr>
          <a:xfrm>
            <a:off x="6562479" y="1304946"/>
            <a:ext cx="279468" cy="279468"/>
          </a:xfrm>
          <a:prstGeom prst="ellipse">
            <a:avLst/>
          </a:prstGeom>
          <a:solidFill>
            <a:srgbClr val="E106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4</a:t>
            </a:r>
            <a:endParaRPr lang="ko-KR" altLang="en-US" sz="1050" b="1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04" name="사각형: 둥근 모서리 39">
            <a:extLst>
              <a:ext uri="{FF2B5EF4-FFF2-40B4-BE49-F238E27FC236}">
                <a16:creationId xmlns:a16="http://schemas.microsoft.com/office/drawing/2014/main" id="{21F0D251-DE41-181A-9348-25B7FD0A75A5}"/>
              </a:ext>
            </a:extLst>
          </p:cNvPr>
          <p:cNvSpPr/>
          <p:nvPr/>
        </p:nvSpPr>
        <p:spPr>
          <a:xfrm>
            <a:off x="9193535" y="2497630"/>
            <a:ext cx="1588242" cy="2162476"/>
          </a:xfrm>
          <a:prstGeom prst="roundRect">
            <a:avLst>
              <a:gd name="adj" fmla="val 3299"/>
            </a:avLst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BB844CB-67B0-2178-0311-D611B3129CB5}"/>
              </a:ext>
            </a:extLst>
          </p:cNvPr>
          <p:cNvSpPr txBox="1"/>
          <p:nvPr/>
        </p:nvSpPr>
        <p:spPr>
          <a:xfrm>
            <a:off x="9258545" y="2702229"/>
            <a:ext cx="1458223" cy="1615827"/>
          </a:xfrm>
          <a:prstGeom prst="rect">
            <a:avLst/>
          </a:prstGeom>
          <a:solidFill>
            <a:srgbClr val="22212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600" b="1" dirty="0">
                <a:solidFill>
                  <a:schemeClr val="bg2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Steven Spielberg’s horrifying and emotional depiction of the 1944 D-Day Landings in his Oscar-winning war epic, Saving Private Ryan, used windswept Ballinesker and </a:t>
            </a:r>
            <a:r>
              <a:rPr lang="en-US" altLang="ko-KR" sz="600" b="1" dirty="0" err="1">
                <a:solidFill>
                  <a:schemeClr val="bg2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Curracloe</a:t>
            </a:r>
            <a:r>
              <a:rPr lang="en-US" altLang="ko-KR" sz="600" b="1" dirty="0">
                <a:solidFill>
                  <a:schemeClr val="bg2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beaches in Wexford, Ireland, to stand in for Omaha Beach in Normandy. The beaches are Blue Flag beauties known for bird-watching.</a:t>
            </a:r>
          </a:p>
        </p:txBody>
      </p:sp>
    </p:spTree>
    <p:extLst>
      <p:ext uri="{BB962C8B-B14F-4D97-AF65-F5344CB8AC3E}">
        <p14:creationId xmlns:p14="http://schemas.microsoft.com/office/powerpoint/2010/main" val="2223391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2694</TotalTime>
  <Words>273</Words>
  <Application>Microsoft Office PowerPoint</Application>
  <PresentationFormat>와이드스크린</PresentationFormat>
  <Paragraphs>69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에스코어 드림 2 ExtraLight</vt:lpstr>
      <vt:lpstr>에스코어 드림 3 Light</vt:lpstr>
      <vt:lpstr>에스코어 드림 4 Regular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임휘진</dc:creator>
  <cp:lastModifiedBy>SSAFY</cp:lastModifiedBy>
  <cp:revision>48</cp:revision>
  <dcterms:created xsi:type="dcterms:W3CDTF">2022-07-22T03:50:49Z</dcterms:created>
  <dcterms:modified xsi:type="dcterms:W3CDTF">2023-05-17T07:38:59Z</dcterms:modified>
</cp:coreProperties>
</file>