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sldIdLst>
    <p:sldId id="256" r:id="rId2"/>
    <p:sldId id="257" r:id="rId3"/>
    <p:sldId id="258" r:id="rId4"/>
    <p:sldId id="261" r:id="rId5"/>
    <p:sldId id="260" r:id="rId6"/>
    <p:sldId id="262" r:id="rId7"/>
    <p:sldId id="259"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321858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4124212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016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3274324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60878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2000522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200341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2982336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35058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148532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44FD97-F8B1-4009-A041-3142E8480A91}"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2375516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44FD97-F8B1-4009-A041-3142E8480A91}"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2662084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44FD97-F8B1-4009-A041-3142E8480A91}"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3001164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944FD97-F8B1-4009-A041-3142E8480A91}"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197617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44FD97-F8B1-4009-A041-3142E8480A91}"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319739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44FD97-F8B1-4009-A041-3142E8480A91}"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240141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44FD97-F8B1-4009-A041-3142E8480A91}"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C2DB05-7F6D-414B-AD3A-6357EBE093E5}" type="slidenum">
              <a:rPr lang="en-US" smtClean="0"/>
              <a:t>‹#›</a:t>
            </a:fld>
            <a:endParaRPr lang="en-US"/>
          </a:p>
        </p:txBody>
      </p:sp>
    </p:spTree>
    <p:extLst>
      <p:ext uri="{BB962C8B-B14F-4D97-AF65-F5344CB8AC3E}">
        <p14:creationId xmlns:p14="http://schemas.microsoft.com/office/powerpoint/2010/main" val="49630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44FD97-F8B1-4009-A041-3142E8480A91}" type="datetimeFigureOut">
              <a:rPr lang="en-US" smtClean="0"/>
              <a:t>3/25/2024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C2DB05-7F6D-414B-AD3A-6357EBE093E5}" type="slidenum">
              <a:rPr lang="en-US" smtClean="0"/>
              <a:t>‹#›</a:t>
            </a:fld>
            <a:endParaRPr lang="en-US"/>
          </a:p>
        </p:txBody>
      </p:sp>
    </p:spTree>
    <p:extLst>
      <p:ext uri="{BB962C8B-B14F-4D97-AF65-F5344CB8AC3E}">
        <p14:creationId xmlns:p14="http://schemas.microsoft.com/office/powerpoint/2010/main" val="40455442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7.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607E-35B2-18C7-691B-85B31ABD4793}"/>
              </a:ext>
            </a:extLst>
          </p:cNvPr>
          <p:cNvSpPr>
            <a:spLocks noGrp="1"/>
          </p:cNvSpPr>
          <p:nvPr>
            <p:ph type="ctrTitle"/>
          </p:nvPr>
        </p:nvSpPr>
        <p:spPr>
          <a:xfrm>
            <a:off x="-1238250" y="200026"/>
            <a:ext cx="11363325" cy="861420"/>
          </a:xfrm>
        </p:spPr>
        <p:txBody>
          <a:bodyPr>
            <a:normAutofit fontScale="90000"/>
          </a:bodyPr>
          <a:lstStyle/>
          <a:p>
            <a:r>
              <a:rPr lang="en-US" sz="6000" b="1" u="sng" dirty="0"/>
              <a:t>Encoding Categorical Data</a:t>
            </a:r>
          </a:p>
        </p:txBody>
      </p:sp>
      <p:sp>
        <p:nvSpPr>
          <p:cNvPr id="3" name="Subtitle 2">
            <a:extLst>
              <a:ext uri="{FF2B5EF4-FFF2-40B4-BE49-F238E27FC236}">
                <a16:creationId xmlns:a16="http://schemas.microsoft.com/office/drawing/2014/main" id="{EE5A16B9-1388-1143-62A5-A08A39740430}"/>
              </a:ext>
            </a:extLst>
          </p:cNvPr>
          <p:cNvSpPr>
            <a:spLocks noGrp="1"/>
          </p:cNvSpPr>
          <p:nvPr>
            <p:ph type="subTitle" idx="1"/>
          </p:nvPr>
        </p:nvSpPr>
        <p:spPr>
          <a:xfrm>
            <a:off x="869204" y="1424580"/>
            <a:ext cx="10255995" cy="4538070"/>
          </a:xfrm>
        </p:spPr>
        <p:txBody>
          <a:bodyPr>
            <a:noAutofit/>
          </a:bodyPr>
          <a:lstStyle/>
          <a:p>
            <a:pPr algn="l"/>
            <a:r>
              <a:rPr lang="en-US" sz="4000" b="0" i="0" dirty="0">
                <a:solidFill>
                  <a:srgbClr val="474747"/>
                </a:solidFill>
                <a:effectLst/>
                <a:latin typeface="Google Sans"/>
              </a:rPr>
              <a:t>It refers to </a:t>
            </a:r>
            <a:r>
              <a:rPr lang="en-US" sz="4000" b="0" i="0" dirty="0">
                <a:solidFill>
                  <a:srgbClr val="040C28"/>
                </a:solidFill>
                <a:effectLst/>
                <a:latin typeface="Google Sans"/>
              </a:rPr>
              <a:t>the process of converting categorical or textual data into numerical format, so that it can be used as input for algorithms to process</a:t>
            </a:r>
            <a:r>
              <a:rPr lang="en-US" sz="4000" b="0" i="0" dirty="0">
                <a:solidFill>
                  <a:srgbClr val="474747"/>
                </a:solidFill>
                <a:effectLst/>
                <a:latin typeface="Google Sans"/>
              </a:rPr>
              <a:t>. The reason for encoding is that most machine learning algorithms work with numbers and not with text or categorical variables.</a:t>
            </a:r>
            <a:endParaRPr lang="en-US" sz="4000" dirty="0">
              <a:solidFill>
                <a:schemeClr val="bg1"/>
              </a:solidFill>
            </a:endParaRPr>
          </a:p>
        </p:txBody>
      </p:sp>
    </p:spTree>
    <p:extLst>
      <p:ext uri="{BB962C8B-B14F-4D97-AF65-F5344CB8AC3E}">
        <p14:creationId xmlns:p14="http://schemas.microsoft.com/office/powerpoint/2010/main" val="1916029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38C4-DE93-EAD4-0664-0BDE7300CD38}"/>
              </a:ext>
            </a:extLst>
          </p:cNvPr>
          <p:cNvSpPr>
            <a:spLocks noGrp="1"/>
          </p:cNvSpPr>
          <p:nvPr>
            <p:ph type="title"/>
          </p:nvPr>
        </p:nvSpPr>
        <p:spPr>
          <a:xfrm>
            <a:off x="677333" y="180975"/>
            <a:ext cx="7047441" cy="809625"/>
          </a:xfrm>
        </p:spPr>
        <p:txBody>
          <a:bodyPr>
            <a:noAutofit/>
          </a:bodyPr>
          <a:lstStyle/>
          <a:p>
            <a:r>
              <a:rPr lang="en-US" sz="4400" b="1" u="sng" dirty="0"/>
              <a:t>Standardization</a:t>
            </a:r>
            <a:r>
              <a:rPr lang="en-US" sz="4400" dirty="0"/>
              <a:t>:</a:t>
            </a:r>
          </a:p>
        </p:txBody>
      </p:sp>
      <p:sp>
        <p:nvSpPr>
          <p:cNvPr id="3" name="Content Placeholder 2">
            <a:extLst>
              <a:ext uri="{FF2B5EF4-FFF2-40B4-BE49-F238E27FC236}">
                <a16:creationId xmlns:a16="http://schemas.microsoft.com/office/drawing/2014/main" id="{E5C412A7-C8DD-EE7E-70CC-4D8D4EDA0AD2}"/>
              </a:ext>
            </a:extLst>
          </p:cNvPr>
          <p:cNvSpPr>
            <a:spLocks noGrp="1"/>
          </p:cNvSpPr>
          <p:nvPr>
            <p:ph sz="quarter" idx="13"/>
          </p:nvPr>
        </p:nvSpPr>
        <p:spPr>
          <a:xfrm>
            <a:off x="677334" y="1421671"/>
            <a:ext cx="10363826" cy="4014658"/>
          </a:xfrm>
        </p:spPr>
        <p:txBody>
          <a:bodyPr>
            <a:noAutofit/>
          </a:bodyPr>
          <a:lstStyle/>
          <a:p>
            <a:pPr algn="l" rtl="0" fontAlgn="base"/>
            <a:r>
              <a:rPr lang="en-US" sz="2400" b="0" i="0" dirty="0">
                <a:solidFill>
                  <a:srgbClr val="273239"/>
                </a:solidFill>
                <a:effectLst/>
                <a:latin typeface="Nunito" pitchFamily="2" charset="0"/>
              </a:rPr>
              <a:t>This method of scaling is basically based on the central tendencies and variance of the data. </a:t>
            </a:r>
          </a:p>
          <a:p>
            <a:pPr algn="l" fontAlgn="base">
              <a:buFont typeface="+mj-lt"/>
              <a:buAutoNum type="arabicPeriod"/>
            </a:pPr>
            <a:r>
              <a:rPr lang="en-US" sz="2400" b="0" i="0" dirty="0">
                <a:solidFill>
                  <a:srgbClr val="273239"/>
                </a:solidFill>
                <a:effectLst/>
                <a:latin typeface="Nunito" pitchFamily="2" charset="0"/>
              </a:rPr>
              <a:t>First, we should calculate the </a:t>
            </a:r>
            <a:r>
              <a:rPr lang="en-US" sz="2400" u="sng" dirty="0">
                <a:solidFill>
                  <a:srgbClr val="273239"/>
                </a:solidFill>
                <a:latin typeface="Nunito" pitchFamily="2" charset="0"/>
              </a:rPr>
              <a:t>mean and standard deviation</a:t>
            </a:r>
            <a:r>
              <a:rPr lang="en-US" sz="2400" b="0" i="0" dirty="0">
                <a:solidFill>
                  <a:srgbClr val="273239"/>
                </a:solidFill>
                <a:effectLst/>
                <a:latin typeface="Nunito" pitchFamily="2" charset="0"/>
              </a:rPr>
              <a:t> of the data we would like to normalize.</a:t>
            </a:r>
          </a:p>
          <a:p>
            <a:pPr algn="l" fontAlgn="base">
              <a:buFont typeface="+mj-lt"/>
              <a:buAutoNum type="arabicPeriod" startAt="2"/>
            </a:pPr>
            <a:r>
              <a:rPr lang="en-US" sz="2400" b="0" i="0" dirty="0">
                <a:solidFill>
                  <a:srgbClr val="273239"/>
                </a:solidFill>
                <a:effectLst/>
                <a:latin typeface="Nunito" pitchFamily="2" charset="0"/>
              </a:rPr>
              <a:t>Then we are supposed to subtract the mean value from each entry and then divide the result by the standard deviation.</a:t>
            </a:r>
          </a:p>
          <a:p>
            <a:pPr algn="l" rtl="0" fontAlgn="base"/>
            <a:r>
              <a:rPr lang="en-US" sz="2400" b="0" i="0" dirty="0">
                <a:solidFill>
                  <a:srgbClr val="273239"/>
                </a:solidFill>
                <a:effectLst/>
                <a:latin typeface="Nunito" pitchFamily="2" charset="0"/>
              </a:rPr>
              <a:t>This helps us achieve a </a:t>
            </a:r>
            <a:r>
              <a:rPr lang="en-US" sz="2400" u="sng" dirty="0">
                <a:solidFill>
                  <a:srgbClr val="273239"/>
                </a:solidFill>
                <a:latin typeface="Nunito" pitchFamily="2" charset="0"/>
              </a:rPr>
              <a:t>normal distribution</a:t>
            </a:r>
            <a:r>
              <a:rPr lang="en-US" sz="2400" b="0" i="0" dirty="0">
                <a:solidFill>
                  <a:srgbClr val="273239"/>
                </a:solidFill>
                <a:effectLst/>
                <a:latin typeface="Nunito" pitchFamily="2" charset="0"/>
              </a:rPr>
              <a:t>(if it is already normal but skewed) of the data with a mean equal to zero and a standard deviation equal to 1</a:t>
            </a:r>
          </a:p>
          <a:p>
            <a:endParaRPr lang="en-US" sz="2400" dirty="0"/>
          </a:p>
        </p:txBody>
      </p:sp>
      <p:pic>
        <p:nvPicPr>
          <p:cNvPr id="5" name="Graphic 4">
            <a:extLst>
              <a:ext uri="{FF2B5EF4-FFF2-40B4-BE49-F238E27FC236}">
                <a16:creationId xmlns:a16="http://schemas.microsoft.com/office/drawing/2014/main" id="{4D1220C3-B97F-1DC6-4ADF-A54A2AAF21E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57487" y="5333870"/>
            <a:ext cx="6210829" cy="923925"/>
          </a:xfrm>
          <a:prstGeom prst="rect">
            <a:avLst/>
          </a:prstGeom>
        </p:spPr>
      </p:pic>
    </p:spTree>
    <p:extLst>
      <p:ext uri="{BB962C8B-B14F-4D97-AF65-F5344CB8AC3E}">
        <p14:creationId xmlns:p14="http://schemas.microsoft.com/office/powerpoint/2010/main" val="194583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80CB-B0AC-F099-8AD5-76E443B214FA}"/>
              </a:ext>
            </a:extLst>
          </p:cNvPr>
          <p:cNvSpPr>
            <a:spLocks noGrp="1"/>
          </p:cNvSpPr>
          <p:nvPr>
            <p:ph type="title"/>
          </p:nvPr>
        </p:nvSpPr>
        <p:spPr>
          <a:xfrm>
            <a:off x="2696104" y="73025"/>
            <a:ext cx="7067021" cy="660400"/>
          </a:xfrm>
        </p:spPr>
        <p:txBody>
          <a:bodyPr>
            <a:noAutofit/>
          </a:bodyPr>
          <a:lstStyle/>
          <a:p>
            <a:r>
              <a:rPr lang="en-US" sz="4400" b="1" u="sng" dirty="0"/>
              <a:t>Type of categorical data</a:t>
            </a:r>
          </a:p>
        </p:txBody>
      </p:sp>
      <p:pic>
        <p:nvPicPr>
          <p:cNvPr id="5" name="Content Placeholder 4">
            <a:extLst>
              <a:ext uri="{FF2B5EF4-FFF2-40B4-BE49-F238E27FC236}">
                <a16:creationId xmlns:a16="http://schemas.microsoft.com/office/drawing/2014/main" id="{DA8895D6-8928-A19F-9E4A-9E6E9E0112E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 y="1076325"/>
            <a:ext cx="12192000" cy="5781676"/>
          </a:xfrm>
        </p:spPr>
      </p:pic>
    </p:spTree>
    <p:extLst>
      <p:ext uri="{BB962C8B-B14F-4D97-AF65-F5344CB8AC3E}">
        <p14:creationId xmlns:p14="http://schemas.microsoft.com/office/powerpoint/2010/main" val="219553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A57CD4-47E1-CC2A-546F-EA01E61E39A1}"/>
              </a:ext>
            </a:extLst>
          </p:cNvPr>
          <p:cNvSpPr/>
          <p:nvPr/>
        </p:nvSpPr>
        <p:spPr>
          <a:xfrm>
            <a:off x="3629025" y="1314449"/>
            <a:ext cx="4448175" cy="7334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B42BF4D-3879-C4AD-E0B9-8AFD4A51A1AE}"/>
              </a:ext>
            </a:extLst>
          </p:cNvPr>
          <p:cNvSpPr txBox="1"/>
          <p:nvPr/>
        </p:nvSpPr>
        <p:spPr>
          <a:xfrm>
            <a:off x="3985899" y="1388774"/>
            <a:ext cx="4810125" cy="584775"/>
          </a:xfrm>
          <a:prstGeom prst="rect">
            <a:avLst/>
          </a:prstGeom>
          <a:noFill/>
        </p:spPr>
        <p:txBody>
          <a:bodyPr wrap="square" rtlCol="0">
            <a:spAutoFit/>
          </a:bodyPr>
          <a:lstStyle/>
          <a:p>
            <a:r>
              <a:rPr lang="en-US" sz="3200" dirty="0"/>
              <a:t>Encoding technique</a:t>
            </a:r>
          </a:p>
        </p:txBody>
      </p:sp>
      <p:cxnSp>
        <p:nvCxnSpPr>
          <p:cNvPr id="7" name="Straight Connector 6">
            <a:extLst>
              <a:ext uri="{FF2B5EF4-FFF2-40B4-BE49-F238E27FC236}">
                <a16:creationId xmlns:a16="http://schemas.microsoft.com/office/drawing/2014/main" id="{1620DCF6-0A00-8FCB-8255-CB3E4C8F818F}"/>
              </a:ext>
            </a:extLst>
          </p:cNvPr>
          <p:cNvCxnSpPr/>
          <p:nvPr/>
        </p:nvCxnSpPr>
        <p:spPr>
          <a:xfrm>
            <a:off x="5705475" y="2152650"/>
            <a:ext cx="0" cy="84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FF75DE4-A26F-E877-D631-D2AAE97A067B}"/>
              </a:ext>
            </a:extLst>
          </p:cNvPr>
          <p:cNvCxnSpPr/>
          <p:nvPr/>
        </p:nvCxnSpPr>
        <p:spPr>
          <a:xfrm flipH="1">
            <a:off x="2038350" y="3019425"/>
            <a:ext cx="36766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20D494-E734-26FA-BB17-BF347DE198B4}"/>
              </a:ext>
            </a:extLst>
          </p:cNvPr>
          <p:cNvCxnSpPr>
            <a:cxnSpLocks/>
          </p:cNvCxnSpPr>
          <p:nvPr/>
        </p:nvCxnSpPr>
        <p:spPr>
          <a:xfrm flipV="1">
            <a:off x="5705475" y="2971800"/>
            <a:ext cx="4286250" cy="28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9080DB9-4126-E9EB-B484-5CF41AE9C8B0}"/>
              </a:ext>
            </a:extLst>
          </p:cNvPr>
          <p:cNvCxnSpPr/>
          <p:nvPr/>
        </p:nvCxnSpPr>
        <p:spPr>
          <a:xfrm>
            <a:off x="2038350" y="3038476"/>
            <a:ext cx="0" cy="933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19E6800-EAE7-6BAC-9E40-BFA5E11F111A}"/>
              </a:ext>
            </a:extLst>
          </p:cNvPr>
          <p:cNvCxnSpPr>
            <a:cxnSpLocks/>
            <a:endCxn id="25" idx="0"/>
          </p:cNvCxnSpPr>
          <p:nvPr/>
        </p:nvCxnSpPr>
        <p:spPr>
          <a:xfrm>
            <a:off x="5705475" y="3019425"/>
            <a:ext cx="0" cy="952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B285531-EB6D-25B1-2202-3D3C54A01625}"/>
              </a:ext>
            </a:extLst>
          </p:cNvPr>
          <p:cNvCxnSpPr/>
          <p:nvPr/>
        </p:nvCxnSpPr>
        <p:spPr>
          <a:xfrm>
            <a:off x="9991725" y="2971800"/>
            <a:ext cx="0" cy="895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F290F69A-FD6D-2B55-40C3-D75FEA78769C}"/>
              </a:ext>
            </a:extLst>
          </p:cNvPr>
          <p:cNvSpPr/>
          <p:nvPr/>
        </p:nvSpPr>
        <p:spPr>
          <a:xfrm>
            <a:off x="885823" y="3990974"/>
            <a:ext cx="2577455" cy="8241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B81EE823-57E8-F042-6F72-C2C0A1D2E58B}"/>
              </a:ext>
            </a:extLst>
          </p:cNvPr>
          <p:cNvSpPr txBox="1"/>
          <p:nvPr/>
        </p:nvSpPr>
        <p:spPr>
          <a:xfrm>
            <a:off x="885823" y="4117457"/>
            <a:ext cx="2577455" cy="461665"/>
          </a:xfrm>
          <a:prstGeom prst="rect">
            <a:avLst/>
          </a:prstGeom>
          <a:noFill/>
        </p:spPr>
        <p:txBody>
          <a:bodyPr wrap="square" rtlCol="0">
            <a:spAutoFit/>
          </a:bodyPr>
          <a:lstStyle/>
          <a:p>
            <a:r>
              <a:rPr lang="en-US" sz="2400" dirty="0"/>
              <a:t>Ordinal Encoding</a:t>
            </a:r>
          </a:p>
        </p:txBody>
      </p:sp>
      <p:sp>
        <p:nvSpPr>
          <p:cNvPr id="23" name="Rectangle: Rounded Corners 22">
            <a:extLst>
              <a:ext uri="{FF2B5EF4-FFF2-40B4-BE49-F238E27FC236}">
                <a16:creationId xmlns:a16="http://schemas.microsoft.com/office/drawing/2014/main" id="{6EECAD42-A337-075C-1A70-6880BA0CA159}"/>
              </a:ext>
            </a:extLst>
          </p:cNvPr>
          <p:cNvSpPr/>
          <p:nvPr/>
        </p:nvSpPr>
        <p:spPr>
          <a:xfrm>
            <a:off x="8702997" y="3933826"/>
            <a:ext cx="2577455" cy="9239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BDA0762-0DAA-BCBF-0374-295250762218}"/>
              </a:ext>
            </a:extLst>
          </p:cNvPr>
          <p:cNvSpPr txBox="1"/>
          <p:nvPr/>
        </p:nvSpPr>
        <p:spPr>
          <a:xfrm>
            <a:off x="8872079" y="4164955"/>
            <a:ext cx="2577455" cy="461665"/>
          </a:xfrm>
          <a:prstGeom prst="rect">
            <a:avLst/>
          </a:prstGeom>
          <a:noFill/>
        </p:spPr>
        <p:txBody>
          <a:bodyPr wrap="square" rtlCol="0">
            <a:spAutoFit/>
          </a:bodyPr>
          <a:lstStyle/>
          <a:p>
            <a:r>
              <a:rPr lang="en-US" sz="2400" dirty="0"/>
              <a:t>Label Encoding</a:t>
            </a:r>
          </a:p>
        </p:txBody>
      </p:sp>
      <p:sp>
        <p:nvSpPr>
          <p:cNvPr id="25" name="Rectangle: Rounded Corners 24">
            <a:extLst>
              <a:ext uri="{FF2B5EF4-FFF2-40B4-BE49-F238E27FC236}">
                <a16:creationId xmlns:a16="http://schemas.microsoft.com/office/drawing/2014/main" id="{76364AE1-ACCD-0D71-B333-511F0C0168DA}"/>
              </a:ext>
            </a:extLst>
          </p:cNvPr>
          <p:cNvSpPr/>
          <p:nvPr/>
        </p:nvSpPr>
        <p:spPr>
          <a:xfrm>
            <a:off x="4416747" y="3971924"/>
            <a:ext cx="2577455" cy="8432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4667302-784B-692F-9F84-02693916921C}"/>
              </a:ext>
            </a:extLst>
          </p:cNvPr>
          <p:cNvSpPr txBox="1"/>
          <p:nvPr/>
        </p:nvSpPr>
        <p:spPr>
          <a:xfrm>
            <a:off x="4416746" y="4122347"/>
            <a:ext cx="2746538" cy="461665"/>
          </a:xfrm>
          <a:prstGeom prst="rect">
            <a:avLst/>
          </a:prstGeom>
          <a:noFill/>
        </p:spPr>
        <p:txBody>
          <a:bodyPr wrap="square" rtlCol="0">
            <a:spAutoFit/>
          </a:bodyPr>
          <a:lstStyle/>
          <a:p>
            <a:r>
              <a:rPr lang="en-US" sz="2400" dirty="0"/>
              <a:t>One-hot Encoding</a:t>
            </a:r>
          </a:p>
        </p:txBody>
      </p:sp>
    </p:spTree>
    <p:extLst>
      <p:ext uri="{BB962C8B-B14F-4D97-AF65-F5344CB8AC3E}">
        <p14:creationId xmlns:p14="http://schemas.microsoft.com/office/powerpoint/2010/main" val="541980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029E-469F-9F53-78B8-E08F67644481}"/>
              </a:ext>
            </a:extLst>
          </p:cNvPr>
          <p:cNvSpPr>
            <a:spLocks noGrp="1"/>
          </p:cNvSpPr>
          <p:nvPr>
            <p:ph type="title"/>
          </p:nvPr>
        </p:nvSpPr>
        <p:spPr>
          <a:xfrm>
            <a:off x="677334" y="609600"/>
            <a:ext cx="4313766" cy="819150"/>
          </a:xfrm>
        </p:spPr>
        <p:txBody>
          <a:bodyPr/>
          <a:lstStyle/>
          <a:p>
            <a:r>
              <a:rPr lang="en-US" b="1" u="sng" dirty="0"/>
              <a:t>Ordinal Encoding: </a:t>
            </a:r>
          </a:p>
        </p:txBody>
      </p:sp>
      <p:sp>
        <p:nvSpPr>
          <p:cNvPr id="3" name="Content Placeholder 2">
            <a:extLst>
              <a:ext uri="{FF2B5EF4-FFF2-40B4-BE49-F238E27FC236}">
                <a16:creationId xmlns:a16="http://schemas.microsoft.com/office/drawing/2014/main" id="{16D83122-70C7-486F-60E1-D6CA2A0E108A}"/>
              </a:ext>
            </a:extLst>
          </p:cNvPr>
          <p:cNvSpPr>
            <a:spLocks noGrp="1"/>
          </p:cNvSpPr>
          <p:nvPr>
            <p:ph sz="quarter" idx="13"/>
          </p:nvPr>
        </p:nvSpPr>
        <p:spPr>
          <a:xfrm>
            <a:off x="677334" y="1716947"/>
            <a:ext cx="5094816" cy="4531454"/>
          </a:xfrm>
          <a:solidFill>
            <a:schemeClr val="accent1">
              <a:lumMod val="20000"/>
              <a:lumOff val="80000"/>
            </a:schemeClr>
          </a:solidFill>
          <a:ln>
            <a:solidFill>
              <a:schemeClr val="tx1"/>
            </a:solidFill>
          </a:ln>
        </p:spPr>
        <p:txBody>
          <a:bodyPr>
            <a:noAutofit/>
          </a:bodyPr>
          <a:lstStyle/>
          <a:p>
            <a:pPr algn="ctr"/>
            <a:r>
              <a:rPr lang="en-US" sz="3200" b="0" i="0" dirty="0">
                <a:solidFill>
                  <a:srgbClr val="1F1F1F"/>
                </a:solidFill>
                <a:effectLst/>
                <a:latin typeface="Google Sans"/>
              </a:rPr>
              <a:t>Ordinal encoding is </a:t>
            </a:r>
            <a:r>
              <a:rPr lang="en-US" sz="3200" b="0" i="0" dirty="0">
                <a:solidFill>
                  <a:srgbClr val="040C28"/>
                </a:solidFill>
                <a:effectLst/>
                <a:latin typeface="Google Sans"/>
              </a:rPr>
              <a:t>a technique to transform categorical features into a numerical format</a:t>
            </a:r>
            <a:r>
              <a:rPr lang="en-US" sz="3200" b="0" i="0" dirty="0">
                <a:solidFill>
                  <a:srgbClr val="1F1F1F"/>
                </a:solidFill>
                <a:effectLst/>
                <a:latin typeface="Google Sans"/>
              </a:rPr>
              <a:t>. In ordinal encoding, labels are translated to numbers based on their ordinal relationship to one another.</a:t>
            </a:r>
            <a:endParaRPr lang="en-US" sz="3200" dirty="0"/>
          </a:p>
        </p:txBody>
      </p:sp>
      <p:pic>
        <p:nvPicPr>
          <p:cNvPr id="1026" name="Picture 2" descr="Ordinal Encoding - Scaler Topics">
            <a:extLst>
              <a:ext uri="{FF2B5EF4-FFF2-40B4-BE49-F238E27FC236}">
                <a16:creationId xmlns:a16="http://schemas.microsoft.com/office/drawing/2014/main" id="{481C1621-687C-B60A-D451-8B3268EE9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2650" y="1721838"/>
            <a:ext cx="4816206" cy="44457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59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35EF6-CF41-BF1C-F4E9-61D3A3644A29}"/>
              </a:ext>
            </a:extLst>
          </p:cNvPr>
          <p:cNvSpPr>
            <a:spLocks noGrp="1"/>
          </p:cNvSpPr>
          <p:nvPr>
            <p:ph type="title"/>
          </p:nvPr>
        </p:nvSpPr>
        <p:spPr>
          <a:xfrm>
            <a:off x="677334" y="609600"/>
            <a:ext cx="8596668" cy="762000"/>
          </a:xfrm>
        </p:spPr>
        <p:txBody>
          <a:bodyPr/>
          <a:lstStyle/>
          <a:p>
            <a:r>
              <a:rPr lang="en-US" b="1" u="sng" dirty="0"/>
              <a:t>One-hot Encoding:-</a:t>
            </a:r>
          </a:p>
        </p:txBody>
      </p:sp>
      <p:sp>
        <p:nvSpPr>
          <p:cNvPr id="3" name="Content Placeholder 2">
            <a:extLst>
              <a:ext uri="{FF2B5EF4-FFF2-40B4-BE49-F238E27FC236}">
                <a16:creationId xmlns:a16="http://schemas.microsoft.com/office/drawing/2014/main" id="{34028289-E8CF-E11F-63FA-B30DC51E155C}"/>
              </a:ext>
            </a:extLst>
          </p:cNvPr>
          <p:cNvSpPr>
            <a:spLocks noGrp="1"/>
          </p:cNvSpPr>
          <p:nvPr>
            <p:ph sz="quarter" idx="13"/>
          </p:nvPr>
        </p:nvSpPr>
        <p:spPr>
          <a:xfrm>
            <a:off x="677334" y="1716946"/>
            <a:ext cx="4742391" cy="3950429"/>
          </a:xfrm>
          <a:ln>
            <a:solidFill>
              <a:schemeClr val="tx1"/>
            </a:solidFill>
          </a:ln>
        </p:spPr>
        <p:txBody>
          <a:bodyPr>
            <a:noAutofit/>
          </a:bodyPr>
          <a:lstStyle/>
          <a:p>
            <a:r>
              <a:rPr lang="en-US" sz="2400" b="0" i="0" dirty="0">
                <a:solidFill>
                  <a:srgbClr val="474747"/>
                </a:solidFill>
                <a:effectLst/>
                <a:latin typeface="Google Sans"/>
              </a:rPr>
              <a:t>One hot encoding is </a:t>
            </a:r>
            <a:r>
              <a:rPr lang="en-US" sz="2400" b="0" i="0" dirty="0">
                <a:solidFill>
                  <a:srgbClr val="040C28"/>
                </a:solidFill>
                <a:effectLst/>
                <a:latin typeface="Google Sans"/>
              </a:rPr>
              <a:t>one method of converting data to prepare it for an algorithm and get a better prediction</a:t>
            </a:r>
            <a:r>
              <a:rPr lang="en-US" sz="2400" b="0" i="0" dirty="0">
                <a:solidFill>
                  <a:srgbClr val="474747"/>
                </a:solidFill>
                <a:effectLst/>
                <a:latin typeface="Google Sans"/>
              </a:rPr>
              <a:t>. With one-hot, we convert each categorical value into a new categorical column and assign a binary value of 1 or 0 to those columns. Each integer value is represented as a binary vector.</a:t>
            </a:r>
            <a:endParaRPr lang="en-US" sz="2400" dirty="0"/>
          </a:p>
        </p:txBody>
      </p:sp>
      <p:pic>
        <p:nvPicPr>
          <p:cNvPr id="2050" name="Picture 2" descr="How To Perform One-Hot Encoding In Python">
            <a:extLst>
              <a:ext uri="{FF2B5EF4-FFF2-40B4-BE49-F238E27FC236}">
                <a16:creationId xmlns:a16="http://schemas.microsoft.com/office/drawing/2014/main" id="{0B881772-6488-0DB2-D517-CF05F006D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716946"/>
            <a:ext cx="4419600" cy="39504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76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61D5-E282-E3A7-DFFB-13EF1ECBAE39}"/>
              </a:ext>
            </a:extLst>
          </p:cNvPr>
          <p:cNvSpPr>
            <a:spLocks noGrp="1"/>
          </p:cNvSpPr>
          <p:nvPr>
            <p:ph type="title"/>
          </p:nvPr>
        </p:nvSpPr>
        <p:spPr>
          <a:xfrm>
            <a:off x="677334" y="609600"/>
            <a:ext cx="8596668" cy="638175"/>
          </a:xfrm>
        </p:spPr>
        <p:txBody>
          <a:bodyPr>
            <a:normAutofit fontScale="90000"/>
          </a:bodyPr>
          <a:lstStyle/>
          <a:p>
            <a:r>
              <a:rPr lang="en-US" b="1" u="sng" dirty="0"/>
              <a:t>Label Encoding:-</a:t>
            </a:r>
          </a:p>
        </p:txBody>
      </p:sp>
      <p:sp>
        <p:nvSpPr>
          <p:cNvPr id="4" name="Rectangle 1">
            <a:extLst>
              <a:ext uri="{FF2B5EF4-FFF2-40B4-BE49-F238E27FC236}">
                <a16:creationId xmlns:a16="http://schemas.microsoft.com/office/drawing/2014/main" id="{23EF8D25-B73B-979B-FB80-E6B62D913051}"/>
              </a:ext>
            </a:extLst>
          </p:cNvPr>
          <p:cNvSpPr>
            <a:spLocks noGrp="1" noChangeArrowheads="1"/>
          </p:cNvSpPr>
          <p:nvPr>
            <p:ph sz="quarter" idx="13"/>
          </p:nvPr>
        </p:nvSpPr>
        <p:spPr bwMode="auto">
          <a:xfrm>
            <a:off x="677334" y="1745193"/>
            <a:ext cx="5448926" cy="4401205"/>
          </a:xfrm>
          <a:prstGeom prst="rect">
            <a:avLst/>
          </a:prstGeom>
          <a:solidFill>
            <a:srgbClr val="ECF0F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12529"/>
                </a:solidFill>
                <a:effectLst/>
                <a:latin typeface="-apple-system"/>
              </a:rPr>
              <a:t>Encode target labels with value between 0 and n_classes-1.</a:t>
            </a:r>
            <a:endParaRPr kumimoji="0" lang="en-US" altLang="en-US" sz="4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212529"/>
                </a:solidFill>
                <a:effectLst/>
                <a:latin typeface="-apple-system"/>
              </a:rPr>
              <a:t>This transformer should be used to encode target values, </a:t>
            </a:r>
            <a:r>
              <a:rPr kumimoji="0" lang="en-US" altLang="en-US" sz="4000" b="0" i="1" u="none" strike="noStrike" cap="none" normalizeH="0" baseline="0" dirty="0">
                <a:ln>
                  <a:noFill/>
                </a:ln>
                <a:solidFill>
                  <a:srgbClr val="212529"/>
                </a:solidFill>
                <a:effectLst/>
                <a:latin typeface="-apple-system"/>
              </a:rPr>
              <a:t>i.e.</a:t>
            </a:r>
            <a:r>
              <a:rPr kumimoji="0" lang="en-US" altLang="en-US" sz="4000" b="0" i="0" u="none" strike="noStrike" cap="none" normalizeH="0" baseline="0" dirty="0">
                <a:ln>
                  <a:noFill/>
                </a:ln>
                <a:solidFill>
                  <a:srgbClr val="212529"/>
                </a:solidFill>
                <a:effectLst/>
                <a:latin typeface="-apple-system"/>
              </a:rPr>
              <a:t> </a:t>
            </a:r>
            <a:r>
              <a:rPr kumimoji="0" lang="en-US" altLang="en-US" sz="4000" b="0" i="0" u="none" strike="noStrike" cap="none" normalizeH="0" baseline="0" dirty="0">
                <a:ln>
                  <a:noFill/>
                </a:ln>
                <a:solidFill>
                  <a:srgbClr val="222222"/>
                </a:solidFill>
                <a:effectLst/>
                <a:latin typeface="SFMono-Regular"/>
              </a:rPr>
              <a:t>y</a:t>
            </a:r>
            <a:r>
              <a:rPr kumimoji="0" lang="en-US" altLang="en-US" sz="4000" b="0" i="0" u="none" strike="noStrike" cap="none" normalizeH="0" baseline="0" dirty="0">
                <a:ln>
                  <a:noFill/>
                </a:ln>
                <a:solidFill>
                  <a:srgbClr val="212529"/>
                </a:solidFill>
                <a:effectLst/>
                <a:latin typeface="-apple-system"/>
              </a:rPr>
              <a:t>, and not the input </a:t>
            </a:r>
            <a:r>
              <a:rPr kumimoji="0" lang="en-US" altLang="en-US" sz="4000" b="0" i="0" u="none" strike="noStrike" cap="none" normalizeH="0" baseline="0" dirty="0">
                <a:ln>
                  <a:noFill/>
                </a:ln>
                <a:solidFill>
                  <a:srgbClr val="222222"/>
                </a:solidFill>
                <a:effectLst/>
                <a:latin typeface="SFMono-Regular"/>
              </a:rPr>
              <a:t>X</a:t>
            </a:r>
            <a:r>
              <a:rPr kumimoji="0" lang="en-US" altLang="en-US" sz="4000" b="0" i="0" u="none" strike="noStrike" cap="none" normalizeH="0" baseline="0" dirty="0">
                <a:ln>
                  <a:noFill/>
                </a:ln>
                <a:solidFill>
                  <a:srgbClr val="212529"/>
                </a:solidFill>
                <a:effectLst/>
                <a:latin typeface="-apple-system"/>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5">
            <a:extLst>
              <a:ext uri="{FF2B5EF4-FFF2-40B4-BE49-F238E27FC236}">
                <a16:creationId xmlns:a16="http://schemas.microsoft.com/office/drawing/2014/main" id="{25AC1496-6CE1-A324-A1D0-CFD519E5D1B9}"/>
              </a:ext>
            </a:extLst>
          </p:cNvPr>
          <p:cNvGraphicFramePr>
            <a:graphicFrameLocks noGrp="1"/>
          </p:cNvGraphicFramePr>
          <p:nvPr>
            <p:extLst>
              <p:ext uri="{D42A27DB-BD31-4B8C-83A1-F6EECF244321}">
                <p14:modId xmlns:p14="http://schemas.microsoft.com/office/powerpoint/2010/main" val="2899363766"/>
              </p:ext>
            </p:extLst>
          </p:nvPr>
        </p:nvGraphicFramePr>
        <p:xfrm>
          <a:off x="6743701" y="1722523"/>
          <a:ext cx="4124324" cy="4423875"/>
        </p:xfrm>
        <a:graphic>
          <a:graphicData uri="http://schemas.openxmlformats.org/drawingml/2006/table">
            <a:tbl>
              <a:tblPr firstRow="1" bandRow="1">
                <a:tableStyleId>{5C22544A-7EE6-4342-B048-85BDC9FD1C3A}</a:tableStyleId>
              </a:tblPr>
              <a:tblGrid>
                <a:gridCol w="2076449">
                  <a:extLst>
                    <a:ext uri="{9D8B030D-6E8A-4147-A177-3AD203B41FA5}">
                      <a16:colId xmlns:a16="http://schemas.microsoft.com/office/drawing/2014/main" val="4147701551"/>
                    </a:ext>
                  </a:extLst>
                </a:gridCol>
                <a:gridCol w="2047875">
                  <a:extLst>
                    <a:ext uri="{9D8B030D-6E8A-4147-A177-3AD203B41FA5}">
                      <a16:colId xmlns:a16="http://schemas.microsoft.com/office/drawing/2014/main" val="2954749110"/>
                    </a:ext>
                  </a:extLst>
                </a:gridCol>
              </a:tblGrid>
              <a:tr h="628743">
                <a:tc>
                  <a:txBody>
                    <a:bodyPr/>
                    <a:lstStyle/>
                    <a:p>
                      <a:pPr algn="ctr"/>
                      <a:r>
                        <a:rPr lang="en-US" dirty="0"/>
                        <a:t>Target</a:t>
                      </a:r>
                    </a:p>
                  </a:txBody>
                  <a:tcPr/>
                </a:tc>
                <a:tc>
                  <a:txBody>
                    <a:bodyPr/>
                    <a:lstStyle/>
                    <a:p>
                      <a:pPr algn="ctr"/>
                      <a:r>
                        <a:rPr lang="en-US" dirty="0"/>
                        <a:t>Encoding</a:t>
                      </a:r>
                    </a:p>
                  </a:txBody>
                  <a:tcPr/>
                </a:tc>
                <a:extLst>
                  <a:ext uri="{0D108BD9-81ED-4DB2-BD59-A6C34878D82A}">
                    <a16:rowId xmlns:a16="http://schemas.microsoft.com/office/drawing/2014/main" val="379208329"/>
                  </a:ext>
                </a:extLst>
              </a:tr>
              <a:tr h="628743">
                <a:tc>
                  <a:txBody>
                    <a:bodyPr/>
                    <a:lstStyle/>
                    <a:p>
                      <a:pPr algn="ctr"/>
                      <a:r>
                        <a:rPr lang="en-US" dirty="0"/>
                        <a:t>Yes</a:t>
                      </a:r>
                    </a:p>
                    <a:p>
                      <a:endParaRPr lang="en-US" dirty="0"/>
                    </a:p>
                  </a:txBody>
                  <a:tcPr/>
                </a:tc>
                <a:tc>
                  <a:txBody>
                    <a:bodyPr/>
                    <a:lstStyle/>
                    <a:p>
                      <a:pPr algn="ctr"/>
                      <a:r>
                        <a:rPr lang="en-US" dirty="0"/>
                        <a:t>1</a:t>
                      </a:r>
                    </a:p>
                  </a:txBody>
                  <a:tcPr/>
                </a:tc>
                <a:extLst>
                  <a:ext uri="{0D108BD9-81ED-4DB2-BD59-A6C34878D82A}">
                    <a16:rowId xmlns:a16="http://schemas.microsoft.com/office/drawing/2014/main" val="9645574"/>
                  </a:ext>
                </a:extLst>
              </a:tr>
              <a:tr h="628743">
                <a:tc>
                  <a:txBody>
                    <a:bodyPr/>
                    <a:lstStyle/>
                    <a:p>
                      <a:pPr algn="ctr"/>
                      <a:r>
                        <a:rPr lang="en-US" dirty="0"/>
                        <a:t>Yes</a:t>
                      </a:r>
                    </a:p>
                  </a:txBody>
                  <a:tcPr/>
                </a:tc>
                <a:tc>
                  <a:txBody>
                    <a:bodyPr/>
                    <a:lstStyle/>
                    <a:p>
                      <a:pPr algn="ctr"/>
                      <a:r>
                        <a:rPr lang="en-US" dirty="0"/>
                        <a:t>1</a:t>
                      </a:r>
                    </a:p>
                  </a:txBody>
                  <a:tcPr/>
                </a:tc>
                <a:extLst>
                  <a:ext uri="{0D108BD9-81ED-4DB2-BD59-A6C34878D82A}">
                    <a16:rowId xmlns:a16="http://schemas.microsoft.com/office/drawing/2014/main" val="391346324"/>
                  </a:ext>
                </a:extLst>
              </a:tr>
              <a:tr h="628743">
                <a:tc>
                  <a:txBody>
                    <a:bodyPr/>
                    <a:lstStyle/>
                    <a:p>
                      <a:pPr algn="ctr"/>
                      <a:r>
                        <a:rPr lang="en-US" dirty="0"/>
                        <a:t>No</a:t>
                      </a:r>
                    </a:p>
                    <a:p>
                      <a:endParaRPr lang="en-US" dirty="0"/>
                    </a:p>
                  </a:txBody>
                  <a:tcPr/>
                </a:tc>
                <a:tc>
                  <a:txBody>
                    <a:bodyPr/>
                    <a:lstStyle/>
                    <a:p>
                      <a:pPr algn="ctr"/>
                      <a:r>
                        <a:rPr lang="en-US" dirty="0"/>
                        <a:t>0</a:t>
                      </a:r>
                    </a:p>
                  </a:txBody>
                  <a:tcPr/>
                </a:tc>
                <a:extLst>
                  <a:ext uri="{0D108BD9-81ED-4DB2-BD59-A6C34878D82A}">
                    <a16:rowId xmlns:a16="http://schemas.microsoft.com/office/drawing/2014/main" val="1861305086"/>
                  </a:ext>
                </a:extLst>
              </a:tr>
              <a:tr h="628743">
                <a:tc>
                  <a:txBody>
                    <a:bodyPr/>
                    <a:lstStyle/>
                    <a:p>
                      <a:pPr algn="ctr"/>
                      <a:r>
                        <a:rPr lang="en-US" dirty="0"/>
                        <a:t>Yes</a:t>
                      </a:r>
                    </a:p>
                  </a:txBody>
                  <a:tcPr/>
                </a:tc>
                <a:tc>
                  <a:txBody>
                    <a:bodyPr/>
                    <a:lstStyle/>
                    <a:p>
                      <a:pPr algn="ctr"/>
                      <a:r>
                        <a:rPr lang="en-US" dirty="0"/>
                        <a:t>1</a:t>
                      </a:r>
                    </a:p>
                  </a:txBody>
                  <a:tcPr/>
                </a:tc>
                <a:extLst>
                  <a:ext uri="{0D108BD9-81ED-4DB2-BD59-A6C34878D82A}">
                    <a16:rowId xmlns:a16="http://schemas.microsoft.com/office/drawing/2014/main" val="3008319099"/>
                  </a:ext>
                </a:extLst>
              </a:tr>
              <a:tr h="628743">
                <a:tc>
                  <a:txBody>
                    <a:bodyPr/>
                    <a:lstStyle/>
                    <a:p>
                      <a:pPr algn="ctr"/>
                      <a:r>
                        <a:rPr lang="en-US" dirty="0"/>
                        <a:t>No</a:t>
                      </a:r>
                    </a:p>
                  </a:txBody>
                  <a:tcPr/>
                </a:tc>
                <a:tc>
                  <a:txBody>
                    <a:bodyPr/>
                    <a:lstStyle/>
                    <a:p>
                      <a:pPr algn="ctr"/>
                      <a:r>
                        <a:rPr lang="en-US" dirty="0"/>
                        <a:t>0</a:t>
                      </a:r>
                    </a:p>
                  </a:txBody>
                  <a:tcPr/>
                </a:tc>
                <a:extLst>
                  <a:ext uri="{0D108BD9-81ED-4DB2-BD59-A6C34878D82A}">
                    <a16:rowId xmlns:a16="http://schemas.microsoft.com/office/drawing/2014/main" val="3683453947"/>
                  </a:ext>
                </a:extLst>
              </a:tr>
              <a:tr h="628743">
                <a:tc>
                  <a:txBody>
                    <a:bodyPr/>
                    <a:lstStyle/>
                    <a:p>
                      <a:pPr algn="ctr"/>
                      <a:r>
                        <a:rPr lang="en-US" dirty="0"/>
                        <a:t>No</a:t>
                      </a:r>
                    </a:p>
                  </a:txBody>
                  <a:tcPr/>
                </a:tc>
                <a:tc>
                  <a:txBody>
                    <a:bodyPr/>
                    <a:lstStyle/>
                    <a:p>
                      <a:pPr algn="ctr"/>
                      <a:r>
                        <a:rPr lang="en-US" dirty="0"/>
                        <a:t>0</a:t>
                      </a:r>
                    </a:p>
                  </a:txBody>
                  <a:tcPr/>
                </a:tc>
                <a:extLst>
                  <a:ext uri="{0D108BD9-81ED-4DB2-BD59-A6C34878D82A}">
                    <a16:rowId xmlns:a16="http://schemas.microsoft.com/office/drawing/2014/main" val="2955334439"/>
                  </a:ext>
                </a:extLst>
              </a:tr>
            </a:tbl>
          </a:graphicData>
        </a:graphic>
      </p:graphicFrame>
    </p:spTree>
    <p:extLst>
      <p:ext uri="{BB962C8B-B14F-4D97-AF65-F5344CB8AC3E}">
        <p14:creationId xmlns:p14="http://schemas.microsoft.com/office/powerpoint/2010/main" val="377851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6109-CBF5-B96D-1A38-ADCCF6297497}"/>
              </a:ext>
            </a:extLst>
          </p:cNvPr>
          <p:cNvSpPr>
            <a:spLocks noGrp="1"/>
          </p:cNvSpPr>
          <p:nvPr>
            <p:ph type="title"/>
          </p:nvPr>
        </p:nvSpPr>
        <p:spPr>
          <a:xfrm>
            <a:off x="1295616" y="314325"/>
            <a:ext cx="8895291" cy="1320800"/>
          </a:xfrm>
        </p:spPr>
        <p:txBody>
          <a:bodyPr>
            <a:normAutofit/>
          </a:bodyPr>
          <a:lstStyle/>
          <a:p>
            <a:r>
              <a:rPr lang="en-US" sz="5400" b="1" u="sng" dirty="0"/>
              <a:t>Feature Scaling Technique</a:t>
            </a:r>
          </a:p>
        </p:txBody>
      </p:sp>
      <p:sp>
        <p:nvSpPr>
          <p:cNvPr id="3" name="Content Placeholder 2">
            <a:extLst>
              <a:ext uri="{FF2B5EF4-FFF2-40B4-BE49-F238E27FC236}">
                <a16:creationId xmlns:a16="http://schemas.microsoft.com/office/drawing/2014/main" id="{D4D18A96-4EAB-D6B3-CAE4-E5F1584C7ED3}"/>
              </a:ext>
            </a:extLst>
          </p:cNvPr>
          <p:cNvSpPr>
            <a:spLocks noGrp="1"/>
          </p:cNvSpPr>
          <p:nvPr>
            <p:ph sz="quarter" idx="13"/>
          </p:nvPr>
        </p:nvSpPr>
        <p:spPr>
          <a:xfrm>
            <a:off x="742324" y="1863725"/>
            <a:ext cx="10363826" cy="4194175"/>
          </a:xfrm>
        </p:spPr>
        <p:txBody>
          <a:bodyPr>
            <a:noAutofit/>
          </a:bodyPr>
          <a:lstStyle/>
          <a:p>
            <a:r>
              <a:rPr lang="en-US" sz="3200" b="0" i="0" dirty="0">
                <a:solidFill>
                  <a:srgbClr val="273239"/>
                </a:solidFill>
                <a:effectLst/>
                <a:latin typeface="Nunito" pitchFamily="2" charset="0"/>
              </a:rPr>
              <a:t>Feature Scaling is a technique to standardize the independent features present in the data in a fixed range. It is performed during the data pre-processing to handle highly varying magnitudes or values or units. If </a:t>
            </a:r>
            <a:r>
              <a:rPr lang="en-US" sz="3200" u="sng" dirty="0">
                <a:latin typeface="Nunito" pitchFamily="2" charset="0"/>
              </a:rPr>
              <a:t>feature scaling </a:t>
            </a:r>
            <a:r>
              <a:rPr lang="en-US" sz="3200" b="0" i="0" dirty="0">
                <a:solidFill>
                  <a:srgbClr val="273239"/>
                </a:solidFill>
                <a:effectLst/>
                <a:latin typeface="Nunito" pitchFamily="2" charset="0"/>
              </a:rPr>
              <a:t>is not done, then a </a:t>
            </a:r>
            <a:r>
              <a:rPr lang="en-US" sz="3200" u="sng" dirty="0">
                <a:latin typeface="Nunito" pitchFamily="2" charset="0"/>
              </a:rPr>
              <a:t>machine learning </a:t>
            </a:r>
            <a:r>
              <a:rPr lang="en-US" sz="3200" b="0" i="0" dirty="0">
                <a:solidFill>
                  <a:srgbClr val="273239"/>
                </a:solidFill>
                <a:effectLst/>
                <a:latin typeface="Nunito" pitchFamily="2" charset="0"/>
              </a:rPr>
              <a:t>algorithm tends to weigh greater values, higher and consider smaller values as the lower values, regardless of the unit of the values.</a:t>
            </a:r>
            <a:endParaRPr lang="en-US" sz="3200" dirty="0"/>
          </a:p>
        </p:txBody>
      </p:sp>
    </p:spTree>
    <p:extLst>
      <p:ext uri="{BB962C8B-B14F-4D97-AF65-F5344CB8AC3E}">
        <p14:creationId xmlns:p14="http://schemas.microsoft.com/office/powerpoint/2010/main" val="28776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22E6B-8263-0B86-CB04-DE0A5662284E}"/>
              </a:ext>
            </a:extLst>
          </p:cNvPr>
          <p:cNvSpPr>
            <a:spLocks noGrp="1"/>
          </p:cNvSpPr>
          <p:nvPr>
            <p:ph type="title"/>
          </p:nvPr>
        </p:nvSpPr>
        <p:spPr>
          <a:xfrm>
            <a:off x="486304" y="137426"/>
            <a:ext cx="5694891" cy="1123949"/>
          </a:xfrm>
        </p:spPr>
        <p:txBody>
          <a:bodyPr>
            <a:noAutofit/>
          </a:bodyPr>
          <a:lstStyle/>
          <a:p>
            <a:r>
              <a:rPr lang="en-US" sz="4000" b="1" i="0" u="sng" dirty="0">
                <a:solidFill>
                  <a:srgbClr val="00B0F0"/>
                </a:solidFill>
                <a:effectLst/>
                <a:latin typeface="Nunito" pitchFamily="2" charset="0"/>
              </a:rPr>
              <a:t>Min-Max Scaling:</a:t>
            </a:r>
            <a:br>
              <a:rPr lang="en-US" sz="4000" b="1" i="0" u="sng" dirty="0">
                <a:solidFill>
                  <a:srgbClr val="00B0F0"/>
                </a:solidFill>
                <a:effectLst/>
                <a:latin typeface="Nunito" pitchFamily="2" charset="0"/>
              </a:rPr>
            </a:br>
            <a:endParaRPr lang="en-US" sz="4000" u="sng" dirty="0">
              <a:solidFill>
                <a:srgbClr val="00B0F0"/>
              </a:solidFill>
            </a:endParaRPr>
          </a:p>
        </p:txBody>
      </p:sp>
      <p:pic>
        <p:nvPicPr>
          <p:cNvPr id="7" name="Content Placeholder 6">
            <a:extLst>
              <a:ext uri="{FF2B5EF4-FFF2-40B4-BE49-F238E27FC236}">
                <a16:creationId xmlns:a16="http://schemas.microsoft.com/office/drawing/2014/main" id="{6950E6D5-2E93-BF45-E885-FB8073B1ABB6}"/>
              </a:ext>
            </a:extLst>
          </p:cNvPr>
          <p:cNvPicPr>
            <a:picLocks noGrp="1" noChangeAspect="1"/>
          </p:cNvPicPr>
          <p:nvPr>
            <p:ph sz="quarter" idx="13"/>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9555" y="2494342"/>
            <a:ext cx="4695585" cy="745331"/>
          </a:xfrm>
        </p:spPr>
      </p:pic>
      <p:sp>
        <p:nvSpPr>
          <p:cNvPr id="8" name="AutoShape 6" descr="X_{\rm {scaled }}=\frac{X_{i}-X_{\text {min}}}{X_{\rm{max}} - X_{\rm{min}}}  ">
            <a:extLst>
              <a:ext uri="{FF2B5EF4-FFF2-40B4-BE49-F238E27FC236}">
                <a16:creationId xmlns:a16="http://schemas.microsoft.com/office/drawing/2014/main" id="{E224C0C5-8480-ED46-CFAA-353F5356C42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98106CC0-BF43-FF36-FAC6-C9AA0824CF1D}"/>
              </a:ext>
            </a:extLst>
          </p:cNvPr>
          <p:cNvSpPr txBox="1"/>
          <p:nvPr/>
        </p:nvSpPr>
        <p:spPr>
          <a:xfrm>
            <a:off x="486304" y="820669"/>
            <a:ext cx="9962091" cy="1200329"/>
          </a:xfrm>
          <a:prstGeom prst="rect">
            <a:avLst/>
          </a:prstGeom>
          <a:noFill/>
        </p:spPr>
        <p:txBody>
          <a:bodyPr wrap="square" rtlCol="0">
            <a:spAutoFit/>
          </a:bodyPr>
          <a:lstStyle/>
          <a:p>
            <a:r>
              <a:rPr lang="en-US" sz="2400" b="0" i="0" dirty="0">
                <a:solidFill>
                  <a:srgbClr val="273239"/>
                </a:solidFill>
                <a:effectLst/>
                <a:latin typeface="Nunito" pitchFamily="2" charset="0"/>
              </a:rPr>
              <a:t>As we are using the maximum and the minimum value this method is also prone to </a:t>
            </a:r>
            <a:r>
              <a:rPr lang="en-US" sz="2400" u="sng" dirty="0">
                <a:latin typeface="Nunito" pitchFamily="2" charset="0"/>
              </a:rPr>
              <a:t>outliers</a:t>
            </a:r>
            <a:r>
              <a:rPr lang="en-US" sz="2400" b="0" i="0" dirty="0">
                <a:solidFill>
                  <a:srgbClr val="273239"/>
                </a:solidFill>
                <a:effectLst/>
                <a:latin typeface="Nunito" pitchFamily="2" charset="0"/>
              </a:rPr>
              <a:t> but the range in which the data will range after performing the above two steps is between 0 to 1.</a:t>
            </a:r>
            <a:endParaRPr lang="en-US" sz="2400" dirty="0"/>
          </a:p>
        </p:txBody>
      </p:sp>
      <p:sp>
        <p:nvSpPr>
          <p:cNvPr id="11" name="Title 1">
            <a:extLst>
              <a:ext uri="{FF2B5EF4-FFF2-40B4-BE49-F238E27FC236}">
                <a16:creationId xmlns:a16="http://schemas.microsoft.com/office/drawing/2014/main" id="{BA8FD888-6733-F80B-F9F2-C7EFB31631D7}"/>
              </a:ext>
            </a:extLst>
          </p:cNvPr>
          <p:cNvSpPr txBox="1">
            <a:spLocks/>
          </p:cNvSpPr>
          <p:nvPr/>
        </p:nvSpPr>
        <p:spPr>
          <a:xfrm>
            <a:off x="486304" y="3314520"/>
            <a:ext cx="5694891" cy="79244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rgbClr val="00B0F0"/>
                </a:solidFill>
                <a:latin typeface="Nunito" pitchFamily="2" charset="0"/>
              </a:rPr>
              <a:t>Mean Normalization:</a:t>
            </a:r>
            <a:br>
              <a:rPr lang="en-US" sz="4000" b="1" u="sng" dirty="0">
                <a:solidFill>
                  <a:srgbClr val="00B0F0"/>
                </a:solidFill>
                <a:latin typeface="Nunito" pitchFamily="2" charset="0"/>
              </a:rPr>
            </a:br>
            <a:endParaRPr lang="en-US" sz="4000" u="sng" dirty="0">
              <a:solidFill>
                <a:srgbClr val="00B0F0"/>
              </a:solidFill>
            </a:endParaRPr>
          </a:p>
        </p:txBody>
      </p:sp>
      <p:sp>
        <p:nvSpPr>
          <p:cNvPr id="13" name="AutoShape 6" descr="X_{\rm {scaled }}=\frac{X_{i}-X_{\text {min}}}{X_{\rm{max}} - X_{\rm{min}}}  ">
            <a:extLst>
              <a:ext uri="{FF2B5EF4-FFF2-40B4-BE49-F238E27FC236}">
                <a16:creationId xmlns:a16="http://schemas.microsoft.com/office/drawing/2014/main" id="{34422DDE-022C-457D-9B8A-448B7679F418}"/>
              </a:ext>
            </a:extLst>
          </p:cNvPr>
          <p:cNvSpPr>
            <a:spLocks noChangeAspect="1" noChangeArrowheads="1"/>
          </p:cNvSpPr>
          <p:nvPr/>
        </p:nvSpPr>
        <p:spPr bwMode="auto">
          <a:xfrm>
            <a:off x="5772150" y="69114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TextBox 13">
            <a:extLst>
              <a:ext uri="{FF2B5EF4-FFF2-40B4-BE49-F238E27FC236}">
                <a16:creationId xmlns:a16="http://schemas.microsoft.com/office/drawing/2014/main" id="{B98420F2-3138-A0C5-BAD5-48CE9C266B97}"/>
              </a:ext>
            </a:extLst>
          </p:cNvPr>
          <p:cNvSpPr txBox="1"/>
          <p:nvPr/>
        </p:nvSpPr>
        <p:spPr>
          <a:xfrm>
            <a:off x="486301" y="4140270"/>
            <a:ext cx="9962091" cy="1569660"/>
          </a:xfrm>
          <a:prstGeom prst="rect">
            <a:avLst/>
          </a:prstGeom>
          <a:noFill/>
        </p:spPr>
        <p:txBody>
          <a:bodyPr wrap="square" rtlCol="0">
            <a:spAutoFit/>
          </a:bodyPr>
          <a:lstStyle/>
          <a:p>
            <a:r>
              <a:rPr lang="en-US" sz="2400" b="0" i="0" dirty="0">
                <a:solidFill>
                  <a:srgbClr val="273239"/>
                </a:solidFill>
                <a:effectLst/>
                <a:latin typeface="Nunito" pitchFamily="2" charset="0"/>
              </a:rPr>
              <a:t>This method is more or less the same as the previous method but here instead of the minimum value, we subtract each entry by the mean value of the whole data and then divide the results by the difference between the minimum and the maximum value.</a:t>
            </a:r>
            <a:endParaRPr lang="en-US" sz="2400" dirty="0"/>
          </a:p>
        </p:txBody>
      </p:sp>
      <p:pic>
        <p:nvPicPr>
          <p:cNvPr id="15" name="Graphic 14">
            <a:extLst>
              <a:ext uri="{FF2B5EF4-FFF2-40B4-BE49-F238E27FC236}">
                <a16:creationId xmlns:a16="http://schemas.microsoft.com/office/drawing/2014/main" id="{61F55D76-B75C-3CB3-13C7-911B3047325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19555" y="5888454"/>
            <a:ext cx="4695585" cy="736473"/>
          </a:xfrm>
          <a:prstGeom prst="rect">
            <a:avLst/>
          </a:prstGeom>
        </p:spPr>
      </p:pic>
    </p:spTree>
    <p:extLst>
      <p:ext uri="{BB962C8B-B14F-4D97-AF65-F5344CB8AC3E}">
        <p14:creationId xmlns:p14="http://schemas.microsoft.com/office/powerpoint/2010/main" val="2944133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2685B11-C49F-CEF3-2C77-228A63355920}"/>
              </a:ext>
            </a:extLst>
          </p:cNvPr>
          <p:cNvSpPr txBox="1">
            <a:spLocks/>
          </p:cNvSpPr>
          <p:nvPr/>
        </p:nvSpPr>
        <p:spPr>
          <a:xfrm>
            <a:off x="401109" y="150233"/>
            <a:ext cx="5694891" cy="112394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rgbClr val="00B0F0"/>
                </a:solidFill>
                <a:latin typeface="Nunito" pitchFamily="2" charset="0"/>
              </a:rPr>
              <a:t>Robust Scaler:</a:t>
            </a:r>
            <a:br>
              <a:rPr lang="en-US" sz="4000" b="1" u="sng" dirty="0">
                <a:solidFill>
                  <a:srgbClr val="00B0F0"/>
                </a:solidFill>
                <a:latin typeface="Nunito" pitchFamily="2" charset="0"/>
              </a:rPr>
            </a:br>
            <a:endParaRPr lang="en-US" sz="4000" u="sng" dirty="0">
              <a:solidFill>
                <a:srgbClr val="00B0F0"/>
              </a:solidFill>
            </a:endParaRPr>
          </a:p>
        </p:txBody>
      </p:sp>
      <p:sp>
        <p:nvSpPr>
          <p:cNvPr id="6" name="AutoShape 6" descr="X_{\rm {scaled }}=\frac{X_{i}-X_{\text {min}}}{X_{\rm{max}} - X_{\rm{min}}}  ">
            <a:extLst>
              <a:ext uri="{FF2B5EF4-FFF2-40B4-BE49-F238E27FC236}">
                <a16:creationId xmlns:a16="http://schemas.microsoft.com/office/drawing/2014/main" id="{D69706CF-4976-C449-F333-28A27F63544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a:extLst>
              <a:ext uri="{FF2B5EF4-FFF2-40B4-BE49-F238E27FC236}">
                <a16:creationId xmlns:a16="http://schemas.microsoft.com/office/drawing/2014/main" id="{8CC1D45A-BC82-4EA1-AF65-91CA4633B0F9}"/>
              </a:ext>
            </a:extLst>
          </p:cNvPr>
          <p:cNvSpPr txBox="1"/>
          <p:nvPr/>
        </p:nvSpPr>
        <p:spPr>
          <a:xfrm>
            <a:off x="391051" y="842240"/>
            <a:ext cx="9962091" cy="1477328"/>
          </a:xfrm>
          <a:prstGeom prst="rect">
            <a:avLst/>
          </a:prstGeom>
          <a:noFill/>
        </p:spPr>
        <p:txBody>
          <a:bodyPr wrap="square" rtlCol="0">
            <a:spAutoFit/>
          </a:bodyPr>
          <a:lstStyle/>
          <a:p>
            <a:pPr algn="l" rtl="0" fontAlgn="base"/>
            <a:r>
              <a:rPr lang="en-US" b="0" i="0" dirty="0">
                <a:solidFill>
                  <a:srgbClr val="273239"/>
                </a:solidFill>
                <a:effectLst/>
                <a:latin typeface="Nunito" pitchFamily="2" charset="0"/>
              </a:rPr>
              <a:t>In this method of scaling, we use two main statistical measures of the data.</a:t>
            </a:r>
          </a:p>
          <a:p>
            <a:pPr algn="l" fontAlgn="base">
              <a:buFont typeface="Arial" panose="020B0604020202020204" pitchFamily="34" charset="0"/>
              <a:buChar char="•"/>
            </a:pPr>
            <a:r>
              <a:rPr lang="en-US" u="sng" dirty="0">
                <a:solidFill>
                  <a:srgbClr val="273239"/>
                </a:solidFill>
                <a:latin typeface="Nunito" pitchFamily="2" charset="0"/>
              </a:rPr>
              <a:t>Median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u="sng" dirty="0">
                <a:solidFill>
                  <a:srgbClr val="273239"/>
                </a:solidFill>
                <a:latin typeface="Nunito" pitchFamily="2" charset="0"/>
              </a:rPr>
              <a:t>Inter-Quartile Range</a:t>
            </a:r>
            <a:endParaRPr lang="en-US" b="0" i="0" dirty="0">
              <a:solidFill>
                <a:srgbClr val="273239"/>
              </a:solidFill>
              <a:effectLst/>
              <a:latin typeface="Nunito" pitchFamily="2" charset="0"/>
            </a:endParaRPr>
          </a:p>
          <a:p>
            <a:pPr algn="l" rtl="0" fontAlgn="base"/>
            <a:r>
              <a:rPr lang="en-US" b="0" i="0" dirty="0">
                <a:solidFill>
                  <a:srgbClr val="273239"/>
                </a:solidFill>
                <a:effectLst/>
                <a:latin typeface="Nunito" pitchFamily="2" charset="0"/>
              </a:rPr>
              <a:t>After calculating these two values we are supposed to subtract the median from each entry and then divide the result by the interquartile range.</a:t>
            </a:r>
          </a:p>
        </p:txBody>
      </p:sp>
      <p:sp>
        <p:nvSpPr>
          <p:cNvPr id="8" name="Title 1">
            <a:extLst>
              <a:ext uri="{FF2B5EF4-FFF2-40B4-BE49-F238E27FC236}">
                <a16:creationId xmlns:a16="http://schemas.microsoft.com/office/drawing/2014/main" id="{26E49A88-DC1F-8165-81E8-556730D0E785}"/>
              </a:ext>
            </a:extLst>
          </p:cNvPr>
          <p:cNvSpPr txBox="1">
            <a:spLocks/>
          </p:cNvSpPr>
          <p:nvPr/>
        </p:nvSpPr>
        <p:spPr>
          <a:xfrm>
            <a:off x="486304" y="3314520"/>
            <a:ext cx="5694891" cy="79244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u="sng" dirty="0">
                <a:solidFill>
                  <a:srgbClr val="00B0F0"/>
                </a:solidFill>
                <a:latin typeface="Nunito" pitchFamily="2" charset="0"/>
              </a:rPr>
              <a:t>Max Abs Scaling:</a:t>
            </a:r>
            <a:br>
              <a:rPr lang="en-US" sz="4000" b="1" u="sng" dirty="0">
                <a:solidFill>
                  <a:srgbClr val="00B0F0"/>
                </a:solidFill>
                <a:latin typeface="Nunito" pitchFamily="2" charset="0"/>
              </a:rPr>
            </a:br>
            <a:endParaRPr lang="en-US" sz="4000" u="sng" dirty="0">
              <a:solidFill>
                <a:srgbClr val="00B0F0"/>
              </a:solidFill>
            </a:endParaRPr>
          </a:p>
        </p:txBody>
      </p:sp>
      <p:sp>
        <p:nvSpPr>
          <p:cNvPr id="9" name="AutoShape 6" descr="X_{\rm {scaled }}=\frac{X_{i}-X_{\text {min}}}{X_{\rm{max}} - X_{\rm{min}}}  ">
            <a:extLst>
              <a:ext uri="{FF2B5EF4-FFF2-40B4-BE49-F238E27FC236}">
                <a16:creationId xmlns:a16="http://schemas.microsoft.com/office/drawing/2014/main" id="{272529AB-EAE1-C23C-B084-179686CE5542}"/>
              </a:ext>
            </a:extLst>
          </p:cNvPr>
          <p:cNvSpPr>
            <a:spLocks noChangeAspect="1" noChangeArrowheads="1"/>
          </p:cNvSpPr>
          <p:nvPr/>
        </p:nvSpPr>
        <p:spPr bwMode="auto">
          <a:xfrm>
            <a:off x="5772150" y="69114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09952DCF-4B2F-D7D9-2778-589BE19087DB}"/>
              </a:ext>
            </a:extLst>
          </p:cNvPr>
          <p:cNvSpPr txBox="1"/>
          <p:nvPr/>
        </p:nvSpPr>
        <p:spPr>
          <a:xfrm>
            <a:off x="486301" y="4006014"/>
            <a:ext cx="9962091" cy="1569660"/>
          </a:xfrm>
          <a:prstGeom prst="rect">
            <a:avLst/>
          </a:prstGeom>
          <a:noFill/>
        </p:spPr>
        <p:txBody>
          <a:bodyPr wrap="square" rtlCol="0">
            <a:spAutoFit/>
          </a:bodyPr>
          <a:lstStyle/>
          <a:p>
            <a:r>
              <a:rPr lang="en-US" sz="2400" b="0" i="0" dirty="0">
                <a:solidFill>
                  <a:srgbClr val="474747"/>
                </a:solidFill>
                <a:effectLst/>
                <a:latin typeface="Google Sans"/>
              </a:rPr>
              <a:t>Maximum absolute scaling </a:t>
            </a:r>
            <a:r>
              <a:rPr lang="en-US" sz="2400" b="0" i="0" dirty="0">
                <a:solidFill>
                  <a:srgbClr val="040C28"/>
                </a:solidFill>
                <a:effectLst/>
                <a:latin typeface="Google Sans"/>
              </a:rPr>
              <a:t>scales the data to its maximum value</a:t>
            </a:r>
            <a:r>
              <a:rPr lang="en-US" sz="2400" b="0" i="0" dirty="0">
                <a:solidFill>
                  <a:srgbClr val="474747"/>
                </a:solidFill>
                <a:effectLst/>
                <a:latin typeface="Google Sans"/>
              </a:rPr>
              <a:t>; that is, it divides every observation by the maximum value of the variable: The result of the preceding transformation is a distribution in which the values vary approximately within the range of -1 to 1.</a:t>
            </a:r>
            <a:endParaRPr lang="en-US" sz="2400" dirty="0"/>
          </a:p>
        </p:txBody>
      </p:sp>
      <p:pic>
        <p:nvPicPr>
          <p:cNvPr id="13" name="Graphic 12">
            <a:extLst>
              <a:ext uri="{FF2B5EF4-FFF2-40B4-BE49-F238E27FC236}">
                <a16:creationId xmlns:a16="http://schemas.microsoft.com/office/drawing/2014/main" id="{3C1410A7-0B9F-7F44-20E2-32D6F4C3A2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19555" y="2444310"/>
            <a:ext cx="4027363" cy="650574"/>
          </a:xfrm>
          <a:prstGeom prst="rect">
            <a:avLst/>
          </a:prstGeom>
        </p:spPr>
      </p:pic>
      <p:pic>
        <p:nvPicPr>
          <p:cNvPr id="16" name="Picture 15">
            <a:extLst>
              <a:ext uri="{FF2B5EF4-FFF2-40B4-BE49-F238E27FC236}">
                <a16:creationId xmlns:a16="http://schemas.microsoft.com/office/drawing/2014/main" id="{FAC9D5FA-E0DF-D493-7291-F711C37168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0490" y="5575674"/>
            <a:ext cx="3813712" cy="1282326"/>
          </a:xfrm>
          <a:prstGeom prst="rect">
            <a:avLst/>
          </a:prstGeom>
        </p:spPr>
      </p:pic>
    </p:spTree>
    <p:extLst>
      <p:ext uri="{BB962C8B-B14F-4D97-AF65-F5344CB8AC3E}">
        <p14:creationId xmlns:p14="http://schemas.microsoft.com/office/powerpoint/2010/main" val="1086771976"/>
      </p:ext>
    </p:extLst>
  </p:cSld>
  <p:clrMapOvr>
    <a:masterClrMapping/>
  </p:clrMapOvr>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2554</TotalTime>
  <Words>574</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Google Sans</vt:lpstr>
      <vt:lpstr>Nunito</vt:lpstr>
      <vt:lpstr>SFMono-Regular</vt:lpstr>
      <vt:lpstr>Trebuchet MS</vt:lpstr>
      <vt:lpstr>Wingdings 3</vt:lpstr>
      <vt:lpstr>Facet</vt:lpstr>
      <vt:lpstr>Encoding Categorical Data</vt:lpstr>
      <vt:lpstr>Type of categorical data</vt:lpstr>
      <vt:lpstr>PowerPoint Presentation</vt:lpstr>
      <vt:lpstr>Ordinal Encoding: </vt:lpstr>
      <vt:lpstr>One-hot Encoding:-</vt:lpstr>
      <vt:lpstr>Label Encoding:-</vt:lpstr>
      <vt:lpstr>Feature Scaling Technique</vt:lpstr>
      <vt:lpstr>Min-Max Scaling: </vt:lpstr>
      <vt:lpstr>PowerPoint Presentation</vt:lpstr>
      <vt:lpstr>Standardization: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Encoding Categorical Data</dc:title>
  <dc:creator>HP</dc:creator>
  <cp:lastModifiedBy>HP</cp:lastModifiedBy>
  <cp:revision>1</cp:revision>
  <dcterms:created xsi:type="dcterms:W3CDTF">2024-03-25T17:59:35Z</dcterms:created>
  <dcterms:modified xsi:type="dcterms:W3CDTF">2024-03-27T12:34:14Z</dcterms:modified>
</cp:coreProperties>
</file>