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7" d="100"/>
          <a:sy n="77" d="100"/>
        </p:scale>
        <p:origin x="2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3992393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404653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721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401556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1901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1303652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2315582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2017103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10467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FC65D-CC73-4A1F-84DE-C9A6B685E0A3}"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3508339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FC65D-CC73-4A1F-84DE-C9A6B685E0A3}"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780957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C65D-CC73-4A1F-84DE-C9A6B685E0A3}"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311181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FC65D-CC73-4A1F-84DE-C9A6B685E0A3}"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131692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FC65D-CC73-4A1F-84DE-C9A6B685E0A3}"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58856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FC65D-CC73-4A1F-84DE-C9A6B685E0A3}"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360957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FC65D-CC73-4A1F-84DE-C9A6B685E0A3}"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B8D43-7621-4808-AE03-CFB645A66930}" type="slidenum">
              <a:rPr lang="en-US" smtClean="0"/>
              <a:t>‹#›</a:t>
            </a:fld>
            <a:endParaRPr lang="en-US"/>
          </a:p>
        </p:txBody>
      </p:sp>
    </p:spTree>
    <p:extLst>
      <p:ext uri="{BB962C8B-B14F-4D97-AF65-F5344CB8AC3E}">
        <p14:creationId xmlns:p14="http://schemas.microsoft.com/office/powerpoint/2010/main" val="315649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FC65D-CC73-4A1F-84DE-C9A6B685E0A3}" type="datetimeFigureOut">
              <a:rPr lang="en-US" smtClean="0"/>
              <a:t>4/25/2024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7B8D43-7621-4808-AE03-CFB645A66930}" type="slidenum">
              <a:rPr lang="en-US" smtClean="0"/>
              <a:t>‹#›</a:t>
            </a:fld>
            <a:endParaRPr lang="en-US"/>
          </a:p>
        </p:txBody>
      </p:sp>
    </p:spTree>
    <p:extLst>
      <p:ext uri="{BB962C8B-B14F-4D97-AF65-F5344CB8AC3E}">
        <p14:creationId xmlns:p14="http://schemas.microsoft.com/office/powerpoint/2010/main" val="3535221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underfitting-and-overfitting-in-machine-learning/"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DE0E-9251-5A6B-2618-AD490850F5C5}"/>
              </a:ext>
            </a:extLst>
          </p:cNvPr>
          <p:cNvSpPr>
            <a:spLocks noGrp="1"/>
          </p:cNvSpPr>
          <p:nvPr>
            <p:ph type="ctrTitle"/>
          </p:nvPr>
        </p:nvSpPr>
        <p:spPr>
          <a:xfrm>
            <a:off x="1630084" y="2085229"/>
            <a:ext cx="8218998" cy="1909763"/>
          </a:xfrm>
        </p:spPr>
        <p:txBody>
          <a:bodyPr/>
          <a:lstStyle/>
          <a:p>
            <a:r>
              <a:rPr lang="en-US" b="1" dirty="0">
                <a:solidFill>
                  <a:schemeClr val="tx1"/>
                </a:solidFill>
              </a:rPr>
              <a:t>Principal Component Analysis</a:t>
            </a:r>
          </a:p>
        </p:txBody>
      </p:sp>
      <p:sp>
        <p:nvSpPr>
          <p:cNvPr id="3" name="Subtitle 2">
            <a:extLst>
              <a:ext uri="{FF2B5EF4-FFF2-40B4-BE49-F238E27FC236}">
                <a16:creationId xmlns:a16="http://schemas.microsoft.com/office/drawing/2014/main" id="{E7E703A4-E188-ED71-935F-9846DFAC826D}"/>
              </a:ext>
            </a:extLst>
          </p:cNvPr>
          <p:cNvSpPr>
            <a:spLocks noGrp="1"/>
          </p:cNvSpPr>
          <p:nvPr>
            <p:ph type="subTitle" idx="1"/>
          </p:nvPr>
        </p:nvSpPr>
        <p:spPr>
          <a:xfrm>
            <a:off x="8563555" y="4241664"/>
            <a:ext cx="1171624" cy="1300395"/>
          </a:xfrm>
        </p:spPr>
        <p:txBody>
          <a:bodyPr/>
          <a:lstStyle/>
          <a:p>
            <a:r>
              <a:rPr lang="en-US" dirty="0">
                <a:solidFill>
                  <a:schemeClr val="tx1"/>
                </a:solidFill>
              </a:rPr>
              <a:t>Talib Sir</a:t>
            </a:r>
          </a:p>
          <a:p>
            <a:r>
              <a:rPr lang="en-US" dirty="0">
                <a:solidFill>
                  <a:schemeClr val="tx1"/>
                </a:solidFill>
              </a:rPr>
              <a:t>AI/ML</a:t>
            </a:r>
          </a:p>
        </p:txBody>
      </p:sp>
      <p:pic>
        <p:nvPicPr>
          <p:cNvPr id="5" name="Picture 4">
            <a:extLst>
              <a:ext uri="{FF2B5EF4-FFF2-40B4-BE49-F238E27FC236}">
                <a16:creationId xmlns:a16="http://schemas.microsoft.com/office/drawing/2014/main" id="{6B35AEE3-AA86-58F7-1BF4-CE5B637A4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006" y="58641"/>
            <a:ext cx="2529592" cy="528835"/>
          </a:xfrm>
          <a:prstGeom prst="rect">
            <a:avLst/>
          </a:prstGeom>
        </p:spPr>
      </p:pic>
    </p:spTree>
    <p:extLst>
      <p:ext uri="{BB962C8B-B14F-4D97-AF65-F5344CB8AC3E}">
        <p14:creationId xmlns:p14="http://schemas.microsoft.com/office/powerpoint/2010/main" val="3538632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DE0E-9251-5A6B-2618-AD490850F5C5}"/>
              </a:ext>
            </a:extLst>
          </p:cNvPr>
          <p:cNvSpPr>
            <a:spLocks noGrp="1"/>
          </p:cNvSpPr>
          <p:nvPr>
            <p:ph type="ctrTitle"/>
          </p:nvPr>
        </p:nvSpPr>
        <p:spPr>
          <a:xfrm>
            <a:off x="624209" y="409134"/>
            <a:ext cx="9859551" cy="1415332"/>
          </a:xfrm>
        </p:spPr>
        <p:txBody>
          <a:bodyPr/>
          <a:lstStyle/>
          <a:p>
            <a:pPr algn="ctr" fontAlgn="base"/>
            <a:r>
              <a:rPr lang="en-US" sz="4400" b="1" i="0" u="sng" dirty="0">
                <a:solidFill>
                  <a:srgbClr val="273239"/>
                </a:solidFill>
                <a:effectLst/>
                <a:latin typeface="Nunito" pitchFamily="2" charset="0"/>
              </a:rPr>
              <a:t>Disadvantages of Principal Component Analysis</a:t>
            </a:r>
          </a:p>
        </p:txBody>
      </p:sp>
      <p:sp>
        <p:nvSpPr>
          <p:cNvPr id="3" name="Subtitle 2">
            <a:extLst>
              <a:ext uri="{FF2B5EF4-FFF2-40B4-BE49-F238E27FC236}">
                <a16:creationId xmlns:a16="http://schemas.microsoft.com/office/drawing/2014/main" id="{E7E703A4-E188-ED71-935F-9846DFAC826D}"/>
              </a:ext>
            </a:extLst>
          </p:cNvPr>
          <p:cNvSpPr>
            <a:spLocks noGrp="1"/>
          </p:cNvSpPr>
          <p:nvPr>
            <p:ph type="subTitle" idx="1"/>
          </p:nvPr>
        </p:nvSpPr>
        <p:spPr>
          <a:xfrm>
            <a:off x="624209" y="2269739"/>
            <a:ext cx="10122010" cy="4099256"/>
          </a:xfrm>
        </p:spPr>
        <p:txBody>
          <a:bodyPr>
            <a:normAutofit/>
          </a:bodyPr>
          <a:lstStyle/>
          <a:p>
            <a:pPr algn="l" fontAlgn="base"/>
            <a:r>
              <a:rPr lang="en-US" sz="2000" b="1" i="0" dirty="0">
                <a:solidFill>
                  <a:srgbClr val="273239"/>
                </a:solidFill>
                <a:effectLst/>
                <a:latin typeface="Nunito" pitchFamily="2" charset="0"/>
              </a:rPr>
              <a:t>Non-linear Relationships</a:t>
            </a:r>
            <a:r>
              <a:rPr lang="en-US" sz="2000" b="0" i="0" dirty="0">
                <a:solidFill>
                  <a:srgbClr val="273239"/>
                </a:solidFill>
                <a:effectLst/>
                <a:latin typeface="Nunito" pitchFamily="2" charset="0"/>
              </a:rPr>
              <a:t>: Principal Component Analysis assumes that the relationships between variables are linear. However, if there are non-linear relationships between variables, Principal Component Analysis may not work well.</a:t>
            </a:r>
          </a:p>
          <a:p>
            <a:pPr algn="l" fontAlgn="base"/>
            <a:r>
              <a:rPr lang="en-US" sz="2000" b="1" i="0" dirty="0">
                <a:solidFill>
                  <a:srgbClr val="273239"/>
                </a:solidFill>
                <a:effectLst/>
                <a:latin typeface="Nunito" pitchFamily="2" charset="0"/>
              </a:rPr>
              <a:t>Computational Complexity</a:t>
            </a:r>
            <a:r>
              <a:rPr lang="en-US" sz="2000" b="0" i="0" dirty="0">
                <a:solidFill>
                  <a:srgbClr val="273239"/>
                </a:solidFill>
                <a:effectLst/>
                <a:latin typeface="Nunito" pitchFamily="2" charset="0"/>
              </a:rPr>
              <a:t>: Computing Principal Component Analysis can be computationally expensive for large datasets. This is especially true if the number of variables in the dataset is large.</a:t>
            </a:r>
          </a:p>
          <a:p>
            <a:pPr algn="l" fontAlgn="base"/>
            <a:r>
              <a:rPr lang="en-US" sz="2000" b="1" i="0" dirty="0">
                <a:solidFill>
                  <a:srgbClr val="273239"/>
                </a:solidFill>
                <a:effectLst/>
                <a:latin typeface="Nunito" pitchFamily="2" charset="0"/>
              </a:rPr>
              <a:t>Overfitting</a:t>
            </a:r>
            <a:r>
              <a:rPr lang="en-US" sz="2000" b="0" i="0" dirty="0">
                <a:solidFill>
                  <a:srgbClr val="273239"/>
                </a:solidFill>
                <a:effectLst/>
                <a:latin typeface="Nunito" pitchFamily="2" charset="0"/>
              </a:rPr>
              <a:t>: Principal Component Analysis can sometimes result in </a:t>
            </a:r>
            <a:r>
              <a:rPr lang="en-US" sz="2000" b="0" i="0" u="sng" dirty="0">
                <a:solidFill>
                  <a:srgbClr val="273239"/>
                </a:solidFill>
                <a:effectLst/>
                <a:latin typeface="Nunito" pitchFamily="2" charset="0"/>
                <a:hlinkClick r:id="rId2"/>
              </a:rPr>
              <a:t>overfitting</a:t>
            </a:r>
            <a:r>
              <a:rPr lang="en-US" sz="2000" b="0" i="0" dirty="0">
                <a:solidFill>
                  <a:srgbClr val="273239"/>
                </a:solidFill>
                <a:effectLst/>
                <a:latin typeface="Nunito" pitchFamily="2" charset="0"/>
              </a:rPr>
              <a:t>, which is when the model fits the training data too well and performs poorly on new data. This can happen if too many principal components are used or if the model is trained on a small dataset.</a:t>
            </a:r>
          </a:p>
        </p:txBody>
      </p:sp>
    </p:spTree>
    <p:extLst>
      <p:ext uri="{BB962C8B-B14F-4D97-AF65-F5344CB8AC3E}">
        <p14:creationId xmlns:p14="http://schemas.microsoft.com/office/powerpoint/2010/main" val="252817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DE0E-9251-5A6B-2618-AD490850F5C5}"/>
              </a:ext>
            </a:extLst>
          </p:cNvPr>
          <p:cNvSpPr>
            <a:spLocks noGrp="1"/>
          </p:cNvSpPr>
          <p:nvPr>
            <p:ph type="ctrTitle"/>
          </p:nvPr>
        </p:nvSpPr>
        <p:spPr>
          <a:xfrm>
            <a:off x="1771728" y="113126"/>
            <a:ext cx="7867784" cy="607916"/>
          </a:xfrm>
        </p:spPr>
        <p:txBody>
          <a:bodyPr/>
          <a:lstStyle/>
          <a:p>
            <a:pPr algn="ctr" fontAlgn="base"/>
            <a:r>
              <a:rPr lang="en-US" sz="3600" b="1" i="0" u="sng" dirty="0">
                <a:solidFill>
                  <a:srgbClr val="273239"/>
                </a:solidFill>
                <a:effectLst/>
                <a:latin typeface="Nunito" pitchFamily="2" charset="0"/>
              </a:rPr>
              <a:t>Frequently Asked Questions (FAQs)</a:t>
            </a:r>
          </a:p>
        </p:txBody>
      </p:sp>
      <p:sp>
        <p:nvSpPr>
          <p:cNvPr id="3" name="Subtitle 2">
            <a:extLst>
              <a:ext uri="{FF2B5EF4-FFF2-40B4-BE49-F238E27FC236}">
                <a16:creationId xmlns:a16="http://schemas.microsoft.com/office/drawing/2014/main" id="{E7E703A4-E188-ED71-935F-9846DFAC826D}"/>
              </a:ext>
            </a:extLst>
          </p:cNvPr>
          <p:cNvSpPr>
            <a:spLocks noGrp="1"/>
          </p:cNvSpPr>
          <p:nvPr>
            <p:ph type="subTitle" idx="1"/>
          </p:nvPr>
        </p:nvSpPr>
        <p:spPr>
          <a:xfrm>
            <a:off x="648393" y="735137"/>
            <a:ext cx="10607040" cy="5995642"/>
          </a:xfrm>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itchFamily="2" charset="0"/>
              </a:rPr>
              <a:t>Q1. What is Principal Component Analysis (PCA)?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Ans-</a:t>
            </a:r>
            <a:r>
              <a:rPr kumimoji="0" lang="en-US" altLang="en-US" sz="2000" b="0" i="0" u="none" strike="noStrike" cap="none" normalizeH="0" baseline="0" dirty="0">
                <a:ln>
                  <a:noFill/>
                </a:ln>
                <a:solidFill>
                  <a:srgbClr val="002060"/>
                </a:solidFill>
                <a:effectLst/>
              </a:rPr>
              <a:t>PCA is a dimensionality reduction technique used in statistics and machine learning to transform high-dimensional data into a lower-dimensional representation, preserving the most important information.</a:t>
            </a:r>
            <a:endParaRPr kumimoji="0" lang="en-US" altLang="en-US" sz="1800" b="1" i="0" u="none" strike="noStrike" cap="none" normalizeH="0" baseline="0" dirty="0">
              <a:ln>
                <a:noFill/>
              </a:ln>
              <a:solidFill>
                <a:srgbClr val="002060"/>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itchFamily="2" charset="0"/>
              </a:rPr>
              <a:t>Q2. How does a PCA 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Ans-</a:t>
            </a:r>
            <a:r>
              <a:rPr kumimoji="0" lang="en-US" altLang="en-US" sz="2000" b="0" i="0" u="none" strike="noStrike" cap="none" normalizeH="0" baseline="0" dirty="0">
                <a:ln>
                  <a:noFill/>
                </a:ln>
                <a:solidFill>
                  <a:srgbClr val="002060"/>
                </a:solidFill>
                <a:effectLst/>
              </a:rPr>
              <a:t>Principal components are linear combinations of the original features that PCA finds and uses to capture the most variance in the data. In order of the amount of variance they explain, these orthogonal components are arranged.</a:t>
            </a:r>
            <a:endParaRPr kumimoji="0" lang="en-US" altLang="en-US" sz="1800" b="1" i="0" u="none" strike="noStrike" cap="none" normalizeH="0" baseline="0" dirty="0">
              <a:ln>
                <a:noFill/>
              </a:ln>
              <a:solidFill>
                <a:srgbClr val="002060"/>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273239"/>
                </a:solidFill>
                <a:latin typeface="Nunito" pitchFamily="2" charset="0"/>
              </a:rPr>
              <a:t>Q</a:t>
            </a:r>
            <a:r>
              <a:rPr kumimoji="0" lang="en-US" altLang="en-US" sz="1800" b="1" i="0" u="none" strike="noStrike" cap="none" normalizeH="0" baseline="0" dirty="0">
                <a:ln>
                  <a:noFill/>
                </a:ln>
                <a:solidFill>
                  <a:srgbClr val="273239"/>
                </a:solidFill>
                <a:effectLst/>
                <a:latin typeface="Nunito" pitchFamily="2" charset="0"/>
              </a:rPr>
              <a:t>3. When should PCA be applied?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Ans-</a:t>
            </a:r>
            <a:r>
              <a:rPr kumimoji="0" lang="en-US" altLang="en-US" sz="2000" b="0" i="0" u="none" strike="noStrike" cap="none" normalizeH="0" baseline="0" dirty="0">
                <a:ln>
                  <a:noFill/>
                </a:ln>
                <a:solidFill>
                  <a:srgbClr val="002060"/>
                </a:solidFill>
                <a:effectLst/>
              </a:rPr>
              <a:t>Using PCA is advantageous when working with multicollinear or high-dimensional datasets. Feature extraction, noise reduction, and data preprocessing are prominent uses for it.</a:t>
            </a:r>
            <a:endParaRPr kumimoji="0" lang="en-US" altLang="en-US" sz="1800" b="1" i="0" u="none" strike="noStrike" cap="none" normalizeH="0" baseline="0" dirty="0">
              <a:ln>
                <a:noFill/>
              </a:ln>
              <a:solidFill>
                <a:srgbClr val="002060"/>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itchFamily="2" charset="0"/>
              </a:rPr>
              <a:t>Q4. How are principal components interpreted?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Ans-</a:t>
            </a:r>
            <a:r>
              <a:rPr kumimoji="0" lang="en-US" altLang="en-US" sz="2000" b="0" i="0" u="none" strike="noStrike" cap="none" normalizeH="0" baseline="0" dirty="0">
                <a:ln>
                  <a:noFill/>
                </a:ln>
                <a:solidFill>
                  <a:srgbClr val="002060"/>
                </a:solidFill>
                <a:effectLst/>
              </a:rPr>
              <a:t>New axes are represented in the feature space by each principal component. An indicator of a component’s significance in capturing data variability is its capacity to explain a larger variance.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itchFamily="2" charset="0"/>
              </a:rPr>
              <a:t>Q5. What is the significance of principal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Ans-</a:t>
            </a:r>
            <a:r>
              <a:rPr kumimoji="0" lang="en-US" altLang="en-US" sz="2000" b="0" i="0" u="none" strike="noStrike" cap="none" normalizeH="0" baseline="0" dirty="0">
                <a:ln>
                  <a:noFill/>
                </a:ln>
                <a:solidFill>
                  <a:srgbClr val="002060"/>
                </a:solidFill>
                <a:effectLst/>
              </a:rPr>
              <a:t>Principal components represent the directions in which the data varies the most. The first few components typically capture the majority of the data’s variance, allowing for a more concise representation.</a:t>
            </a:r>
            <a:endParaRPr kumimoji="0" lang="en-US" altLang="en-US" sz="2800" b="0" i="0" u="none" strike="noStrike" cap="none" normalizeH="0" baseline="0" dirty="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215118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DE0E-9251-5A6B-2618-AD490850F5C5}"/>
              </a:ext>
            </a:extLst>
          </p:cNvPr>
          <p:cNvSpPr>
            <a:spLocks noGrp="1"/>
          </p:cNvSpPr>
          <p:nvPr>
            <p:ph type="ctrTitle"/>
          </p:nvPr>
        </p:nvSpPr>
        <p:spPr>
          <a:xfrm>
            <a:off x="1526716" y="-79331"/>
            <a:ext cx="7998945" cy="1458525"/>
          </a:xfrm>
        </p:spPr>
        <p:txBody>
          <a:bodyPr/>
          <a:lstStyle/>
          <a:p>
            <a:pPr algn="ctr" fontAlgn="base"/>
            <a:r>
              <a:rPr lang="en-US" sz="4000" b="1" i="0" u="sng" dirty="0">
                <a:solidFill>
                  <a:srgbClr val="273239"/>
                </a:solidFill>
                <a:effectLst/>
                <a:latin typeface="Nunito" pitchFamily="2" charset="0"/>
              </a:rPr>
              <a:t>What is Principal Component Analysis(PCA)?</a:t>
            </a:r>
          </a:p>
        </p:txBody>
      </p:sp>
      <p:sp>
        <p:nvSpPr>
          <p:cNvPr id="3" name="Subtitle 2">
            <a:extLst>
              <a:ext uri="{FF2B5EF4-FFF2-40B4-BE49-F238E27FC236}">
                <a16:creationId xmlns:a16="http://schemas.microsoft.com/office/drawing/2014/main" id="{E7E703A4-E188-ED71-935F-9846DFAC826D}"/>
              </a:ext>
            </a:extLst>
          </p:cNvPr>
          <p:cNvSpPr>
            <a:spLocks noGrp="1"/>
          </p:cNvSpPr>
          <p:nvPr>
            <p:ph type="subTitle" idx="1"/>
          </p:nvPr>
        </p:nvSpPr>
        <p:spPr>
          <a:xfrm>
            <a:off x="1415332" y="1379194"/>
            <a:ext cx="9179814" cy="1300395"/>
          </a:xfrm>
        </p:spPr>
        <p:txBody>
          <a:bodyPr>
            <a:normAutofit/>
          </a:bodyPr>
          <a:lstStyle/>
          <a:p>
            <a:pPr algn="l"/>
            <a:r>
              <a:rPr lang="en-US" u="sng" dirty="0">
                <a:solidFill>
                  <a:schemeClr val="tx1"/>
                </a:solidFill>
                <a:latin typeface="Nunito" pitchFamily="2" charset="0"/>
              </a:rPr>
              <a:t>Principal Component Analysis </a:t>
            </a:r>
            <a:r>
              <a:rPr lang="en-US" b="0" i="0" dirty="0">
                <a:solidFill>
                  <a:schemeClr val="tx1"/>
                </a:solidFill>
                <a:effectLst/>
                <a:latin typeface="Nunito" pitchFamily="2" charset="0"/>
              </a:rPr>
              <a:t>(PCA) technique was introduced by the mathematician </a:t>
            </a:r>
            <a:r>
              <a:rPr lang="en-US" b="1" i="0" dirty="0">
                <a:solidFill>
                  <a:schemeClr val="tx1"/>
                </a:solidFill>
                <a:effectLst/>
                <a:latin typeface="Nunito" pitchFamily="2" charset="0"/>
              </a:rPr>
              <a:t>Karl Pearson</a:t>
            </a:r>
            <a:r>
              <a:rPr lang="en-US" b="0" i="0" dirty="0">
                <a:solidFill>
                  <a:schemeClr val="tx1"/>
                </a:solidFill>
                <a:effectLst/>
                <a:latin typeface="Nunito" pitchFamily="2" charset="0"/>
              </a:rPr>
              <a:t> in 1901</a:t>
            </a:r>
            <a:r>
              <a:rPr lang="en-US" b="1" i="0" dirty="0">
                <a:solidFill>
                  <a:schemeClr val="tx1"/>
                </a:solidFill>
                <a:effectLst/>
                <a:latin typeface="Nunito" pitchFamily="2" charset="0"/>
              </a:rPr>
              <a:t>.</a:t>
            </a:r>
            <a:r>
              <a:rPr lang="en-US" b="0" i="0" dirty="0">
                <a:solidFill>
                  <a:schemeClr val="tx1"/>
                </a:solidFill>
                <a:effectLst/>
                <a:latin typeface="Nunito" pitchFamily="2" charset="0"/>
              </a:rPr>
              <a:t> It works on the condition that while the data in a higher dimensional space is mapped to data in a lower dimension space, the variance of the data in the lower dimensional space should be maximum. </a:t>
            </a:r>
            <a:endParaRPr lang="en-US" dirty="0">
              <a:solidFill>
                <a:schemeClr val="tx1"/>
              </a:solidFill>
            </a:endParaRPr>
          </a:p>
        </p:txBody>
      </p:sp>
      <p:sp>
        <p:nvSpPr>
          <p:cNvPr id="4" name="TextBox 3">
            <a:extLst>
              <a:ext uri="{FF2B5EF4-FFF2-40B4-BE49-F238E27FC236}">
                <a16:creationId xmlns:a16="http://schemas.microsoft.com/office/drawing/2014/main" id="{B249AE53-AE26-7AA9-FF72-FF7C3980B9A4}"/>
              </a:ext>
            </a:extLst>
          </p:cNvPr>
          <p:cNvSpPr txBox="1"/>
          <p:nvPr/>
        </p:nvSpPr>
        <p:spPr>
          <a:xfrm>
            <a:off x="1113183" y="2751151"/>
            <a:ext cx="9617135" cy="4093428"/>
          </a:xfrm>
          <a:prstGeom prst="rect">
            <a:avLst/>
          </a:prstGeom>
          <a:noFill/>
        </p:spPr>
        <p:txBody>
          <a:bodyPr wrap="square" rtlCol="0">
            <a:spAutoFit/>
          </a:bodyPr>
          <a:lstStyle/>
          <a:p>
            <a:pPr marL="342900" indent="-342900" algn="l" fontAlgn="base">
              <a:buFont typeface="+mj-lt"/>
              <a:buAutoNum type="arabicPeriod"/>
            </a:pPr>
            <a:r>
              <a:rPr lang="en-US" sz="2000" b="1" i="0" dirty="0">
                <a:solidFill>
                  <a:srgbClr val="273239"/>
                </a:solidFill>
                <a:effectLst/>
                <a:latin typeface="Nunito" pitchFamily="2" charset="0"/>
              </a:rPr>
              <a:t>Principal Component Analysis (PCA) </a:t>
            </a:r>
            <a:r>
              <a:rPr lang="en-US" sz="2000" b="0" i="0" dirty="0">
                <a:solidFill>
                  <a:srgbClr val="273239"/>
                </a:solidFill>
                <a:effectLst/>
                <a:latin typeface="Nunito" pitchFamily="2" charset="0"/>
              </a:rPr>
              <a:t>is a statistical procedure that uses an orthogonal transformation that converts a set of correlated variables to a set of uncorrelated variables. PCA is the most widely used tool in exploratory data analysis and in machine learning for predictive models. Moreover, </a:t>
            </a:r>
          </a:p>
          <a:p>
            <a:pPr marL="342900" indent="-342900" algn="l" fontAlgn="base">
              <a:buFont typeface="+mj-lt"/>
              <a:buAutoNum type="arabicPeriod"/>
            </a:pPr>
            <a:r>
              <a:rPr lang="en-US" sz="2000" b="0" i="0" dirty="0">
                <a:solidFill>
                  <a:srgbClr val="273239"/>
                </a:solidFill>
                <a:effectLst/>
                <a:latin typeface="Nunito" pitchFamily="2" charset="0"/>
              </a:rPr>
              <a:t>Principal Component Analysis (PCA) is an </a:t>
            </a:r>
            <a:r>
              <a:rPr lang="en-US" sz="2000" u="sng" dirty="0">
                <a:solidFill>
                  <a:srgbClr val="273239"/>
                </a:solidFill>
                <a:latin typeface="Nunito" pitchFamily="2" charset="0"/>
              </a:rPr>
              <a:t>unsupervised learning</a:t>
            </a:r>
            <a:r>
              <a:rPr lang="en-US" sz="2000" b="0" i="0" dirty="0">
                <a:solidFill>
                  <a:srgbClr val="273239"/>
                </a:solidFill>
                <a:effectLst/>
                <a:latin typeface="Nunito" pitchFamily="2" charset="0"/>
              </a:rPr>
              <a:t> algorithm technique used to examine the interrelations among a set of variables. It is also known as a general factor analysis where regression determines a line of best fit. </a:t>
            </a:r>
          </a:p>
          <a:p>
            <a:pPr marL="342900" indent="-342900" algn="l" fontAlgn="base">
              <a:buFont typeface="+mj-lt"/>
              <a:buAutoNum type="arabicPeriod"/>
            </a:pPr>
            <a:r>
              <a:rPr lang="en-US" sz="2000" b="0" i="0" dirty="0">
                <a:solidFill>
                  <a:srgbClr val="273239"/>
                </a:solidFill>
                <a:effectLst/>
                <a:latin typeface="Nunito" pitchFamily="2" charset="0"/>
              </a:rPr>
              <a:t>The main goal of Principal Component Analysis (PCA) is to reduce the dimensionality of a dataset while preserving the most important patterns or relationships between the variables without any prior knowledge of the target variables. </a:t>
            </a:r>
          </a:p>
          <a:p>
            <a:endParaRPr lang="en-US" sz="2000" dirty="0"/>
          </a:p>
        </p:txBody>
      </p:sp>
    </p:spTree>
    <p:extLst>
      <p:ext uri="{BB962C8B-B14F-4D97-AF65-F5344CB8AC3E}">
        <p14:creationId xmlns:p14="http://schemas.microsoft.com/office/powerpoint/2010/main" val="198798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DE0E-9251-5A6B-2618-AD490850F5C5}"/>
              </a:ext>
            </a:extLst>
          </p:cNvPr>
          <p:cNvSpPr>
            <a:spLocks noGrp="1"/>
          </p:cNvSpPr>
          <p:nvPr>
            <p:ph type="ctrTitle"/>
          </p:nvPr>
        </p:nvSpPr>
        <p:spPr>
          <a:xfrm>
            <a:off x="1526716" y="-79331"/>
            <a:ext cx="7998945" cy="1458525"/>
          </a:xfrm>
        </p:spPr>
        <p:txBody>
          <a:bodyPr/>
          <a:lstStyle/>
          <a:p>
            <a:pPr algn="ctr" fontAlgn="base"/>
            <a:r>
              <a:rPr lang="en-US" sz="4000" b="1" i="0" u="sng" dirty="0">
                <a:solidFill>
                  <a:srgbClr val="273239"/>
                </a:solidFill>
                <a:effectLst/>
                <a:latin typeface="Nunito" pitchFamily="2" charset="0"/>
              </a:rPr>
              <a:t>What is Principal Component Analysis(PCA)?</a:t>
            </a:r>
          </a:p>
        </p:txBody>
      </p:sp>
      <p:sp>
        <p:nvSpPr>
          <p:cNvPr id="3" name="Subtitle 2">
            <a:extLst>
              <a:ext uri="{FF2B5EF4-FFF2-40B4-BE49-F238E27FC236}">
                <a16:creationId xmlns:a16="http://schemas.microsoft.com/office/drawing/2014/main" id="{E7E703A4-E188-ED71-935F-9846DFAC826D}"/>
              </a:ext>
            </a:extLst>
          </p:cNvPr>
          <p:cNvSpPr>
            <a:spLocks noGrp="1"/>
          </p:cNvSpPr>
          <p:nvPr>
            <p:ph type="subTitle" idx="1"/>
          </p:nvPr>
        </p:nvSpPr>
        <p:spPr>
          <a:xfrm>
            <a:off x="1192761" y="1816516"/>
            <a:ext cx="9068430" cy="1300395"/>
          </a:xfrm>
        </p:spPr>
        <p:txBody>
          <a:bodyPr>
            <a:normAutofit/>
          </a:bodyPr>
          <a:lstStyle/>
          <a:p>
            <a:pPr algn="l"/>
            <a:r>
              <a:rPr lang="en-US" b="0" i="0" dirty="0">
                <a:solidFill>
                  <a:srgbClr val="273239"/>
                </a:solidFill>
                <a:effectLst/>
                <a:latin typeface="Nunito" pitchFamily="2" charset="0"/>
              </a:rPr>
              <a:t>Principal Component Analysis (PCA) is used to reduce the dimensionality of a data set by finding a new set of variables, smaller than the original set of variables, retaining most of the sample’s information, and useful for the </a:t>
            </a:r>
            <a:r>
              <a:rPr lang="en-US" u="sng" dirty="0">
                <a:solidFill>
                  <a:schemeClr val="tx1"/>
                </a:solidFill>
                <a:latin typeface="Nunito" pitchFamily="2" charset="0"/>
              </a:rPr>
              <a:t>regression and classification</a:t>
            </a:r>
            <a:r>
              <a:rPr lang="en-US" b="0" i="0" dirty="0">
                <a:solidFill>
                  <a:schemeClr val="tx1"/>
                </a:solidFill>
                <a:effectLst/>
                <a:latin typeface="Nunito" pitchFamily="2" charset="0"/>
              </a:rPr>
              <a:t> </a:t>
            </a:r>
            <a:r>
              <a:rPr lang="en-US" b="0" i="0" dirty="0">
                <a:solidFill>
                  <a:srgbClr val="273239"/>
                </a:solidFill>
                <a:effectLst/>
                <a:latin typeface="Nunito" pitchFamily="2" charset="0"/>
              </a:rPr>
              <a:t>of data.</a:t>
            </a:r>
            <a:endParaRPr lang="en-US" dirty="0">
              <a:solidFill>
                <a:schemeClr val="tx1"/>
              </a:solidFill>
            </a:endParaRPr>
          </a:p>
        </p:txBody>
      </p:sp>
      <p:pic>
        <p:nvPicPr>
          <p:cNvPr id="7" name="Picture 6">
            <a:extLst>
              <a:ext uri="{FF2B5EF4-FFF2-40B4-BE49-F238E27FC236}">
                <a16:creationId xmlns:a16="http://schemas.microsoft.com/office/drawing/2014/main" id="{F9A53265-0A6D-35A2-80F1-1F6675D25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979" y="2902225"/>
            <a:ext cx="8212491" cy="3763622"/>
          </a:xfrm>
          <a:prstGeom prst="rect">
            <a:avLst/>
          </a:prstGeom>
        </p:spPr>
      </p:pic>
    </p:spTree>
    <p:extLst>
      <p:ext uri="{BB962C8B-B14F-4D97-AF65-F5344CB8AC3E}">
        <p14:creationId xmlns:p14="http://schemas.microsoft.com/office/powerpoint/2010/main" val="860972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49AE53-AE26-7AA9-FF72-FF7C3980B9A4}"/>
              </a:ext>
            </a:extLst>
          </p:cNvPr>
          <p:cNvSpPr txBox="1"/>
          <p:nvPr/>
        </p:nvSpPr>
        <p:spPr>
          <a:xfrm>
            <a:off x="652008" y="305068"/>
            <a:ext cx="10535477" cy="5909310"/>
          </a:xfrm>
          <a:prstGeom prst="rect">
            <a:avLst/>
          </a:prstGeom>
          <a:noFill/>
        </p:spPr>
        <p:txBody>
          <a:bodyPr wrap="square" rtlCol="0">
            <a:spAutoFit/>
          </a:bodyPr>
          <a:lstStyle/>
          <a:p>
            <a:pPr marL="285750" indent="-285750" algn="l" fontAlgn="base">
              <a:buFont typeface="Arial" panose="020B0604020202020204" pitchFamily="34" charset="0"/>
              <a:buChar char="•"/>
            </a:pPr>
            <a:r>
              <a:rPr lang="en-US" b="0" i="0" dirty="0">
                <a:solidFill>
                  <a:srgbClr val="273239"/>
                </a:solidFill>
                <a:effectLst/>
                <a:latin typeface="Nunito" pitchFamily="2" charset="0"/>
              </a:rPr>
              <a:t>Principal Component Analysis (PCA) is a technique for dimensionality reduction that identifies a set of orthogonal axes, called principal components, that capture the maximum variance in the data. The principal components are linear combinations of the original variables in the dataset and are ordered in decreasing order of importance. The total variance captured by all the principal components is equal to the total variance in the original dataset.</a:t>
            </a:r>
          </a:p>
          <a:p>
            <a:pPr marL="285750" indent="-285750" algn="l" fontAlgn="base">
              <a:buFont typeface="Arial" panose="020B0604020202020204" pitchFamily="34" charset="0"/>
              <a:buChar char="•"/>
            </a:pPr>
            <a:endParaRPr lang="en-US" b="0" i="0" dirty="0">
              <a:solidFill>
                <a:srgbClr val="273239"/>
              </a:solidFill>
              <a:effectLst/>
              <a:latin typeface="Nunito" pitchFamily="2" charset="0"/>
            </a:endParaRPr>
          </a:p>
          <a:p>
            <a:pPr marL="342900" indent="-342900" algn="l" fontAlgn="base">
              <a:buFont typeface="Arial" panose="020B0604020202020204" pitchFamily="34" charset="0"/>
              <a:buChar char="•"/>
            </a:pPr>
            <a:r>
              <a:rPr lang="en-US" b="0" i="0" dirty="0">
                <a:solidFill>
                  <a:srgbClr val="273239"/>
                </a:solidFill>
                <a:effectLst/>
                <a:latin typeface="Nunito" pitchFamily="2" charset="0"/>
              </a:rPr>
              <a:t>The first principal component captures the most variation in the data, but the second principal component captures the maximum </a:t>
            </a:r>
            <a:r>
              <a:rPr lang="en-US" u="sng" dirty="0">
                <a:solidFill>
                  <a:srgbClr val="273239"/>
                </a:solidFill>
                <a:latin typeface="Nunito" pitchFamily="2" charset="0"/>
              </a:rPr>
              <a:t>variance</a:t>
            </a:r>
            <a:r>
              <a:rPr lang="en-US" b="0" i="0" dirty="0">
                <a:solidFill>
                  <a:srgbClr val="273239"/>
                </a:solidFill>
                <a:effectLst/>
                <a:latin typeface="Nunito" pitchFamily="2" charset="0"/>
              </a:rPr>
              <a:t> that is </a:t>
            </a:r>
            <a:r>
              <a:rPr lang="en-US" u="sng" dirty="0">
                <a:solidFill>
                  <a:srgbClr val="273239"/>
                </a:solidFill>
                <a:latin typeface="Nunito" pitchFamily="2" charset="0"/>
              </a:rPr>
              <a:t>orthogonal</a:t>
            </a:r>
            <a:r>
              <a:rPr lang="en-US" b="0" i="0" dirty="0">
                <a:solidFill>
                  <a:srgbClr val="273239"/>
                </a:solidFill>
                <a:effectLst/>
                <a:latin typeface="Nunito" pitchFamily="2" charset="0"/>
              </a:rPr>
              <a:t> to the first principal component, and so on. </a:t>
            </a:r>
          </a:p>
          <a:p>
            <a:pPr marL="342900" indent="-342900" algn="l" fontAlgn="base">
              <a:buFont typeface="Arial" panose="020B0604020202020204" pitchFamily="34" charset="0"/>
              <a:buChar char="•"/>
            </a:pPr>
            <a:endParaRPr lang="en-US" b="0" i="0" dirty="0">
              <a:solidFill>
                <a:srgbClr val="273239"/>
              </a:solidFill>
              <a:effectLst/>
              <a:latin typeface="Nunito" pitchFamily="2" charset="0"/>
            </a:endParaRPr>
          </a:p>
          <a:p>
            <a:pPr marL="342900" indent="-342900" algn="l" fontAlgn="base">
              <a:buFont typeface="Arial" panose="020B0604020202020204" pitchFamily="34" charset="0"/>
              <a:buChar char="•"/>
            </a:pPr>
            <a:r>
              <a:rPr lang="en-US" b="0" i="0" dirty="0">
                <a:solidFill>
                  <a:srgbClr val="273239"/>
                </a:solidFill>
                <a:effectLst/>
                <a:latin typeface="Nunito" pitchFamily="2" charset="0"/>
              </a:rPr>
              <a:t>Principal Component Analysis can be used for a variety of purposes, including data visualization, feature selection, and data compression. In data visualization, PCA can be used to plot high-dimensional data in two or three dimensions, making it easier to interpret. In feature selection, PCA can be used to identify the most important variables in a dataset. In data compression, PCA can be used to reduce the size of a dataset without losing important information.</a:t>
            </a:r>
          </a:p>
          <a:p>
            <a:pPr marL="342900" indent="-342900" algn="l" fontAlgn="base">
              <a:buFont typeface="Arial" panose="020B0604020202020204" pitchFamily="34" charset="0"/>
              <a:buChar char="•"/>
            </a:pPr>
            <a:endParaRPr lang="en-US" b="0" i="0" dirty="0">
              <a:solidFill>
                <a:srgbClr val="273239"/>
              </a:solidFill>
              <a:effectLst/>
              <a:latin typeface="Nunito" pitchFamily="2" charset="0"/>
            </a:endParaRPr>
          </a:p>
          <a:p>
            <a:pPr marL="342900" indent="-342900" algn="l" fontAlgn="base">
              <a:buFont typeface="Arial" panose="020B0604020202020204" pitchFamily="34" charset="0"/>
              <a:buChar char="•"/>
            </a:pPr>
            <a:r>
              <a:rPr lang="en-US" b="0" i="0" dirty="0">
                <a:solidFill>
                  <a:srgbClr val="273239"/>
                </a:solidFill>
                <a:effectLst/>
                <a:latin typeface="Nunito" pitchFamily="2" charset="0"/>
              </a:rPr>
              <a:t>In Principal Component Analysis, it is assumed that the information is carried in the variance of the features, that is, the higher the variation in a feature, the more information that features carries.</a:t>
            </a:r>
          </a:p>
          <a:p>
            <a:pPr marL="342900" indent="-342900" algn="l" rtl="0" fontAlgn="base">
              <a:buFont typeface="Arial" panose="020B0604020202020204" pitchFamily="34" charset="0"/>
              <a:buChar char="•"/>
            </a:pPr>
            <a:r>
              <a:rPr lang="en-US" b="0" i="0" dirty="0">
                <a:solidFill>
                  <a:srgbClr val="273239"/>
                </a:solidFill>
                <a:effectLst/>
                <a:latin typeface="Nunito" pitchFamily="2" charset="0"/>
              </a:rPr>
              <a:t>Overall, PCA is a powerful tool for data analysis and can help to simplify complex datasets, making them easier to understand and work with.</a:t>
            </a:r>
          </a:p>
        </p:txBody>
      </p:sp>
    </p:spTree>
    <p:extLst>
      <p:ext uri="{BB962C8B-B14F-4D97-AF65-F5344CB8AC3E}">
        <p14:creationId xmlns:p14="http://schemas.microsoft.com/office/powerpoint/2010/main" val="158685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49AE53-AE26-7AA9-FF72-FF7C3980B9A4}"/>
              </a:ext>
            </a:extLst>
          </p:cNvPr>
          <p:cNvSpPr txBox="1"/>
          <p:nvPr/>
        </p:nvSpPr>
        <p:spPr>
          <a:xfrm>
            <a:off x="828261" y="106286"/>
            <a:ext cx="10535477" cy="461665"/>
          </a:xfrm>
          <a:prstGeom prst="rect">
            <a:avLst/>
          </a:prstGeom>
          <a:noFill/>
        </p:spPr>
        <p:txBody>
          <a:bodyPr wrap="square" rtlCol="0">
            <a:spAutoFit/>
          </a:bodyPr>
          <a:lstStyle/>
          <a:p>
            <a:pPr algn="l" fontAlgn="base"/>
            <a:r>
              <a:rPr lang="en-US" sz="2400" b="1" i="0" u="sng" dirty="0">
                <a:solidFill>
                  <a:srgbClr val="273239"/>
                </a:solidFill>
                <a:effectLst/>
                <a:latin typeface="Nunito" pitchFamily="2" charset="0"/>
              </a:rPr>
              <a:t>Step-By-Step Explanation of PCA (Principal Component Analysis)</a:t>
            </a:r>
          </a:p>
        </p:txBody>
      </p:sp>
      <p:sp>
        <p:nvSpPr>
          <p:cNvPr id="2" name="TextBox 1">
            <a:extLst>
              <a:ext uri="{FF2B5EF4-FFF2-40B4-BE49-F238E27FC236}">
                <a16:creationId xmlns:a16="http://schemas.microsoft.com/office/drawing/2014/main" id="{4E0F809F-E9BB-3AF7-5D2E-5D4E2FA88B40}"/>
              </a:ext>
            </a:extLst>
          </p:cNvPr>
          <p:cNvSpPr txBox="1"/>
          <p:nvPr/>
        </p:nvSpPr>
        <p:spPr>
          <a:xfrm>
            <a:off x="828261" y="644056"/>
            <a:ext cx="9436873" cy="923330"/>
          </a:xfrm>
          <a:prstGeom prst="rect">
            <a:avLst/>
          </a:prstGeom>
          <a:noFill/>
        </p:spPr>
        <p:txBody>
          <a:bodyPr wrap="square" rtlCol="0">
            <a:spAutoFit/>
          </a:bodyPr>
          <a:lstStyle/>
          <a:p>
            <a:pPr algn="l" fontAlgn="base"/>
            <a:r>
              <a:rPr lang="en-US" b="1" i="0" dirty="0">
                <a:solidFill>
                  <a:srgbClr val="273239"/>
                </a:solidFill>
                <a:effectLst/>
                <a:latin typeface="Nunito" pitchFamily="2" charset="0"/>
              </a:rPr>
              <a:t>Step 1: Standardization</a:t>
            </a:r>
          </a:p>
          <a:p>
            <a:pPr algn="l" rtl="0" fontAlgn="base"/>
            <a:r>
              <a:rPr lang="en-US" b="0" i="0" dirty="0">
                <a:solidFill>
                  <a:srgbClr val="273239"/>
                </a:solidFill>
                <a:effectLst/>
                <a:latin typeface="Nunito" pitchFamily="2" charset="0"/>
              </a:rPr>
              <a:t>First, we need to </a:t>
            </a:r>
            <a:r>
              <a:rPr lang="en-US" u="sng" dirty="0">
                <a:solidFill>
                  <a:srgbClr val="273239"/>
                </a:solidFill>
                <a:latin typeface="Nunito" pitchFamily="2" charset="0"/>
              </a:rPr>
              <a:t>standardize</a:t>
            </a:r>
            <a:r>
              <a:rPr lang="en-US" b="0" i="0" dirty="0">
                <a:solidFill>
                  <a:srgbClr val="273239"/>
                </a:solidFill>
                <a:effectLst/>
                <a:latin typeface="Nunito" pitchFamily="2" charset="0"/>
              </a:rPr>
              <a:t> our dataset to ensure that each variable has a mean of 0 and a standard deviation of 1.</a:t>
            </a:r>
          </a:p>
        </p:txBody>
      </p:sp>
      <p:sp>
        <p:nvSpPr>
          <p:cNvPr id="12" name="AutoShape 9" descr="Z = \frac{X-\mu}{\sigma}       ">
            <a:extLst>
              <a:ext uri="{FF2B5EF4-FFF2-40B4-BE49-F238E27FC236}">
                <a16:creationId xmlns:a16="http://schemas.microsoft.com/office/drawing/2014/main" id="{34B96894-B30E-9B47-250C-DF2DB4F62F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Graphic 13">
            <a:extLst>
              <a:ext uri="{FF2B5EF4-FFF2-40B4-BE49-F238E27FC236}">
                <a16:creationId xmlns:a16="http://schemas.microsoft.com/office/drawing/2014/main" id="{9A70C85D-0B24-BB06-100D-3607B4A75F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1555" y="1803027"/>
            <a:ext cx="2104444" cy="689387"/>
          </a:xfrm>
          <a:prstGeom prst="rect">
            <a:avLst/>
          </a:prstGeom>
        </p:spPr>
      </p:pic>
      <p:sp>
        <p:nvSpPr>
          <p:cNvPr id="15" name="TextBox 14">
            <a:extLst>
              <a:ext uri="{FF2B5EF4-FFF2-40B4-BE49-F238E27FC236}">
                <a16:creationId xmlns:a16="http://schemas.microsoft.com/office/drawing/2014/main" id="{506812B7-02E4-F663-CE3C-593DC0421E4D}"/>
              </a:ext>
            </a:extLst>
          </p:cNvPr>
          <p:cNvSpPr txBox="1"/>
          <p:nvPr/>
        </p:nvSpPr>
        <p:spPr>
          <a:xfrm>
            <a:off x="828260" y="2767247"/>
            <a:ext cx="9436873" cy="1477328"/>
          </a:xfrm>
          <a:prstGeom prst="rect">
            <a:avLst/>
          </a:prstGeom>
          <a:noFill/>
        </p:spPr>
        <p:txBody>
          <a:bodyPr wrap="square" rtlCol="0">
            <a:spAutoFit/>
          </a:bodyPr>
          <a:lstStyle/>
          <a:p>
            <a:pPr algn="l" fontAlgn="base"/>
            <a:r>
              <a:rPr lang="en-US" b="1" i="0" dirty="0">
                <a:solidFill>
                  <a:srgbClr val="273239"/>
                </a:solidFill>
                <a:effectLst/>
                <a:latin typeface="Nunito" pitchFamily="2" charset="0"/>
              </a:rPr>
              <a:t>Step2: Covariance Matrix Computation</a:t>
            </a:r>
          </a:p>
          <a:p>
            <a:pPr algn="l" rtl="0" fontAlgn="base"/>
            <a:r>
              <a:rPr lang="en-US" u="sng" dirty="0">
                <a:solidFill>
                  <a:srgbClr val="273239"/>
                </a:solidFill>
                <a:latin typeface="Nunito" pitchFamily="2" charset="0"/>
              </a:rPr>
              <a:t>Covariance</a:t>
            </a:r>
            <a:r>
              <a:rPr lang="en-US" b="0" i="0" dirty="0">
                <a:solidFill>
                  <a:srgbClr val="273239"/>
                </a:solidFill>
                <a:effectLst/>
                <a:latin typeface="Nunito" pitchFamily="2" charset="0"/>
              </a:rPr>
              <a:t> measures the strength of joint variability between two or more variables, indicating how much they change in relation to each other. To find the covariance we can use the formula:</a:t>
            </a:r>
          </a:p>
          <a:p>
            <a:endParaRPr lang="en-US" dirty="0"/>
          </a:p>
        </p:txBody>
      </p:sp>
      <p:pic>
        <p:nvPicPr>
          <p:cNvPr id="18" name="Graphic 17">
            <a:extLst>
              <a:ext uri="{FF2B5EF4-FFF2-40B4-BE49-F238E27FC236}">
                <a16:creationId xmlns:a16="http://schemas.microsoft.com/office/drawing/2014/main" id="{F5D4BBCE-48B6-44A2-EBC8-40D01467D4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0792" y="4299054"/>
            <a:ext cx="5315445" cy="554217"/>
          </a:xfrm>
          <a:prstGeom prst="rect">
            <a:avLst/>
          </a:prstGeom>
        </p:spPr>
      </p:pic>
      <p:sp>
        <p:nvSpPr>
          <p:cNvPr id="19" name="TextBox 18">
            <a:extLst>
              <a:ext uri="{FF2B5EF4-FFF2-40B4-BE49-F238E27FC236}">
                <a16:creationId xmlns:a16="http://schemas.microsoft.com/office/drawing/2014/main" id="{0681ABCD-BF27-0C77-AB65-362430D0AD43}"/>
              </a:ext>
            </a:extLst>
          </p:cNvPr>
          <p:cNvSpPr txBox="1"/>
          <p:nvPr/>
        </p:nvSpPr>
        <p:spPr>
          <a:xfrm flipH="1">
            <a:off x="828260" y="5103674"/>
            <a:ext cx="9295074" cy="1754326"/>
          </a:xfrm>
          <a:prstGeom prst="rect">
            <a:avLst/>
          </a:prstGeom>
          <a:noFill/>
        </p:spPr>
        <p:txBody>
          <a:bodyPr wrap="square" rtlCol="0">
            <a:spAutoFit/>
          </a:bodyPr>
          <a:lstStyle/>
          <a:p>
            <a:r>
              <a:rPr lang="en-US" b="0" i="0" dirty="0">
                <a:solidFill>
                  <a:srgbClr val="273239"/>
                </a:solidFill>
                <a:effectLst/>
                <a:latin typeface="Nunito" pitchFamily="2" charset="0"/>
              </a:rPr>
              <a:t>The value of covariance can be positive, negative, or zeros.</a:t>
            </a:r>
          </a:p>
          <a:p>
            <a:endParaRPr lang="en-US" dirty="0">
              <a:solidFill>
                <a:srgbClr val="273239"/>
              </a:solidFill>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Positive: As the x1 increases x2 also increases.</a:t>
            </a:r>
          </a:p>
          <a:p>
            <a:pPr algn="l" fontAlgn="base">
              <a:buFont typeface="Arial" panose="020B0604020202020204" pitchFamily="34" charset="0"/>
              <a:buChar char="•"/>
            </a:pPr>
            <a:r>
              <a:rPr lang="en-US" b="0" i="0" dirty="0">
                <a:solidFill>
                  <a:srgbClr val="273239"/>
                </a:solidFill>
                <a:effectLst/>
                <a:latin typeface="Nunito" pitchFamily="2" charset="0"/>
              </a:rPr>
              <a:t>Negative: As the x1 increases x2 also decreases.</a:t>
            </a:r>
          </a:p>
          <a:p>
            <a:pPr algn="l" fontAlgn="base">
              <a:buFont typeface="Arial" panose="020B0604020202020204" pitchFamily="34" charset="0"/>
              <a:buChar char="•"/>
            </a:pPr>
            <a:r>
              <a:rPr lang="en-US" b="0" i="0" dirty="0">
                <a:solidFill>
                  <a:srgbClr val="273239"/>
                </a:solidFill>
                <a:effectLst/>
                <a:latin typeface="Nunito" pitchFamily="2" charset="0"/>
              </a:rPr>
              <a:t>Zeros: No direct relation</a:t>
            </a:r>
          </a:p>
          <a:p>
            <a:endParaRPr lang="en-US" dirty="0"/>
          </a:p>
        </p:txBody>
      </p:sp>
    </p:spTree>
    <p:extLst>
      <p:ext uri="{BB962C8B-B14F-4D97-AF65-F5344CB8AC3E}">
        <p14:creationId xmlns:p14="http://schemas.microsoft.com/office/powerpoint/2010/main" val="403999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49AE53-AE26-7AA9-FF72-FF7C3980B9A4}"/>
              </a:ext>
            </a:extLst>
          </p:cNvPr>
          <p:cNvSpPr txBox="1"/>
          <p:nvPr/>
        </p:nvSpPr>
        <p:spPr>
          <a:xfrm>
            <a:off x="795130" y="376629"/>
            <a:ext cx="10185621" cy="1200329"/>
          </a:xfrm>
          <a:prstGeom prst="rect">
            <a:avLst/>
          </a:prstGeom>
          <a:noFill/>
        </p:spPr>
        <p:txBody>
          <a:bodyPr wrap="square" rtlCol="0">
            <a:spAutoFit/>
          </a:bodyPr>
          <a:lstStyle/>
          <a:p>
            <a:pPr algn="l" fontAlgn="base"/>
            <a:r>
              <a:rPr lang="en-US" b="1" i="0" dirty="0">
                <a:solidFill>
                  <a:srgbClr val="273239"/>
                </a:solidFill>
                <a:effectLst/>
                <a:latin typeface="Nunito" pitchFamily="2" charset="0"/>
              </a:rPr>
              <a:t>Step 3: Compute Eigenvalues and Eigenvectors of Covariance Matrix to Identify Principal Components</a:t>
            </a:r>
          </a:p>
          <a:p>
            <a:pPr marL="285750" indent="-285750" algn="l" fontAlgn="base">
              <a:buFont typeface="Arial" panose="020B0604020202020204" pitchFamily="34" charset="0"/>
              <a:buChar char="•"/>
            </a:pPr>
            <a:endParaRPr lang="en-US" b="0" i="0" dirty="0">
              <a:solidFill>
                <a:srgbClr val="273239"/>
              </a:solidFill>
              <a:effectLst/>
              <a:latin typeface="Nunito" pitchFamily="2" charset="0"/>
            </a:endParaRPr>
          </a:p>
          <a:p>
            <a:pPr marL="342900" indent="-342900" algn="l" fontAlgn="base">
              <a:buFont typeface="Arial" panose="020B0604020202020204" pitchFamily="34" charset="0"/>
              <a:buChar char="•"/>
            </a:pPr>
            <a:r>
              <a:rPr lang="en-US" b="0" i="0" dirty="0">
                <a:solidFill>
                  <a:srgbClr val="273239"/>
                </a:solidFill>
                <a:effectLst/>
                <a:latin typeface="Nunito" pitchFamily="2" charset="0"/>
              </a:rPr>
              <a:t>Let A be a square </a:t>
            </a:r>
            <a:r>
              <a:rPr lang="en-US" b="0" i="0" dirty="0" err="1">
                <a:solidFill>
                  <a:srgbClr val="273239"/>
                </a:solidFill>
                <a:effectLst/>
                <a:latin typeface="Nunito" pitchFamily="2" charset="0"/>
              </a:rPr>
              <a:t>nXn</a:t>
            </a:r>
            <a:r>
              <a:rPr lang="en-US" b="0" i="0" dirty="0">
                <a:solidFill>
                  <a:srgbClr val="273239"/>
                </a:solidFill>
                <a:effectLst/>
                <a:latin typeface="Nunito" pitchFamily="2" charset="0"/>
              </a:rPr>
              <a:t> matrix and X be a non-zero vector for which </a:t>
            </a:r>
          </a:p>
        </p:txBody>
      </p:sp>
      <p:sp>
        <p:nvSpPr>
          <p:cNvPr id="8" name="AutoShape 6" descr="\lambda   ">
            <a:extLst>
              <a:ext uri="{FF2B5EF4-FFF2-40B4-BE49-F238E27FC236}">
                <a16:creationId xmlns:a16="http://schemas.microsoft.com/office/drawing/2014/main" id="{9E62E4E6-8E04-8813-0CBF-2B6E4B89044A}"/>
              </a:ext>
            </a:extLst>
          </p:cNvPr>
          <p:cNvSpPr>
            <a:spLocks noChangeAspect="1" noChangeArrowheads="1"/>
          </p:cNvSpPr>
          <p:nvPr/>
        </p:nvSpPr>
        <p:spPr bwMode="auto">
          <a:xfrm>
            <a:off x="1782763" y="-198438"/>
            <a:ext cx="133350"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lambda    ">
            <a:extLst>
              <a:ext uri="{FF2B5EF4-FFF2-40B4-BE49-F238E27FC236}">
                <a16:creationId xmlns:a16="http://schemas.microsoft.com/office/drawing/2014/main" id="{AC298C1A-085A-7D6A-62F7-7FCF849D75F0}"/>
              </a:ext>
            </a:extLst>
          </p:cNvPr>
          <p:cNvSpPr>
            <a:spLocks noChangeAspect="1" noChangeArrowheads="1"/>
          </p:cNvSpPr>
          <p:nvPr/>
        </p:nvSpPr>
        <p:spPr bwMode="auto">
          <a:xfrm>
            <a:off x="2457450" y="-198438"/>
            <a:ext cx="133350"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AE959F8E-D0F3-13BD-3C85-FC545DD4FFE3}"/>
              </a:ext>
            </a:extLst>
          </p:cNvPr>
          <p:cNvSpPr txBox="1"/>
          <p:nvPr/>
        </p:nvSpPr>
        <p:spPr>
          <a:xfrm>
            <a:off x="1153870" y="2221082"/>
            <a:ext cx="9780105" cy="120032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for some scalar values then is known as the </a:t>
            </a:r>
            <a:r>
              <a:rPr lang="en-US" altLang="en-US" u="sng" dirty="0">
                <a:solidFill>
                  <a:srgbClr val="273239"/>
                </a:solidFill>
                <a:latin typeface="Nunito" pitchFamily="2" charset="0"/>
              </a:rPr>
              <a:t>eigenvalue</a:t>
            </a:r>
            <a:r>
              <a:rPr kumimoji="0" lang="en-US" altLang="en-US" sz="1800" b="0" i="0" u="none" strike="noStrike" cap="none" normalizeH="0" baseline="0" dirty="0">
                <a:ln>
                  <a:noFill/>
                </a:ln>
                <a:solidFill>
                  <a:srgbClr val="273239"/>
                </a:solidFill>
                <a:effectLst/>
                <a:latin typeface="Nunito" pitchFamily="2" charset="0"/>
              </a:rPr>
              <a:t> of matrix A and X is known as the </a:t>
            </a:r>
            <a:r>
              <a:rPr lang="en-US" altLang="en-US" u="sng" dirty="0">
                <a:solidFill>
                  <a:srgbClr val="273239"/>
                </a:solidFill>
                <a:latin typeface="Nunito" pitchFamily="2" charset="0"/>
              </a:rPr>
              <a:t>eigenvector</a:t>
            </a:r>
            <a:r>
              <a:rPr kumimoji="0" lang="en-US" altLang="en-US" sz="1800" b="0" i="0" u="none" strike="noStrike" cap="none" normalizeH="0" baseline="0" dirty="0">
                <a:ln>
                  <a:noFill/>
                </a:ln>
                <a:solidFill>
                  <a:srgbClr val="273239"/>
                </a:solidFill>
                <a:effectLst/>
                <a:latin typeface="Nunito" pitchFamily="2" charset="0"/>
              </a:rPr>
              <a:t> of matrix A for the corresponding eigenvalue.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73239"/>
                </a:solidFill>
                <a:effectLst/>
                <a:latin typeface="Nunito" pitchFamily="2" charset="0"/>
              </a:rPr>
              <a:t>It can also be written as :</a:t>
            </a: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dirty="0"/>
          </a:p>
        </p:txBody>
      </p:sp>
      <p:pic>
        <p:nvPicPr>
          <p:cNvPr id="12" name="Graphic 11">
            <a:extLst>
              <a:ext uri="{FF2B5EF4-FFF2-40B4-BE49-F238E27FC236}">
                <a16:creationId xmlns:a16="http://schemas.microsoft.com/office/drawing/2014/main" id="{7D9744E6-4EB8-2262-3B85-F8D407616C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6240" y="1643486"/>
            <a:ext cx="2135712" cy="328571"/>
          </a:xfrm>
          <a:prstGeom prst="rect">
            <a:avLst/>
          </a:prstGeom>
        </p:spPr>
      </p:pic>
      <p:pic>
        <p:nvPicPr>
          <p:cNvPr id="14" name="Graphic 13">
            <a:extLst>
              <a:ext uri="{FF2B5EF4-FFF2-40B4-BE49-F238E27FC236}">
                <a16:creationId xmlns:a16="http://schemas.microsoft.com/office/drawing/2014/main" id="{20E14C9C-AD4A-DB7D-011B-807ACFD26A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90661" y="3342990"/>
            <a:ext cx="1848678" cy="647534"/>
          </a:xfrm>
          <a:prstGeom prst="rect">
            <a:avLst/>
          </a:prstGeom>
        </p:spPr>
      </p:pic>
      <p:sp>
        <p:nvSpPr>
          <p:cNvPr id="15" name="TextBox 14">
            <a:extLst>
              <a:ext uri="{FF2B5EF4-FFF2-40B4-BE49-F238E27FC236}">
                <a16:creationId xmlns:a16="http://schemas.microsoft.com/office/drawing/2014/main" id="{48167143-5800-428C-5C84-B0279F352676}"/>
              </a:ext>
            </a:extLst>
          </p:cNvPr>
          <p:cNvSpPr txBox="1"/>
          <p:nvPr/>
        </p:nvSpPr>
        <p:spPr>
          <a:xfrm>
            <a:off x="1153870" y="4460635"/>
            <a:ext cx="9238485" cy="646331"/>
          </a:xfrm>
          <a:prstGeom prst="rect">
            <a:avLst/>
          </a:prstGeom>
          <a:noFill/>
        </p:spPr>
        <p:txBody>
          <a:bodyPr wrap="square" rtlCol="0">
            <a:spAutoFit/>
          </a:bodyPr>
          <a:lstStyle/>
          <a:p>
            <a:r>
              <a:rPr lang="en-US" b="0" i="0" dirty="0">
                <a:solidFill>
                  <a:srgbClr val="273239"/>
                </a:solidFill>
                <a:effectLst/>
                <a:latin typeface="Nunito" pitchFamily="2" charset="0"/>
              </a:rPr>
              <a:t>Now we will compute the </a:t>
            </a:r>
            <a:r>
              <a:rPr lang="en-US" u="sng" dirty="0">
                <a:latin typeface="Nunito" pitchFamily="2" charset="0"/>
              </a:rPr>
              <a:t>eigenvectors</a:t>
            </a:r>
            <a:r>
              <a:rPr lang="en-US" b="0" i="0" dirty="0">
                <a:solidFill>
                  <a:srgbClr val="273239"/>
                </a:solidFill>
                <a:effectLst/>
                <a:latin typeface="Nunito" pitchFamily="2" charset="0"/>
              </a:rPr>
              <a:t> and </a:t>
            </a:r>
            <a:r>
              <a:rPr lang="en-US" u="sng" dirty="0">
                <a:latin typeface="Nunito" pitchFamily="2" charset="0"/>
              </a:rPr>
              <a:t>eigenvalues</a:t>
            </a:r>
            <a:r>
              <a:rPr lang="en-US" b="0" i="0" dirty="0">
                <a:solidFill>
                  <a:srgbClr val="273239"/>
                </a:solidFill>
                <a:effectLst/>
                <a:latin typeface="Nunito" pitchFamily="2" charset="0"/>
              </a:rPr>
              <a:t> for our feature space which serve a great purpose in identifying the principal components for our feature space.</a:t>
            </a:r>
            <a:endParaRPr lang="en-US" dirty="0"/>
          </a:p>
        </p:txBody>
      </p:sp>
    </p:spTree>
    <p:extLst>
      <p:ext uri="{BB962C8B-B14F-4D97-AF65-F5344CB8AC3E}">
        <p14:creationId xmlns:p14="http://schemas.microsoft.com/office/powerpoint/2010/main" val="2848571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DE0E-9251-5A6B-2618-AD490850F5C5}"/>
              </a:ext>
            </a:extLst>
          </p:cNvPr>
          <p:cNvSpPr>
            <a:spLocks noGrp="1"/>
          </p:cNvSpPr>
          <p:nvPr>
            <p:ph type="ctrTitle"/>
          </p:nvPr>
        </p:nvSpPr>
        <p:spPr>
          <a:xfrm>
            <a:off x="731585" y="1"/>
            <a:ext cx="9859551" cy="1415332"/>
          </a:xfrm>
        </p:spPr>
        <p:txBody>
          <a:bodyPr/>
          <a:lstStyle/>
          <a:p>
            <a:pPr algn="ctr" fontAlgn="base"/>
            <a:r>
              <a:rPr lang="en-US" sz="4400" b="1" i="0" u="sng" dirty="0">
                <a:solidFill>
                  <a:srgbClr val="273239"/>
                </a:solidFill>
                <a:effectLst/>
                <a:latin typeface="Nunito" pitchFamily="2" charset="0"/>
              </a:rPr>
              <a:t>Advantages of Principal Component Analysis</a:t>
            </a:r>
          </a:p>
        </p:txBody>
      </p:sp>
      <p:sp>
        <p:nvSpPr>
          <p:cNvPr id="3" name="Subtitle 2">
            <a:extLst>
              <a:ext uri="{FF2B5EF4-FFF2-40B4-BE49-F238E27FC236}">
                <a16:creationId xmlns:a16="http://schemas.microsoft.com/office/drawing/2014/main" id="{E7E703A4-E188-ED71-935F-9846DFAC826D}"/>
              </a:ext>
            </a:extLst>
          </p:cNvPr>
          <p:cNvSpPr>
            <a:spLocks noGrp="1"/>
          </p:cNvSpPr>
          <p:nvPr>
            <p:ph type="subTitle" idx="1"/>
          </p:nvPr>
        </p:nvSpPr>
        <p:spPr>
          <a:xfrm>
            <a:off x="826936" y="1482560"/>
            <a:ext cx="10122010" cy="5196535"/>
          </a:xfrm>
        </p:spPr>
        <p:txBody>
          <a:bodyPr>
            <a:normAutofit/>
          </a:bodyPr>
          <a:lstStyle/>
          <a:p>
            <a:pPr algn="l" fontAlgn="base"/>
            <a:r>
              <a:rPr lang="en-US" b="1" i="0" dirty="0">
                <a:solidFill>
                  <a:srgbClr val="273239"/>
                </a:solidFill>
                <a:effectLst/>
                <a:latin typeface="Nunito" pitchFamily="2" charset="0"/>
              </a:rPr>
              <a:t>Dimensionality Reduction</a:t>
            </a:r>
            <a:r>
              <a:rPr lang="en-US" b="0" i="0" dirty="0">
                <a:solidFill>
                  <a:srgbClr val="273239"/>
                </a:solidFill>
                <a:effectLst/>
                <a:latin typeface="Nunito" pitchFamily="2" charset="0"/>
              </a:rPr>
              <a:t>: Principal Component Analysis is a popular technique used for </a:t>
            </a:r>
            <a:r>
              <a:rPr lang="en-US" u="sng" dirty="0">
                <a:solidFill>
                  <a:srgbClr val="273239"/>
                </a:solidFill>
                <a:latin typeface="Nunito" pitchFamily="2" charset="0"/>
              </a:rPr>
              <a:t>dimensionality reduction</a:t>
            </a:r>
            <a:r>
              <a:rPr lang="en-US" b="0" i="0" dirty="0">
                <a:solidFill>
                  <a:srgbClr val="273239"/>
                </a:solidFill>
                <a:effectLst/>
                <a:latin typeface="Nunito" pitchFamily="2" charset="0"/>
              </a:rPr>
              <a:t>, which is the process of reducing the number of variables in a dataset. By reducing the number of variables, PCA simplifies data analysis, improves performance, and makes it easier to visualize data.</a:t>
            </a:r>
          </a:p>
          <a:p>
            <a:pPr algn="l" fontAlgn="base"/>
            <a:r>
              <a:rPr lang="en-US" b="1" i="0" dirty="0">
                <a:solidFill>
                  <a:srgbClr val="273239"/>
                </a:solidFill>
                <a:effectLst/>
                <a:latin typeface="Nunito" pitchFamily="2" charset="0"/>
              </a:rPr>
              <a:t>Feature Selection</a:t>
            </a:r>
            <a:r>
              <a:rPr lang="en-US" b="0" i="0" dirty="0">
                <a:solidFill>
                  <a:srgbClr val="273239"/>
                </a:solidFill>
                <a:effectLst/>
                <a:latin typeface="Nunito" pitchFamily="2" charset="0"/>
              </a:rPr>
              <a:t>: Principal Component Analysis can be used for </a:t>
            </a:r>
            <a:r>
              <a:rPr lang="en-US" u="sng" dirty="0">
                <a:solidFill>
                  <a:srgbClr val="273239"/>
                </a:solidFill>
                <a:latin typeface="Nunito" pitchFamily="2" charset="0"/>
              </a:rPr>
              <a:t>feature selection</a:t>
            </a:r>
            <a:r>
              <a:rPr lang="en-US" b="0" i="0" dirty="0">
                <a:solidFill>
                  <a:srgbClr val="273239"/>
                </a:solidFill>
                <a:effectLst/>
                <a:latin typeface="Nunito" pitchFamily="2" charset="0"/>
              </a:rPr>
              <a:t>, which is the process of selecting the most important variables in a dataset. This is useful in machine learning, where the number of variables can be very large, and it is difficult to identify the most important variables.</a:t>
            </a:r>
          </a:p>
          <a:p>
            <a:pPr algn="l" fontAlgn="base"/>
            <a:r>
              <a:rPr lang="en-US" b="1" i="0" dirty="0">
                <a:solidFill>
                  <a:srgbClr val="273239"/>
                </a:solidFill>
                <a:effectLst/>
                <a:latin typeface="Nunito" pitchFamily="2" charset="0"/>
              </a:rPr>
              <a:t>Data Visualization</a:t>
            </a:r>
            <a:r>
              <a:rPr lang="en-US" b="0" i="0" dirty="0">
                <a:solidFill>
                  <a:srgbClr val="273239"/>
                </a:solidFill>
                <a:effectLst/>
                <a:latin typeface="Nunito" pitchFamily="2" charset="0"/>
              </a:rPr>
              <a:t>: Principal Component Analysis can be used for </a:t>
            </a:r>
            <a:r>
              <a:rPr lang="en-US" u="sng" dirty="0">
                <a:solidFill>
                  <a:srgbClr val="273239"/>
                </a:solidFill>
                <a:latin typeface="Nunito" pitchFamily="2" charset="0"/>
              </a:rPr>
              <a:t>data visualization</a:t>
            </a:r>
            <a:r>
              <a:rPr lang="en-US" b="0" i="0" dirty="0">
                <a:solidFill>
                  <a:srgbClr val="273239"/>
                </a:solidFill>
                <a:effectLst/>
                <a:latin typeface="Nunito" pitchFamily="2" charset="0"/>
              </a:rPr>
              <a:t>. By reducing the number of variables, PCA can plot high-dimensional data in two or three dimensions, making it easier to interpret.</a:t>
            </a:r>
          </a:p>
          <a:p>
            <a:pPr algn="l" fontAlgn="base"/>
            <a:r>
              <a:rPr lang="en-US" b="1" i="0" dirty="0">
                <a:solidFill>
                  <a:srgbClr val="273239"/>
                </a:solidFill>
                <a:effectLst/>
                <a:latin typeface="Nunito" pitchFamily="2" charset="0"/>
              </a:rPr>
              <a:t>Multicollinearity</a:t>
            </a:r>
            <a:r>
              <a:rPr lang="en-US" b="0" i="0" dirty="0">
                <a:solidFill>
                  <a:srgbClr val="273239"/>
                </a:solidFill>
                <a:effectLst/>
                <a:latin typeface="Nunito" pitchFamily="2" charset="0"/>
              </a:rPr>
              <a:t>: Principal Component Analysis can be used to deal with </a:t>
            </a:r>
            <a:r>
              <a:rPr lang="en-US" u="sng" dirty="0">
                <a:solidFill>
                  <a:srgbClr val="273239"/>
                </a:solidFill>
                <a:latin typeface="Nunito" pitchFamily="2" charset="0"/>
              </a:rPr>
              <a:t>multicollinearity</a:t>
            </a:r>
            <a:r>
              <a:rPr lang="en-US" b="0" i="0" dirty="0">
                <a:solidFill>
                  <a:srgbClr val="273239"/>
                </a:solidFill>
                <a:effectLst/>
                <a:latin typeface="Nunito" pitchFamily="2" charset="0"/>
              </a:rPr>
              <a:t>, which is a common problem in a regression analysis where two or more independent variables are highly correlated. PCA can help identify the underlying structure in the data and create new, uncorrelated variables that can be used in the regression model.</a:t>
            </a:r>
          </a:p>
        </p:txBody>
      </p:sp>
    </p:spTree>
    <p:extLst>
      <p:ext uri="{BB962C8B-B14F-4D97-AF65-F5344CB8AC3E}">
        <p14:creationId xmlns:p14="http://schemas.microsoft.com/office/powerpoint/2010/main" val="407380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DE0E-9251-5A6B-2618-AD490850F5C5}"/>
              </a:ext>
            </a:extLst>
          </p:cNvPr>
          <p:cNvSpPr>
            <a:spLocks noGrp="1"/>
          </p:cNvSpPr>
          <p:nvPr>
            <p:ph type="ctrTitle"/>
          </p:nvPr>
        </p:nvSpPr>
        <p:spPr>
          <a:xfrm>
            <a:off x="731585" y="51325"/>
            <a:ext cx="9859551" cy="1415332"/>
          </a:xfrm>
        </p:spPr>
        <p:txBody>
          <a:bodyPr/>
          <a:lstStyle/>
          <a:p>
            <a:pPr algn="ctr" fontAlgn="base"/>
            <a:r>
              <a:rPr lang="en-US" sz="4400" b="1" i="0" u="sng" dirty="0">
                <a:solidFill>
                  <a:srgbClr val="273239"/>
                </a:solidFill>
                <a:effectLst/>
                <a:latin typeface="Nunito" pitchFamily="2" charset="0"/>
              </a:rPr>
              <a:t>Advantages of Principal Component Analysis</a:t>
            </a:r>
          </a:p>
        </p:txBody>
      </p:sp>
      <p:sp>
        <p:nvSpPr>
          <p:cNvPr id="3" name="Subtitle 2">
            <a:extLst>
              <a:ext uri="{FF2B5EF4-FFF2-40B4-BE49-F238E27FC236}">
                <a16:creationId xmlns:a16="http://schemas.microsoft.com/office/drawing/2014/main" id="{E7E703A4-E188-ED71-935F-9846DFAC826D}"/>
              </a:ext>
            </a:extLst>
          </p:cNvPr>
          <p:cNvSpPr>
            <a:spLocks noGrp="1"/>
          </p:cNvSpPr>
          <p:nvPr>
            <p:ph type="subTitle" idx="1"/>
          </p:nvPr>
        </p:nvSpPr>
        <p:spPr>
          <a:xfrm>
            <a:off x="826936" y="1983492"/>
            <a:ext cx="10122010" cy="5196535"/>
          </a:xfrm>
        </p:spPr>
        <p:txBody>
          <a:bodyPr>
            <a:normAutofit/>
          </a:bodyPr>
          <a:lstStyle/>
          <a:p>
            <a:pPr algn="l" fontAlgn="base"/>
            <a:r>
              <a:rPr lang="en-US" b="1" i="0" dirty="0">
                <a:solidFill>
                  <a:srgbClr val="273239"/>
                </a:solidFill>
                <a:effectLst/>
                <a:latin typeface="Nunito" pitchFamily="2" charset="0"/>
              </a:rPr>
              <a:t>Noise Reduction</a:t>
            </a:r>
            <a:r>
              <a:rPr lang="en-US" b="0" i="0" dirty="0">
                <a:solidFill>
                  <a:srgbClr val="273239"/>
                </a:solidFill>
                <a:effectLst/>
                <a:latin typeface="Nunito" pitchFamily="2" charset="0"/>
              </a:rPr>
              <a:t>: Principal Component Analysis can be used to reduce the noise in data. By removing the principal components with low variance, which are assumed to represent noise, Principal Component Analysis can improve the signal-to-noise ratio and make it easier to identify the underlying structure in the data.</a:t>
            </a:r>
            <a:endParaRPr lang="en-US" b="1"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Data Compression</a:t>
            </a:r>
            <a:r>
              <a:rPr lang="en-US" b="0" i="0" dirty="0">
                <a:solidFill>
                  <a:srgbClr val="273239"/>
                </a:solidFill>
                <a:effectLst/>
                <a:latin typeface="Nunito" pitchFamily="2" charset="0"/>
              </a:rPr>
              <a:t>: Principal Component Analysis can be used for data compression. By representing the data using a smaller number of principal components, which capture most of the variation in the data, PCA can reduce the storage requirements and speed up processing.</a:t>
            </a:r>
          </a:p>
          <a:p>
            <a:pPr algn="l" fontAlgn="base"/>
            <a:r>
              <a:rPr lang="en-US" b="1" i="0" dirty="0">
                <a:solidFill>
                  <a:srgbClr val="273239"/>
                </a:solidFill>
                <a:effectLst/>
                <a:latin typeface="Nunito" pitchFamily="2" charset="0"/>
              </a:rPr>
              <a:t>Outlier Detection</a:t>
            </a:r>
            <a:r>
              <a:rPr lang="en-US" b="0" i="0" dirty="0">
                <a:solidFill>
                  <a:srgbClr val="273239"/>
                </a:solidFill>
                <a:effectLst/>
                <a:latin typeface="Nunito" pitchFamily="2" charset="0"/>
              </a:rPr>
              <a:t>: Principal Component Analysis can be used for outlier detection. </a:t>
            </a:r>
            <a:r>
              <a:rPr lang="en-US" u="sng" dirty="0">
                <a:solidFill>
                  <a:srgbClr val="273239"/>
                </a:solidFill>
                <a:latin typeface="Nunito" pitchFamily="2" charset="0"/>
              </a:rPr>
              <a:t>Outliers</a:t>
            </a:r>
            <a:r>
              <a:rPr lang="en-US" b="0" i="0" dirty="0">
                <a:solidFill>
                  <a:srgbClr val="273239"/>
                </a:solidFill>
                <a:effectLst/>
                <a:latin typeface="Nunito" pitchFamily="2" charset="0"/>
              </a:rPr>
              <a:t> are data points that are significantly different from the other data points in the dataset. Principal Component Analysis can identify these outliers by looking for data points that are far from the other points in the principal component space.</a:t>
            </a:r>
          </a:p>
        </p:txBody>
      </p:sp>
    </p:spTree>
    <p:extLst>
      <p:ext uri="{BB962C8B-B14F-4D97-AF65-F5344CB8AC3E}">
        <p14:creationId xmlns:p14="http://schemas.microsoft.com/office/powerpoint/2010/main" val="288737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DE0E-9251-5A6B-2618-AD490850F5C5}"/>
              </a:ext>
            </a:extLst>
          </p:cNvPr>
          <p:cNvSpPr>
            <a:spLocks noGrp="1"/>
          </p:cNvSpPr>
          <p:nvPr>
            <p:ph type="ctrTitle"/>
          </p:nvPr>
        </p:nvSpPr>
        <p:spPr>
          <a:xfrm>
            <a:off x="624209" y="409134"/>
            <a:ext cx="9859551" cy="1415332"/>
          </a:xfrm>
        </p:spPr>
        <p:txBody>
          <a:bodyPr/>
          <a:lstStyle/>
          <a:p>
            <a:pPr algn="ctr" fontAlgn="base"/>
            <a:r>
              <a:rPr lang="en-US" sz="4400" b="1" i="0" u="sng" dirty="0">
                <a:solidFill>
                  <a:srgbClr val="273239"/>
                </a:solidFill>
                <a:effectLst/>
                <a:latin typeface="Nunito" pitchFamily="2" charset="0"/>
              </a:rPr>
              <a:t>Disadvantages of Principal Component Analysis</a:t>
            </a:r>
          </a:p>
        </p:txBody>
      </p:sp>
      <p:sp>
        <p:nvSpPr>
          <p:cNvPr id="3" name="Subtitle 2">
            <a:extLst>
              <a:ext uri="{FF2B5EF4-FFF2-40B4-BE49-F238E27FC236}">
                <a16:creationId xmlns:a16="http://schemas.microsoft.com/office/drawing/2014/main" id="{E7E703A4-E188-ED71-935F-9846DFAC826D}"/>
              </a:ext>
            </a:extLst>
          </p:cNvPr>
          <p:cNvSpPr>
            <a:spLocks noGrp="1"/>
          </p:cNvSpPr>
          <p:nvPr>
            <p:ph type="subTitle" idx="1"/>
          </p:nvPr>
        </p:nvSpPr>
        <p:spPr>
          <a:xfrm>
            <a:off x="624209" y="2269739"/>
            <a:ext cx="10122010" cy="4099256"/>
          </a:xfrm>
        </p:spPr>
        <p:txBody>
          <a:bodyPr>
            <a:normAutofit/>
          </a:bodyPr>
          <a:lstStyle/>
          <a:p>
            <a:pPr algn="l" fontAlgn="base"/>
            <a:r>
              <a:rPr lang="en-US" sz="2000" b="1" i="0" dirty="0">
                <a:solidFill>
                  <a:srgbClr val="273239"/>
                </a:solidFill>
                <a:effectLst/>
                <a:latin typeface="Nunito" pitchFamily="2" charset="0"/>
              </a:rPr>
              <a:t>Interpretation of Principal Components</a:t>
            </a:r>
            <a:r>
              <a:rPr lang="en-US" sz="2000" b="0" i="0" dirty="0">
                <a:solidFill>
                  <a:srgbClr val="273239"/>
                </a:solidFill>
                <a:effectLst/>
                <a:latin typeface="Nunito" pitchFamily="2" charset="0"/>
              </a:rPr>
              <a:t>: The principal components created by Principal Component Analysis are linear combinations of the original variables, and it is often difficult to interpret them in terms of the original variables. This can make it difficult to explain the results of PCA to others.</a:t>
            </a:r>
          </a:p>
          <a:p>
            <a:pPr algn="l" fontAlgn="base"/>
            <a:r>
              <a:rPr lang="en-US" sz="2000" b="1" i="0" dirty="0">
                <a:solidFill>
                  <a:srgbClr val="273239"/>
                </a:solidFill>
                <a:effectLst/>
                <a:latin typeface="Nunito" pitchFamily="2" charset="0"/>
              </a:rPr>
              <a:t>Data Scaling</a:t>
            </a:r>
            <a:r>
              <a:rPr lang="en-US" sz="2000" b="0" i="0" dirty="0">
                <a:solidFill>
                  <a:srgbClr val="273239"/>
                </a:solidFill>
                <a:effectLst/>
                <a:latin typeface="Nunito" pitchFamily="2" charset="0"/>
              </a:rPr>
              <a:t>: Principal Component Analysis is sensitive to the scale of the data. If the data is not properly scaled, then PCA may not work well. Therefore, it is important to scale the data before applying Principal Component Analysis.</a:t>
            </a:r>
          </a:p>
          <a:p>
            <a:pPr algn="l" fontAlgn="base"/>
            <a:r>
              <a:rPr lang="en-US" sz="2000" b="1" i="0" dirty="0">
                <a:solidFill>
                  <a:srgbClr val="273239"/>
                </a:solidFill>
                <a:effectLst/>
                <a:latin typeface="Nunito" pitchFamily="2" charset="0"/>
              </a:rPr>
              <a:t>Information Loss</a:t>
            </a:r>
            <a:r>
              <a:rPr lang="en-US" sz="2000" b="0" i="0" dirty="0">
                <a:solidFill>
                  <a:srgbClr val="273239"/>
                </a:solidFill>
                <a:effectLst/>
                <a:latin typeface="Nunito" pitchFamily="2" charset="0"/>
              </a:rPr>
              <a:t>: Principal Component Analysis can result in information loss. While Principal Component Analysis reduces the number of variables, it can also lead to loss of information. The degree of information loss depends on the number of principal components selected. Therefore, it is important to carefully select the number of principal components to retain.</a:t>
            </a:r>
          </a:p>
        </p:txBody>
      </p:sp>
    </p:spTree>
    <p:extLst>
      <p:ext uri="{BB962C8B-B14F-4D97-AF65-F5344CB8AC3E}">
        <p14:creationId xmlns:p14="http://schemas.microsoft.com/office/powerpoint/2010/main" val="3538202281"/>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321</TotalTime>
  <Words>1574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Nunito</vt:lpstr>
      <vt:lpstr>Trebuchet MS</vt:lpstr>
      <vt:lpstr>Wingdings 3</vt:lpstr>
      <vt:lpstr>Facet</vt:lpstr>
      <vt:lpstr>Principal Component Analysis</vt:lpstr>
      <vt:lpstr>What is Principal Component Analysis(PCA)?</vt:lpstr>
      <vt:lpstr>What is Principal Component Analysis(PCA)?</vt:lpstr>
      <vt:lpstr>PowerPoint Presentation</vt:lpstr>
      <vt:lpstr>PowerPoint Presentation</vt:lpstr>
      <vt:lpstr>PowerPoint Presentation</vt:lpstr>
      <vt:lpstr>Advantages of Principal Component Analysis</vt:lpstr>
      <vt:lpstr>Advantages of Principal Component Analysis</vt:lpstr>
      <vt:lpstr>Disadvantages of Principal Component Analysis</vt:lpstr>
      <vt:lpstr>Disadvantages of Principal Component Analysis</vt:lpstr>
      <vt:lpstr>Frequently Asked Questions (FAQs)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dc:creator>HP</dc:creator>
  <cp:lastModifiedBy>HP</cp:lastModifiedBy>
  <cp:revision>1</cp:revision>
  <dcterms:created xsi:type="dcterms:W3CDTF">2024-04-25T15:07:31Z</dcterms:created>
  <dcterms:modified xsi:type="dcterms:W3CDTF">2024-04-25T20:28:38Z</dcterms:modified>
</cp:coreProperties>
</file>