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4" r:id="rId14"/>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testing-basic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techtarget.com/searchsoftwarequality/definition/unit-testing" TargetMode="External"/><Relationship Id="rId4" Type="http://schemas.openxmlformats.org/officeDocument/2006/relationships/hyperlink" Target="https://www.tutorialspoint.com/software_engineering/software_design_strategies.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400" b="1" i="0" u="none" strike="noStrike" cap="none" dirty="0">
                <a:solidFill>
                  <a:srgbClr val="0070C0"/>
                </a:solidFill>
                <a:latin typeface="Times New Roman"/>
                <a:ea typeface="Times New Roman"/>
                <a:cs typeface="Times New Roman"/>
                <a:sym typeface="Times New Roman"/>
              </a:rPr>
              <a:t>Introduction to </a:t>
            </a:r>
            <a:r>
              <a:rPr lang="en-US" sz="2400" b="1" dirty="0">
                <a:solidFill>
                  <a:srgbClr val="0070C0"/>
                </a:solidFill>
                <a:latin typeface="Times New Roman"/>
                <a:cs typeface="Times New Roman"/>
                <a:sym typeface="Times New Roman"/>
              </a:rPr>
              <a:t>Software</a:t>
            </a:r>
            <a:r>
              <a:rPr lang="en-US" sz="2400" b="1" dirty="0">
                <a:solidFill>
                  <a:srgbClr val="0070C0"/>
                </a:solidFill>
                <a:latin typeface="Times New Roman"/>
                <a:cs typeface="Times New Roman"/>
                <a:sym typeface="Times"/>
              </a:rPr>
              <a:t> Testing</a:t>
            </a:r>
          </a:p>
          <a:p>
            <a:pPr marL="0" marR="0" lvl="0" indent="0" algn="ctr" rtl="0">
              <a:lnSpc>
                <a:spcPct val="100000"/>
              </a:lnSpc>
              <a:spcBef>
                <a:spcPts val="400"/>
              </a:spcBef>
              <a:spcAft>
                <a:spcPts val="0"/>
              </a:spcAft>
              <a:buClr>
                <a:srgbClr val="000000"/>
              </a:buClr>
              <a:buSzPts val="2000"/>
              <a:buFont typeface="Arial"/>
              <a:buNone/>
            </a:pPr>
            <a:endParaRPr sz="2400" b="1" dirty="0">
              <a:solidFill>
                <a:srgbClr val="0070C0"/>
              </a:solidFill>
              <a:latin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Unit testing disadvantages</a:t>
            </a:r>
          </a:p>
        </p:txBody>
      </p:sp>
      <p:sp>
        <p:nvSpPr>
          <p:cNvPr id="169" name="Google Shape;169;p12"/>
          <p:cNvSpPr txBox="1"/>
          <p:nvPr/>
        </p:nvSpPr>
        <p:spPr>
          <a:xfrm>
            <a:off x="374430" y="1043731"/>
            <a:ext cx="8395140" cy="2862282"/>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r>
              <a:rPr lang="en-US" sz="1800" dirty="0">
                <a:latin typeface="Times" panose="02020603050405020304" pitchFamily="18" charset="0"/>
                <a:cs typeface="Times" panose="02020603050405020304" pitchFamily="18" charset="0"/>
              </a:rPr>
              <a:t>Tests will not uncover every bug.</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Unit tests only test sets of data and its functionality -- it will not catch errors in integration.</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More lines of test code may need to be written to test one line of code -- creating a potential time investment.</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may have to learn new skills to implement unit testing correctly; for example, having to learn how to use specific automated software tools.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815146" cy="48936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ea typeface="Times"/>
                <a:cs typeface="Times" panose="02020603050405020304" pitchFamily="18" charset="0"/>
                <a:sym typeface="Times"/>
              </a:rPr>
              <a:t>What are the</a:t>
            </a: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 types of Software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What is difference between Unit testing and functional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cs typeface="Times" panose="02020603050405020304" pitchFamily="18" charset="0"/>
                <a:sym typeface="Times"/>
              </a:rPr>
              <a:t>Give the real time scenario where unit testing is used?</a:t>
            </a: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Explain the difference between functional testing and non-functional testing.</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purpose of test cases and test scenarios?</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a defect, and how do you report it effectively?</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difference between manual testing and automated testing?</a:t>
            </a:r>
            <a:endParaRPr lang="en-US" sz="2400" i="0" dirty="0">
              <a:solidFill>
                <a:srgbClr val="000000"/>
              </a:solidFill>
              <a:effectLst/>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endParaRPr sz="2400" dirty="0">
              <a:latin typeface="Times" panose="02020603050405020304" pitchFamily="18" charset="0"/>
              <a:cs typeface="Times" panose="02020603050405020304" pitchFamily="18" charset="0"/>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rPr>
              <a:t>https://www.geeksforgeeks.org/software-testing-basics/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5"/>
              </a:rPr>
              <a:t>https://www.techtarget.com/searchsoftwarequality/definition/unit-testing</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b="0" i="0" u="sng" strike="noStrike" cap="none" dirty="0">
              <a:solidFill>
                <a:srgbClr val="000000"/>
              </a:solidFill>
              <a:latin typeface="Times New Roman"/>
              <a:ea typeface="Times New Roman"/>
              <a:cs typeface="Times New Roman"/>
              <a:sym typeface="Times New Roman"/>
            </a:endParaRPr>
          </a:p>
          <a:p>
            <a:pPr marR="0" lvl="0" algn="l" rtl="0">
              <a:lnSpc>
                <a:spcPct val="100000"/>
              </a:lnSpc>
              <a:spcBef>
                <a:spcPts val="0"/>
              </a:spcBef>
              <a:spcAft>
                <a:spcPts val="0"/>
              </a:spcAft>
              <a:buClr>
                <a:srgbClr val="000000"/>
              </a:buClr>
              <a:buSzPts val="1800"/>
            </a:pPr>
            <a:endParaRPr lang="en-US" sz="1800" u="sng" dirty="0">
              <a:latin typeface="Times New Roman"/>
              <a:ea typeface="Times New Roman"/>
              <a:cs typeface="Times New Roman"/>
              <a:sym typeface="Times New Roman"/>
              <a:hlinkClick r:id="rId6">
                <a:extLst>
                  <a:ext uri="{A12FA001-AC4F-418D-AE19-62706E023703}">
                    <ahyp:hlinkClr xmlns:ahyp="http://schemas.microsoft.com/office/drawing/2018/hyperlinkcolor" xmlns="" val="tx"/>
                  </a:ext>
                </a:extLst>
              </a:hlinkCli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Software Testing</a:t>
            </a: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Types of Software Testing</a:t>
            </a:r>
          </a:p>
          <a:p>
            <a:pPr marL="342900" lvl="0" indent="-342900" algn="l" rtl="0">
              <a:lnSpc>
                <a:spcPct val="150000"/>
              </a:lnSpc>
              <a:spcBef>
                <a:spcPts val="0"/>
              </a:spcBef>
              <a:spcAft>
                <a:spcPts val="0"/>
              </a:spcAft>
              <a:buSzPts val="2800"/>
              <a:buChar char="•"/>
            </a:pPr>
            <a:r>
              <a:rPr lang="en-US" sz="2000" b="1" dirty="0">
                <a:latin typeface="Times"/>
                <a:ea typeface="Times"/>
                <a:cs typeface="Times"/>
                <a:sym typeface="Times"/>
              </a:rPr>
              <a:t>Unit Testing</a:t>
            </a:r>
            <a:endParaRPr lang="en-US" sz="2000" b="1" dirty="0">
              <a:solidFill>
                <a:schemeClr val="dk1"/>
              </a:solidFill>
              <a:latin typeface="Times"/>
              <a:ea typeface="Times"/>
              <a:cs typeface="Times"/>
              <a:sym typeface="Times"/>
            </a:endParaRP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Practice Questions</a:t>
            </a:r>
            <a:endParaRPr dirty="0"/>
          </a:p>
          <a:p>
            <a:pPr marL="0" lvl="0" indent="0" algn="l" rtl="0">
              <a:lnSpc>
                <a:spcPct val="150000"/>
              </a:lnSpc>
              <a:spcBef>
                <a:spcPts val="0"/>
              </a:spcBef>
              <a:spcAft>
                <a:spcPts val="0"/>
              </a:spcAft>
              <a:buSzPts val="2800"/>
              <a:buNone/>
            </a:pPr>
            <a:r>
              <a:rPr lang="en-US" sz="2000" b="1" i="0" dirty="0">
                <a:solidFill>
                  <a:schemeClr val="dk1"/>
                </a:solidFill>
                <a:latin typeface="Times"/>
                <a:ea typeface="Times"/>
                <a:cs typeface="Times"/>
                <a:sym typeface="Times"/>
              </a:rPr>
              <a:t> </a:t>
            </a:r>
            <a:endParaRPr sz="2000" b="1" dirty="0">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
        <p:nvSpPr>
          <p:cNvPr id="107" name="Google Shape;107;p4"/>
          <p:cNvSpPr txBox="1"/>
          <p:nvPr/>
        </p:nvSpPr>
        <p:spPr>
          <a:xfrm>
            <a:off x="435990" y="236469"/>
            <a:ext cx="4711045" cy="584735"/>
          </a:xfrm>
          <a:prstGeom prst="rect">
            <a:avLst/>
          </a:prstGeom>
          <a:noFill/>
          <a:ln>
            <a:noFill/>
          </a:ln>
        </p:spPr>
        <p:txBody>
          <a:bodyPr spcFirstLastPara="1" wrap="square" lIns="91425" tIns="45700" rIns="91425" bIns="45700" anchor="t" anchorCtr="0">
            <a:spAutoFit/>
          </a:bodyPr>
          <a:lstStyle/>
          <a:p>
            <a:r>
              <a:rPr lang="en-IN" sz="3200" b="1" dirty="0"/>
              <a:t>Software Testing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84841" y="800940"/>
            <a:ext cx="8764868" cy="2031285"/>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0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Software Testing is a method to assess the functionality of the software program. </a:t>
            </a:r>
          </a:p>
          <a:p>
            <a:pPr marL="285750" marR="0" lvl="0" indent="-285750" algn="just" rtl="0">
              <a:lnSpc>
                <a:spcPct val="10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The process checks whether the actual software matches the expected requirements and ensures the software is bug-free. </a:t>
            </a:r>
          </a:p>
          <a:p>
            <a:pPr marL="285750" marR="0" lvl="0" indent="-285750" algn="just" rtl="0">
              <a:lnSpc>
                <a:spcPct val="10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The purpose of software testing is to identify the errors, faults, or missing requirements in contrast to actual requirements. </a:t>
            </a:r>
          </a:p>
          <a:p>
            <a:pPr marL="285750" marR="0" lvl="0" indent="-285750" algn="just" rtl="0">
              <a:lnSpc>
                <a:spcPct val="100000"/>
              </a:lnSpc>
              <a:spcBef>
                <a:spcPts val="0"/>
              </a:spcBef>
              <a:spcAft>
                <a:spcPts val="0"/>
              </a:spcAft>
              <a:buFont typeface="Arial" panose="020B0604020202020204" pitchFamily="34" charset="0"/>
              <a:buChar char="•"/>
            </a:pPr>
            <a:r>
              <a:rPr lang="en-US" sz="1800" dirty="0">
                <a:latin typeface="Times" panose="02020603050405020304" pitchFamily="18" charset="0"/>
                <a:cs typeface="Times" panose="02020603050405020304" pitchFamily="18" charset="0"/>
              </a:rPr>
              <a:t>It mainly aims at measuring the specification, functionality, and performance of a software program or application. </a:t>
            </a:r>
            <a:endParaRPr sz="1800" dirty="0">
              <a:latin typeface="Times" panose="02020603050405020304" pitchFamily="18" charset="0"/>
              <a:cs typeface="Times" panose="02020603050405020304" pitchFamily="18" charset="0"/>
            </a:endParaRPr>
          </a:p>
        </p:txBody>
      </p:sp>
      <p:sp>
        <p:nvSpPr>
          <p:cNvPr id="2" name="Rectangle 1">
            <a:extLst>
              <a:ext uri="{FF2B5EF4-FFF2-40B4-BE49-F238E27FC236}">
                <a16:creationId xmlns:a16="http://schemas.microsoft.com/office/drawing/2014/main" xmlns="" id="{2507606A-FFF1-A8D5-0BD8-93DFEFF42DC7}"/>
              </a:ext>
            </a:extLst>
          </p:cNvPr>
          <p:cNvSpPr>
            <a:spLocks noChangeArrowheads="1"/>
          </p:cNvSpPr>
          <p:nvPr/>
        </p:nvSpPr>
        <p:spPr bwMode="auto">
          <a:xfrm>
            <a:off x="84841" y="308841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Software testing can be divided into two steps:</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E8E827F2-1882-DE1A-50E7-680F02C544AD}"/>
              </a:ext>
            </a:extLst>
          </p:cNvPr>
          <p:cNvSpPr txBox="1"/>
          <p:nvPr/>
        </p:nvSpPr>
        <p:spPr>
          <a:xfrm>
            <a:off x="435989" y="3633164"/>
            <a:ext cx="8413719" cy="1477328"/>
          </a:xfrm>
          <a:prstGeom prst="rect">
            <a:avLst/>
          </a:prstGeom>
          <a:noFill/>
        </p:spPr>
        <p:txBody>
          <a:bodyPr wrap="square">
            <a:spAutoFit/>
          </a:bodyPr>
          <a:lstStyle/>
          <a:p>
            <a:pPr>
              <a:buFont typeface="+mj-lt"/>
              <a:buAutoNum type="arabicPeriod"/>
            </a:pPr>
            <a:r>
              <a:rPr lang="en-US" sz="1800" b="1" dirty="0"/>
              <a:t>Verification:</a:t>
            </a:r>
            <a:r>
              <a:rPr lang="en-US" sz="1800" dirty="0"/>
              <a:t> It refers to the set of tasks that ensure that the software correctly implements a specific function. It means “Are we building the product right?”.</a:t>
            </a:r>
          </a:p>
          <a:p>
            <a:pPr>
              <a:buFont typeface="+mj-lt"/>
              <a:buAutoNum type="arabicPeriod" startAt="2"/>
            </a:pPr>
            <a:r>
              <a:rPr lang="en-US" sz="1800" b="1" dirty="0"/>
              <a:t>Validation:</a:t>
            </a:r>
            <a:r>
              <a:rPr lang="en-US" sz="1800" dirty="0"/>
              <a:t> It refers to a different set of tasks that ensure that the software that has been built is traceable to customer requirements. It means “Are we building the right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
        <p:nvSpPr>
          <p:cNvPr id="116" name="Google Shape;116;p6"/>
          <p:cNvSpPr txBox="1"/>
          <p:nvPr/>
        </p:nvSpPr>
        <p:spPr>
          <a:xfrm>
            <a:off x="0" y="236469"/>
            <a:ext cx="660819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Importance of Software Testing:</a:t>
            </a:r>
            <a:endParaRPr sz="3200"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E78C6D93-09E1-36B1-3F39-18574AF7AA1A}"/>
              </a:ext>
            </a:extLst>
          </p:cNvPr>
          <p:cNvSpPr txBox="1"/>
          <p:nvPr/>
        </p:nvSpPr>
        <p:spPr>
          <a:xfrm>
            <a:off x="209745" y="1460338"/>
            <a:ext cx="8647535" cy="3970318"/>
          </a:xfrm>
          <a:prstGeom prst="rect">
            <a:avLst/>
          </a:prstGeom>
          <a:noFill/>
        </p:spPr>
        <p:txBody>
          <a:bodyPr wrap="square">
            <a:spAutoFit/>
          </a:bodyPr>
          <a:lstStyle/>
          <a:p>
            <a:pPr algn="just">
              <a:buFont typeface="Arial" panose="020B0604020202020204" pitchFamily="34" charset="0"/>
              <a:buChar char="•"/>
            </a:pPr>
            <a:r>
              <a:rPr lang="en-US" sz="1800" b="1" dirty="0"/>
              <a:t>Defects can be identified early: </a:t>
            </a:r>
            <a:r>
              <a:rPr lang="en-US" sz="1800" dirty="0"/>
              <a:t>Software testing is important because if there are any bugs they can be identified early and can be fixed before the delivery of the software.</a:t>
            </a:r>
          </a:p>
          <a:p>
            <a:pPr algn="just">
              <a:buFont typeface="Arial" panose="020B0604020202020204" pitchFamily="34" charset="0"/>
              <a:buChar char="•"/>
            </a:pPr>
            <a:r>
              <a:rPr lang="en-US" sz="1800" b="1" dirty="0"/>
              <a:t>Improves quality of software: </a:t>
            </a:r>
            <a:r>
              <a:rPr lang="en-US" sz="1800" dirty="0"/>
              <a:t>Software Testing uncovers the defects in the software and fixing them improves the quality of the software.</a:t>
            </a:r>
          </a:p>
          <a:p>
            <a:pPr algn="just">
              <a:buFont typeface="Arial" panose="020B0604020202020204" pitchFamily="34" charset="0"/>
              <a:buChar char="•"/>
            </a:pPr>
            <a:r>
              <a:rPr lang="en-US" sz="1800" b="1" dirty="0"/>
              <a:t>Increased customer satisfaction: </a:t>
            </a:r>
            <a:r>
              <a:rPr lang="en-US" sz="1800" dirty="0"/>
              <a:t>Software testing ensures reliability, security, and high performance which results in saving time, costs, and customer satisfaction. </a:t>
            </a:r>
          </a:p>
          <a:p>
            <a:pPr algn="just">
              <a:buFont typeface="Arial" panose="020B0604020202020204" pitchFamily="34" charset="0"/>
              <a:buChar char="•"/>
            </a:pPr>
            <a:r>
              <a:rPr lang="en-US" sz="1800" b="1" dirty="0"/>
              <a:t>Helps with scalability: </a:t>
            </a:r>
            <a:r>
              <a:rPr lang="en-US" sz="1800" dirty="0"/>
              <a:t>Software testing type non-functional testing helps to identify the scalability issues and the point where an application might stop working.</a:t>
            </a:r>
          </a:p>
          <a:p>
            <a:pPr algn="just">
              <a:buFont typeface="Arial" panose="020B0604020202020204" pitchFamily="34" charset="0"/>
              <a:buChar char="•"/>
            </a:pPr>
            <a:r>
              <a:rPr lang="en-US" sz="1800" b="1" dirty="0"/>
              <a:t>Saves time and money: </a:t>
            </a:r>
            <a:r>
              <a:rPr lang="en-US" sz="1800" dirty="0"/>
              <a:t>After the application is launched it will be very difficult to trace and resolve the issues, as performing this activity will incur more costs and time. Thus, it is better to conduct software testing at regular intervals during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
        <p:nvSpPr>
          <p:cNvPr id="126" name="Google Shape;126;p7"/>
          <p:cNvSpPr txBox="1"/>
          <p:nvPr/>
        </p:nvSpPr>
        <p:spPr>
          <a:xfrm>
            <a:off x="216976" y="-96745"/>
            <a:ext cx="6354305" cy="1077178"/>
          </a:xfrm>
          <a:prstGeom prst="rect">
            <a:avLst/>
          </a:prstGeom>
          <a:noFill/>
          <a:ln>
            <a:noFill/>
          </a:ln>
        </p:spPr>
        <p:txBody>
          <a:bodyPr spcFirstLastPara="1" wrap="square" lIns="91425" tIns="45700" rIns="91425" bIns="45700" anchor="t" anchorCtr="0">
            <a:spAutoFit/>
          </a:bodyPr>
          <a:lstStyle/>
          <a:p>
            <a:r>
              <a:rPr lang="en-US" sz="3200" b="1" dirty="0"/>
              <a:t>Different Types Of Software Testing </a:t>
            </a: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F5EC2948-E363-6B87-F341-90A7E2390A36}"/>
              </a:ext>
            </a:extLst>
          </p:cNvPr>
          <p:cNvPicPr>
            <a:picLocks noChangeAspect="1"/>
          </p:cNvPicPr>
          <p:nvPr/>
        </p:nvPicPr>
        <p:blipFill>
          <a:blip r:embed="rId3"/>
          <a:stretch>
            <a:fillRect/>
          </a:stretch>
        </p:blipFill>
        <p:spPr>
          <a:xfrm>
            <a:off x="1034755" y="1500000"/>
            <a:ext cx="7286920" cy="4374558"/>
          </a:xfrm>
          <a:prstGeom prst="rect">
            <a:avLst/>
          </a:prstGeom>
        </p:spPr>
      </p:pic>
      <p:sp>
        <p:nvSpPr>
          <p:cNvPr id="119" name="Google Shape;119;p6"/>
          <p:cNvSpPr txBox="1"/>
          <p:nvPr/>
        </p:nvSpPr>
        <p:spPr>
          <a:xfrm>
            <a:off x="3605048" y="6327228"/>
            <a:ext cx="400238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Figure 1: Types of Software Testing</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6</a:t>
            </a:fld>
            <a:endParaRPr/>
          </a:p>
        </p:txBody>
      </p:sp>
      <p:sp>
        <p:nvSpPr>
          <p:cNvPr id="135" name="Google Shape;135;p8"/>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a:t>What is unit testing?</a:t>
            </a:r>
          </a:p>
        </p:txBody>
      </p:sp>
      <p:sp>
        <p:nvSpPr>
          <p:cNvPr id="136" name="Google Shape;136;p8"/>
          <p:cNvSpPr txBox="1"/>
          <p:nvPr/>
        </p:nvSpPr>
        <p:spPr>
          <a:xfrm>
            <a:off x="219293" y="1663670"/>
            <a:ext cx="8539833" cy="424727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b="1" dirty="0">
                <a:latin typeface="Times" panose="02020603050405020304" pitchFamily="18" charset="0"/>
                <a:cs typeface="Times" panose="02020603050405020304" pitchFamily="18" charset="0"/>
              </a:rPr>
              <a:t>Unit testing </a:t>
            </a:r>
            <a:r>
              <a:rPr lang="en-US" sz="1800" dirty="0">
                <a:latin typeface="Times" panose="02020603050405020304" pitchFamily="18" charset="0"/>
                <a:cs typeface="Times" panose="02020603050405020304" pitchFamily="18" charset="0"/>
              </a:rPr>
              <a:t>is a software development process in which the smallest testable parts of an application, called units, are individually scrutinized for proper operation. Software developers and sometimes QA staff complete unit tests during the development process. The main objective of unit testing is to isolate written code to test and determine if it works as intended.</a:t>
            </a:r>
          </a:p>
          <a:p>
            <a:pPr marL="0" marR="0" lvl="0" indent="0" algn="just" rtl="0">
              <a:lnSpc>
                <a:spcPct val="100000"/>
              </a:lnSpc>
              <a:spcBef>
                <a:spcPts val="0"/>
              </a:spcBef>
              <a:spcAft>
                <a:spcPts val="0"/>
              </a:spcAft>
              <a:buNone/>
            </a:pPr>
            <a:endParaRPr lang="en-US" sz="1800" dirty="0">
              <a:latin typeface="Times" panose="02020603050405020304" pitchFamily="18" charset="0"/>
              <a:cs typeface="Times" panose="02020603050405020304" pitchFamily="18" charset="0"/>
            </a:endParaRPr>
          </a:p>
          <a:p>
            <a:pPr marL="0" marR="0" lvl="0" indent="0" algn="just" rtl="0">
              <a:lnSpc>
                <a:spcPct val="100000"/>
              </a:lnSpc>
              <a:spcBef>
                <a:spcPts val="0"/>
              </a:spcBef>
              <a:spcAft>
                <a:spcPts val="0"/>
              </a:spcAft>
              <a:buNone/>
            </a:pPr>
            <a:r>
              <a:rPr lang="en-US" sz="1800" dirty="0">
                <a:latin typeface="Times" panose="02020603050405020304" pitchFamily="18" charset="0"/>
                <a:cs typeface="Times" panose="02020603050405020304" pitchFamily="18" charset="0"/>
              </a:rPr>
              <a:t>Unit testing is an important step in the development process. If done correctly, unit tests can detect early flaws in code which may be more difficult to find in later testing stages.</a:t>
            </a:r>
          </a:p>
          <a:p>
            <a:pPr marL="0" marR="0" lvl="0" indent="0" algn="just" rtl="0">
              <a:lnSpc>
                <a:spcPct val="100000"/>
              </a:lnSpc>
              <a:spcBef>
                <a:spcPts val="0"/>
              </a:spcBef>
              <a:spcAft>
                <a:spcPts val="0"/>
              </a:spcAft>
              <a:buNone/>
            </a:pPr>
            <a:endParaRPr lang="en-US" sz="1800" dirty="0">
              <a:latin typeface="Times" panose="02020603050405020304" pitchFamily="18" charset="0"/>
              <a:cs typeface="Times" panose="02020603050405020304" pitchFamily="18" charset="0"/>
            </a:endParaRPr>
          </a:p>
          <a:p>
            <a:pPr marL="0" marR="0" lvl="0" indent="0" algn="just" rtl="0">
              <a:lnSpc>
                <a:spcPct val="100000"/>
              </a:lnSpc>
              <a:spcBef>
                <a:spcPts val="0"/>
              </a:spcBef>
              <a:spcAft>
                <a:spcPts val="0"/>
              </a:spcAft>
              <a:buNone/>
            </a:pPr>
            <a:r>
              <a:rPr lang="en-US" sz="1800" dirty="0">
                <a:latin typeface="Times" panose="02020603050405020304" pitchFamily="18" charset="0"/>
                <a:cs typeface="Times" panose="02020603050405020304" pitchFamily="18" charset="0"/>
              </a:rPr>
              <a:t>Unit testing is a component of test-driven development (TDD), a pragmatic methodology that takes a meticulous approach to building a product by means of continual testing and revision. </a:t>
            </a:r>
            <a:r>
              <a:rPr lang="en-US" sz="1800" b="1" dirty="0">
                <a:latin typeface="Times" panose="02020603050405020304" pitchFamily="18" charset="0"/>
                <a:cs typeface="Times" panose="02020603050405020304" pitchFamily="18" charset="0"/>
              </a:rPr>
              <a:t>This testing method is also the first level of software testing, which is performed before other testing methods such as integration testing</a:t>
            </a:r>
            <a:r>
              <a:rPr lang="en-US" sz="1800" dirty="0">
                <a:latin typeface="Times" panose="02020603050405020304" pitchFamily="18" charset="0"/>
                <a:cs typeface="Times" panose="02020603050405020304" pitchFamily="18" charset="0"/>
              </a:rPr>
              <a:t>. Unit tests are typically isolated to ensure a unit does not rely on any external code or functions. Teams should perform unit tests frequently, either manually or more often automated.</a:t>
            </a:r>
            <a:endParaRPr sz="1800" dirty="0">
              <a:latin typeface="Times" panose="02020603050405020304" pitchFamily="18" charset="0"/>
              <a:cs typeface="Times"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341586" y="753037"/>
            <a:ext cx="8460828" cy="5909270"/>
          </a:xfrm>
          <a:prstGeom prst="rect">
            <a:avLst/>
          </a:prstGeom>
          <a:noFill/>
          <a:ln>
            <a:noFill/>
          </a:ln>
        </p:spPr>
        <p:txBody>
          <a:bodyPr spcFirstLastPara="1" wrap="square" lIns="91425" tIns="45700" rIns="91425" bIns="45700" anchor="t" anchorCtr="0">
            <a:spAutoFit/>
          </a:bodyPr>
          <a:lstStyle/>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A unit test comprises three stages: planning, writing test cases and performing the unit test itself. In the first step, developers or QA professionals prepare and review the unit test. In the next step, they write test cases and scripts. In the third step the code is tested.</a:t>
            </a:r>
          </a:p>
          <a:p>
            <a:pPr algn="just"/>
            <a:r>
              <a:rPr lang="en-US" sz="1800" dirty="0">
                <a:latin typeface="Times" panose="02020603050405020304" pitchFamily="18" charset="0"/>
                <a:cs typeface="Times" panose="02020603050405020304" pitchFamily="18" charset="0"/>
              </a:rPr>
              <a:t>Test-driven development requires that developers first write failing unit tests. Then they write code and refactor the application until the test passes. TDD typically results in an explicit and predictable codebase.</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Each test case is tested independently in an isolated environment to ensure a lack of dependencies in the code. The software developer should code criteria to verify each test case and use a testing framework to report any failed tests. Developers should not make a test for every line of code, as this may take up too much time. Developers should create tests focusing on code which could affect the behavior of the software being developed.</a:t>
            </a:r>
          </a:p>
          <a:p>
            <a:pPr algn="just"/>
            <a:endParaRPr lang="en-US" sz="1800" dirty="0">
              <a:latin typeface="Times" panose="02020603050405020304" pitchFamily="18" charset="0"/>
              <a:cs typeface="Times" panose="02020603050405020304" pitchFamily="18" charset="0"/>
            </a:endParaRPr>
          </a:p>
          <a:p>
            <a:pPr algn="just"/>
            <a:r>
              <a:rPr lang="en-US" sz="1800" dirty="0">
                <a:latin typeface="Times" panose="02020603050405020304" pitchFamily="18" charset="0"/>
                <a:cs typeface="Times" panose="02020603050405020304" pitchFamily="18" charset="0"/>
              </a:rPr>
              <a:t>Unit testing involves only those characteristics that are vital to the performance of the unit being tested. This encourages developers to modify the source code without immediate concerns about how such changes might affect the functioning of other units or the program as a whole. Once all the units in a program work in the most efficient and error-free manner possible, teams can evaluate larger components of the program by means of integration testing.</a:t>
            </a:r>
          </a:p>
          <a:p>
            <a:endParaRPr lang="en-US" sz="1800" dirty="0">
              <a:latin typeface="Times" panose="02020603050405020304" pitchFamily="18" charset="0"/>
              <a:cs typeface="Times" panose="02020603050405020304" pitchFamily="18" charset="0"/>
            </a:endParaRPr>
          </a:p>
        </p:txBody>
      </p:sp>
      <p:sp>
        <p:nvSpPr>
          <p:cNvPr id="142" name="Google Shape;142;p9"/>
          <p:cNvSpPr txBox="1"/>
          <p:nvPr/>
        </p:nvSpPr>
        <p:spPr>
          <a:xfrm>
            <a:off x="22441" y="204816"/>
            <a:ext cx="6556603" cy="584735"/>
          </a:xfrm>
          <a:prstGeom prst="rect">
            <a:avLst/>
          </a:prstGeom>
          <a:noFill/>
          <a:ln>
            <a:noFill/>
          </a:ln>
        </p:spPr>
        <p:txBody>
          <a:bodyPr spcFirstLastPara="1" wrap="square" lIns="91425" tIns="45700" rIns="91425" bIns="45700" anchor="t" anchorCtr="0">
            <a:spAutoFit/>
          </a:bodyPr>
          <a:lstStyle/>
          <a:p>
            <a:r>
              <a:rPr lang="en-IN" sz="3200" b="1" dirty="0"/>
              <a:t>How unit tests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451946" y="1482152"/>
            <a:ext cx="8135008" cy="2585283"/>
          </a:xfrm>
          <a:prstGeom prst="rect">
            <a:avLst/>
          </a:prstGeom>
          <a:noFill/>
          <a:ln>
            <a:noFill/>
          </a:ln>
        </p:spPr>
        <p:txBody>
          <a:bodyPr spcFirstLastPara="1" wrap="square" lIns="91425" tIns="45700" rIns="91425" bIns="45700" anchor="t" anchorCtr="0">
            <a:spAutoFit/>
          </a:bodyPr>
          <a:lstStyle/>
          <a:p>
            <a:pPr marL="285750" marR="0" lvl="0" indent="-171450" algn="just" rtl="0">
              <a:lnSpc>
                <a:spcPct val="100000"/>
              </a:lnSpc>
              <a:spcBef>
                <a:spcPts val="0"/>
              </a:spcBef>
              <a:spcAft>
                <a:spcPts val="0"/>
              </a:spcAft>
              <a:buClr>
                <a:srgbClr val="000000"/>
              </a:buClr>
              <a:buSzPts val="1800"/>
              <a:buFont typeface="Arial"/>
              <a:buNone/>
            </a:pPr>
            <a:r>
              <a:rPr lang="en-US" sz="1800" dirty="0">
                <a:latin typeface="Times" panose="02020603050405020304" pitchFamily="18" charset="0"/>
                <a:cs typeface="Times" panose="02020603050405020304" pitchFamily="18" charset="0"/>
              </a:rPr>
              <a:t>Developers can perform unit tests manually or automatically. </a:t>
            </a:r>
          </a:p>
          <a:p>
            <a:pPr marL="285750" marR="0" lvl="0" indent="-171450" algn="just" rtl="0">
              <a:lnSpc>
                <a:spcPct val="100000"/>
              </a:lnSpc>
              <a:spcBef>
                <a:spcPts val="0"/>
              </a:spcBef>
              <a:spcAft>
                <a:spcPts val="0"/>
              </a:spcAft>
              <a:buClr>
                <a:srgbClr val="000000"/>
              </a:buClr>
              <a:buSzPts val="1800"/>
              <a:buFont typeface="Arial"/>
              <a:buNone/>
            </a:pPr>
            <a:endParaRPr lang="en-US" sz="1800" dirty="0">
              <a:latin typeface="Times" panose="02020603050405020304" pitchFamily="18" charset="0"/>
              <a:cs typeface="Times" panose="02020603050405020304" pitchFamily="18" charset="0"/>
            </a:endParaRP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dirty="0">
                <a:latin typeface="Times" panose="02020603050405020304" pitchFamily="18" charset="0"/>
                <a:cs typeface="Times" panose="02020603050405020304" pitchFamily="18" charset="0"/>
              </a:rPr>
              <a:t>Those employing a manual method may have an instinctual document made detailing each step in the process; however, automated testing is the more common method for unit testing. </a:t>
            </a: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marL="400050" marR="0" lvl="0" indent="-285750" algn="just" rtl="0">
              <a:lnSpc>
                <a:spcPct val="100000"/>
              </a:lnSpc>
              <a:spcBef>
                <a:spcPts val="0"/>
              </a:spcBef>
              <a:spcAft>
                <a:spcPts val="0"/>
              </a:spcAft>
              <a:buClr>
                <a:srgbClr val="000000"/>
              </a:buClr>
              <a:buSzPts val="1800"/>
              <a:buFont typeface="Arial" panose="020B0604020202020204" pitchFamily="34" charset="0"/>
              <a:buChar char="•"/>
            </a:pPr>
            <a:r>
              <a:rPr lang="en-US" sz="1800" dirty="0">
                <a:latin typeface="Times" panose="02020603050405020304" pitchFamily="18" charset="0"/>
                <a:cs typeface="Times" panose="02020603050405020304" pitchFamily="18" charset="0"/>
              </a:rPr>
              <a:t>Automated approaches commonly use a testing framework to develop test cases. These frameworks are also set to flag and report any failed test cases while also providing a summary of test cases.</a:t>
            </a:r>
            <a:endParaRPr sz="1800" b="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
        <p:nvSpPr>
          <p:cNvPr id="148" name="Google Shape;148;p10"/>
          <p:cNvSpPr txBox="1"/>
          <p:nvPr/>
        </p:nvSpPr>
        <p:spPr>
          <a:xfrm>
            <a:off x="0" y="124636"/>
            <a:ext cx="6957847" cy="584735"/>
          </a:xfrm>
          <a:prstGeom prst="rect">
            <a:avLst/>
          </a:prstGeom>
          <a:noFill/>
          <a:ln>
            <a:noFill/>
          </a:ln>
        </p:spPr>
        <p:txBody>
          <a:bodyPr spcFirstLastPara="1" wrap="square" lIns="91425" tIns="45700" rIns="91425" bIns="45700" anchor="t" anchorCtr="0">
            <a:spAutoFit/>
          </a:bodyPr>
          <a:lstStyle/>
          <a:p>
            <a:r>
              <a:rPr lang="en-US" sz="3200" b="1" dirty="0"/>
              <a:t>Manual vs. automated unit testing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Unit testing advantages</a:t>
            </a:r>
          </a:p>
        </p:txBody>
      </p:sp>
      <p:sp>
        <p:nvSpPr>
          <p:cNvPr id="3" name="TextBox 2">
            <a:extLst>
              <a:ext uri="{FF2B5EF4-FFF2-40B4-BE49-F238E27FC236}">
                <a16:creationId xmlns:a16="http://schemas.microsoft.com/office/drawing/2014/main" xmlns="" id="{15A3465C-48F5-0E28-98F1-2FF0D1EF5CFF}"/>
              </a:ext>
            </a:extLst>
          </p:cNvPr>
          <p:cNvSpPr txBox="1"/>
          <p:nvPr/>
        </p:nvSpPr>
        <p:spPr>
          <a:xfrm>
            <a:off x="308118" y="1162373"/>
            <a:ext cx="6547944" cy="3693319"/>
          </a:xfrm>
          <a:prstGeom prst="rect">
            <a:avLst/>
          </a:prstGeom>
          <a:noFill/>
        </p:spPr>
        <p:txBody>
          <a:bodyPr wrap="square">
            <a:spAutoFit/>
          </a:bodyPr>
          <a:lstStyle/>
          <a:p>
            <a:r>
              <a:rPr lang="en-US" sz="1800" dirty="0">
                <a:latin typeface="Times" panose="02020603050405020304" pitchFamily="18" charset="0"/>
                <a:cs typeface="Times" panose="02020603050405020304" pitchFamily="18" charset="0"/>
              </a:rPr>
              <a:t>There are many advantages to unit testing, including the following:</a:t>
            </a:r>
          </a:p>
          <a:p>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The earlier a problem is identified, the fewer compound errors   occur.</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Fixing problems early is usually cheaper than fixing them later in development.</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Easier debugging processes.</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can quickly make changes to the codebase.</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Developers can reuse code and migrate it to new projects.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986</Words>
  <Application>Microsoft Office PowerPoint</Application>
  <PresentationFormat>On-screen Show (4:3)</PresentationFormat>
  <Paragraphs>105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8</cp:revision>
  <dcterms:created xsi:type="dcterms:W3CDTF">2010-04-09T07:36:15Z</dcterms:created>
  <dcterms:modified xsi:type="dcterms:W3CDTF">2024-03-14T05:13:26Z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