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868" r:id="rId3"/>
    <p:sldId id="872" r:id="rId4"/>
    <p:sldId id="871" r:id="rId5"/>
    <p:sldId id="870" r:id="rId6"/>
    <p:sldId id="869" r:id="rId7"/>
    <p:sldId id="875" r:id="rId8"/>
    <p:sldId id="874" r:id="rId9"/>
    <p:sldId id="873" r:id="rId10"/>
    <p:sldId id="878" r:id="rId11"/>
    <p:sldId id="877" r:id="rId12"/>
    <p:sldId id="879" r:id="rId13"/>
    <p:sldId id="883" r:id="rId14"/>
    <p:sldId id="880" r:id="rId15"/>
    <p:sldId id="881" r:id="rId16"/>
    <p:sldId id="884" r:id="rId17"/>
    <p:sldId id="885" r:id="rId18"/>
    <p:sldId id="863" r:id="rId19"/>
    <p:sldId id="854" r:id="rId20"/>
    <p:sldId id="313" r:id="rId21"/>
  </p:sldIdLst>
  <p:sldSz cx="9144000" cy="6858000" type="screen4x3"/>
  <p:notesSz cx="7559675" cy="10691813"/>
  <p:embeddedFontLst>
    <p:embeddedFont>
      <p:font typeface="Calibri" pitchFamily="34" charset="0"/>
      <p:regular r:id="rId23"/>
      <p:bold r:id="rId24"/>
      <p:italic r:id="rId25"/>
      <p:boldItalic r:id="rId26"/>
    </p:embeddedFont>
    <p:embeddedFont>
      <p:font typeface="Verdana" pitchFamily="34" charset="0"/>
      <p:regular r:id="rId27"/>
      <p:bold r:id="rId28"/>
      <p:italic r:id="rId29"/>
      <p:boldItalic r:id="rId30"/>
    </p:embeddedFont>
    <p:embeddedFont>
      <p:font typeface="Times"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461" autoAdjust="0"/>
  </p:normalViewPr>
  <p:slideViewPr>
    <p:cSldViewPr snapToGrid="0">
      <p:cViewPr varScale="1">
        <p:scale>
          <a:sx n="74" d="100"/>
          <a:sy n="74" d="100"/>
        </p:scale>
        <p:origin x="-1690" y="-6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xmlns=""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OOSE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freeprojectz.com/uml-diagram/college-management-system-sequence-diagram" TargetMode="External"/><Relationship Id="rId2" Type="http://schemas.openxmlformats.org/officeDocument/2006/relationships/hyperlink" Target="https://codebun.com/uml-diagram-for-bank-management-system/" TargetMode="External"/><Relationship Id="rId1" Type="http://schemas.openxmlformats.org/officeDocument/2006/relationships/slideLayout" Target="../slideLayouts/slideLayout13.xml"/><Relationship Id="rId6" Type="http://schemas.openxmlformats.org/officeDocument/2006/relationships/hyperlink" Target="https://www.tutorialspoint.com/software_testing_dictionary/acceptance_testing.htm" TargetMode="External"/><Relationship Id="rId5" Type="http://schemas.openxmlformats.org/officeDocument/2006/relationships/hyperlink" Target="https://www.tutorialspoint.com/software_testing_dictionary/validation_testing.htm" TargetMode="External"/><Relationship Id="rId4" Type="http://schemas.openxmlformats.org/officeDocument/2006/relationships/hyperlink" Target="https://www.tutorialspoint.com/software_testing_dictionary/alpha_testing.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Introduction to Interaction Diagrams</a:t>
            </a:r>
            <a:endParaRPr lang="en-US" sz="32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xmlns=""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
        <p:nvSpPr>
          <p:cNvPr id="2" name="Footer Placeholder 1">
            <a:extLst>
              <a:ext uri="{FF2B5EF4-FFF2-40B4-BE49-F238E27FC236}">
                <a16:creationId xmlns:a16="http://schemas.microsoft.com/office/drawing/2014/main" xmlns="" id="{E0A8F730-1166-A910-05BB-63B5003315F0}"/>
              </a:ext>
            </a:extLst>
          </p:cNvPr>
          <p:cNvSpPr>
            <a:spLocks noGrp="1"/>
          </p:cNvSpPr>
          <p:nvPr>
            <p:ph type="ftr" idx="11"/>
          </p:nvPr>
        </p:nvSpPr>
        <p:spPr/>
        <p:txBody>
          <a:bodyPr/>
          <a:lstStyle/>
          <a:p>
            <a:r>
              <a:rPr lang="en-IN"/>
              <a:t>OOSE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6E27A-28D8-53B3-C1EE-F61625344EF9}"/>
              </a:ext>
            </a:extLst>
          </p:cNvPr>
          <p:cNvSpPr>
            <a:spLocks noGrp="1"/>
          </p:cNvSpPr>
          <p:nvPr>
            <p:ph type="title"/>
          </p:nvPr>
        </p:nvSpPr>
        <p:spPr/>
        <p:txBody>
          <a:bodyPr/>
          <a:lstStyle/>
          <a:p>
            <a:r>
              <a:rPr lang="en-IN" dirty="0"/>
              <a:t>Cont..</a:t>
            </a:r>
          </a:p>
        </p:txBody>
      </p:sp>
      <p:sp>
        <p:nvSpPr>
          <p:cNvPr id="3" name="Text Placeholder 2">
            <a:extLst>
              <a:ext uri="{FF2B5EF4-FFF2-40B4-BE49-F238E27FC236}">
                <a16:creationId xmlns:a16="http://schemas.microsoft.com/office/drawing/2014/main" xmlns="" id="{37B5EFA5-BA52-0AB6-18C4-0F8980DF41CE}"/>
              </a:ext>
            </a:extLst>
          </p:cNvPr>
          <p:cNvSpPr>
            <a:spLocks noGrp="1"/>
          </p:cNvSpPr>
          <p:nvPr>
            <p:ph type="body" idx="1"/>
          </p:nvPr>
        </p:nvSpPr>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The second interaction diagram is the collaboration diagram. It shows the object organization as seen in the following diagram. In the collaboration diagram, the method call sequence is indicated by some numbering technique. The number indicates how the methods are called one after another. We have taken the same order management system to describe the collaboration diagram.</a:t>
            </a:r>
          </a:p>
          <a:p>
            <a:pPr algn="l"/>
            <a:r>
              <a:rPr lang="en-US" sz="2000" b="0" i="0" dirty="0">
                <a:solidFill>
                  <a:srgbClr val="000000"/>
                </a:solidFill>
                <a:effectLst/>
                <a:latin typeface="Times New Roman" panose="02020603050405020304" pitchFamily="18" charset="0"/>
                <a:cs typeface="Times New Roman" panose="02020603050405020304" pitchFamily="18" charset="0"/>
              </a:rPr>
              <a:t>Method calls are similar to that of a sequence diagram. However, difference being the sequence diagram does not describe the object organization, whereas the collaboration diagram shows the object organization.</a:t>
            </a:r>
          </a:p>
          <a:p>
            <a:pPr algn="l"/>
            <a:r>
              <a:rPr lang="en-US" sz="2000" b="0" i="0" dirty="0">
                <a:solidFill>
                  <a:srgbClr val="000000"/>
                </a:solidFill>
                <a:effectLst/>
                <a:latin typeface="Times New Roman" panose="02020603050405020304" pitchFamily="18" charset="0"/>
                <a:cs typeface="Times New Roman" panose="02020603050405020304" pitchFamily="18" charset="0"/>
              </a:rPr>
              <a:t>To choose between these two diagrams, emphasis is placed on the type of requirement. If the time sequence is important, then the sequence diagram is used. If organization is required, then collaboration diagram is used.</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B2FEFDAB-8211-6AD9-E7BF-566B9F639A78}"/>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385699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DBADD-739A-E6B6-4B1F-7D3E14286958}"/>
              </a:ext>
            </a:extLst>
          </p:cNvPr>
          <p:cNvSpPr>
            <a:spLocks noGrp="1"/>
          </p:cNvSpPr>
          <p:nvPr>
            <p:ph type="title"/>
          </p:nvPr>
        </p:nvSpPr>
        <p:spPr/>
        <p:txBody>
          <a:bodyPr/>
          <a:lstStyle/>
          <a:p>
            <a:r>
              <a:rPr lang="en-US" b="0" i="0" dirty="0">
                <a:solidFill>
                  <a:srgbClr val="000000"/>
                </a:solidFill>
                <a:effectLst/>
                <a:latin typeface="var(--ff-lato)"/>
              </a:rPr>
              <a:t>Where to Use Interaction Diagrams?</a:t>
            </a:r>
            <a:br>
              <a:rPr lang="en-US" b="0" i="0" dirty="0">
                <a:solidFill>
                  <a:srgbClr val="000000"/>
                </a:solidFill>
                <a:effectLst/>
                <a:latin typeface="var(--ff-lato)"/>
              </a:rPr>
            </a:br>
            <a:endParaRPr lang="en-IN" dirty="0"/>
          </a:p>
        </p:txBody>
      </p:sp>
      <p:sp>
        <p:nvSpPr>
          <p:cNvPr id="3" name="Text Placeholder 2">
            <a:extLst>
              <a:ext uri="{FF2B5EF4-FFF2-40B4-BE49-F238E27FC236}">
                <a16:creationId xmlns:a16="http://schemas.microsoft.com/office/drawing/2014/main" xmlns="" id="{EB45EBCE-D113-AC29-9EA2-9B08728CA6FD}"/>
              </a:ext>
            </a:extLst>
          </p:cNvPr>
          <p:cNvSpPr>
            <a:spLocks noGrp="1"/>
          </p:cNvSpPr>
          <p:nvPr>
            <p:ph type="body" idx="1"/>
          </p:nvPr>
        </p:nvSpPr>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main purpose of both the diagrams are similar as they are used to capture the dynamic behavior of a system. However, the specific purpose is more important to clarify and understand.</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Sequence diagrams are used to capture the order of messages flowing from one object to another. Collaboration diagrams are used to describe the structural organization of the objects taking part in the interaction. A single diagram is not sufficient to describe the dynamic aspect of an entire system, so a set of diagrams are used to capture it as a whole.</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3F98B166-0263-A704-A4AD-C60C8EE8ED85}"/>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128659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8DFC9-D78B-0F0C-B968-4F27D8CFC26E}"/>
              </a:ext>
            </a:extLst>
          </p:cNvPr>
          <p:cNvSpPr>
            <a:spLocks noGrp="1"/>
          </p:cNvSpPr>
          <p:nvPr>
            <p:ph type="title"/>
          </p:nvPr>
        </p:nvSpPr>
        <p:spPr/>
        <p:txBody>
          <a:bodyPr/>
          <a:lstStyle/>
          <a:p>
            <a:r>
              <a:rPr lang="en-IN" dirty="0"/>
              <a:t>Cont..</a:t>
            </a:r>
          </a:p>
        </p:txBody>
      </p:sp>
      <p:sp>
        <p:nvSpPr>
          <p:cNvPr id="3" name="Text Placeholder 2">
            <a:extLst>
              <a:ext uri="{FF2B5EF4-FFF2-40B4-BE49-F238E27FC236}">
                <a16:creationId xmlns:a16="http://schemas.microsoft.com/office/drawing/2014/main" xmlns="" id="{FCFDBFC5-B21F-F630-D931-9CC7F6C7E3DA}"/>
              </a:ext>
            </a:extLst>
          </p:cNvPr>
          <p:cNvSpPr>
            <a:spLocks noGrp="1"/>
          </p:cNvSpPr>
          <p:nvPr>
            <p:ph type="body" idx="1"/>
          </p:nvPr>
        </p:nvSpPr>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Interaction diagrams are used when we want to understand the message flow and the structural organization. Message flow means the sequence of control flow from one object to another. Structural organization means the visual organization of the elements in a system.</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Interaction diagrams can be used −</a:t>
            </a:r>
          </a:p>
          <a:p>
            <a:pPr marL="11430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	To model the flow of control by time sequence.</a:t>
            </a:r>
          </a:p>
          <a:p>
            <a:pPr marL="11430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	To model the flow of control by structural organizations.</a:t>
            </a:r>
          </a:p>
          <a:p>
            <a:pPr marL="11430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	For forward engineering.</a:t>
            </a:r>
          </a:p>
          <a:p>
            <a:pPr marL="11430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	For reverse engineering.</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F59CDC4A-5A99-3BFC-68A6-8E801A2D777A}"/>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121638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68F1C-BE00-60F3-C42F-1DA4122A250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4E82A5EB-62C4-A55E-1F49-1F9A2935540C}"/>
              </a:ext>
            </a:extLst>
          </p:cNvPr>
          <p:cNvSpPr>
            <a:spLocks noGrp="1"/>
          </p:cNvSpPr>
          <p:nvPr>
            <p:ph type="body" idx="1"/>
          </p:nvPr>
        </p:nvSpPr>
        <p:spPr/>
        <p:txBody>
          <a:bodyPr>
            <a:normAutofit/>
          </a:bodyPr>
          <a:lstStyle/>
          <a:p>
            <a:pPr marL="114300" indent="0">
              <a:buNone/>
            </a:pPr>
            <a:r>
              <a:rPr lang="en-IN" sz="2400" b="1" dirty="0"/>
              <a:t>	</a:t>
            </a:r>
          </a:p>
          <a:p>
            <a:pPr marL="114300" indent="0">
              <a:buNone/>
            </a:pPr>
            <a:endParaRPr lang="en-IN" sz="2400" b="1" dirty="0"/>
          </a:p>
          <a:p>
            <a:pPr marL="114300" indent="0">
              <a:buNone/>
            </a:pPr>
            <a:endParaRPr lang="en-IN" sz="2400" b="1" dirty="0"/>
          </a:p>
          <a:p>
            <a:pPr marL="114300" indent="0" algn="ctr">
              <a:buNone/>
            </a:pPr>
            <a:r>
              <a:rPr lang="en-IN" sz="2400" b="1" dirty="0"/>
              <a:t>Examples: Interaction Diagrams</a:t>
            </a:r>
          </a:p>
        </p:txBody>
      </p:sp>
      <p:sp>
        <p:nvSpPr>
          <p:cNvPr id="4" name="Footer Placeholder 3">
            <a:extLst>
              <a:ext uri="{FF2B5EF4-FFF2-40B4-BE49-F238E27FC236}">
                <a16:creationId xmlns:a16="http://schemas.microsoft.com/office/drawing/2014/main" xmlns="" id="{92F1B426-23B5-3B24-7F3F-28190C3AEA4E}"/>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176117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C0B74-309D-E7F2-5072-29F0DD7B09F3}"/>
              </a:ext>
            </a:extLst>
          </p:cNvPr>
          <p:cNvSpPr>
            <a:spLocks noGrp="1"/>
          </p:cNvSpPr>
          <p:nvPr>
            <p:ph type="title"/>
          </p:nvPr>
        </p:nvSpPr>
        <p:spPr/>
        <p:txBody>
          <a:bodyPr/>
          <a:lstStyle/>
          <a:p>
            <a:r>
              <a:rPr lang="en-IN" dirty="0"/>
              <a:t>College Management System </a:t>
            </a:r>
          </a:p>
        </p:txBody>
      </p:sp>
      <p:sp>
        <p:nvSpPr>
          <p:cNvPr id="3" name="Text Placeholder 2">
            <a:extLst>
              <a:ext uri="{FF2B5EF4-FFF2-40B4-BE49-F238E27FC236}">
                <a16:creationId xmlns:a16="http://schemas.microsoft.com/office/drawing/2014/main" xmlns="" id="{53015FFF-2DB8-1385-9A33-B3C57571EF32}"/>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xmlns="" id="{90204ABB-4248-50F7-7E8B-D7C4E1B4792B}"/>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DDE69382-D518-9A79-2B25-C60367F1E639}"/>
              </a:ext>
            </a:extLst>
          </p:cNvPr>
          <p:cNvPicPr>
            <a:picLocks noChangeAspect="1"/>
          </p:cNvPicPr>
          <p:nvPr/>
        </p:nvPicPr>
        <p:blipFill>
          <a:blip r:embed="rId2"/>
          <a:stretch>
            <a:fillRect/>
          </a:stretch>
        </p:blipFill>
        <p:spPr>
          <a:xfrm>
            <a:off x="286670" y="1314679"/>
            <a:ext cx="8465639" cy="4745824"/>
          </a:xfrm>
          <a:prstGeom prst="rect">
            <a:avLst/>
          </a:prstGeom>
        </p:spPr>
      </p:pic>
    </p:spTree>
    <p:extLst>
      <p:ext uri="{BB962C8B-B14F-4D97-AF65-F5344CB8AC3E}">
        <p14:creationId xmlns:p14="http://schemas.microsoft.com/office/powerpoint/2010/main" xmlns="" val="191749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0E41A-4733-C9CD-E527-708538D66CF9}"/>
              </a:ext>
            </a:extLst>
          </p:cNvPr>
          <p:cNvSpPr>
            <a:spLocks noGrp="1"/>
          </p:cNvSpPr>
          <p:nvPr>
            <p:ph type="title"/>
          </p:nvPr>
        </p:nvSpPr>
        <p:spPr/>
        <p:txBody>
          <a:bodyPr/>
          <a:lstStyle/>
          <a:p>
            <a:r>
              <a:rPr lang="en-IN" dirty="0"/>
              <a:t>Interaction diagram of library management system</a:t>
            </a:r>
          </a:p>
        </p:txBody>
      </p:sp>
      <p:sp>
        <p:nvSpPr>
          <p:cNvPr id="4" name="Footer Placeholder 3">
            <a:extLst>
              <a:ext uri="{FF2B5EF4-FFF2-40B4-BE49-F238E27FC236}">
                <a16:creationId xmlns:a16="http://schemas.microsoft.com/office/drawing/2014/main" xmlns="" id="{12083A24-BDF2-C128-A9AE-C778C848F613}"/>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2C7F03CE-4D7A-332E-5753-523040D64E3B}"/>
              </a:ext>
            </a:extLst>
          </p:cNvPr>
          <p:cNvPicPr>
            <a:picLocks noChangeAspect="1"/>
          </p:cNvPicPr>
          <p:nvPr/>
        </p:nvPicPr>
        <p:blipFill>
          <a:blip r:embed="rId2"/>
          <a:stretch>
            <a:fillRect/>
          </a:stretch>
        </p:blipFill>
        <p:spPr>
          <a:xfrm>
            <a:off x="1280653" y="1195075"/>
            <a:ext cx="6582694" cy="4467849"/>
          </a:xfrm>
          <a:prstGeom prst="rect">
            <a:avLst/>
          </a:prstGeom>
        </p:spPr>
      </p:pic>
    </p:spTree>
    <p:extLst>
      <p:ext uri="{BB962C8B-B14F-4D97-AF65-F5344CB8AC3E}">
        <p14:creationId xmlns:p14="http://schemas.microsoft.com/office/powerpoint/2010/main" xmlns="" val="236544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D20705-34B7-4A8F-D099-FD77C206CC8C}"/>
              </a:ext>
            </a:extLst>
          </p:cNvPr>
          <p:cNvSpPr>
            <a:spLocks noGrp="1"/>
          </p:cNvSpPr>
          <p:nvPr>
            <p:ph type="title"/>
          </p:nvPr>
        </p:nvSpPr>
        <p:spPr/>
        <p:txBody>
          <a:bodyPr/>
          <a:lstStyle/>
          <a:p>
            <a:r>
              <a:rPr lang="en-IN" dirty="0"/>
              <a:t>Interaction diagram of hospital management system</a:t>
            </a:r>
          </a:p>
        </p:txBody>
      </p:sp>
      <p:sp>
        <p:nvSpPr>
          <p:cNvPr id="4" name="Footer Placeholder 3">
            <a:extLst>
              <a:ext uri="{FF2B5EF4-FFF2-40B4-BE49-F238E27FC236}">
                <a16:creationId xmlns:a16="http://schemas.microsoft.com/office/drawing/2014/main" xmlns="" id="{24A52A9D-2349-4DC2-A418-4ADB16F07BF7}"/>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FFA6A0CD-AE89-DE05-2B36-0F67D13812F4}"/>
              </a:ext>
            </a:extLst>
          </p:cNvPr>
          <p:cNvPicPr>
            <a:picLocks noChangeAspect="1"/>
          </p:cNvPicPr>
          <p:nvPr/>
        </p:nvPicPr>
        <p:blipFill>
          <a:blip r:embed="rId2"/>
          <a:stretch>
            <a:fillRect/>
          </a:stretch>
        </p:blipFill>
        <p:spPr>
          <a:xfrm>
            <a:off x="903890" y="1095049"/>
            <a:ext cx="7210096" cy="4895848"/>
          </a:xfrm>
          <a:prstGeom prst="rect">
            <a:avLst/>
          </a:prstGeom>
        </p:spPr>
      </p:pic>
    </p:spTree>
    <p:extLst>
      <p:ext uri="{BB962C8B-B14F-4D97-AF65-F5344CB8AC3E}">
        <p14:creationId xmlns:p14="http://schemas.microsoft.com/office/powerpoint/2010/main" xmlns="" val="53748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D649A-BF0A-7109-AE0E-00A452BFE801}"/>
              </a:ext>
            </a:extLst>
          </p:cNvPr>
          <p:cNvSpPr>
            <a:spLocks noGrp="1"/>
          </p:cNvSpPr>
          <p:nvPr>
            <p:ph type="title"/>
          </p:nvPr>
        </p:nvSpPr>
        <p:spPr/>
        <p:txBody>
          <a:bodyPr/>
          <a:lstStyle/>
          <a:p>
            <a:r>
              <a:rPr lang="en-IN" dirty="0"/>
              <a:t>Interaction diagram of bank system</a:t>
            </a:r>
          </a:p>
        </p:txBody>
      </p:sp>
      <p:sp>
        <p:nvSpPr>
          <p:cNvPr id="3" name="Text Placeholder 2">
            <a:extLst>
              <a:ext uri="{FF2B5EF4-FFF2-40B4-BE49-F238E27FC236}">
                <a16:creationId xmlns:a16="http://schemas.microsoft.com/office/drawing/2014/main" xmlns="" id="{2FCA9889-E72D-2B0E-F5A4-9CCFC3E8BCCB}"/>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xmlns="" id="{B3EB1D88-D8C3-6167-C54B-978CE94DDA8A}"/>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AB86137B-AA6D-D079-59EE-353248F666EA}"/>
              </a:ext>
            </a:extLst>
          </p:cNvPr>
          <p:cNvPicPr>
            <a:picLocks noChangeAspect="1"/>
          </p:cNvPicPr>
          <p:nvPr/>
        </p:nvPicPr>
        <p:blipFill>
          <a:blip r:embed="rId2"/>
          <a:stretch>
            <a:fillRect/>
          </a:stretch>
        </p:blipFill>
        <p:spPr>
          <a:xfrm>
            <a:off x="147144" y="1176022"/>
            <a:ext cx="8860221" cy="4983039"/>
          </a:xfrm>
          <a:prstGeom prst="rect">
            <a:avLst/>
          </a:prstGeom>
        </p:spPr>
      </p:pic>
    </p:spTree>
    <p:extLst>
      <p:ext uri="{BB962C8B-B14F-4D97-AF65-F5344CB8AC3E}">
        <p14:creationId xmlns:p14="http://schemas.microsoft.com/office/powerpoint/2010/main" xmlns="" val="20004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DDC6A74-6C13-2D2F-C608-B1486FFA7C1B}"/>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Practice Questions ?</a:t>
            </a:r>
            <a:endParaRPr lang="en-IN" sz="36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xmlns="" id="{BB83B3E5-FBEE-1670-0A62-2CE34F0DCB96}"/>
              </a:ext>
            </a:extLst>
          </p:cNvPr>
          <p:cNvSpPr txBox="1"/>
          <p:nvPr/>
        </p:nvSpPr>
        <p:spPr>
          <a:xfrm>
            <a:off x="819807" y="1638126"/>
            <a:ext cx="7556938" cy="3262432"/>
          </a:xfrm>
          <a:prstGeom prst="rect">
            <a:avLst/>
          </a:prstGeom>
          <a:noFill/>
        </p:spPr>
        <p:txBody>
          <a:bodyPr wrap="square">
            <a:spAutoFit/>
          </a:bodyPr>
          <a:lstStyle/>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 College information system.</a:t>
            </a:r>
          </a:p>
          <a:p>
            <a:pPr marL="457200" indent="-457200" algn="l" fontAlgn="base">
              <a:buFont typeface="+mj-lt"/>
              <a:buAutoNum type="arabicPeriod"/>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Library Management system.</a:t>
            </a:r>
          </a:p>
          <a:p>
            <a:pPr marL="457200" indent="-457200" algn="l" fontAlgn="base">
              <a:buFont typeface="+mj-lt"/>
              <a:buAutoNum type="arabicPeriod"/>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Hospital Management System.</a:t>
            </a:r>
          </a:p>
          <a:p>
            <a:pPr marL="457200" indent="-457200" algn="l" fontAlgn="base">
              <a:buFont typeface="+mj-lt"/>
              <a:buAutoNum type="arabicPeriod"/>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Banking System.</a:t>
            </a:r>
          </a:p>
          <a:p>
            <a:pPr marL="285750" indent="-285750" algn="l" fontAlgn="base">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2400" i="0" dirty="0">
              <a:solidFill>
                <a:schemeClr val="tx1"/>
              </a:solidFill>
              <a:effectLst/>
              <a:latin typeface="Times" panose="02020603050405020304" pitchFamily="18" charset="0"/>
              <a:cs typeface="Times" panose="02020603050405020304" pitchFamily="18" charset="0"/>
            </a:endParaRPr>
          </a:p>
          <a:p>
            <a:pPr marL="285750" indent="-285750" algn="l"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98591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A133931-F016-E28E-6DEA-D45556203C87}"/>
              </a:ext>
            </a:extLst>
          </p:cNvPr>
          <p:cNvSpPr txBox="1"/>
          <p:nvPr/>
        </p:nvSpPr>
        <p:spPr>
          <a:xfrm>
            <a:off x="89554" y="275717"/>
            <a:ext cx="7395327" cy="1077218"/>
          </a:xfrm>
          <a:prstGeom prst="rect">
            <a:avLst/>
          </a:prstGeom>
          <a:noFill/>
        </p:spPr>
        <p:txBody>
          <a:bodyPr wrap="square">
            <a:spAutoFit/>
          </a:bodyPr>
          <a:lstStyle/>
          <a:p>
            <a:pPr algn="ctr"/>
            <a:r>
              <a:rPr lang="en-US" altLang="en-US" sz="3200" b="1" baseline="0" dirty="0">
                <a:latin typeface="Times" panose="02020603050405020304" pitchFamily="18" charset="0"/>
                <a:cs typeface="Times" panose="02020603050405020304" pitchFamily="18" charset="0"/>
              </a:rPr>
              <a:t>Bibliography-Topic wise</a:t>
            </a:r>
          </a:p>
          <a:p>
            <a:pPr algn="ctr"/>
            <a:r>
              <a:rPr lang="en-US" altLang="en-US" sz="3200" b="1" baseline="0" dirty="0">
                <a:latin typeface="Times" panose="02020603050405020304" pitchFamily="18" charset="0"/>
                <a:cs typeface="Times" panose="02020603050405020304" pitchFamily="18" charset="0"/>
              </a:rPr>
              <a:t>(Times New Roman size 32, Black)</a:t>
            </a:r>
          </a:p>
        </p:txBody>
      </p:sp>
      <p:sp>
        <p:nvSpPr>
          <p:cNvPr id="4" name="TextBox 3">
            <a:extLst>
              <a:ext uri="{FF2B5EF4-FFF2-40B4-BE49-F238E27FC236}">
                <a16:creationId xmlns:a16="http://schemas.microsoft.com/office/drawing/2014/main" xmlns="" id="{30E0F2C0-68C8-AD8D-4B1F-E2B4BEDD726F}"/>
              </a:ext>
            </a:extLst>
          </p:cNvPr>
          <p:cNvSpPr txBox="1"/>
          <p:nvPr/>
        </p:nvSpPr>
        <p:spPr>
          <a:xfrm>
            <a:off x="763571" y="2111382"/>
            <a:ext cx="7395327" cy="2585323"/>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2"/>
              </a:rPr>
              <a:t>https://codebun.com/uml-diagram-for-bank-management-system/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3"/>
              </a:rPr>
              <a:t>https://www.freeprojectz.com/uml-diagram/college-management-system-sequence-diagram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4"/>
              </a:rPr>
              <a:t>https://www.tutorialspoint.com/software_testing_dictionary/alpha_testing.htm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5"/>
              </a:rPr>
              <a:t>https://www.tutorialspoint.com/software_testing_dictionary/validation_testing.htm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6"/>
              </a:rPr>
              <a:t>https://www.tutorialspoint.com/software_testing_dictionary/acceptance_testing.htm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627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692A3-49D1-A9BA-3A80-A389D2542718}"/>
              </a:ext>
            </a:extLst>
          </p:cNvPr>
          <p:cNvSpPr>
            <a:spLocks noGrp="1"/>
          </p:cNvSpPr>
          <p:nvPr>
            <p:ph type="title"/>
          </p:nvPr>
        </p:nvSpPr>
        <p:spPr/>
        <p:txBody>
          <a:bodyPr/>
          <a:lstStyle/>
          <a:p>
            <a:r>
              <a:rPr lang="en-IN" dirty="0"/>
              <a:t>Contents</a:t>
            </a:r>
          </a:p>
        </p:txBody>
      </p:sp>
      <p:sp>
        <p:nvSpPr>
          <p:cNvPr id="3" name="Text Placeholder 2">
            <a:extLst>
              <a:ext uri="{FF2B5EF4-FFF2-40B4-BE49-F238E27FC236}">
                <a16:creationId xmlns:a16="http://schemas.microsoft.com/office/drawing/2014/main" xmlns="" id="{BB68DFDE-AFC8-65C8-CBCE-7BE66E953821}"/>
              </a:ext>
            </a:extLst>
          </p:cNvPr>
          <p:cNvSpPr>
            <a:spLocks noGrp="1"/>
          </p:cNvSpPr>
          <p:nvPr>
            <p:ph type="body" idx="1"/>
          </p:nvPr>
        </p:nvSpPr>
        <p:spPr/>
        <p:txBody>
          <a:bodyPr>
            <a:norm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Introduction to Interaction diagrams</a:t>
            </a:r>
          </a:p>
          <a:p>
            <a:r>
              <a:rPr lang="en-IN" sz="2000" i="0" dirty="0">
                <a:solidFill>
                  <a:srgbClr val="000000"/>
                </a:solidFill>
                <a:effectLst/>
                <a:latin typeface="Times New Roman" panose="02020603050405020304" pitchFamily="18" charset="0"/>
                <a:cs typeface="Times New Roman" panose="02020603050405020304" pitchFamily="18" charset="0"/>
              </a:rPr>
              <a:t>Purpose of Interaction Diagrams</a:t>
            </a:r>
          </a:p>
          <a:p>
            <a:r>
              <a:rPr lang="en-IN" sz="2000" i="0" dirty="0">
                <a:solidFill>
                  <a:srgbClr val="000000"/>
                </a:solidFill>
                <a:effectLst/>
                <a:latin typeface="Times New Roman" panose="02020603050405020304" pitchFamily="18" charset="0"/>
                <a:cs typeface="Times New Roman" panose="02020603050405020304" pitchFamily="18" charset="0"/>
              </a:rPr>
              <a:t>Draw an Interaction Diagram</a:t>
            </a:r>
          </a:p>
          <a:p>
            <a:r>
              <a:rPr lang="en-IN" sz="2000" i="0" dirty="0">
                <a:effectLst/>
                <a:latin typeface="Times New Roman" panose="02020603050405020304" pitchFamily="18" charset="0"/>
                <a:cs typeface="Times New Roman" panose="02020603050405020304" pitchFamily="18" charset="0"/>
              </a:rPr>
              <a:t>Sequence Diagram</a:t>
            </a:r>
          </a:p>
          <a:p>
            <a:r>
              <a:rPr lang="en-IN" sz="2000" i="0" dirty="0">
                <a:effectLst/>
                <a:latin typeface="Times New Roman" panose="02020603050405020304" pitchFamily="18" charset="0"/>
                <a:cs typeface="Times New Roman" panose="02020603050405020304" pitchFamily="18" charset="0"/>
              </a:rPr>
              <a:t>Collaboration Diagram</a:t>
            </a:r>
          </a:p>
          <a:p>
            <a:r>
              <a:rPr lang="en-IN" sz="2000" i="0" dirty="0">
                <a:solidFill>
                  <a:srgbClr val="000000"/>
                </a:solidFill>
                <a:effectLst/>
                <a:latin typeface="Times New Roman" panose="02020603050405020304" pitchFamily="18" charset="0"/>
                <a:cs typeface="Times New Roman" panose="02020603050405020304" pitchFamily="18" charset="0"/>
              </a:rPr>
              <a:t>Use of Interaction Diagrams</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23F8EC6-401E-C033-B8C9-B6870EDD91B7}"/>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387813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E2D21-A49A-B7BF-33D0-B0F47636B016}"/>
              </a:ext>
            </a:extLst>
          </p:cNvPr>
          <p:cNvSpPr>
            <a:spLocks noGrp="1"/>
          </p:cNvSpPr>
          <p:nvPr>
            <p:ph type="title"/>
          </p:nvPr>
        </p:nvSpPr>
        <p:spPr>
          <a:xfrm>
            <a:off x="-1" y="0"/>
            <a:ext cx="5707117" cy="914040"/>
          </a:xfrm>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
            </a:r>
            <a:br>
              <a:rPr lang="en-IN" sz="2800" b="1" dirty="0">
                <a:effectLst/>
                <a:latin typeface="Calibri" panose="020F0502020204030204" pitchFamily="34" charset="0"/>
                <a:ea typeface="Calibri" panose="020F0502020204030204" pitchFamily="34" charset="0"/>
                <a:cs typeface="Times New Roman" panose="02020603050405020304" pitchFamily="18" charset="0"/>
              </a:rPr>
            </a:br>
            <a:r>
              <a:rPr lang="en-IN" sz="2800" b="1" dirty="0">
                <a:effectLst/>
                <a:latin typeface="Calibri" panose="020F0502020204030204" pitchFamily="34" charset="0"/>
                <a:ea typeface="Calibri" panose="020F0502020204030204" pitchFamily="34" charset="0"/>
                <a:cs typeface="Times New Roman" panose="02020603050405020304" pitchFamily="18" charset="0"/>
              </a:rPr>
              <a:t> Introduction to Interaction diagrams</a:t>
            </a:r>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xmlns="" id="{88130FB1-438F-B72C-1F06-19299947334A}"/>
              </a:ext>
            </a:extLst>
          </p:cNvPr>
          <p:cNvSpPr>
            <a:spLocks noGrp="1"/>
          </p:cNvSpPr>
          <p:nvPr>
            <p:ph type="body" idx="1"/>
          </p:nvPr>
        </p:nvSpPr>
        <p:spPr/>
        <p:txBody>
          <a:bodyPr>
            <a:normAutofit/>
          </a:bodyPr>
          <a:lstStyle/>
          <a:p>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term Interaction, it is clear that the diagram is </a:t>
            </a:r>
            <a:r>
              <a:rPr lang="en-US" sz="20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used to describe some type of interactions among the different elements in the model</a:t>
            </a: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interaction is a part of dynamic behavior of the system.</a:t>
            </a:r>
          </a:p>
          <a:p>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interactive behavior is represented by two diagrams known as </a:t>
            </a:r>
          </a:p>
          <a:p>
            <a:pPr marL="114300" indent="0">
              <a:buNone/>
            </a:pPr>
            <a:r>
              <a:rPr lang="en-US" sz="20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Sequence diagram</a:t>
            </a: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p>
          <a:p>
            <a:pPr marL="114300" indent="0">
              <a:buNone/>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 </a:t>
            </a:r>
            <a:r>
              <a:rPr lang="en-US" sz="20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Collaboration diagram</a:t>
            </a:r>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0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purpose of both the diagrams are similar.</a:t>
            </a:r>
          </a:p>
          <a:p>
            <a:r>
              <a:rPr lang="en-US" sz="20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Sequence diagram </a:t>
            </a:r>
            <a:r>
              <a:rPr lang="en-US" sz="20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emphasizes on time sequence of messages </a:t>
            </a:r>
            <a:r>
              <a:rPr lang="en-US" sz="20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collaboration diagram </a:t>
            </a:r>
            <a:r>
              <a:rPr lang="en-US" sz="20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emphasizes on the structural organization of the objects that send and receive messages.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4DE6B9B-EBDF-7B02-B920-C401885FE357}"/>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103173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1FA39-D27F-7A25-BE0F-6516DEDB5CB0}"/>
              </a:ext>
            </a:extLst>
          </p:cNvPr>
          <p:cNvSpPr>
            <a:spLocks noGrp="1"/>
          </p:cNvSpPr>
          <p:nvPr>
            <p:ph type="title"/>
          </p:nvPr>
        </p:nvSpPr>
        <p:spPr/>
        <p:txBody>
          <a:bodyPr/>
          <a:lstStyle/>
          <a:p>
            <a:r>
              <a:rPr lang="en-IN" b="0" i="0" dirty="0">
                <a:solidFill>
                  <a:srgbClr val="000000"/>
                </a:solidFill>
                <a:effectLst/>
                <a:latin typeface="var(--ff-lato)"/>
              </a:rPr>
              <a:t>Purpose of Interaction Diagrams</a:t>
            </a:r>
            <a:br>
              <a:rPr lang="en-IN" b="0" i="0" dirty="0">
                <a:solidFill>
                  <a:srgbClr val="000000"/>
                </a:solidFill>
                <a:effectLst/>
                <a:latin typeface="var(--ff-lato)"/>
              </a:rPr>
            </a:br>
            <a:endParaRPr lang="en-IN" dirty="0"/>
          </a:p>
        </p:txBody>
      </p:sp>
      <p:sp>
        <p:nvSpPr>
          <p:cNvPr id="3" name="Text Placeholder 2">
            <a:extLst>
              <a:ext uri="{FF2B5EF4-FFF2-40B4-BE49-F238E27FC236}">
                <a16:creationId xmlns:a16="http://schemas.microsoft.com/office/drawing/2014/main" xmlns="" id="{AC8BC0EF-5F44-A59D-D993-B7640C67CA7B}"/>
              </a:ext>
            </a:extLst>
          </p:cNvPr>
          <p:cNvSpPr>
            <a:spLocks noGrp="1"/>
          </p:cNvSpPr>
          <p:nvPr>
            <p:ph type="body" idx="1"/>
          </p:nvPr>
        </p:nvSpPr>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The purpose of interaction diagrams is to visualize the interactive behavior of the system. Visualizing the interaction is a difficult task. Hence, the solution is to use different types of models to capture the different aspects of the interaction.</a:t>
            </a:r>
          </a:p>
          <a:p>
            <a:pPr algn="l"/>
            <a:r>
              <a:rPr lang="en-US" sz="2000" b="0" i="0" dirty="0">
                <a:solidFill>
                  <a:srgbClr val="000000"/>
                </a:solidFill>
                <a:effectLst/>
                <a:latin typeface="Times New Roman" panose="02020603050405020304" pitchFamily="18" charset="0"/>
                <a:cs typeface="Times New Roman" panose="02020603050405020304" pitchFamily="18" charset="0"/>
              </a:rPr>
              <a:t>Sequence and collaboration diagrams are used to capture the dynamic nature but from a different angle.</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purpose of interaction diagram is −</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capture the dynamic behavior of a system.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describe the message flow in the system.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describe the structural organization of the objects.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describe the interaction among objects.</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320935B6-F313-2943-CC0E-4FE7C6CF6A53}"/>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416168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A7EEE-B92F-64B9-9869-9C5D70B01794}"/>
              </a:ext>
            </a:extLst>
          </p:cNvPr>
          <p:cNvSpPr>
            <a:spLocks noGrp="1"/>
          </p:cNvSpPr>
          <p:nvPr>
            <p:ph type="title"/>
          </p:nvPr>
        </p:nvSpPr>
        <p:spPr/>
        <p:txBody>
          <a:bodyPr/>
          <a:lstStyle/>
          <a:p>
            <a:r>
              <a:rPr lang="en-US" b="0" i="0" dirty="0">
                <a:solidFill>
                  <a:srgbClr val="000000"/>
                </a:solidFill>
                <a:effectLst/>
                <a:latin typeface="var(--ff-lato)"/>
              </a:rPr>
              <a:t>How to Draw an Interaction Diagram?</a:t>
            </a:r>
            <a:br>
              <a:rPr lang="en-US" b="0" i="0" dirty="0">
                <a:solidFill>
                  <a:srgbClr val="000000"/>
                </a:solidFill>
                <a:effectLst/>
                <a:latin typeface="var(--ff-lato)"/>
              </a:rPr>
            </a:br>
            <a:endParaRPr lang="en-IN" dirty="0"/>
          </a:p>
        </p:txBody>
      </p:sp>
      <p:sp>
        <p:nvSpPr>
          <p:cNvPr id="3" name="Text Placeholder 2">
            <a:extLst>
              <a:ext uri="{FF2B5EF4-FFF2-40B4-BE49-F238E27FC236}">
                <a16:creationId xmlns:a16="http://schemas.microsoft.com/office/drawing/2014/main" xmlns="" id="{257B7E34-D58D-25B0-728C-BB88527F8E10}"/>
              </a:ext>
            </a:extLst>
          </p:cNvPr>
          <p:cNvSpPr>
            <a:spLocks noGrp="1"/>
          </p:cNvSpPr>
          <p:nvPr>
            <p:ph type="body" idx="1"/>
          </p:nvPr>
        </p:nvSpPr>
        <p:spPr>
          <a:xfrm>
            <a:off x="457200" y="1366345"/>
            <a:ext cx="8229240" cy="4215455"/>
          </a:xfrm>
        </p:spPr>
        <p:txBody>
          <a:bodyPr>
            <a:noAutofit/>
          </a:bodyPr>
          <a:lstStyle/>
          <a:p>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he purpose of interaction diagrams is to capture the dynamic aspect of a system. So to capture the dynamic aspect, we need to understand what a dynamic aspect is and how it is visualized. </a:t>
            </a:r>
            <a:r>
              <a:rPr lang="en-US" sz="2000" b="1" i="0" dirty="0">
                <a:solidFill>
                  <a:srgbClr val="000000"/>
                </a:solidFill>
                <a:effectLst/>
                <a:latin typeface="Times New Roman" panose="02020603050405020304" pitchFamily="18" charset="0"/>
                <a:cs typeface="Times New Roman" panose="02020603050405020304" pitchFamily="18" charset="0"/>
              </a:rPr>
              <a:t>Dynamic aspect can be defined as the snapshot of the running system at a particular moment.</a:t>
            </a:r>
          </a:p>
          <a:p>
            <a:pPr algn="l"/>
            <a:r>
              <a:rPr lang="en-US" sz="2000" b="0" i="0" dirty="0" smtClean="0">
                <a:solidFill>
                  <a:srgbClr val="000000"/>
                </a:solidFill>
                <a:effectLst/>
                <a:latin typeface="Times New Roman" panose="02020603050405020304" pitchFamily="18" charset="0"/>
                <a:cs typeface="Times New Roman" panose="02020603050405020304" pitchFamily="18" charset="0"/>
              </a:rPr>
              <a:t>The </a:t>
            </a:r>
            <a:r>
              <a:rPr lang="en-US" sz="2000" b="0" i="0" dirty="0">
                <a:solidFill>
                  <a:srgbClr val="000000"/>
                </a:solidFill>
                <a:effectLst/>
                <a:latin typeface="Times New Roman" panose="02020603050405020304" pitchFamily="18" charset="0"/>
                <a:cs typeface="Times New Roman" panose="02020603050405020304" pitchFamily="18" charset="0"/>
              </a:rPr>
              <a:t>sequence diagram captures the time sequence of the message flow from one object to another and the collaboration diagram describes the organization of objects in a system taking part in the message flow.</a:t>
            </a:r>
          </a:p>
          <a:p>
            <a:pPr algn="l"/>
            <a:r>
              <a:rPr lang="en-US" sz="2000" b="0" i="0" dirty="0">
                <a:solidFill>
                  <a:srgbClr val="000000"/>
                </a:solidFill>
                <a:effectLst/>
                <a:latin typeface="Times New Roman" panose="02020603050405020304" pitchFamily="18" charset="0"/>
                <a:cs typeface="Times New Roman" panose="02020603050405020304" pitchFamily="18" charset="0"/>
              </a:rPr>
              <a:t>Following things are to be identified clearly before drawing the interaction diagram</a:t>
            </a:r>
          </a:p>
          <a:p>
            <a:pPr marL="11430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	Objects taking part in the interaction.</a:t>
            </a:r>
          </a:p>
          <a:p>
            <a:pPr marL="11430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	Message flows among the objects.</a:t>
            </a:r>
          </a:p>
          <a:p>
            <a:pPr marL="11430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	The sequence in which the messages are flowing.</a:t>
            </a:r>
          </a:p>
          <a:p>
            <a:pPr marL="11430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	Object organization.</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2086A71-BB27-F2F7-07F7-71275A3FFBE1}"/>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267089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DE0B9-659A-9E2A-45F6-ADDD2CDC53BF}"/>
              </a:ext>
            </a:extLst>
          </p:cNvPr>
          <p:cNvSpPr>
            <a:spLocks noGrp="1"/>
          </p:cNvSpPr>
          <p:nvPr>
            <p:ph type="title"/>
          </p:nvPr>
        </p:nvSpPr>
        <p:spPr/>
        <p:txBody>
          <a:bodyPr/>
          <a:lstStyle/>
          <a:p>
            <a:r>
              <a:rPr lang="en-IN" dirty="0">
                <a:solidFill>
                  <a:srgbClr val="000000"/>
                </a:solidFill>
                <a:latin typeface="Verdana" panose="020B0604030504040204" pitchFamily="34" charset="0"/>
              </a:rPr>
              <a:t>I</a:t>
            </a:r>
            <a:r>
              <a:rPr lang="en-IN" b="0" i="0" dirty="0">
                <a:solidFill>
                  <a:srgbClr val="000000"/>
                </a:solidFill>
                <a:effectLst/>
                <a:latin typeface="Verdana" panose="020B0604030504040204" pitchFamily="34" charset="0"/>
              </a:rPr>
              <a:t>nteraction Diagrams</a:t>
            </a:r>
            <a:endParaRPr lang="en-IN" dirty="0"/>
          </a:p>
        </p:txBody>
      </p:sp>
      <p:sp>
        <p:nvSpPr>
          <p:cNvPr id="3" name="Text Placeholder 2">
            <a:extLst>
              <a:ext uri="{FF2B5EF4-FFF2-40B4-BE49-F238E27FC236}">
                <a16:creationId xmlns:a16="http://schemas.microsoft.com/office/drawing/2014/main" xmlns="" id="{E7D539DB-AAD6-F3DA-96B9-8BA399DF69C5}"/>
              </a:ext>
            </a:extLst>
          </p:cNvPr>
          <p:cNvSpPr>
            <a:spLocks noGrp="1"/>
          </p:cNvSpPr>
          <p:nvPr>
            <p:ph type="body" idx="1"/>
          </p:nvPr>
        </p:nvSpPr>
        <p:spPr>
          <a:xfrm>
            <a:off x="457200" y="1604520"/>
            <a:ext cx="8497614" cy="4260252"/>
          </a:xfrm>
        </p:spPr>
        <p:txBody>
          <a:bodyPr>
            <a:normAutofit/>
          </a:bodyPr>
          <a:lstStyle/>
          <a:p>
            <a:pPr marL="114300" indent="0">
              <a:buNone/>
            </a:pPr>
            <a:endParaRPr lang="en-IN" sz="3200" b="1" dirty="0"/>
          </a:p>
          <a:p>
            <a:pPr marL="114300" indent="0">
              <a:buNone/>
            </a:pPr>
            <a:r>
              <a:rPr lang="en-IN" sz="3200" b="1" dirty="0"/>
              <a:t>Example:</a:t>
            </a:r>
          </a:p>
          <a:p>
            <a:pPr marL="114300" indent="0">
              <a:buNone/>
            </a:pPr>
            <a:r>
              <a:rPr lang="en-IN" sz="3200" b="1" dirty="0"/>
              <a:t>Order Management System</a:t>
            </a:r>
          </a:p>
        </p:txBody>
      </p:sp>
      <p:sp>
        <p:nvSpPr>
          <p:cNvPr id="4" name="Footer Placeholder 3">
            <a:extLst>
              <a:ext uri="{FF2B5EF4-FFF2-40B4-BE49-F238E27FC236}">
                <a16:creationId xmlns:a16="http://schemas.microsoft.com/office/drawing/2014/main" xmlns="" id="{B1DD079C-4ADF-B592-B606-1C2AA3D313B6}"/>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429142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A46DB-F245-EBE7-4854-17BC0C774A82}"/>
              </a:ext>
            </a:extLst>
          </p:cNvPr>
          <p:cNvSpPr>
            <a:spLocks noGrp="1"/>
          </p:cNvSpPr>
          <p:nvPr>
            <p:ph type="title"/>
          </p:nvPr>
        </p:nvSpPr>
        <p:spPr/>
        <p:txBody>
          <a:bodyPr/>
          <a:lstStyle/>
          <a:p>
            <a:r>
              <a:rPr lang="en-IN" b="0" i="0" dirty="0">
                <a:effectLst/>
                <a:latin typeface="Verdana" panose="020B0604030504040204" pitchFamily="34" charset="0"/>
              </a:rPr>
              <a:t>(1) The Sequence Diagram</a:t>
            </a:r>
            <a:br>
              <a:rPr lang="en-IN" b="0" i="0" dirty="0">
                <a:effectLst/>
                <a:latin typeface="Verdana" panose="020B0604030504040204" pitchFamily="34" charset="0"/>
              </a:rPr>
            </a:br>
            <a:endParaRPr lang="en-IN" dirty="0"/>
          </a:p>
        </p:txBody>
      </p:sp>
      <p:sp>
        <p:nvSpPr>
          <p:cNvPr id="4" name="Footer Placeholder 3">
            <a:extLst>
              <a:ext uri="{FF2B5EF4-FFF2-40B4-BE49-F238E27FC236}">
                <a16:creationId xmlns:a16="http://schemas.microsoft.com/office/drawing/2014/main" xmlns="" id="{DC989D16-2BFD-F56C-C4CE-EA656000165B}"/>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392B2829-FF38-70B6-DD97-4A16BABBE06F}"/>
              </a:ext>
            </a:extLst>
          </p:cNvPr>
          <p:cNvPicPr>
            <a:picLocks noChangeAspect="1"/>
          </p:cNvPicPr>
          <p:nvPr/>
        </p:nvPicPr>
        <p:blipFill>
          <a:blip r:embed="rId2"/>
          <a:stretch>
            <a:fillRect/>
          </a:stretch>
        </p:blipFill>
        <p:spPr>
          <a:xfrm>
            <a:off x="457560" y="1159319"/>
            <a:ext cx="7506748" cy="5582429"/>
          </a:xfrm>
          <a:prstGeom prst="rect">
            <a:avLst/>
          </a:prstGeom>
        </p:spPr>
      </p:pic>
    </p:spTree>
    <p:extLst>
      <p:ext uri="{BB962C8B-B14F-4D97-AF65-F5344CB8AC3E}">
        <p14:creationId xmlns:p14="http://schemas.microsoft.com/office/powerpoint/2010/main" xmlns="" val="213033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FB171-451B-DE4B-E10F-F8B6D8FFD5DA}"/>
              </a:ext>
            </a:extLst>
          </p:cNvPr>
          <p:cNvSpPr>
            <a:spLocks noGrp="1"/>
          </p:cNvSpPr>
          <p:nvPr>
            <p:ph type="title"/>
          </p:nvPr>
        </p:nvSpPr>
        <p:spPr/>
        <p:txBody>
          <a:bodyPr/>
          <a:lstStyle/>
          <a:p>
            <a:r>
              <a:rPr lang="en-IN" dirty="0"/>
              <a:t>Cont..</a:t>
            </a:r>
          </a:p>
        </p:txBody>
      </p:sp>
      <p:sp>
        <p:nvSpPr>
          <p:cNvPr id="3" name="Text Placeholder 2">
            <a:extLst>
              <a:ext uri="{FF2B5EF4-FFF2-40B4-BE49-F238E27FC236}">
                <a16:creationId xmlns:a16="http://schemas.microsoft.com/office/drawing/2014/main" xmlns="" id="{E3EDE2B5-0CFD-453F-FA36-9B34F18E2FA1}"/>
              </a:ext>
            </a:extLst>
          </p:cNvPr>
          <p:cNvSpPr>
            <a:spLocks noGrp="1"/>
          </p:cNvSpPr>
          <p:nvPr>
            <p:ph type="body" idx="1"/>
          </p:nvPr>
        </p:nvSpPr>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sequence diagram has four objects (Customer, Order, </a:t>
            </a:r>
            <a:r>
              <a:rPr lang="en-US" sz="2000" b="0" i="0"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and </a:t>
            </a:r>
            <a:r>
              <a:rPr lang="en-US" sz="2000" b="0" i="0" dirty="0" err="1">
                <a:solidFill>
                  <a:srgbClr val="000000"/>
                </a:solidFill>
                <a:effectLst/>
                <a:latin typeface="Times New Roman" panose="02020603050405020304" pitchFamily="18" charset="0"/>
                <a:cs typeface="Times New Roman" panose="02020603050405020304" pitchFamily="18" charset="0"/>
              </a:rPr>
              <a:t>NormalOrder</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following diagram shows the message sequence for </a:t>
            </a:r>
            <a:r>
              <a:rPr lang="en-US" sz="2000" b="0" i="1"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object and the same can be used in case of </a:t>
            </a:r>
            <a:r>
              <a:rPr lang="en-US" sz="2000" b="0" i="1" dirty="0" err="1">
                <a:solidFill>
                  <a:srgbClr val="000000"/>
                </a:solidFill>
                <a:effectLst/>
                <a:latin typeface="Times New Roman" panose="02020603050405020304" pitchFamily="18" charset="0"/>
                <a:cs typeface="Times New Roman" panose="02020603050405020304" pitchFamily="18" charset="0"/>
              </a:rPr>
              <a:t>NormalOrder</a:t>
            </a:r>
            <a:r>
              <a:rPr lang="en-US" sz="2000" b="0" i="0" dirty="0">
                <a:solidFill>
                  <a:srgbClr val="000000"/>
                </a:solidFill>
                <a:effectLst/>
                <a:latin typeface="Times New Roman" panose="02020603050405020304" pitchFamily="18" charset="0"/>
                <a:cs typeface="Times New Roman" panose="02020603050405020304" pitchFamily="18" charset="0"/>
              </a:rPr>
              <a:t> object. It is important to understand the time sequence of message flows. The message flow is nothing but a method call of an object.</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first call is </a:t>
            </a:r>
            <a:r>
              <a:rPr lang="en-US" sz="2000" b="0" i="1" dirty="0" err="1">
                <a:solidFill>
                  <a:srgbClr val="000000"/>
                </a:solidFill>
                <a:effectLst/>
                <a:latin typeface="Times New Roman" panose="02020603050405020304" pitchFamily="18" charset="0"/>
                <a:cs typeface="Times New Roman" panose="02020603050405020304" pitchFamily="18" charset="0"/>
              </a:rPr>
              <a:t>sendOrder</a:t>
            </a:r>
            <a:r>
              <a:rPr lang="en-US" sz="2000" b="0" i="1"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which is a method of </a:t>
            </a:r>
            <a:r>
              <a:rPr lang="en-US" sz="2000" b="0" i="1" dirty="0">
                <a:solidFill>
                  <a:srgbClr val="000000"/>
                </a:solidFill>
                <a:effectLst/>
                <a:latin typeface="Times New Roman" panose="02020603050405020304" pitchFamily="18" charset="0"/>
                <a:cs typeface="Times New Roman" panose="02020603050405020304" pitchFamily="18" charset="0"/>
              </a:rPr>
              <a:t>Order object</a:t>
            </a:r>
            <a:r>
              <a:rPr lang="en-US" sz="2000" b="0" i="0" dirty="0">
                <a:solidFill>
                  <a:srgbClr val="000000"/>
                </a:solidFill>
                <a:effectLst/>
                <a:latin typeface="Times New Roman" panose="02020603050405020304" pitchFamily="18" charset="0"/>
                <a:cs typeface="Times New Roman" panose="02020603050405020304" pitchFamily="18" charset="0"/>
              </a:rPr>
              <a:t>. The next call is </a:t>
            </a:r>
            <a:r>
              <a:rPr lang="en-US" sz="2000" b="0" i="1" dirty="0">
                <a:solidFill>
                  <a:srgbClr val="000000"/>
                </a:solidFill>
                <a:effectLst/>
                <a:latin typeface="Times New Roman" panose="02020603050405020304" pitchFamily="18" charset="0"/>
                <a:cs typeface="Times New Roman" panose="02020603050405020304" pitchFamily="18" charset="0"/>
              </a:rPr>
              <a:t>confirm ()</a:t>
            </a:r>
            <a:r>
              <a:rPr lang="en-US" sz="2000" b="0" i="0" dirty="0">
                <a:solidFill>
                  <a:srgbClr val="000000"/>
                </a:solidFill>
                <a:effectLst/>
                <a:latin typeface="Times New Roman" panose="02020603050405020304" pitchFamily="18" charset="0"/>
                <a:cs typeface="Times New Roman" panose="02020603050405020304" pitchFamily="18" charset="0"/>
              </a:rPr>
              <a:t> which is a method of </a:t>
            </a:r>
            <a:r>
              <a:rPr lang="en-US" sz="2000" b="0" i="1"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object and the last call is </a:t>
            </a:r>
            <a:r>
              <a:rPr lang="en-US" sz="2000" b="0" i="1" dirty="0">
                <a:solidFill>
                  <a:srgbClr val="000000"/>
                </a:solidFill>
                <a:effectLst/>
                <a:latin typeface="Times New Roman" panose="02020603050405020304" pitchFamily="18" charset="0"/>
                <a:cs typeface="Times New Roman" panose="02020603050405020304" pitchFamily="18" charset="0"/>
              </a:rPr>
              <a:t>Dispatch ()</a:t>
            </a:r>
            <a:r>
              <a:rPr lang="en-US" sz="2000" b="0" i="0" dirty="0">
                <a:solidFill>
                  <a:srgbClr val="000000"/>
                </a:solidFill>
                <a:effectLst/>
                <a:latin typeface="Times New Roman" panose="02020603050405020304" pitchFamily="18" charset="0"/>
                <a:cs typeface="Times New Roman" panose="02020603050405020304" pitchFamily="18" charset="0"/>
              </a:rPr>
              <a:t> which is a method of </a:t>
            </a:r>
            <a:r>
              <a:rPr lang="en-US" sz="2000" b="0" i="1"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object. The following diagram mainly describes the method calls from one object to another, and this is also the actual scenario when the system is running.</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39A82F5-8304-D63F-0181-EBE09F62EF52}"/>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xmlns="" val="193047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FCEE5D-1406-FEAD-D879-35CC626F2BD8}"/>
              </a:ext>
            </a:extLst>
          </p:cNvPr>
          <p:cNvSpPr>
            <a:spLocks noGrp="1"/>
          </p:cNvSpPr>
          <p:nvPr>
            <p:ph type="title"/>
          </p:nvPr>
        </p:nvSpPr>
        <p:spPr/>
        <p:txBody>
          <a:bodyPr/>
          <a:lstStyle/>
          <a:p>
            <a:r>
              <a:rPr lang="en-IN" dirty="0"/>
              <a:t>(2) </a:t>
            </a:r>
            <a:r>
              <a:rPr lang="en-IN" b="0" i="0" dirty="0">
                <a:effectLst/>
                <a:latin typeface="Verdana" panose="020B0604030504040204" pitchFamily="34" charset="0"/>
              </a:rPr>
              <a:t>The Collaboration Diagram</a:t>
            </a:r>
            <a:br>
              <a:rPr lang="en-IN" b="0" i="0" dirty="0">
                <a:effectLst/>
                <a:latin typeface="Verdana" panose="020B0604030504040204" pitchFamily="34" charset="0"/>
              </a:rPr>
            </a:br>
            <a:endParaRPr lang="en-IN" dirty="0"/>
          </a:p>
        </p:txBody>
      </p:sp>
      <p:sp>
        <p:nvSpPr>
          <p:cNvPr id="4" name="Footer Placeholder 3">
            <a:extLst>
              <a:ext uri="{FF2B5EF4-FFF2-40B4-BE49-F238E27FC236}">
                <a16:creationId xmlns:a16="http://schemas.microsoft.com/office/drawing/2014/main" xmlns="" id="{3D84C46A-B2F0-F82D-72BC-8DF3019E6105}"/>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DD1EBC92-D4BA-CEB2-9C52-A65136982BC5}"/>
              </a:ext>
            </a:extLst>
          </p:cNvPr>
          <p:cNvPicPr>
            <a:picLocks noChangeAspect="1"/>
          </p:cNvPicPr>
          <p:nvPr/>
        </p:nvPicPr>
        <p:blipFill>
          <a:blip r:embed="rId2"/>
          <a:stretch>
            <a:fillRect/>
          </a:stretch>
        </p:blipFill>
        <p:spPr>
          <a:xfrm>
            <a:off x="928179" y="1141027"/>
            <a:ext cx="7287642" cy="4744112"/>
          </a:xfrm>
          <a:prstGeom prst="rect">
            <a:avLst/>
          </a:prstGeom>
        </p:spPr>
      </p:pic>
    </p:spTree>
    <p:extLst>
      <p:ext uri="{BB962C8B-B14F-4D97-AF65-F5344CB8AC3E}">
        <p14:creationId xmlns:p14="http://schemas.microsoft.com/office/powerpoint/2010/main" xmlns="" val="17951677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1582</TotalTime>
  <Words>740</Words>
  <Application>Microsoft Office PowerPoint</Application>
  <PresentationFormat>On-screen Show (4:3)</PresentationFormat>
  <Paragraphs>104</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Times New Roman</vt:lpstr>
      <vt:lpstr>Calibri</vt:lpstr>
      <vt:lpstr>var(--ff-lato)</vt:lpstr>
      <vt:lpstr>Verdana</vt:lpstr>
      <vt:lpstr>Times</vt:lpstr>
      <vt:lpstr>Office Theme</vt:lpstr>
      <vt:lpstr>Slide 1</vt:lpstr>
      <vt:lpstr>Contents</vt:lpstr>
      <vt:lpstr>  Introduction to Interaction diagrams </vt:lpstr>
      <vt:lpstr>Purpose of Interaction Diagrams </vt:lpstr>
      <vt:lpstr>How to Draw an Interaction Diagram? </vt:lpstr>
      <vt:lpstr>Interaction Diagrams</vt:lpstr>
      <vt:lpstr>(1) The Sequence Diagram </vt:lpstr>
      <vt:lpstr>Cont..</vt:lpstr>
      <vt:lpstr>(2) The Collaboration Diagram </vt:lpstr>
      <vt:lpstr>Cont..</vt:lpstr>
      <vt:lpstr>Where to Use Interaction Diagrams? </vt:lpstr>
      <vt:lpstr>Cont..</vt:lpstr>
      <vt:lpstr>Slide 13</vt:lpstr>
      <vt:lpstr>College Management System </vt:lpstr>
      <vt:lpstr>Interaction diagram of library management system</vt:lpstr>
      <vt:lpstr>Interaction diagram of hospital management system</vt:lpstr>
      <vt:lpstr>Interaction diagram of bank system</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vl</cp:lastModifiedBy>
  <cp:revision>36</cp:revision>
  <dcterms:created xsi:type="dcterms:W3CDTF">2010-04-09T07:36:15Z</dcterms:created>
  <dcterms:modified xsi:type="dcterms:W3CDTF">2024-04-03T05:40:40Z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