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g2DJ/Kih0FUWr7Y5ZXp01UC7Rm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9b40633a1_0_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c9b40633a1_0_0:notes"/>
          <p:cNvSpPr txBox="1"/>
          <p:nvPr>
            <p:ph idx="1" type="body"/>
          </p:nvPr>
        </p:nvSpPr>
        <p:spPr>
          <a:xfrm>
            <a:off x="755650" y="5145088"/>
            <a:ext cx="6048300" cy="421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c9b40633a1_0_0:notes"/>
          <p:cNvSpPr txBox="1"/>
          <p:nvPr>
            <p:ph idx="12" type="sldNum"/>
          </p:nvPr>
        </p:nvSpPr>
        <p:spPr>
          <a:xfrm>
            <a:off x="4281488" y="10155238"/>
            <a:ext cx="3276600" cy="536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geeksforgeeks.org/measuring-software-quality-using-quality-metrics/" TargetMode="External"/><Relationship Id="rId4" Type="http://schemas.openxmlformats.org/officeDocument/2006/relationships/hyperlink" Target="https://uomustansiriyah.edu.iq/media/lectures/5/5_2017_11_25!11_04_37_AM.pdf" TargetMode="External"/><Relationship Id="rId5" Type="http://schemas.openxmlformats.org/officeDocument/2006/relationships/hyperlink" Target="https://www.softwaretestinghelp.com/types-of-software-testing/" TargetMode="External"/><Relationship Id="rId6" Type="http://schemas.openxmlformats.org/officeDocument/2006/relationships/hyperlink" Target="https://www.tutorialspoint.com/software_testing_dictionary/validation_testing.htm" TargetMode="External"/><Relationship Id="rId7" Type="http://schemas.openxmlformats.org/officeDocument/2006/relationships/hyperlink" Target="https://www.tutorialspoint.com/software_testing_dictionary/acceptance_testing.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rgbClr val="000000"/>
                </a:solidFill>
                <a:latin typeface="Times New Roman"/>
                <a:ea typeface="Times New Roman"/>
                <a:cs typeface="Times New Roman"/>
                <a:sym typeface="Times New Roman"/>
              </a:rPr>
              <a:t>Project Management &amp; Metrics</a:t>
            </a:r>
            <a:endParaRPr b="1" i="0" sz="3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41"/>
              </a:spcBef>
              <a:spcAft>
                <a:spcPts val="0"/>
              </a:spcAft>
              <a:buClr>
                <a:srgbClr val="000000"/>
              </a:buClr>
              <a:buSzPts val="2000"/>
              <a:buFont typeface="Arial"/>
              <a:buNone/>
            </a:pPr>
            <a:r>
              <a:t/>
            </a:r>
            <a:endParaRPr i="0" sz="2000" u="none" cap="none" strike="noStrike">
              <a:solidFill>
                <a:srgbClr val="000000"/>
              </a:solidFill>
              <a:latin typeface="Times New Roman"/>
              <a:ea typeface="Times New Roman"/>
              <a:cs typeface="Times New Roman"/>
              <a:sym typeface="Times New Roman"/>
            </a:endParaRPr>
          </a:p>
        </p:txBody>
      </p:sp>
      <p:sp>
        <p:nvSpPr>
          <p:cNvPr id="93" name="Google Shape;93;p1"/>
          <p:cNvSpPr txBox="1"/>
          <p:nvPr/>
        </p:nvSpPr>
        <p:spPr>
          <a:xfrm>
            <a:off x="1398799" y="2102069"/>
            <a:ext cx="634640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pic>
        <p:nvPicPr>
          <p:cNvPr id="150" name="Google Shape;150;p31"/>
          <p:cNvPicPr preferRelativeResize="0"/>
          <p:nvPr/>
        </p:nvPicPr>
        <p:blipFill rotWithShape="1">
          <a:blip r:embed="rId3">
            <a:alphaModFix/>
          </a:blip>
          <a:srcRect b="0" l="0" r="0" t="0"/>
          <a:stretch/>
        </p:blipFill>
        <p:spPr>
          <a:xfrm>
            <a:off x="2539511" y="914040"/>
            <a:ext cx="3762959" cy="2812942"/>
          </a:xfrm>
          <a:prstGeom prst="rect">
            <a:avLst/>
          </a:prstGeom>
          <a:noFill/>
          <a:ln>
            <a:noFill/>
          </a:ln>
        </p:spPr>
      </p:pic>
      <p:sp>
        <p:nvSpPr>
          <p:cNvPr id="151" name="Google Shape;151;p31"/>
          <p:cNvSpPr txBox="1"/>
          <p:nvPr>
            <p:ph idx="1" type="body"/>
          </p:nvPr>
        </p:nvSpPr>
        <p:spPr>
          <a:xfrm>
            <a:off x="306370" y="4199846"/>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Figure 2 shows environmental conditions that include the development environment (e.g., integrated software tools), business conditions (e.g., deadlines, business rules), and customer characteristics (e.g., ease of communication and collaboration).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You derive a set of metrics based on the outcomes that can be derived from the process. Outcomes include measures of errors uncovered before release of the software, defects delivered to and reported by end users, work products delivered (productivity), human effort expended, calendar time expended, schedule conformance, and other measures.</a:t>
            </a:r>
            <a:endParaRPr sz="1800">
              <a:latin typeface="Times New Roman"/>
              <a:ea typeface="Times New Roman"/>
              <a:cs typeface="Times New Roman"/>
              <a:sym typeface="Times New Roman"/>
            </a:endParaRPr>
          </a:p>
        </p:txBody>
      </p:sp>
      <p:sp>
        <p:nvSpPr>
          <p:cNvPr id="152" name="Google Shape;152;p31"/>
          <p:cNvSpPr txBox="1"/>
          <p:nvPr/>
        </p:nvSpPr>
        <p:spPr>
          <a:xfrm>
            <a:off x="2402005" y="3726982"/>
            <a:ext cx="424445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Figure 2: Determinants for Software Quality</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Software Metrics Etiquette</a:t>
            </a:r>
            <a:endParaRPr b="1"/>
          </a:p>
        </p:txBody>
      </p:sp>
      <p:sp>
        <p:nvSpPr>
          <p:cNvPr id="158" name="Google Shape;158;p42"/>
          <p:cNvSpPr txBox="1"/>
          <p:nvPr>
            <p:ph idx="1" type="body"/>
          </p:nvPr>
        </p:nvSpPr>
        <p:spPr>
          <a:xfrm>
            <a:off x="457200" y="1414021"/>
            <a:ext cx="8229240" cy="4600279"/>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Process metrics can be misused, creating more problems than they solve. Grady  suggests a “software metrics etiquette” that is appropriate for both managers and practitioners as they institute a process metrics program: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Use common sense and organizational sensitivity when interpreting metrics data.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Provide regular feedback to the individuals and teams who collect measures and metrics.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Don’t use metrics to appraise individuals.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Work with practitioners and teams to set clear goals and metrics that will be used to achieve them.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Never use metrics to threaten individuals or teams.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Metrics data that indicate a problem area should not be considered “negative.” These data are merely an indicator for process improvement. </a:t>
            </a:r>
            <a:endParaRPr>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Don’t obsess on a single metric to the exclusion of other important metrics.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3"/>
          <p:cNvSpPr txBox="1"/>
          <p:nvPr>
            <p:ph type="title"/>
          </p:nvPr>
        </p:nvSpPr>
        <p:spPr>
          <a:xfrm>
            <a:off x="150828" y="150829"/>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i="0" lang="en-US" sz="3200">
                <a:solidFill>
                  <a:schemeClr val="dk1"/>
                </a:solidFill>
                <a:latin typeface="Times"/>
                <a:ea typeface="Times"/>
                <a:cs typeface="Times"/>
                <a:sym typeface="Times"/>
              </a:rPr>
              <a:t>Measuring Software Quality using Quality Metrics</a:t>
            </a:r>
            <a:br>
              <a:rPr b="1" i="0" lang="en-US" sz="3200">
                <a:solidFill>
                  <a:schemeClr val="dk1"/>
                </a:solidFill>
                <a:latin typeface="Times"/>
                <a:ea typeface="Times"/>
                <a:cs typeface="Times"/>
                <a:sym typeface="Times"/>
              </a:rPr>
            </a:br>
            <a:endParaRPr sz="3200">
              <a:solidFill>
                <a:schemeClr val="dk1"/>
              </a:solidFill>
              <a:latin typeface="Times"/>
              <a:ea typeface="Times"/>
              <a:cs typeface="Times"/>
              <a:sym typeface="Times"/>
            </a:endParaRPr>
          </a:p>
        </p:txBody>
      </p:sp>
      <p:sp>
        <p:nvSpPr>
          <p:cNvPr id="164" name="Google Shape;164;p43"/>
          <p:cNvSpPr txBox="1"/>
          <p:nvPr>
            <p:ph idx="1" type="body"/>
          </p:nvPr>
        </p:nvSpPr>
        <p:spPr>
          <a:xfrm>
            <a:off x="404975" y="1636424"/>
            <a:ext cx="8229300" cy="4668000"/>
          </a:xfrm>
          <a:prstGeom prst="rect">
            <a:avLst/>
          </a:prstGeom>
          <a:noFill/>
          <a:ln>
            <a:noFill/>
          </a:ln>
        </p:spPr>
        <p:txBody>
          <a:bodyPr anchorCtr="0" anchor="t" bIns="0" lIns="0" spcFirstLastPara="1" rIns="0" wrap="square" tIns="0">
            <a:noAutofit/>
          </a:bodyPr>
          <a:lstStyle/>
          <a:p>
            <a:pPr indent="-342900" lvl="0" marL="457200" rtl="0" algn="just">
              <a:lnSpc>
                <a:spcPct val="115000"/>
              </a:lnSpc>
              <a:spcBef>
                <a:spcPts val="1000"/>
              </a:spcBef>
              <a:spcAft>
                <a:spcPts val="0"/>
              </a:spcAft>
              <a:buSzPts val="1800"/>
              <a:buChar char="•"/>
            </a:pPr>
            <a:r>
              <a:rPr i="0" lang="en-US" sz="1800">
                <a:solidFill>
                  <a:schemeClr val="dk1"/>
                </a:solidFill>
                <a:latin typeface="Times New Roman"/>
                <a:ea typeface="Times New Roman"/>
                <a:cs typeface="Times New Roman"/>
                <a:sym typeface="Times New Roman"/>
              </a:rPr>
              <a:t>In </a:t>
            </a:r>
            <a:r>
              <a:rPr lang="en-US" sz="1800">
                <a:solidFill>
                  <a:schemeClr val="dk1"/>
                </a:solidFill>
                <a:latin typeface="Times New Roman"/>
                <a:ea typeface="Times New Roman"/>
                <a:cs typeface="Times New Roman"/>
                <a:sym typeface="Times New Roman"/>
              </a:rPr>
              <a:t>Software Engineering </a:t>
            </a:r>
            <a:r>
              <a:rPr i="0" lang="en-US" sz="1800">
                <a:solidFill>
                  <a:schemeClr val="dk1"/>
                </a:solidFill>
                <a:latin typeface="Times New Roman"/>
                <a:ea typeface="Times New Roman"/>
                <a:cs typeface="Times New Roman"/>
                <a:sym typeface="Times New Roman"/>
              </a:rPr>
              <a:t>, Software Measurement is done based on some </a:t>
            </a:r>
            <a:r>
              <a:rPr lang="en-US" sz="1800">
                <a:solidFill>
                  <a:schemeClr val="dk1"/>
                </a:solidFill>
                <a:latin typeface="Times New Roman"/>
                <a:ea typeface="Times New Roman"/>
                <a:cs typeface="Times New Roman"/>
                <a:sym typeface="Times New Roman"/>
              </a:rPr>
              <a:t>Software Metrics</a:t>
            </a:r>
            <a:r>
              <a:rPr lang="en-US" sz="1800">
                <a:latin typeface="Times New Roman"/>
                <a:ea typeface="Times New Roman"/>
                <a:cs typeface="Times New Roman"/>
                <a:sym typeface="Times New Roman"/>
              </a:rPr>
              <a:t> which </a:t>
            </a:r>
            <a:r>
              <a:rPr i="0" lang="en-US" sz="1800">
                <a:solidFill>
                  <a:schemeClr val="dk1"/>
                </a:solidFill>
                <a:latin typeface="Times New Roman"/>
                <a:ea typeface="Times New Roman"/>
                <a:cs typeface="Times New Roman"/>
                <a:sym typeface="Times New Roman"/>
              </a:rPr>
              <a:t>are referred to as the measure of various characteristics of a </a:t>
            </a:r>
            <a:r>
              <a:rPr lang="en-US" sz="1800">
                <a:solidFill>
                  <a:schemeClr val="dk1"/>
                </a:solidFill>
                <a:latin typeface="Times New Roman"/>
                <a:ea typeface="Times New Roman"/>
                <a:cs typeface="Times New Roman"/>
                <a:sym typeface="Times New Roman"/>
              </a:rPr>
              <a:t>Software.</a:t>
            </a:r>
            <a:r>
              <a:rPr i="0" lang="en-US" sz="1800">
                <a:solidFill>
                  <a:schemeClr val="dk1"/>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just">
              <a:lnSpc>
                <a:spcPct val="115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Software Quality Assurance (SAQ)</a:t>
            </a:r>
            <a:r>
              <a:rPr i="0" lang="en-US" sz="1800">
                <a:solidFill>
                  <a:schemeClr val="dk1"/>
                </a:solidFill>
                <a:latin typeface="Times New Roman"/>
                <a:ea typeface="Times New Roman"/>
                <a:cs typeface="Times New Roman"/>
                <a:sym typeface="Times New Roman"/>
              </a:rPr>
              <a:t> assures the quality of the software. A set of activities in SAQ is continuously applied throughout the software process. </a:t>
            </a:r>
            <a:r>
              <a:rPr lang="en-US" sz="1800">
                <a:solidFill>
                  <a:schemeClr val="dk1"/>
                </a:solidFill>
                <a:latin typeface="Times New Roman"/>
                <a:ea typeface="Times New Roman"/>
                <a:cs typeface="Times New Roman"/>
                <a:sym typeface="Times New Roman"/>
              </a:rPr>
              <a:t>Software Quality</a:t>
            </a:r>
            <a:r>
              <a:rPr i="0" lang="en-US" sz="1800">
                <a:solidFill>
                  <a:schemeClr val="dk1"/>
                </a:solidFill>
                <a:latin typeface="Times New Roman"/>
                <a:ea typeface="Times New Roman"/>
                <a:cs typeface="Times New Roman"/>
                <a:sym typeface="Times New Roman"/>
              </a:rPr>
              <a:t> is measured based on some software quality metrics. </a:t>
            </a:r>
            <a:endParaRPr i="0"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000"/>
              </a:spcBef>
              <a:spcAft>
                <a:spcPts val="0"/>
              </a:spcAft>
              <a:buSzPts val="1800"/>
              <a:buChar char="•"/>
            </a:pPr>
            <a:r>
              <a:rPr lang="en-US" sz="1800">
                <a:latin typeface="Times New Roman"/>
                <a:ea typeface="Times New Roman"/>
                <a:cs typeface="Times New Roman"/>
                <a:sym typeface="Times New Roman"/>
              </a:rPr>
              <a:t>A project manager must also evaluate quality as the project progresses. Private metrics collected by individual software engineers are combined to provide project level results. </a:t>
            </a:r>
            <a:endParaRPr sz="1800">
              <a:latin typeface="Times New Roman"/>
              <a:ea typeface="Times New Roman"/>
              <a:cs typeface="Times New Roman"/>
              <a:sym typeface="Times New Roman"/>
            </a:endParaRPr>
          </a:p>
          <a:p>
            <a:pPr indent="-342900" lvl="0" marL="457200" rtl="0" algn="just">
              <a:lnSpc>
                <a:spcPct val="115000"/>
              </a:lnSpc>
              <a:spcBef>
                <a:spcPts val="1000"/>
              </a:spcBef>
              <a:spcAft>
                <a:spcPts val="0"/>
              </a:spcAft>
              <a:buSzPts val="1800"/>
              <a:buChar char="•"/>
            </a:pPr>
            <a:r>
              <a:rPr lang="en-US" sz="1800">
                <a:latin typeface="Times New Roman"/>
                <a:ea typeface="Times New Roman"/>
                <a:cs typeface="Times New Roman"/>
                <a:sym typeface="Times New Roman"/>
              </a:rPr>
              <a:t>Although many quality measures can be collected, the primary thrust at the project level is to measure errors and defects. Metrics derived from these measures provide an indication of the effectiveness of individual and group software quality assurance and control activities.</a:t>
            </a:r>
            <a:endParaRPr>
              <a:solidFill>
                <a:srgbClr val="FF0000"/>
              </a:solidFill>
            </a:endParaRPr>
          </a:p>
          <a:p>
            <a:pPr indent="0" lvl="0" marL="0" rtl="0" algn="just">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9b40633a1_0_0"/>
          <p:cNvSpPr txBox="1"/>
          <p:nvPr>
            <p:ph type="title"/>
          </p:nvPr>
        </p:nvSpPr>
        <p:spPr>
          <a:xfrm>
            <a:off x="0" y="0"/>
            <a:ext cx="5486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a:t>Software Quality Metrics</a:t>
            </a:r>
            <a:endParaRPr b="1"/>
          </a:p>
        </p:txBody>
      </p:sp>
      <p:sp>
        <p:nvSpPr>
          <p:cNvPr id="171" name="Google Shape;171;g2c9b40633a1_0_0"/>
          <p:cNvSpPr txBox="1"/>
          <p:nvPr>
            <p:ph idx="1" type="body"/>
          </p:nvPr>
        </p:nvSpPr>
        <p:spPr>
          <a:xfrm>
            <a:off x="457200" y="1116426"/>
            <a:ext cx="8229300" cy="4465500"/>
          </a:xfrm>
          <a:prstGeom prst="rect">
            <a:avLst/>
          </a:prstGeom>
          <a:noFill/>
          <a:ln>
            <a:noFill/>
          </a:ln>
        </p:spPr>
        <p:txBody>
          <a:bodyPr anchorCtr="0" anchor="t" bIns="0" lIns="0" spcFirstLastPara="1" rIns="0" wrap="square" tIns="0">
            <a:normAutofit/>
          </a:bodyPr>
          <a:lstStyle/>
          <a:p>
            <a:pPr indent="0" lvl="0" marL="0" rtl="0" algn="just">
              <a:lnSpc>
                <a:spcPct val="115000"/>
              </a:lnSpc>
              <a:spcBef>
                <a:spcPts val="1000"/>
              </a:spcBef>
              <a:spcAft>
                <a:spcPts val="0"/>
              </a:spcAft>
              <a:buSzPts val="1800"/>
              <a:buNone/>
            </a:pPr>
            <a:r>
              <a:rPr lang="en-US" sz="1800">
                <a:latin typeface="Times New Roman"/>
                <a:ea typeface="Times New Roman"/>
                <a:cs typeface="Times New Roman"/>
                <a:sym typeface="Times New Roman"/>
              </a:rPr>
              <a:t>There is a number of metrics available based on which software quality is measured. But among them, there are a few most useful metrics which are essential in software quality measurement. They are – </a:t>
            </a:r>
            <a:endParaRPr sz="1800">
              <a:latin typeface="Times New Roman"/>
              <a:ea typeface="Times New Roman"/>
              <a:cs typeface="Times New Roman"/>
              <a:sym typeface="Times New Roman"/>
            </a:endParaRPr>
          </a:p>
          <a:p>
            <a:pPr indent="0" lvl="0" marL="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Code Quality</a:t>
            </a:r>
            <a:endParaRPr/>
          </a:p>
          <a:p>
            <a:pPr indent="-342900" lvl="0" marL="457200" rtl="0" algn="just">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Reliability</a:t>
            </a:r>
            <a:endParaRPr/>
          </a:p>
          <a:p>
            <a:pPr indent="-342900" lvl="0" marL="457200" rtl="0" algn="just">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Performance</a:t>
            </a:r>
            <a:endParaRPr/>
          </a:p>
          <a:p>
            <a:pPr indent="-342900" lvl="0" marL="457200" rtl="0" algn="just">
              <a:lnSpc>
                <a:spcPct val="90000"/>
              </a:lnSpc>
              <a:spcBef>
                <a:spcPts val="1000"/>
              </a:spcBef>
              <a:spcAft>
                <a:spcPts val="0"/>
              </a:spcAft>
              <a:buSzPts val="1800"/>
              <a:buAutoNum type="arabicPeriod"/>
            </a:pPr>
            <a:r>
              <a:rPr lang="en-US" sz="1800">
                <a:latin typeface="Times New Roman"/>
                <a:ea typeface="Times New Roman"/>
                <a:cs typeface="Times New Roman"/>
                <a:sym typeface="Times New Roman"/>
              </a:rPr>
              <a:t>Usability</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Correctness</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Maintainability</a:t>
            </a:r>
            <a:endParaRPr/>
          </a:p>
          <a:p>
            <a:pPr indent="-342900" lvl="0" marL="457200" rtl="0" algn="just">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Integrity</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Times New Roman"/>
              <a:buAutoNum type="arabicPeriod"/>
            </a:pPr>
            <a:r>
              <a:rPr lang="en-US" sz="1800">
                <a:latin typeface="Times New Roman"/>
                <a:ea typeface="Times New Roman"/>
                <a:cs typeface="Times New Roman"/>
                <a:sym typeface="Times New Roman"/>
              </a:rPr>
              <a:t>Security</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77" name="Google Shape;177;p44"/>
          <p:cNvSpPr txBox="1"/>
          <p:nvPr>
            <p:ph idx="1" type="body"/>
          </p:nvPr>
        </p:nvSpPr>
        <p:spPr>
          <a:xfrm>
            <a:off x="457380" y="822095"/>
            <a:ext cx="8229240" cy="397728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t/>
            </a:r>
            <a:endParaRPr sz="1800"/>
          </a:p>
          <a:p>
            <a:pPr indent="0" lvl="0" marL="114300" rtl="0" algn="just">
              <a:lnSpc>
                <a:spcPct val="115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1. Code Quality –</a:t>
            </a:r>
            <a:r>
              <a:rPr b="0" i="0" lang="en-US" sz="1800">
                <a:solidFill>
                  <a:schemeClr val="dk1"/>
                </a:solidFill>
                <a:latin typeface="Times New Roman"/>
                <a:ea typeface="Times New Roman"/>
                <a:cs typeface="Times New Roman"/>
                <a:sym typeface="Times New Roman"/>
              </a:rPr>
              <a:t> Code quality metrics measure the quality of code used for software project development. Maintaining the software code quality by writing Bug-free and semantically correct code is very important for good software project development. In code quality, both Quantitative metrics like the number of lines, complexity, functions, rate of bugs generation, etc, and Qualitative metrics like readability, code clarity, efficiency, and maintainability, etc are measured. </a:t>
            </a:r>
            <a:endParaRPr sz="1800"/>
          </a:p>
          <a:p>
            <a:pPr indent="0" lvl="0" marL="114300" rtl="0" algn="just">
              <a:lnSpc>
                <a:spcPct val="115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2. Reliability –</a:t>
            </a:r>
            <a:r>
              <a:rPr b="0" i="0" lang="en-US" sz="1800">
                <a:solidFill>
                  <a:schemeClr val="dk1"/>
                </a:solidFill>
                <a:latin typeface="Times New Roman"/>
                <a:ea typeface="Times New Roman"/>
                <a:cs typeface="Times New Roman"/>
                <a:sym typeface="Times New Roman"/>
              </a:rPr>
              <a:t> Reliability metrics express the reliability of software in different  conditions. The software is able to provide exact service at the right time or not checked. Reliability can be checked using Mean Time Between Failure (MTBF) and Mean Time To Repair (MTTR).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83" name="Google Shape;183;p45"/>
          <p:cNvSpPr txBox="1"/>
          <p:nvPr>
            <p:ph idx="1" type="body"/>
          </p:nvPr>
        </p:nvSpPr>
        <p:spPr>
          <a:xfrm>
            <a:off x="457380" y="1227447"/>
            <a:ext cx="8229240" cy="4758573"/>
          </a:xfrm>
          <a:prstGeom prst="rect">
            <a:avLst/>
          </a:prstGeom>
          <a:noFill/>
          <a:ln>
            <a:noFill/>
          </a:ln>
        </p:spPr>
        <p:txBody>
          <a:bodyPr anchorCtr="0" anchor="t" bIns="0" lIns="0" spcFirstLastPara="1" rIns="0" wrap="square" tIns="0">
            <a:normAutofit fontScale="62500" lnSpcReduction="20000"/>
          </a:bodyPr>
          <a:lstStyle/>
          <a:p>
            <a:pPr indent="0" lvl="0" marL="114300" rtl="0" algn="just">
              <a:lnSpc>
                <a:spcPct val="150000"/>
              </a:lnSpc>
              <a:spcBef>
                <a:spcPts val="1000"/>
              </a:spcBef>
              <a:spcAft>
                <a:spcPts val="0"/>
              </a:spcAft>
              <a:buSzPct val="74303"/>
              <a:buNone/>
            </a:pPr>
            <a:r>
              <a:rPr b="1" i="0" lang="en-US" sz="2850">
                <a:solidFill>
                  <a:schemeClr val="dk1"/>
                </a:solidFill>
                <a:latin typeface="Times New Roman"/>
                <a:ea typeface="Times New Roman"/>
                <a:cs typeface="Times New Roman"/>
                <a:sym typeface="Times New Roman"/>
              </a:rPr>
              <a:t>3. Performance –</a:t>
            </a:r>
            <a:r>
              <a:rPr b="0" i="0" lang="en-US" sz="2850">
                <a:solidFill>
                  <a:schemeClr val="dk1"/>
                </a:solidFill>
                <a:latin typeface="Times New Roman"/>
                <a:ea typeface="Times New Roman"/>
                <a:cs typeface="Times New Roman"/>
                <a:sym typeface="Times New Roman"/>
              </a:rPr>
              <a:t> Performance metrics are used to measure the performance of the software. Each software has been developed for some specific purposes. Performance metrics measure the performance of the software by determining whether the software is fulfilling the user requirements or not, by analyzing how much time and resource it is utilizing for providing the service. </a:t>
            </a:r>
            <a:endParaRPr sz="2850"/>
          </a:p>
          <a:p>
            <a:pPr indent="0" lvl="0" marL="114300" rtl="0" algn="just">
              <a:lnSpc>
                <a:spcPct val="150000"/>
              </a:lnSpc>
              <a:spcBef>
                <a:spcPts val="1000"/>
              </a:spcBef>
              <a:spcAft>
                <a:spcPts val="0"/>
              </a:spcAft>
              <a:buSzPct val="74303"/>
              <a:buNone/>
            </a:pPr>
            <a:r>
              <a:rPr b="1" i="0" lang="en-US" sz="2850">
                <a:solidFill>
                  <a:schemeClr val="dk1"/>
                </a:solidFill>
                <a:latin typeface="Times New Roman"/>
                <a:ea typeface="Times New Roman"/>
                <a:cs typeface="Times New Roman"/>
                <a:sym typeface="Times New Roman"/>
              </a:rPr>
              <a:t>4. Usability –</a:t>
            </a:r>
            <a:r>
              <a:rPr b="0" i="0" lang="en-US" sz="2850">
                <a:solidFill>
                  <a:schemeClr val="dk1"/>
                </a:solidFill>
                <a:latin typeface="Times New Roman"/>
                <a:ea typeface="Times New Roman"/>
                <a:cs typeface="Times New Roman"/>
                <a:sym typeface="Times New Roman"/>
              </a:rPr>
              <a:t> Usability metrics check whether the program is user-friendly or not. Each software is used by the end-user. So it is important to measure that the end-user is happy or not by using this software. </a:t>
            </a:r>
            <a:endParaRPr sz="2850"/>
          </a:p>
          <a:p>
            <a:pPr indent="0" lvl="0" marL="114300" rtl="0" algn="just">
              <a:lnSpc>
                <a:spcPct val="150000"/>
              </a:lnSpc>
              <a:spcBef>
                <a:spcPts val="1000"/>
              </a:spcBef>
              <a:spcAft>
                <a:spcPts val="0"/>
              </a:spcAft>
              <a:buSzPct val="74303"/>
              <a:buNone/>
            </a:pPr>
            <a:r>
              <a:rPr b="1" i="0" lang="en-US" sz="2850">
                <a:solidFill>
                  <a:schemeClr val="dk1"/>
                </a:solidFill>
                <a:latin typeface="Times New Roman"/>
                <a:ea typeface="Times New Roman"/>
                <a:cs typeface="Times New Roman"/>
                <a:sym typeface="Times New Roman"/>
              </a:rPr>
              <a:t>5. Correctness –</a:t>
            </a:r>
            <a:r>
              <a:rPr b="0" i="0" lang="en-US" sz="2850">
                <a:solidFill>
                  <a:schemeClr val="dk1"/>
                </a:solidFill>
                <a:latin typeface="Times New Roman"/>
                <a:ea typeface="Times New Roman"/>
                <a:cs typeface="Times New Roman"/>
                <a:sym typeface="Times New Roman"/>
              </a:rPr>
              <a:t> Correctness is one of the important software quality metrics as this checks whether the system or software is working correctly without any error by satisfying the user. Correctness gives the degree of service each function provides as per developed. </a:t>
            </a:r>
            <a:endParaRPr sz="2850"/>
          </a:p>
          <a:p>
            <a:pPr indent="0" lvl="0" marL="114300" rtl="0" algn="just">
              <a:lnSpc>
                <a:spcPct val="90000"/>
              </a:lnSpc>
              <a:spcBef>
                <a:spcPts val="1000"/>
              </a:spcBef>
              <a:spcAft>
                <a:spcPts val="0"/>
              </a:spcAft>
              <a:buSzPct val="117647"/>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89" name="Google Shape;189;p46"/>
          <p:cNvSpPr txBox="1"/>
          <p:nvPr>
            <p:ph idx="1" type="body"/>
          </p:nvPr>
        </p:nvSpPr>
        <p:spPr>
          <a:xfrm>
            <a:off x="457375" y="914053"/>
            <a:ext cx="8229300" cy="5051100"/>
          </a:xfrm>
          <a:prstGeom prst="rect">
            <a:avLst/>
          </a:prstGeom>
          <a:noFill/>
          <a:ln>
            <a:noFill/>
          </a:ln>
        </p:spPr>
        <p:txBody>
          <a:bodyPr anchorCtr="0" anchor="t" bIns="0" lIns="0" spcFirstLastPara="1" rIns="0" wrap="square" tIns="0">
            <a:noAutofit/>
          </a:bodyPr>
          <a:lstStyle/>
          <a:p>
            <a:pPr indent="0" lvl="0" marL="114300" rtl="0" algn="just">
              <a:lnSpc>
                <a:spcPct val="115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6. Maintainability –</a:t>
            </a:r>
            <a:r>
              <a:rPr b="0" i="0" lang="en-US" sz="1800">
                <a:solidFill>
                  <a:schemeClr val="dk1"/>
                </a:solidFill>
                <a:latin typeface="Times New Roman"/>
                <a:ea typeface="Times New Roman"/>
                <a:cs typeface="Times New Roman"/>
                <a:sym typeface="Times New Roman"/>
              </a:rPr>
              <a:t> Each software product requires maintenance and up-gradation. Maintenance is an expensive and time-consuming process. So if the software product provides easy maintainability then we can say software quality is up to mark. Maintainability metrics include the time required to adapt to new features/functionality, Mean Time to Change (MTTC), performance in changing environments, etc. </a:t>
            </a:r>
            <a:endParaRPr sz="1800"/>
          </a:p>
          <a:p>
            <a:pPr indent="0" lvl="0" marL="114300" rtl="0" algn="just">
              <a:lnSpc>
                <a:spcPct val="115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7. Integrity –</a:t>
            </a:r>
            <a:r>
              <a:rPr b="0" i="0" lang="en-US" sz="1800">
                <a:solidFill>
                  <a:schemeClr val="dk1"/>
                </a:solidFill>
                <a:latin typeface="Times New Roman"/>
                <a:ea typeface="Times New Roman"/>
                <a:cs typeface="Times New Roman"/>
                <a:sym typeface="Times New Roman"/>
              </a:rPr>
              <a:t> Software integrity is important in terms of how much it is easy to integrate with other required software which increases software functionality and what is the control on integration from unauthorized software’s which increases the chances of cyber attacks. </a:t>
            </a:r>
            <a:endParaRPr sz="1800"/>
          </a:p>
          <a:p>
            <a:pPr indent="0" lvl="0" marL="114300" rtl="0" algn="just">
              <a:lnSpc>
                <a:spcPct val="115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8. Security –</a:t>
            </a:r>
            <a:r>
              <a:rPr b="0" i="0" lang="en-US" sz="1800">
                <a:solidFill>
                  <a:schemeClr val="dk1"/>
                </a:solidFill>
                <a:latin typeface="Times New Roman"/>
                <a:ea typeface="Times New Roman"/>
                <a:cs typeface="Times New Roman"/>
                <a:sym typeface="Times New Roman"/>
              </a:rPr>
              <a:t> Security metrics measure how secure the software is. In the age of cyber terrorism, security is the most essential part of every software. Security assures that there are no unauthorized changes, no fear of cyber attacks, etc when the software product is in use by the end-user. </a:t>
            </a:r>
            <a:endParaRPr sz="1800"/>
          </a:p>
          <a:p>
            <a:pPr indent="-228600" lvl="0" marL="457200" rtl="0" algn="just">
              <a:lnSpc>
                <a:spcPct val="15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Practice Questions</a:t>
            </a:r>
            <a:endParaRPr/>
          </a:p>
        </p:txBody>
      </p:sp>
      <p:sp>
        <p:nvSpPr>
          <p:cNvPr id="195" name="Google Shape;195;p47"/>
          <p:cNvSpPr txBox="1"/>
          <p:nvPr>
            <p:ph idx="1" type="body"/>
          </p:nvPr>
        </p:nvSpPr>
        <p:spPr>
          <a:xfrm>
            <a:off x="385750" y="1123801"/>
            <a:ext cx="8229300" cy="4610400"/>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1. </a:t>
            </a:r>
            <a:r>
              <a:rPr i="0" lang="en-US" sz="1800">
                <a:solidFill>
                  <a:schemeClr val="dk1"/>
                </a:solidFill>
                <a:latin typeface="Times New Roman"/>
                <a:ea typeface="Times New Roman"/>
                <a:cs typeface="Times New Roman"/>
                <a:sym typeface="Times New Roman"/>
              </a:rPr>
              <a:t>Software metrics are analyzed and assessed by ____.</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Database administrator</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System engineer</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Mechanical engineers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Software managers</a:t>
            </a:r>
            <a:endParaRPr sz="1800"/>
          </a:p>
          <a:p>
            <a:pPr indent="0" lvl="0" marL="114300" rtl="0" algn="l">
              <a:lnSpc>
                <a:spcPct val="115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114300" rtl="0" algn="l">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2. </a:t>
            </a:r>
            <a:r>
              <a:rPr i="0" lang="en-US" sz="1800">
                <a:solidFill>
                  <a:schemeClr val="dk1"/>
                </a:solidFill>
                <a:latin typeface="Times New Roman"/>
                <a:ea typeface="Times New Roman"/>
                <a:cs typeface="Times New Roman"/>
                <a:sym typeface="Times New Roman"/>
              </a:rPr>
              <a:t>A set of software metrics that provides ___ into the process and understanding of the project.</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Insight</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Decision</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Management</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None of the mentioned above</a:t>
            </a:r>
            <a:endParaRPr sz="1800"/>
          </a:p>
          <a:p>
            <a:pPr indent="0" lvl="0" marL="114300" rtl="0" algn="l">
              <a:lnSpc>
                <a:spcPct val="115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8"/>
          <p:cNvSpPr txBox="1"/>
          <p:nvPr>
            <p:ph type="title"/>
          </p:nvPr>
        </p:nvSpPr>
        <p:spPr>
          <a:xfrm>
            <a:off x="0" y="-76200"/>
            <a:ext cx="5486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Practice Questions</a:t>
            </a:r>
            <a:endParaRPr/>
          </a:p>
        </p:txBody>
      </p:sp>
      <p:sp>
        <p:nvSpPr>
          <p:cNvPr id="201" name="Google Shape;201;p48"/>
          <p:cNvSpPr txBox="1"/>
          <p:nvPr>
            <p:ph idx="1" type="body"/>
          </p:nvPr>
        </p:nvSpPr>
        <p:spPr>
          <a:xfrm>
            <a:off x="457350" y="1175902"/>
            <a:ext cx="8229300" cy="5378400"/>
          </a:xfrm>
          <a:prstGeom prst="rect">
            <a:avLst/>
          </a:prstGeom>
          <a:noFill/>
          <a:ln>
            <a:noFill/>
          </a:ln>
        </p:spPr>
        <p:txBody>
          <a:bodyPr anchorCtr="0" anchor="t" bIns="0" lIns="0" spcFirstLastPara="1" rIns="0" wrap="square" tIns="0">
            <a:noAutofit/>
          </a:bodyPr>
          <a:lstStyle/>
          <a:p>
            <a:pPr indent="0" lvl="0" marL="114300" rtl="0" algn="l">
              <a:lnSpc>
                <a:spcPct val="115000"/>
              </a:lnSpc>
              <a:spcBef>
                <a:spcPts val="1000"/>
              </a:spcBef>
              <a:spcAft>
                <a:spcPts val="0"/>
              </a:spcAft>
              <a:buSzPts val="1800"/>
              <a:buNone/>
            </a:pPr>
            <a:r>
              <a:rPr lang="en-US" sz="1800">
                <a:latin typeface="Times New Roman"/>
                <a:ea typeface="Times New Roman"/>
                <a:cs typeface="Times New Roman"/>
                <a:sym typeface="Times New Roman"/>
              </a:rPr>
              <a:t>3. </a:t>
            </a:r>
            <a:r>
              <a:rPr i="0" lang="en-US" sz="1800">
                <a:solidFill>
                  <a:srgbClr val="000000"/>
                </a:solidFill>
                <a:latin typeface="Times New Roman"/>
                <a:ea typeface="Times New Roman"/>
                <a:cs typeface="Times New Roman"/>
                <a:sym typeface="Times New Roman"/>
              </a:rPr>
              <a:t>Amongst which of the following is / are the project metrics enable a software project manager to -</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Assess the status of an ongoing project, track potential risks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Uncover problem areas before they go "critical", adjust work flow or tasks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Evaluates the project team's ability to control quality of software work products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All of the mentioned above</a:t>
            </a:r>
            <a:endParaRPr sz="1800"/>
          </a:p>
          <a:p>
            <a:pPr indent="0" lvl="0" marL="114300" rtl="0" algn="l">
              <a:lnSpc>
                <a:spcPct val="115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115000"/>
              </a:lnSpc>
              <a:spcBef>
                <a:spcPts val="1000"/>
              </a:spcBef>
              <a:spcAft>
                <a:spcPts val="0"/>
              </a:spcAft>
              <a:buSzPts val="1800"/>
              <a:buNone/>
            </a:pPr>
            <a:r>
              <a:rPr lang="en-US" sz="1800">
                <a:latin typeface="Times New Roman"/>
                <a:ea typeface="Times New Roman"/>
                <a:cs typeface="Times New Roman"/>
                <a:sym typeface="Times New Roman"/>
              </a:rPr>
              <a:t>4. </a:t>
            </a:r>
            <a:r>
              <a:rPr i="0" lang="en-US" sz="1800">
                <a:solidFill>
                  <a:srgbClr val="000000"/>
                </a:solidFill>
                <a:latin typeface="Times New Roman"/>
                <a:ea typeface="Times New Roman"/>
                <a:cs typeface="Times New Roman"/>
                <a:sym typeface="Times New Roman"/>
              </a:rPr>
              <a:t> ___ are used to pinpoint problem areas so that remedies can be developed and the software process can be improved.</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Project maintenance</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Project specification</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Project metrics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rgbClr val="000000"/>
                </a:solidFill>
                <a:latin typeface="Times New Roman"/>
                <a:ea typeface="Times New Roman"/>
                <a:cs typeface="Times New Roman"/>
                <a:sym typeface="Times New Roman"/>
              </a:rPr>
              <a:t>None of the mentioned above</a:t>
            </a:r>
            <a:endParaRPr sz="1800"/>
          </a:p>
          <a:p>
            <a:pPr indent="0" lvl="0" marL="1143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Practice Questions</a:t>
            </a:r>
            <a:endParaRPr/>
          </a:p>
        </p:txBody>
      </p:sp>
      <p:sp>
        <p:nvSpPr>
          <p:cNvPr id="207" name="Google Shape;207;p4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5. </a:t>
            </a:r>
            <a:r>
              <a:rPr i="0" lang="en-US" sz="1800">
                <a:solidFill>
                  <a:schemeClr val="dk1"/>
                </a:solidFill>
                <a:latin typeface="Times New Roman"/>
                <a:ea typeface="Times New Roman"/>
                <a:cs typeface="Times New Roman"/>
                <a:sym typeface="Times New Roman"/>
              </a:rPr>
              <a:t>Software process and project metrics are ___ that enable you to gain insight into the efficacy of the software process and the projects.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Quantitative measures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Qualitative measures</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Both A and B</a:t>
            </a:r>
            <a:endParaRPr sz="1800"/>
          </a:p>
          <a:p>
            <a:pPr indent="-342900" lvl="0" marL="457200" rtl="0" algn="l">
              <a:lnSpc>
                <a:spcPct val="115000"/>
              </a:lnSpc>
              <a:spcBef>
                <a:spcPts val="1000"/>
              </a:spcBef>
              <a:spcAft>
                <a:spcPts val="0"/>
              </a:spcAft>
              <a:buSzPts val="1800"/>
              <a:buFont typeface="Arial"/>
              <a:buAutoNum type="arabicPeriod"/>
            </a:pPr>
            <a:r>
              <a:rPr i="0" lang="en-US" sz="1800">
                <a:solidFill>
                  <a:schemeClr val="dk1"/>
                </a:solidFill>
                <a:latin typeface="Times New Roman"/>
                <a:ea typeface="Times New Roman"/>
                <a:cs typeface="Times New Roman"/>
                <a:sym typeface="Times New Roman"/>
              </a:rPr>
              <a:t>None of the mentioned above</a:t>
            </a:r>
            <a:endParaRPr sz="1800"/>
          </a:p>
          <a:p>
            <a:pPr indent="0" lvl="0" marL="114300" rtl="0" algn="l">
              <a:lnSpc>
                <a:spcPct val="9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675349" y="1190052"/>
            <a:ext cx="7826002" cy="403973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t/>
            </a:r>
            <a:endParaRPr i="0" sz="1800">
              <a:solidFill>
                <a:schemeClr val="dk1"/>
              </a:solidFill>
              <a:latin typeface="Times New Roman"/>
              <a:ea typeface="Times New Roman"/>
              <a:cs typeface="Times New Roman"/>
              <a:sym typeface="Times New Roman"/>
            </a:endParaRPr>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The Management Spectrum</a:t>
            </a:r>
            <a:endParaRPr sz="1800"/>
          </a:p>
          <a:p>
            <a:pPr indent="-279400" lvl="0" marL="3429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Metrics for process &amp; project</a:t>
            </a:r>
            <a:endParaRPr sz="1800"/>
          </a:p>
          <a:p>
            <a:pPr indent="-279400" lvl="0" marL="3429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Metrics In The Process And Project Domains </a:t>
            </a:r>
            <a:endParaRPr sz="1800"/>
          </a:p>
          <a:p>
            <a:pPr indent="-279400" lvl="0" marL="3429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Process Metrics and Software Process Improvement</a:t>
            </a:r>
            <a:endParaRPr sz="1800"/>
          </a:p>
          <a:p>
            <a:pPr indent="-279400" lvl="0" marL="342900" rtl="0" algn="l">
              <a:lnSpc>
                <a:spcPct val="150000"/>
              </a:lnSpc>
              <a:spcBef>
                <a:spcPts val="0"/>
              </a:spcBef>
              <a:spcAft>
                <a:spcPts val="0"/>
              </a:spcAft>
              <a:buSzPts val="1800"/>
              <a:buChar char="•"/>
            </a:pPr>
            <a:r>
              <a:rPr i="0" lang="en-US" sz="1800">
                <a:solidFill>
                  <a:schemeClr val="dk1"/>
                </a:solidFill>
                <a:latin typeface="Times New Roman"/>
                <a:ea typeface="Times New Roman"/>
                <a:cs typeface="Times New Roman"/>
                <a:sym typeface="Times New Roman"/>
              </a:rPr>
              <a:t>Measuring Software Quality using Quality Metrics</a:t>
            </a:r>
            <a:endParaRPr sz="1800">
              <a:solidFill>
                <a:schemeClr val="dk1"/>
              </a:solidFill>
              <a:latin typeface="Times New Roman"/>
              <a:ea typeface="Times New Roman"/>
              <a:cs typeface="Times New Roman"/>
              <a:sym typeface="Times New Roman"/>
            </a:endParaRPr>
          </a:p>
          <a:p>
            <a:pPr indent="-279400" lvl="0" marL="3429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Practice Questions</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rPr i="0"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Font typeface="Times New Roman"/>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nvSpPr>
        <p:spPr>
          <a:xfrm>
            <a:off x="89554" y="275717"/>
            <a:ext cx="7395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a:ea typeface="Times"/>
                <a:cs typeface="Times"/>
                <a:sym typeface="Times"/>
              </a:rPr>
              <a:t>Bibliography</a:t>
            </a:r>
            <a:endParaRPr b="0" i="0" sz="1400" u="none" cap="none" strike="noStrike">
              <a:solidFill>
                <a:srgbClr val="000000"/>
              </a:solidFill>
              <a:latin typeface="Arial"/>
              <a:ea typeface="Arial"/>
              <a:cs typeface="Arial"/>
              <a:sym typeface="Arial"/>
            </a:endParaRPr>
          </a:p>
        </p:txBody>
      </p:sp>
      <p:sp>
        <p:nvSpPr>
          <p:cNvPr id="213" name="Google Shape;213;p20"/>
          <p:cNvSpPr txBox="1"/>
          <p:nvPr/>
        </p:nvSpPr>
        <p:spPr>
          <a:xfrm>
            <a:off x="763571" y="2111382"/>
            <a:ext cx="7395327" cy="28622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https://www.geeksforgeeks.org/measuring-software-quality-using-quality-metrics/</a:t>
            </a:r>
            <a:endParaRPr b="0" i="0" sz="1800" u="sng"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https://uomustansiriyah.edu.iq/media/lectures/5/5_2017_11_25!11_04_37_AM.pdf</a:t>
            </a:r>
            <a:endParaRPr b="0" i="0" sz="1800" u="sng"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https://davcollegetitilagarh.org/wp-content/uploads/2020/09/fundamentals-of-software-engineering-fourth-edition-rajib-mall.pdf</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https://www.tutorialspoint.com/software_testing_dictionary/validation_testing.htm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https://www.tutorialspoint.com/software_testing_dictionary/acceptance_testing.htm</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19" name="Google Shape;219;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20" name="Google Shape;220;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solidFill>
                  <a:schemeClr val="dk1"/>
                </a:solidFill>
                <a:latin typeface="Times"/>
                <a:ea typeface="Times"/>
                <a:cs typeface="Times"/>
                <a:sym typeface="Times"/>
              </a:rPr>
              <a:t>  </a:t>
            </a:r>
            <a:endParaRPr b="1" sz="3200">
              <a:latin typeface="Times"/>
              <a:ea typeface="Times"/>
              <a:cs typeface="Times"/>
              <a:sym typeface="Times"/>
            </a:endParaRPr>
          </a:p>
          <a:p>
            <a:pPr indent="0" lvl="0" marL="0" rtl="0" algn="ctr">
              <a:lnSpc>
                <a:spcPct val="90000"/>
              </a:lnSpc>
              <a:spcBef>
                <a:spcPts val="0"/>
              </a:spcBef>
              <a:spcAft>
                <a:spcPts val="0"/>
              </a:spcAft>
              <a:buSzPts val="1800"/>
              <a:buNone/>
            </a:pPr>
            <a:r>
              <a:rPr b="1" i="0" lang="en-US" sz="3200">
                <a:solidFill>
                  <a:schemeClr val="dk1"/>
                </a:solidFill>
                <a:latin typeface="Times"/>
                <a:ea typeface="Times"/>
                <a:cs typeface="Times"/>
                <a:sym typeface="Times"/>
              </a:rPr>
              <a:t>Management Spectrum</a:t>
            </a:r>
            <a:br>
              <a:rPr b="1" i="0" lang="en-US" sz="3200">
                <a:solidFill>
                  <a:schemeClr val="dk1"/>
                </a:solidFill>
                <a:latin typeface="Times"/>
                <a:ea typeface="Times"/>
                <a:cs typeface="Times"/>
                <a:sym typeface="Times"/>
              </a:rPr>
            </a:br>
            <a:endParaRPr sz="3200">
              <a:solidFill>
                <a:schemeClr val="dk1"/>
              </a:solidFill>
              <a:latin typeface="Times"/>
              <a:ea typeface="Times"/>
              <a:cs typeface="Times"/>
              <a:sym typeface="Times"/>
            </a:endParaRPr>
          </a:p>
        </p:txBody>
      </p:sp>
      <p:sp>
        <p:nvSpPr>
          <p:cNvPr id="106" name="Google Shape;106;p3"/>
          <p:cNvSpPr txBox="1"/>
          <p:nvPr>
            <p:ph idx="1" type="body"/>
          </p:nvPr>
        </p:nvSpPr>
        <p:spPr>
          <a:xfrm>
            <a:off x="279778" y="968063"/>
            <a:ext cx="8413845" cy="3343493"/>
          </a:xfrm>
          <a:prstGeom prst="rect">
            <a:avLst/>
          </a:prstGeom>
          <a:noFill/>
          <a:ln>
            <a:noFill/>
          </a:ln>
        </p:spPr>
        <p:txBody>
          <a:bodyPr anchorCtr="0" anchor="t" bIns="0" lIns="0" spcFirstLastPara="1" rIns="0" wrap="square" tIns="0">
            <a:normAutofit/>
          </a:bodyPr>
          <a:lstStyle/>
          <a:p>
            <a:pPr indent="-342900" lvl="0" marL="457200" rtl="0" algn="just">
              <a:lnSpc>
                <a:spcPct val="100000"/>
              </a:lnSpc>
              <a:spcBef>
                <a:spcPts val="1000"/>
              </a:spcBef>
              <a:spcAft>
                <a:spcPts val="0"/>
              </a:spcAft>
              <a:buSzPts val="1800"/>
              <a:buChar char="•"/>
            </a:pPr>
            <a:r>
              <a:rPr b="0" i="0" lang="en-US" sz="1800">
                <a:solidFill>
                  <a:schemeClr val="dk1"/>
                </a:solidFill>
                <a:latin typeface="Times New Roman"/>
                <a:ea typeface="Times New Roman"/>
                <a:cs typeface="Times New Roman"/>
                <a:sym typeface="Times New Roman"/>
              </a:rPr>
              <a:t>For properly building a product, there’s a very important concept that we all should know in software project planning while developing a product. There are 4 critical components in software project planning which are known as the </a:t>
            </a:r>
            <a:r>
              <a:rPr b="1" i="0" lang="en-US" sz="1800">
                <a:solidFill>
                  <a:schemeClr val="dk1"/>
                </a:solidFill>
                <a:latin typeface="Times New Roman"/>
                <a:ea typeface="Times New Roman"/>
                <a:cs typeface="Times New Roman"/>
                <a:sym typeface="Times New Roman"/>
              </a:rPr>
              <a:t>4P’s</a:t>
            </a:r>
            <a:r>
              <a:rPr b="0" i="0" lang="en-US" sz="1800">
                <a:solidFill>
                  <a:schemeClr val="dk1"/>
                </a:solidFill>
                <a:latin typeface="Times New Roman"/>
                <a:ea typeface="Times New Roman"/>
                <a:cs typeface="Times New Roman"/>
                <a:sym typeface="Times New Roman"/>
              </a:rPr>
              <a:t> namely:</a:t>
            </a:r>
            <a:endParaRPr sz="1800">
              <a:latin typeface="Times New Roman"/>
              <a:ea typeface="Times New Roman"/>
              <a:cs typeface="Times New Roman"/>
              <a:sym typeface="Times New Roman"/>
            </a:endParaRPr>
          </a:p>
          <a:p>
            <a:pPr indent="-342900" lvl="1" marL="914400" rtl="0" algn="just">
              <a:lnSpc>
                <a:spcPct val="100000"/>
              </a:lnSpc>
              <a:spcBef>
                <a:spcPts val="1000"/>
              </a:spcBef>
              <a:spcAft>
                <a:spcPts val="0"/>
              </a:spcAft>
              <a:buClr>
                <a:schemeClr val="dk1"/>
              </a:buClr>
              <a:buSzPts val="1800"/>
              <a:buFont typeface="Times New Roman"/>
              <a:buChar char="•"/>
            </a:pPr>
            <a:r>
              <a:rPr b="0" i="0" lang="en-US" sz="1800">
                <a:solidFill>
                  <a:schemeClr val="dk1"/>
                </a:solidFill>
                <a:latin typeface="Times New Roman"/>
                <a:ea typeface="Times New Roman"/>
                <a:cs typeface="Times New Roman"/>
                <a:sym typeface="Times New Roman"/>
              </a:rPr>
              <a:t>Product</a:t>
            </a:r>
            <a:endParaRPr>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b="0" i="0" lang="en-US" sz="1800">
                <a:solidFill>
                  <a:schemeClr val="dk1"/>
                </a:solidFill>
                <a:latin typeface="Times New Roman"/>
                <a:ea typeface="Times New Roman"/>
                <a:cs typeface="Times New Roman"/>
                <a:sym typeface="Times New Roman"/>
              </a:rPr>
              <a:t>Process</a:t>
            </a:r>
            <a:endParaRPr>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b="0" i="0" lang="en-US" sz="1800">
                <a:solidFill>
                  <a:schemeClr val="dk1"/>
                </a:solidFill>
                <a:latin typeface="Times New Roman"/>
                <a:ea typeface="Times New Roman"/>
                <a:cs typeface="Times New Roman"/>
                <a:sym typeface="Times New Roman"/>
              </a:rPr>
              <a:t>People</a:t>
            </a:r>
            <a:endParaRPr>
              <a:latin typeface="Times New Roman"/>
              <a:ea typeface="Times New Roman"/>
              <a:cs typeface="Times New Roman"/>
              <a:sym typeface="Times New Roman"/>
            </a:endParaRPr>
          </a:p>
          <a:p>
            <a:pPr indent="-342900" lvl="1" marL="914400" rtl="0" algn="just">
              <a:lnSpc>
                <a:spcPct val="100000"/>
              </a:lnSpc>
              <a:spcBef>
                <a:spcPts val="0"/>
              </a:spcBef>
              <a:spcAft>
                <a:spcPts val="0"/>
              </a:spcAft>
              <a:buClr>
                <a:schemeClr val="dk1"/>
              </a:buClr>
              <a:buSzPts val="1800"/>
              <a:buFont typeface="Times New Roman"/>
              <a:buChar char="•"/>
            </a:pPr>
            <a:r>
              <a:rPr b="0" i="0" lang="en-US" sz="1800">
                <a:solidFill>
                  <a:schemeClr val="dk1"/>
                </a:solidFill>
                <a:latin typeface="Times New Roman"/>
                <a:ea typeface="Times New Roman"/>
                <a:cs typeface="Times New Roman"/>
                <a:sym typeface="Times New Roman"/>
              </a:rPr>
              <a:t>Project</a:t>
            </a:r>
            <a:endParaRPr>
              <a:latin typeface="Times New Roman"/>
              <a:ea typeface="Times New Roman"/>
              <a:cs typeface="Times New Roman"/>
              <a:sym typeface="Times New Roman"/>
            </a:endParaRPr>
          </a:p>
          <a:p>
            <a:pPr indent="-342900" lvl="0" marL="457200" rtl="0" algn="just">
              <a:lnSpc>
                <a:spcPct val="100000"/>
              </a:lnSpc>
              <a:spcBef>
                <a:spcPts val="1000"/>
              </a:spcBef>
              <a:spcAft>
                <a:spcPts val="0"/>
              </a:spcAft>
              <a:buClr>
                <a:schemeClr val="dk1"/>
              </a:buClr>
              <a:buSzPts val="1800"/>
              <a:buChar char="•"/>
            </a:pPr>
            <a:r>
              <a:rPr b="0" i="0" lang="en-US" sz="1800">
                <a:solidFill>
                  <a:schemeClr val="dk1"/>
                </a:solidFill>
                <a:latin typeface="Times New Roman"/>
                <a:ea typeface="Times New Roman"/>
                <a:cs typeface="Times New Roman"/>
                <a:sym typeface="Times New Roman"/>
              </a:rPr>
              <a:t>These components play a very important role in your project that can help your team meet its goals and objective.</a:t>
            </a:r>
            <a:r>
              <a:rPr lang="en-US" sz="1800">
                <a:latin typeface="Times New Roman"/>
                <a:ea typeface="Times New Roman"/>
                <a:cs typeface="Times New Roman"/>
                <a:sym typeface="Times New Roman"/>
              </a:rPr>
              <a:t> Examples are: Gross Profit margin, earned value, customer satisfaction score, productivity, etc.</a:t>
            </a:r>
            <a:endParaRPr sz="1800">
              <a:latin typeface="Times New Roman"/>
              <a:ea typeface="Times New Roman"/>
              <a:cs typeface="Times New Roman"/>
              <a:sym typeface="Times New Roman"/>
            </a:endParaRPr>
          </a:p>
        </p:txBody>
      </p:sp>
      <p:pic>
        <p:nvPicPr>
          <p:cNvPr descr="Four Pâ€™s of Project Management | Introduction to 4Pâ€™s" id="107" name="Google Shape;107;p3"/>
          <p:cNvPicPr preferRelativeResize="0"/>
          <p:nvPr/>
        </p:nvPicPr>
        <p:blipFill rotWithShape="1">
          <a:blip r:embed="rId3">
            <a:alphaModFix/>
          </a:blip>
          <a:srcRect b="0" l="0" r="0" t="0"/>
          <a:stretch/>
        </p:blipFill>
        <p:spPr>
          <a:xfrm>
            <a:off x="2884685" y="4332377"/>
            <a:ext cx="3256807" cy="1781820"/>
          </a:xfrm>
          <a:prstGeom prst="rect">
            <a:avLst/>
          </a:prstGeom>
          <a:noFill/>
          <a:ln>
            <a:noFill/>
          </a:ln>
        </p:spPr>
      </p:pic>
      <p:sp>
        <p:nvSpPr>
          <p:cNvPr id="108" name="Google Shape;108;p3"/>
          <p:cNvSpPr txBox="1"/>
          <p:nvPr/>
        </p:nvSpPr>
        <p:spPr>
          <a:xfrm>
            <a:off x="2884686" y="6250675"/>
            <a:ext cx="3980138"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Figure 1: The 4 P’s of Software project planning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The 4 P’s..</a:t>
            </a:r>
            <a:endParaRPr/>
          </a:p>
        </p:txBody>
      </p:sp>
      <p:sp>
        <p:nvSpPr>
          <p:cNvPr id="114" name="Google Shape;114;p5"/>
          <p:cNvSpPr txBox="1"/>
          <p:nvPr>
            <p:ph idx="1" type="body"/>
          </p:nvPr>
        </p:nvSpPr>
        <p:spPr>
          <a:xfrm>
            <a:off x="379519" y="1187418"/>
            <a:ext cx="8384962" cy="3977280"/>
          </a:xfrm>
          <a:prstGeom prst="rect">
            <a:avLst/>
          </a:prstGeom>
          <a:noFill/>
          <a:ln>
            <a:noFill/>
          </a:ln>
        </p:spPr>
        <p:txBody>
          <a:bodyPr anchorCtr="0" anchor="t" bIns="0" lIns="0" spcFirstLastPara="1" rIns="0" wrap="square" tIns="0">
            <a:noAutofit/>
          </a:bodyPr>
          <a:lstStyle/>
          <a:p>
            <a:pPr indent="-342900" lvl="0" marL="457200" rtl="0" algn="just">
              <a:lnSpc>
                <a:spcPct val="100000"/>
              </a:lnSpc>
              <a:spcBef>
                <a:spcPts val="1000"/>
              </a:spcBef>
              <a:spcAft>
                <a:spcPts val="0"/>
              </a:spcAft>
              <a:buSzPts val="1800"/>
              <a:buFont typeface="Times New Roman"/>
              <a:buChar char="•"/>
            </a:pPr>
            <a:r>
              <a:rPr b="1" lang="en-US" sz="1800">
                <a:latin typeface="Times New Roman"/>
                <a:ea typeface="Times New Roman"/>
                <a:cs typeface="Times New Roman"/>
                <a:sym typeface="Times New Roman"/>
              </a:rPr>
              <a:t>People : -</a:t>
            </a:r>
            <a:r>
              <a:rPr lang="en-US" sz="1800">
                <a:latin typeface="Times New Roman"/>
                <a:ea typeface="Times New Roman"/>
                <a:cs typeface="Times New Roman"/>
                <a:sym typeface="Times New Roman"/>
              </a:rPr>
              <a:t>The most important component of a product and its successful implementation is human resources. In building a proper product, a well-managed team with clear-cut roles defined for each person/team will lead to the success of the product. We need to have a good team in order to save our time, cost, and effort. Some assigned roles in software project planning are </a:t>
            </a:r>
            <a:r>
              <a:rPr b="1" lang="en-US" sz="1800">
                <a:latin typeface="Times New Roman"/>
                <a:ea typeface="Times New Roman"/>
                <a:cs typeface="Times New Roman"/>
                <a:sym typeface="Times New Roman"/>
              </a:rPr>
              <a:t>project manager, team leaders, stakeholders, analysts, </a:t>
            </a:r>
            <a:r>
              <a:rPr lang="en-US" sz="1800">
                <a:latin typeface="Times New Roman"/>
                <a:ea typeface="Times New Roman"/>
                <a:cs typeface="Times New Roman"/>
                <a:sym typeface="Times New Roman"/>
              </a:rPr>
              <a:t>and other </a:t>
            </a:r>
            <a:r>
              <a:rPr b="1" lang="en-US" sz="1800">
                <a:latin typeface="Times New Roman"/>
                <a:ea typeface="Times New Roman"/>
                <a:cs typeface="Times New Roman"/>
                <a:sym typeface="Times New Roman"/>
              </a:rPr>
              <a:t>IT professionals</a:t>
            </a:r>
            <a:r>
              <a:rPr lang="en-US" sz="1800">
                <a:latin typeface="Times New Roman"/>
                <a:ea typeface="Times New Roman"/>
                <a:cs typeface="Times New Roman"/>
                <a:sym typeface="Times New Roman"/>
              </a:rPr>
              <a:t>. Managing people successfully is a tricky process which a good project manager can do.</a:t>
            </a:r>
            <a:endParaRPr sz="1800"/>
          </a:p>
          <a:p>
            <a:pPr indent="-342900" lvl="0" marL="457200" rtl="0" algn="just">
              <a:lnSpc>
                <a:spcPct val="100000"/>
              </a:lnSpc>
              <a:spcBef>
                <a:spcPts val="1000"/>
              </a:spcBef>
              <a:spcAft>
                <a:spcPts val="0"/>
              </a:spcAft>
              <a:buClr>
                <a:schemeClr val="dk1"/>
              </a:buClr>
              <a:buSzPts val="1800"/>
              <a:buFont typeface="Times New Roman"/>
              <a:buChar char="•"/>
            </a:pPr>
            <a:r>
              <a:rPr b="1" i="0" lang="en-US" sz="1800">
                <a:solidFill>
                  <a:schemeClr val="dk1"/>
                </a:solidFill>
                <a:latin typeface="Times New Roman"/>
                <a:ea typeface="Times New Roman"/>
                <a:cs typeface="Times New Roman"/>
                <a:sym typeface="Times New Roman"/>
              </a:rPr>
              <a:t>Product :-</a:t>
            </a:r>
            <a:r>
              <a:rPr b="0" i="0" lang="en-US" sz="1800">
                <a:solidFill>
                  <a:schemeClr val="dk1"/>
                </a:solidFill>
                <a:latin typeface="Times New Roman"/>
                <a:ea typeface="Times New Roman"/>
                <a:cs typeface="Times New Roman"/>
                <a:sym typeface="Times New Roman"/>
              </a:rPr>
              <a:t>As the name inferred, this is the deliverable or the result of the project. The project manager should clearly define the product objective and scope to ensure a successful result, control the team members, as well technical hurdles that he or she may encounter during the building of a product. The product can consist of both tangible or intangible such as shifting the company to a new place or getting a new software in a company.</a:t>
            </a:r>
            <a:endParaRPr sz="1800"/>
          </a:p>
          <a:p>
            <a:pPr indent="0" lvl="0" marL="457200" rtl="0" algn="just">
              <a:lnSpc>
                <a:spcPct val="160000"/>
              </a:lnSpc>
              <a:spcBef>
                <a:spcPts val="1000"/>
              </a:spcBef>
              <a:spcAft>
                <a:spcPts val="0"/>
              </a:spcAft>
              <a:buSzPts val="1800"/>
              <a:buNone/>
            </a:pPr>
            <a:r>
              <a:t/>
            </a:r>
            <a:endParaRPr>
              <a:latin typeface="Times New Roman"/>
              <a:ea typeface="Times New Roman"/>
              <a:cs typeface="Times New Roman"/>
              <a:sym typeface="Times New Roman"/>
            </a:endParaRPr>
          </a:p>
          <a:p>
            <a:pPr indent="0" lvl="0" marL="114300" rtl="0" algn="just">
              <a:lnSpc>
                <a:spcPct val="160000"/>
              </a:lnSpc>
              <a:spcBef>
                <a:spcPts val="1000"/>
              </a:spcBef>
              <a:spcAft>
                <a:spcPts val="0"/>
              </a:spcAft>
              <a:buSzPts val="1800"/>
              <a:buNone/>
            </a:pPr>
            <a:r>
              <a:t/>
            </a:r>
            <a:endParaRPr>
              <a:latin typeface="Times New Roman"/>
              <a:ea typeface="Times New Roman"/>
              <a:cs typeface="Times New Roman"/>
              <a:sym typeface="Times New Roman"/>
            </a:endParaRPr>
          </a:p>
          <a:p>
            <a:pPr indent="-228600" lvl="0" marL="457200" rtl="0" algn="just">
              <a:lnSpc>
                <a:spcPct val="160000"/>
              </a:lnSpc>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The 4 P’s </a:t>
            </a:r>
            <a:endParaRPr/>
          </a:p>
        </p:txBody>
      </p:sp>
      <p:sp>
        <p:nvSpPr>
          <p:cNvPr id="120" name="Google Shape;120;p22"/>
          <p:cNvSpPr txBox="1"/>
          <p:nvPr>
            <p:ph idx="1" type="body"/>
          </p:nvPr>
        </p:nvSpPr>
        <p:spPr>
          <a:xfrm>
            <a:off x="334651" y="1067191"/>
            <a:ext cx="8229240" cy="4805707"/>
          </a:xfrm>
          <a:prstGeom prst="rect">
            <a:avLst/>
          </a:prstGeom>
          <a:noFill/>
          <a:ln>
            <a:noFill/>
          </a:ln>
        </p:spPr>
        <p:txBody>
          <a:bodyPr anchorCtr="0" anchor="t" bIns="0" lIns="0" spcFirstLastPara="1" rIns="0" wrap="square" tIns="0">
            <a:noAutofit/>
          </a:bodyPr>
          <a:lstStyle/>
          <a:p>
            <a:pPr indent="0" lvl="0" marL="457200" rtl="0" algn="just">
              <a:lnSpc>
                <a:spcPct val="150000"/>
              </a:lnSpc>
              <a:spcBef>
                <a:spcPts val="1000"/>
              </a:spcBef>
              <a:spcAft>
                <a:spcPts val="0"/>
              </a:spcAft>
              <a:buSzPts val="1800"/>
              <a:buNone/>
            </a:pPr>
            <a:r>
              <a:t/>
            </a:r>
            <a:endParaRPr>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Char char="•"/>
            </a:pPr>
            <a:r>
              <a:rPr b="1" lang="en-US" sz="1800">
                <a:latin typeface="Times New Roman"/>
                <a:ea typeface="Times New Roman"/>
                <a:cs typeface="Times New Roman"/>
                <a:sym typeface="Times New Roman"/>
              </a:rPr>
              <a:t>Process :-</a:t>
            </a:r>
            <a:r>
              <a:rPr lang="en-US" sz="1800">
                <a:latin typeface="Times New Roman"/>
                <a:ea typeface="Times New Roman"/>
                <a:cs typeface="Times New Roman"/>
                <a:sym typeface="Times New Roman"/>
              </a:rPr>
              <a:t>In every planning,</a:t>
            </a: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a clearly defined process is the key to the success of any product. It regulates how the team will go about its development in the respective time period. The Process has several steps involved like, documentation phase, implementation phase, deployment phase, and interaction phase.</a:t>
            </a:r>
            <a:endParaRPr sz="1800"/>
          </a:p>
          <a:p>
            <a:pPr indent="0" lvl="0" marL="457200" rtl="0" algn="just">
              <a:lnSpc>
                <a:spcPct val="10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10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Project :-</a:t>
            </a:r>
            <a:r>
              <a:rPr b="0" i="0" lang="en-US" sz="1800">
                <a:solidFill>
                  <a:schemeClr val="dk1"/>
                </a:solidFill>
                <a:latin typeface="Times New Roman"/>
                <a:ea typeface="Times New Roman"/>
                <a:cs typeface="Times New Roman"/>
                <a:sym typeface="Times New Roman"/>
              </a:rPr>
              <a:t>The last and final P in software project planning is Project. It can also be considered as a blueprint of process. In this phase, the project manager plays a critical role. They are responsible to guide the team members to achieve the project’s target and objectives, helping &amp; assisting them with issues, checking on cost and budget, and making sure that the project stays on track with the given deadlines.</a:t>
            </a:r>
            <a:endParaRPr sz="1800"/>
          </a:p>
          <a:p>
            <a:pPr indent="-228600" lvl="0" marL="457200" rtl="0" algn="just">
              <a:lnSpc>
                <a:spcPct val="150000"/>
              </a:lnSpc>
              <a:spcBef>
                <a:spcPts val="1000"/>
              </a:spcBef>
              <a:spcAft>
                <a:spcPts val="0"/>
              </a:spcAft>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latin typeface="Times"/>
                <a:ea typeface="Times"/>
                <a:cs typeface="Times"/>
                <a:sym typeface="Times"/>
              </a:rPr>
              <a:t>  Metrics for process &amp; project</a:t>
            </a:r>
            <a:endParaRPr b="1" sz="3200">
              <a:latin typeface="Times"/>
              <a:ea typeface="Times"/>
              <a:cs typeface="Times"/>
              <a:sym typeface="Times"/>
            </a:endParaRPr>
          </a:p>
        </p:txBody>
      </p:sp>
      <p:sp>
        <p:nvSpPr>
          <p:cNvPr id="126" name="Google Shape;126;p23"/>
          <p:cNvSpPr txBox="1"/>
          <p:nvPr>
            <p:ph idx="1" type="body"/>
          </p:nvPr>
        </p:nvSpPr>
        <p:spPr>
          <a:xfrm>
            <a:off x="457380" y="982351"/>
            <a:ext cx="8229240" cy="3977280"/>
          </a:xfrm>
          <a:prstGeom prst="rect">
            <a:avLst/>
          </a:prstGeom>
          <a:noFill/>
          <a:ln>
            <a:noFill/>
          </a:ln>
        </p:spPr>
        <p:txBody>
          <a:bodyPr anchorCtr="0" anchor="t" bIns="0" lIns="0" spcFirstLastPara="1" rIns="0" wrap="square" tIns="0">
            <a:noAutofit/>
          </a:bodyPr>
          <a:lstStyle/>
          <a:p>
            <a:pPr indent="-342900" lvl="0" marL="457200" rtl="0" algn="just">
              <a:lnSpc>
                <a:spcPct val="100000"/>
              </a:lnSpc>
              <a:spcBef>
                <a:spcPts val="1000"/>
              </a:spcBef>
              <a:spcAft>
                <a:spcPts val="0"/>
              </a:spcAft>
              <a:buSzPts val="1800"/>
              <a:buChar char="•"/>
            </a:pPr>
            <a:r>
              <a:rPr lang="en-US" sz="1800">
                <a:solidFill>
                  <a:schemeClr val="dk1"/>
                </a:solidFill>
                <a:latin typeface="Times"/>
                <a:ea typeface="Times"/>
                <a:cs typeface="Times"/>
                <a:sym typeface="Times"/>
              </a:rPr>
              <a:t>Measurement enables us to gain insight into the process and the project by providing a mechanism for objective evaluation. Measurement can be applied to the software process with the intent of improving it on a continuous basis. Measurement can be used throughout a software project to assist in estimation, quality control, productivity assessment, and project control. </a:t>
            </a:r>
            <a:endParaRPr sz="1800">
              <a:latin typeface="Times"/>
              <a:ea typeface="Times"/>
              <a:cs typeface="Times"/>
              <a:sym typeface="Times"/>
            </a:endParaRPr>
          </a:p>
          <a:p>
            <a:pPr indent="-342900" lvl="0" marL="457200" rtl="0" algn="just">
              <a:lnSpc>
                <a:spcPct val="100000"/>
              </a:lnSpc>
              <a:spcBef>
                <a:spcPts val="1000"/>
              </a:spcBef>
              <a:spcAft>
                <a:spcPts val="0"/>
              </a:spcAft>
              <a:buSzPts val="1800"/>
              <a:buChar char="•"/>
            </a:pPr>
            <a:r>
              <a:rPr lang="en-US" sz="1800">
                <a:latin typeface="Times"/>
                <a:ea typeface="Times"/>
                <a:cs typeface="Times"/>
                <a:sym typeface="Times"/>
              </a:rPr>
              <a:t>S</a:t>
            </a:r>
            <a:r>
              <a:rPr lang="en-US" sz="1800">
                <a:solidFill>
                  <a:schemeClr val="dk1"/>
                </a:solidFill>
                <a:latin typeface="Times"/>
                <a:ea typeface="Times"/>
                <a:cs typeface="Times"/>
                <a:sym typeface="Times"/>
              </a:rPr>
              <a:t>oftware process and project metrics are quantitative measures that enable you to gain insight into the efficacy of the software process and the projects that are conducted using the process as a framework. </a:t>
            </a:r>
            <a:endParaRPr sz="1800">
              <a:solidFill>
                <a:schemeClr val="dk1"/>
              </a:solidFill>
              <a:latin typeface="Times"/>
              <a:ea typeface="Times"/>
              <a:cs typeface="Times"/>
              <a:sym typeface="Times"/>
            </a:endParaRPr>
          </a:p>
          <a:p>
            <a:pPr indent="-342900" lvl="0" marL="457200" rtl="0" algn="just">
              <a:lnSpc>
                <a:spcPct val="100000"/>
              </a:lnSpc>
              <a:spcBef>
                <a:spcPts val="1000"/>
              </a:spcBef>
              <a:spcAft>
                <a:spcPts val="0"/>
              </a:spcAft>
              <a:buSzPts val="1800"/>
              <a:buChar char="•"/>
            </a:pPr>
            <a:r>
              <a:rPr lang="en-US" sz="1800">
                <a:solidFill>
                  <a:schemeClr val="dk1"/>
                </a:solidFill>
                <a:latin typeface="Times"/>
                <a:ea typeface="Times"/>
                <a:cs typeface="Times"/>
                <a:sym typeface="Times"/>
              </a:rPr>
              <a:t>Basic quality and productivity data are collected. These data are then analyzed, compared against past averages, and assessed to determine whether quality and productivity improvements have occurred. Metrics are also used to pinpoint problem areas so that remedies can be developed and the software process can be improved. </a:t>
            </a:r>
            <a:endParaRPr sz="18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Cont..</a:t>
            </a:r>
            <a:endParaRPr/>
          </a:p>
        </p:txBody>
      </p:sp>
      <p:sp>
        <p:nvSpPr>
          <p:cNvPr id="132" name="Google Shape;132;p24"/>
          <p:cNvSpPr txBox="1"/>
          <p:nvPr>
            <p:ph idx="1" type="body"/>
          </p:nvPr>
        </p:nvSpPr>
        <p:spPr>
          <a:xfrm>
            <a:off x="457200" y="1461155"/>
            <a:ext cx="8229240" cy="4402317"/>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Who does it? </a:t>
            </a:r>
            <a:endParaRPr b="1"/>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Software metrics are analyzed and assessed by software managers. Measures are often collected by software engineers. </a:t>
            </a:r>
            <a:endParaRPr/>
          </a:p>
          <a:p>
            <a:pPr indent="0" lvl="0" marL="114300" rtl="0" algn="just">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Why is it important? </a:t>
            </a:r>
            <a:endParaRPr b="1"/>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If you don’t measure, judgment can be based only on subjective evaluation. With measurement, trends (either good or bad) can be spotted, better estimates can be made, and true improvement can be accomplished over time. </a:t>
            </a:r>
            <a:endParaRPr/>
          </a:p>
          <a:p>
            <a:pPr indent="0" lvl="0" marL="114300" rtl="0" algn="just">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lang="en-US" sz="1800">
                <a:solidFill>
                  <a:schemeClr val="dk1"/>
                </a:solidFill>
                <a:latin typeface="Times New Roman"/>
                <a:ea typeface="Times New Roman"/>
                <a:cs typeface="Times New Roman"/>
                <a:sym typeface="Times New Roman"/>
              </a:rPr>
              <a:t>What are the steps? </a:t>
            </a:r>
            <a:endParaRPr b="1"/>
          </a:p>
          <a:p>
            <a:pPr indent="0" lvl="0" marL="114300" rtl="0" algn="just">
              <a:lnSpc>
                <a:spcPct val="90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Begin by defining a limited set of process, project, and product measures that are easy to collect. These measures are often normalized using either size- or function oriented metrics. The result is analyzed and compared to past averages for similar projects performed within the organization. Trends are assessed and conclusions are generated.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07389"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Process and Project Metrics</a:t>
            </a:r>
            <a:endParaRPr b="1"/>
          </a:p>
        </p:txBody>
      </p:sp>
      <p:sp>
        <p:nvSpPr>
          <p:cNvPr id="138" name="Google Shape;138;p25"/>
          <p:cNvSpPr txBox="1"/>
          <p:nvPr>
            <p:ph idx="1" type="body"/>
          </p:nvPr>
        </p:nvSpPr>
        <p:spPr>
          <a:xfrm>
            <a:off x="457380" y="1142605"/>
            <a:ext cx="8229240" cy="4438061"/>
          </a:xfrm>
          <a:prstGeom prst="rect">
            <a:avLst/>
          </a:prstGeom>
          <a:noFill/>
          <a:ln>
            <a:noFill/>
          </a:ln>
        </p:spPr>
        <p:txBody>
          <a:bodyPr anchorCtr="0" anchor="t" bIns="0" lIns="0" spcFirstLastPara="1" rIns="0" wrap="square" tIns="0">
            <a:noAutofit/>
          </a:bodyPr>
          <a:lstStyle/>
          <a:p>
            <a:pPr indent="-342900" lvl="0" marL="457200" rtl="0" algn="just">
              <a:lnSpc>
                <a:spcPct val="115000"/>
              </a:lnSpc>
              <a:spcBef>
                <a:spcPts val="1000"/>
              </a:spcBef>
              <a:spcAft>
                <a:spcPts val="0"/>
              </a:spcAft>
              <a:buSzPts val="1800"/>
              <a:buFont typeface="Arial"/>
              <a:buChar char="•"/>
            </a:pPr>
            <a:r>
              <a:rPr b="1" lang="en-US" sz="1800">
                <a:latin typeface="Times New Roman"/>
                <a:ea typeface="Times New Roman"/>
                <a:cs typeface="Times New Roman"/>
                <a:sym typeface="Times New Roman"/>
              </a:rPr>
              <a:t>Process Metrics </a:t>
            </a:r>
            <a:r>
              <a:rPr lang="en-US" sz="1800">
                <a:latin typeface="Times New Roman"/>
                <a:ea typeface="Times New Roman"/>
                <a:cs typeface="Times New Roman"/>
                <a:sym typeface="Times New Roman"/>
              </a:rPr>
              <a:t>are collected across all projects and over long periods of time. Their intent is to provide a set of process indicators that lead to long-term software process improvement.</a:t>
            </a:r>
            <a:endParaRPr sz="1800"/>
          </a:p>
          <a:p>
            <a:pPr indent="-342900" lvl="0" marL="457200" rtl="0" algn="just">
              <a:lnSpc>
                <a:spcPct val="115000"/>
              </a:lnSpc>
              <a:spcBef>
                <a:spcPts val="1000"/>
              </a:spcBef>
              <a:spcAft>
                <a:spcPts val="0"/>
              </a:spcAft>
              <a:buSzPts val="1800"/>
              <a:buFont typeface="Arial"/>
              <a:buChar char="•"/>
            </a:pPr>
            <a:r>
              <a:rPr b="1" lang="en-US" sz="1800">
                <a:solidFill>
                  <a:schemeClr val="dk1"/>
                </a:solidFill>
                <a:latin typeface="Times New Roman"/>
                <a:ea typeface="Times New Roman"/>
                <a:cs typeface="Times New Roman"/>
                <a:sym typeface="Times New Roman"/>
              </a:rPr>
              <a:t>Project Metrics </a:t>
            </a:r>
            <a:r>
              <a:rPr lang="en-US" sz="1800">
                <a:solidFill>
                  <a:schemeClr val="dk1"/>
                </a:solidFill>
                <a:latin typeface="Times New Roman"/>
                <a:ea typeface="Times New Roman"/>
                <a:cs typeface="Times New Roman"/>
                <a:sym typeface="Times New Roman"/>
              </a:rPr>
              <a:t>enable a software project manager to:</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(1) Assess the status of an ongoing project, </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(2) track potential risks, </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(3) uncover problem areas before they go “critical,”</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(4) Adjust work flow or tasks, and </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(5) Evaluate the project team’s ability to control quality of software </a:t>
            </a:r>
            <a:endParaRPr sz="1800"/>
          </a:p>
          <a:p>
            <a:pPr indent="0" lvl="0" marL="114300" rtl="0" algn="just">
              <a:lnSpc>
                <a:spcPct val="115000"/>
              </a:lnSpc>
              <a:spcBef>
                <a:spcPts val="1000"/>
              </a:spcBef>
              <a:spcAft>
                <a:spcPts val="0"/>
              </a:spcAft>
              <a:buSzPts val="1800"/>
              <a:buNone/>
            </a:pPr>
            <a:r>
              <a:rPr lang="en-US" sz="1800">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work products.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0" y="-27296"/>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a:t>Process Metrics and Software Process Improvement</a:t>
            </a:r>
            <a:endParaRPr b="1"/>
          </a:p>
        </p:txBody>
      </p:sp>
      <p:sp>
        <p:nvSpPr>
          <p:cNvPr id="144" name="Google Shape;144;p26"/>
          <p:cNvSpPr txBox="1"/>
          <p:nvPr>
            <p:ph idx="1" type="body"/>
          </p:nvPr>
        </p:nvSpPr>
        <p:spPr>
          <a:xfrm>
            <a:off x="457380" y="1104898"/>
            <a:ext cx="8229240" cy="4837223"/>
          </a:xfrm>
          <a:prstGeom prst="rect">
            <a:avLst/>
          </a:prstGeom>
          <a:noFill/>
          <a:ln>
            <a:noFill/>
          </a:ln>
        </p:spPr>
        <p:txBody>
          <a:bodyPr anchorCtr="0" anchor="t" bIns="0" lIns="0" spcFirstLastPara="1" rIns="0" wrap="square" tIns="0">
            <a:noAutofit/>
          </a:bodyPr>
          <a:lstStyle/>
          <a:p>
            <a:pPr indent="-342900" lvl="0" marL="457200" rtl="0" algn="just">
              <a:lnSpc>
                <a:spcPct val="115000"/>
              </a:lnSpc>
              <a:spcBef>
                <a:spcPts val="1000"/>
              </a:spcBef>
              <a:spcAft>
                <a:spcPts val="0"/>
              </a:spcAft>
              <a:buSzPts val="1800"/>
              <a:buFont typeface="Arial"/>
              <a:buChar char="•"/>
            </a:pPr>
            <a:r>
              <a:rPr lang="en-US" sz="1800">
                <a:solidFill>
                  <a:schemeClr val="dk1"/>
                </a:solidFill>
                <a:latin typeface="Times New Roman"/>
                <a:ea typeface="Times New Roman"/>
                <a:cs typeface="Times New Roman"/>
                <a:sym typeface="Times New Roman"/>
              </a:rPr>
              <a:t>To improve any process </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 measure specific attributes of the process, </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 develop a set of meaningful metrics based on these attributes, and </a:t>
            </a:r>
            <a:endParaRPr sz="1800">
              <a:latin typeface="Times New Roman"/>
              <a:ea typeface="Times New Roman"/>
              <a:cs typeface="Times New Roman"/>
              <a:sym typeface="Times New Roman"/>
            </a:endParaRPr>
          </a:p>
          <a:p>
            <a:pPr indent="0" lvl="0" marL="114300" rtl="0" algn="just">
              <a:lnSpc>
                <a:spcPct val="115000"/>
              </a:lnSpc>
              <a:spcBef>
                <a:spcPts val="1000"/>
              </a:spcBef>
              <a:spcAft>
                <a:spcPts val="0"/>
              </a:spcAft>
              <a:buSzPts val="1800"/>
              <a:buNone/>
            </a:pPr>
            <a:r>
              <a:rPr lang="en-US" sz="1800">
                <a:solidFill>
                  <a:schemeClr val="dk1"/>
                </a:solidFill>
                <a:latin typeface="Times New Roman"/>
                <a:ea typeface="Times New Roman"/>
                <a:cs typeface="Times New Roman"/>
                <a:sym typeface="Times New Roman"/>
              </a:rPr>
              <a:t>	 then use the metrics to provide indicators</a:t>
            </a: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000"/>
              </a:spcBef>
              <a:spcAft>
                <a:spcPts val="0"/>
              </a:spcAft>
              <a:buSzPts val="1800"/>
              <a:buFont typeface="Arial"/>
              <a:buChar char="•"/>
            </a:pPr>
            <a:r>
              <a:rPr lang="en-US" sz="1800">
                <a:latin typeface="Times New Roman"/>
                <a:ea typeface="Times New Roman"/>
                <a:cs typeface="Times New Roman"/>
                <a:sym typeface="Times New Roman"/>
              </a:rPr>
              <a:t>Process is only one of a number of “controllable factors in improving software quality and organizational performance”.</a:t>
            </a:r>
            <a:endParaRPr sz="1800"/>
          </a:p>
          <a:p>
            <a:pPr indent="-342900" lvl="0" marL="457200" rtl="0" algn="just">
              <a:lnSpc>
                <a:spcPct val="115000"/>
              </a:lnSpc>
              <a:spcBef>
                <a:spcPts val="1000"/>
              </a:spcBef>
              <a:spcAft>
                <a:spcPts val="0"/>
              </a:spcAft>
              <a:buSzPts val="1800"/>
              <a:buFont typeface="Arial"/>
              <a:buChar char="•"/>
            </a:pPr>
            <a:r>
              <a:rPr lang="en-US" sz="1800">
                <a:latin typeface="Times New Roman"/>
                <a:ea typeface="Times New Roman"/>
                <a:cs typeface="Times New Roman"/>
                <a:sym typeface="Times New Roman"/>
              </a:rPr>
              <a:t>Process sits at the center of a triangle connecting three factors that have a profound influence on software quality and organizational performance. The skill and motivation of people has been shown to be the single most influential factor in quality and performance. </a:t>
            </a:r>
            <a:endParaRPr sz="1800">
              <a:latin typeface="Times New Roman"/>
              <a:ea typeface="Times New Roman"/>
              <a:cs typeface="Times New Roman"/>
              <a:sym typeface="Times New Roman"/>
            </a:endParaRPr>
          </a:p>
          <a:p>
            <a:pPr indent="-342900" lvl="0" marL="457200" rtl="0" algn="just">
              <a:lnSpc>
                <a:spcPct val="115000"/>
              </a:lnSpc>
              <a:spcBef>
                <a:spcPts val="1000"/>
              </a:spcBef>
              <a:spcAft>
                <a:spcPts val="0"/>
              </a:spcAft>
              <a:buSzPts val="1800"/>
              <a:buFont typeface="Arial"/>
              <a:buChar char="•"/>
            </a:pPr>
            <a:r>
              <a:rPr lang="en-US" sz="1800">
                <a:latin typeface="Times New Roman"/>
                <a:ea typeface="Times New Roman"/>
                <a:cs typeface="Times New Roman"/>
                <a:sym typeface="Times New Roman"/>
              </a:rPr>
              <a:t>The complexity of the product can have a substantial impact on quality and team performance. The technology (i.e., the software engineering methods and tools) that populates the process also has an impact.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