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7559675" cy="10691800"/>
  <p:embeddedFontLst>
    <p:embeddedFont>
      <p:font typeface="Nunito"/>
      <p:regular r:id="rId40"/>
      <p:bold r:id="rId41"/>
      <p:italic r:id="rId42"/>
      <p:boldItalic r:id="rId43"/>
    </p:embeddedFont>
    <p:embeddedFont>
      <p:font typeface="Lato"/>
      <p:regular r:id="rId44"/>
      <p:bold r:id="rId45"/>
      <p:italic r:id="rId46"/>
      <p:boldItalic r:id="rId47"/>
    </p:embeddedFont>
    <p:embeddedFont>
      <p:font typeface="Source Sans 3"/>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2" roundtripDataSignature="AMtx7milOqXCMAumusy2OZm6DUUN2X8o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Lato-regular.fntdata"/><Relationship Id="rId43" Type="http://schemas.openxmlformats.org/officeDocument/2006/relationships/font" Target="fonts/Nuni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3-regular.fntdata"/><Relationship Id="rId47" Type="http://schemas.openxmlformats.org/officeDocument/2006/relationships/font" Target="fonts/Lato-boldItalic.fntdata"/><Relationship Id="rId49" Type="http://schemas.openxmlformats.org/officeDocument/2006/relationships/font" Target="fonts/SourceSans3-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3-boldItalic.fntdata"/><Relationship Id="rId50" Type="http://schemas.openxmlformats.org/officeDocument/2006/relationships/font" Target="fonts/SourceSans3-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5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5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6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6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tutorialspoint.com/software_quality_management/software_quality_management_metrics.htm" TargetMode="External"/><Relationship Id="rId4" Type="http://schemas.openxmlformats.org/officeDocument/2006/relationships/hyperlink" Target="https://www.tutorialspoint.com/software_engineering/software_design_strategies.htm" TargetMode="External"/><Relationship Id="rId5" Type="http://schemas.openxmlformats.org/officeDocument/2006/relationships/hyperlink" Target="https://www.softwaretestinghelp.com/types-of-software-testing/" TargetMode="External"/><Relationship Id="rId6" Type="http://schemas.openxmlformats.org/officeDocument/2006/relationships/hyperlink" Target="https://www.tutorialspoint.com/software_testing_dictionary/alpha_testing.htm" TargetMode="External"/><Relationship Id="rId7" Type="http://schemas.openxmlformats.org/officeDocument/2006/relationships/hyperlink" Target="https://www.tutorialspoint.com/software_testing_dictionary/validation_testing.htm" TargetMode="External"/><Relationship Id="rId8" Type="http://schemas.openxmlformats.org/officeDocument/2006/relationships/hyperlink" Target="https://www.tutorialspoint.com/software_testing_dictionary/acceptance_testing.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400" u="none" cap="none" strike="noStrike">
              <a:solidFill>
                <a:srgbClr val="000000"/>
              </a:solidFill>
              <a:latin typeface="Lato"/>
              <a:ea typeface="Lato"/>
              <a:cs typeface="Lato"/>
              <a:sym typeface="Lato"/>
            </a:endParaRPr>
          </a:p>
          <a:p>
            <a:pPr indent="0" lvl="0" marL="0" marR="0" rtl="0" algn="ctr">
              <a:lnSpc>
                <a:spcPct val="100000"/>
              </a:lnSpc>
              <a:spcBef>
                <a:spcPts val="400"/>
              </a:spcBef>
              <a:spcAft>
                <a:spcPts val="0"/>
              </a:spcAft>
              <a:buNone/>
            </a:pPr>
            <a:r>
              <a:rPr b="1" i="0" lang="en-US" sz="2400" u="none" cap="none" strike="noStrike">
                <a:solidFill>
                  <a:srgbClr val="000000"/>
                </a:solidFill>
                <a:latin typeface="Lato"/>
                <a:ea typeface="Lato"/>
                <a:cs typeface="Lato"/>
                <a:sym typeface="Lato"/>
              </a:rPr>
              <a:t>Product Metrics </a:t>
            </a:r>
            <a:endParaRPr b="1" i="0" sz="2400" u="none" cap="none" strike="noStrike">
              <a:solidFill>
                <a:srgbClr val="000000"/>
              </a:solidFill>
              <a:latin typeface="Lato"/>
              <a:ea typeface="Lato"/>
              <a:cs typeface="Lato"/>
              <a:sym typeface="Lato"/>
            </a:endParaRPr>
          </a:p>
          <a:p>
            <a:pPr indent="0" lvl="0" marL="0" marR="0" rtl="0" algn="ctr">
              <a:lnSpc>
                <a:spcPct val="100000"/>
              </a:lnSpc>
              <a:spcBef>
                <a:spcPts val="400"/>
              </a:spcBef>
              <a:spcAft>
                <a:spcPts val="0"/>
              </a:spcAft>
              <a:buNone/>
            </a:pPr>
            <a:r>
              <a:rPr b="1" i="0" lang="en-US" sz="2400" u="none" cap="none" strike="noStrike">
                <a:solidFill>
                  <a:srgbClr val="000000"/>
                </a:solidFill>
                <a:latin typeface="Lato"/>
                <a:ea typeface="Lato"/>
                <a:cs typeface="Lato"/>
                <a:sym typeface="Lato"/>
              </a:rPr>
              <a:t>&amp; </a:t>
            </a:r>
            <a:endParaRPr b="1" i="0" sz="2400" u="none" cap="none" strike="noStrike">
              <a:solidFill>
                <a:srgbClr val="000000"/>
              </a:solidFill>
              <a:latin typeface="Lato"/>
              <a:ea typeface="Lato"/>
              <a:cs typeface="Lato"/>
              <a:sym typeface="Lato"/>
            </a:endParaRPr>
          </a:p>
          <a:p>
            <a:pPr indent="0" lvl="0" marL="0" marR="0" rtl="0" algn="ctr">
              <a:lnSpc>
                <a:spcPct val="100000"/>
              </a:lnSpc>
              <a:spcBef>
                <a:spcPts val="400"/>
              </a:spcBef>
              <a:spcAft>
                <a:spcPts val="0"/>
              </a:spcAft>
              <a:buNone/>
            </a:pPr>
            <a:r>
              <a:rPr b="1" lang="en-US" sz="2400">
                <a:solidFill>
                  <a:schemeClr val="dk1"/>
                </a:solidFill>
                <a:latin typeface="Lato"/>
                <a:ea typeface="Lato"/>
                <a:cs typeface="Lato"/>
                <a:sym typeface="Lato"/>
              </a:rPr>
              <a:t>Software Quality Metrics </a:t>
            </a:r>
            <a:endParaRPr b="1" i="0" sz="2400" u="none" cap="none" strike="noStrike">
              <a:solidFill>
                <a:srgbClr val="000000"/>
              </a:solidFill>
              <a:latin typeface="Lato"/>
              <a:ea typeface="Lato"/>
              <a:cs typeface="Lato"/>
              <a:sym typeface="Lato"/>
            </a:endParaRPr>
          </a:p>
          <a:p>
            <a:pPr indent="0" lvl="0" marL="0" marR="0" rtl="0" algn="ctr">
              <a:lnSpc>
                <a:spcPct val="100000"/>
              </a:lnSpc>
              <a:spcBef>
                <a:spcPts val="400"/>
              </a:spcBef>
              <a:spcAft>
                <a:spcPts val="0"/>
              </a:spcAft>
              <a:buClr>
                <a:srgbClr val="000000"/>
              </a:buClr>
              <a:buSzPts val="2000"/>
              <a:buFont typeface="Arial"/>
              <a:buNone/>
            </a:pPr>
            <a:r>
              <a:t/>
            </a:r>
            <a:endParaRPr b="1" i="0" sz="4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Measures, Metrics, and Indicators</a:t>
            </a:r>
            <a:endParaRPr b="1"/>
          </a:p>
        </p:txBody>
      </p:sp>
      <p:sp>
        <p:nvSpPr>
          <p:cNvPr id="148" name="Google Shape;148;p31"/>
          <p:cNvSpPr txBox="1"/>
          <p:nvPr>
            <p:ph idx="1" type="body"/>
          </p:nvPr>
        </p:nvSpPr>
        <p:spPr>
          <a:xfrm>
            <a:off x="457200" y="1282890"/>
            <a:ext cx="8229240" cy="474942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1" lang="en-US" sz="1800">
                <a:latin typeface="Times New Roman"/>
                <a:ea typeface="Times New Roman"/>
                <a:cs typeface="Times New Roman"/>
                <a:sym typeface="Times New Roman"/>
              </a:rPr>
              <a:t>Measure </a:t>
            </a:r>
            <a:r>
              <a:rPr lang="en-US" sz="1800">
                <a:latin typeface="Times New Roman"/>
                <a:ea typeface="Times New Roman"/>
                <a:cs typeface="Times New Roman"/>
                <a:sym typeface="Times New Roman"/>
              </a:rPr>
              <a:t>provides a quantitative indication of the extent, amount, dimension, capacity, or size of some attribute of a product or process. When a single data point has been collected (e.g., the number of errors uncovered within a single software component), a measure has been established.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1" lang="en-US" sz="1800">
                <a:latin typeface="Times New Roman"/>
                <a:ea typeface="Times New Roman"/>
                <a:cs typeface="Times New Roman"/>
                <a:sym typeface="Times New Roman"/>
              </a:rPr>
              <a:t>Measurement </a:t>
            </a:r>
            <a:r>
              <a:rPr lang="en-US" sz="1800">
                <a:latin typeface="Times New Roman"/>
                <a:ea typeface="Times New Roman"/>
                <a:cs typeface="Times New Roman"/>
                <a:sym typeface="Times New Roman"/>
              </a:rPr>
              <a:t>is the act of determining a measure. Measurement occurs as the result of the collection of one or more data points (e.g., a number of component reviews and unit tests are investigated to collect measures of the number of errors for each).</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a:t>
            </a:r>
            <a:r>
              <a:rPr i="1" lang="en-US" sz="1800">
                <a:latin typeface="Times New Roman"/>
                <a:ea typeface="Times New Roman"/>
                <a:cs typeface="Times New Roman"/>
                <a:sym typeface="Times New Roman"/>
              </a:rPr>
              <a:t>IEEE Standard Glossary of Software Engineering Terminology </a:t>
            </a:r>
            <a:r>
              <a:rPr lang="en-US" sz="1800">
                <a:latin typeface="Times New Roman"/>
                <a:ea typeface="Times New Roman"/>
                <a:cs typeface="Times New Roman"/>
                <a:sym typeface="Times New Roman"/>
              </a:rPr>
              <a:t>defines </a:t>
            </a:r>
            <a:r>
              <a:rPr i="1" lang="en-US" sz="1800">
                <a:latin typeface="Times New Roman"/>
                <a:ea typeface="Times New Roman"/>
                <a:cs typeface="Times New Roman"/>
                <a:sym typeface="Times New Roman"/>
              </a:rPr>
              <a:t>metric </a:t>
            </a:r>
            <a:r>
              <a:rPr lang="en-US" sz="1800">
                <a:latin typeface="Times New Roman"/>
                <a:ea typeface="Times New Roman"/>
                <a:cs typeface="Times New Roman"/>
                <a:sym typeface="Times New Roman"/>
              </a:rPr>
              <a:t>as “a quantitative measure of the degree to which a system, component, or process possesses a given attribute.” A software metric relates the individual measures in some way (e.g., the average number of errors found per review or the average number of errors found per unit test).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An </a:t>
            </a:r>
            <a:r>
              <a:rPr i="1" lang="en-US" sz="1800">
                <a:latin typeface="Times New Roman"/>
                <a:ea typeface="Times New Roman"/>
                <a:cs typeface="Times New Roman"/>
                <a:sym typeface="Times New Roman"/>
              </a:rPr>
              <a:t>indicator </a:t>
            </a:r>
            <a:r>
              <a:rPr lang="en-US" sz="1800">
                <a:latin typeface="Times New Roman"/>
                <a:ea typeface="Times New Roman"/>
                <a:cs typeface="Times New Roman"/>
                <a:sym typeface="Times New Roman"/>
              </a:rPr>
              <a:t>is a metric or combination of metrics that provides insight into the software process, a software project, or the product itself. An indicator provides insight that enables the project manager or software engineers to adjust the process, the project, or the product to make things better.</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Metrics for the Requirement Model of the Product</a:t>
            </a:r>
            <a:endParaRPr b="1"/>
          </a:p>
        </p:txBody>
      </p:sp>
      <p:sp>
        <p:nvSpPr>
          <p:cNvPr id="154" name="Google Shape;154;p4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Technical work in software engineering begins with the creation of the requirements model. It is at this stage that requirements are derived and a foundation for design is established. Therefore, product metrics that provide insight into the quality of the analysis model are desirable.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Although relatively few analysis and specification metrics have appeared in the literature, it is possible to adapt metrics that are often used for project estimation and apply them in this context.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These metrics examine the requirements model with the intent of predicting the “size” of the resultant system. Size is sometimes (but not always) an indicator of design complexity and is almost always an indicator of increased coding, integration, and testing effort.</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Cont.…</a:t>
            </a:r>
            <a:endParaRPr b="1"/>
          </a:p>
        </p:txBody>
      </p:sp>
      <p:sp>
        <p:nvSpPr>
          <p:cNvPr id="160" name="Google Shape;160;p43"/>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Font typeface="Arial"/>
              <a:buAutoNum type="arabicPeriod"/>
            </a:pPr>
            <a:r>
              <a:rPr b="1" lang="en-US" sz="1800">
                <a:latin typeface="Times New Roman"/>
                <a:ea typeface="Times New Roman"/>
                <a:cs typeface="Times New Roman"/>
                <a:sym typeface="Times New Roman"/>
              </a:rPr>
              <a:t>Function-Based Metrics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a:t>
            </a:r>
            <a:r>
              <a:rPr i="1" lang="en-US" sz="1800">
                <a:latin typeface="Times New Roman"/>
                <a:ea typeface="Times New Roman"/>
                <a:cs typeface="Times New Roman"/>
                <a:sym typeface="Times New Roman"/>
              </a:rPr>
              <a:t>function point </a:t>
            </a:r>
            <a:r>
              <a:rPr lang="en-US" sz="1800">
                <a:latin typeface="Times New Roman"/>
                <a:ea typeface="Times New Roman"/>
                <a:cs typeface="Times New Roman"/>
                <a:sym typeface="Times New Roman"/>
              </a:rPr>
              <a:t>(FP) </a:t>
            </a:r>
            <a:r>
              <a:rPr i="1" lang="en-US" sz="1800">
                <a:latin typeface="Times New Roman"/>
                <a:ea typeface="Times New Roman"/>
                <a:cs typeface="Times New Roman"/>
                <a:sym typeface="Times New Roman"/>
              </a:rPr>
              <a:t>metric </a:t>
            </a:r>
            <a:r>
              <a:rPr lang="en-US" sz="1800">
                <a:latin typeface="Times New Roman"/>
                <a:ea typeface="Times New Roman"/>
                <a:cs typeface="Times New Roman"/>
                <a:sym typeface="Times New Roman"/>
              </a:rPr>
              <a:t>can be used effectively as a means for measuring the functionality delivered by a system.</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Function points are derived using an empirical relationship based on countable (direct) measures of software’s information domain and qualitative assessments of software complexity.</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Information domain values are defined in the following manner: </a:t>
            </a:r>
            <a:endParaRPr/>
          </a:p>
          <a:p>
            <a:pPr indent="-342900" lvl="1" marL="9144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Number of External Inputs (EIs)</a:t>
            </a:r>
            <a:endParaRPr/>
          </a:p>
          <a:p>
            <a:pPr indent="-342900" lvl="1" marL="9144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Number of External Outputs (EOs)</a:t>
            </a:r>
            <a:endParaRPr/>
          </a:p>
          <a:p>
            <a:pPr indent="-342900" lvl="1" marL="9144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Number of External Inquiries (EQs)</a:t>
            </a:r>
            <a:endParaRPr/>
          </a:p>
          <a:p>
            <a:pPr indent="-342900" lvl="1" marL="9144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Number of internal logical files (ILFs)</a:t>
            </a:r>
            <a:endParaRPr/>
          </a:p>
          <a:p>
            <a:pPr indent="-342900" lvl="1" marL="9144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Number of external interface files (EIFs)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Cont…</a:t>
            </a:r>
            <a:endParaRPr b="1"/>
          </a:p>
        </p:txBody>
      </p:sp>
      <p:sp>
        <p:nvSpPr>
          <p:cNvPr id="166" name="Google Shape;166;p44"/>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Font typeface="Arial"/>
              <a:buAutoNum type="arabicPeriod" startAt="2"/>
            </a:pPr>
            <a:r>
              <a:rPr b="1" lang="en-US" sz="1800">
                <a:latin typeface="Times New Roman"/>
                <a:ea typeface="Times New Roman"/>
                <a:cs typeface="Times New Roman"/>
                <a:sym typeface="Times New Roman"/>
              </a:rPr>
              <a:t>Metrics for Specification Quality</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Davis and his colleagues propose a list of characteristics that can be used to assess the quality of the requirements model and the corresponding requirements specification: </a:t>
            </a:r>
            <a:r>
              <a:rPr i="1" lang="en-US" sz="1800">
                <a:latin typeface="Times New Roman"/>
                <a:ea typeface="Times New Roman"/>
                <a:cs typeface="Times New Roman"/>
                <a:sym typeface="Times New Roman"/>
              </a:rPr>
              <a:t>specificity </a:t>
            </a:r>
            <a:r>
              <a:rPr lang="en-US" sz="1800">
                <a:latin typeface="Times New Roman"/>
                <a:ea typeface="Times New Roman"/>
                <a:cs typeface="Times New Roman"/>
                <a:sym typeface="Times New Roman"/>
              </a:rPr>
              <a:t>(lack of ambiguity), </a:t>
            </a:r>
            <a:r>
              <a:rPr i="1" lang="en-US" sz="1800">
                <a:latin typeface="Times New Roman"/>
                <a:ea typeface="Times New Roman"/>
                <a:cs typeface="Times New Roman"/>
                <a:sym typeface="Times New Roman"/>
              </a:rPr>
              <a:t>completeness, correctness, understandability, verifiability, internal and external consistency, achievability, concision, traceability, modifiability, precision, </a:t>
            </a:r>
            <a:r>
              <a:rPr lang="en-US" sz="1800">
                <a:latin typeface="Times New Roman"/>
                <a:ea typeface="Times New Roman"/>
                <a:cs typeface="Times New Roman"/>
                <a:sym typeface="Times New Roman"/>
              </a:rPr>
              <a:t>and </a:t>
            </a:r>
            <a:r>
              <a:rPr i="1" lang="en-US" sz="1800">
                <a:latin typeface="Times New Roman"/>
                <a:ea typeface="Times New Roman"/>
                <a:cs typeface="Times New Roman"/>
                <a:sym typeface="Times New Roman"/>
              </a:rPr>
              <a:t>reusability. </a:t>
            </a:r>
            <a:endParaRPr i="1"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high-quality specifications are electronically stored; executable or at least interpretable; annotated by relative importance; and stable, versioned, organized, cross-referenced, and specified at the right level of detail.</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rgbClr val="273239"/>
                </a:solidFill>
                <a:latin typeface="Source Sans 3"/>
                <a:ea typeface="Source Sans 3"/>
                <a:cs typeface="Source Sans 3"/>
                <a:sym typeface="Source Sans 3"/>
              </a:rPr>
            </a:br>
            <a:r>
              <a:rPr b="1" i="0" lang="en-US">
                <a:solidFill>
                  <a:schemeClr val="dk1"/>
                </a:solidFill>
              </a:rPr>
              <a:t>Metrics for the Design Model of the Product</a:t>
            </a:r>
            <a:br>
              <a:rPr b="1" i="0" lang="en-US">
                <a:solidFill>
                  <a:srgbClr val="273239"/>
                </a:solidFill>
                <a:latin typeface="Source Sans 3"/>
                <a:ea typeface="Source Sans 3"/>
                <a:cs typeface="Source Sans 3"/>
                <a:sym typeface="Source Sans 3"/>
              </a:rPr>
            </a:br>
            <a:endParaRPr/>
          </a:p>
        </p:txBody>
      </p:sp>
      <p:sp>
        <p:nvSpPr>
          <p:cNvPr id="172" name="Google Shape;172;p45"/>
          <p:cNvSpPr txBox="1"/>
          <p:nvPr>
            <p:ph idx="1" type="body"/>
          </p:nvPr>
        </p:nvSpPr>
        <p:spPr>
          <a:xfrm>
            <a:off x="282804" y="1046375"/>
            <a:ext cx="8403636" cy="5354425"/>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Metrics by Glass and Card : </a:t>
            </a:r>
            <a:r>
              <a:rPr b="0" i="0" lang="en-US" sz="1800">
                <a:solidFill>
                  <a:schemeClr val="dk1"/>
                </a:solidFill>
                <a:latin typeface="Times New Roman"/>
                <a:ea typeface="Times New Roman"/>
                <a:cs typeface="Times New Roman"/>
                <a:sym typeface="Times New Roman"/>
              </a:rPr>
              <a:t>In designing a product, it is very important to have efficient management of complexity. Complexity itself means very difficult to understand. We know that systems are generally complex as they have many interconnected components that make it difficult to understand. Glass and Card are two scientists who have suggested three design complexity measures. These are given below :</a:t>
            </a:r>
            <a:endParaRPr/>
          </a:p>
          <a:p>
            <a:pPr indent="-228600" lvl="0" marL="457200" rtl="0" algn="just">
              <a:lnSpc>
                <a:spcPct val="90000"/>
              </a:lnSpc>
              <a:spcBef>
                <a:spcPts val="10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342900" lvl="1" marL="800100" rtl="0" algn="l">
              <a:lnSpc>
                <a:spcPct val="100000"/>
              </a:lnSpc>
              <a:spcBef>
                <a:spcPts val="0"/>
              </a:spcBef>
              <a:spcAft>
                <a:spcPts val="0"/>
              </a:spcAft>
              <a:buClr>
                <a:schemeClr val="dk1"/>
              </a:buClr>
              <a:buSzPts val="1800"/>
              <a:buFont typeface="Times New Roman"/>
              <a:buAutoNum type="arabicPeriod"/>
            </a:pPr>
            <a:r>
              <a:rPr b="1" i="0" lang="en-US" sz="1800" u="none" cap="none" strike="noStrike">
                <a:solidFill>
                  <a:schemeClr val="dk1"/>
                </a:solidFill>
                <a:latin typeface="Times New Roman"/>
                <a:ea typeface="Times New Roman"/>
                <a:cs typeface="Times New Roman"/>
                <a:sym typeface="Times New Roman"/>
              </a:rPr>
              <a:t>Structural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Structural complexity depends upon fan-out for modules. It can be defined as :</a:t>
            </a:r>
            <a:endParaRPr/>
          </a:p>
          <a:p>
            <a:pPr indent="0" lvl="0" marL="0" marR="0" rtl="0" algn="ctr">
              <a:lnSpc>
                <a:spcPct val="100000"/>
              </a:lnSpc>
              <a:spcBef>
                <a:spcPts val="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None/>
            </a:pPr>
            <a:r>
              <a:rPr b="1" i="1" lang="en-US" sz="1800" u="none" cap="none" strike="noStrike">
                <a:solidFill>
                  <a:schemeClr val="dk1"/>
                </a:solidFill>
                <a:latin typeface="Times New Roman"/>
                <a:ea typeface="Times New Roman"/>
                <a:cs typeface="Times New Roman"/>
                <a:sym typeface="Times New Roman"/>
              </a:rPr>
              <a:t>S(k) = f</a:t>
            </a:r>
            <a:r>
              <a:rPr b="1" baseline="30000" i="1" lang="en-US" sz="1800" u="none" cap="none" strike="noStrike">
                <a:solidFill>
                  <a:schemeClr val="dk1"/>
                </a:solidFill>
                <a:latin typeface="Times New Roman"/>
                <a:ea typeface="Times New Roman"/>
                <a:cs typeface="Times New Roman"/>
                <a:sym typeface="Times New Roman"/>
              </a:rPr>
              <a:t>2</a:t>
            </a:r>
            <a:r>
              <a:rPr b="1" baseline="-25000" i="1" lang="en-US" sz="1800" u="none" cap="none" strike="noStrike">
                <a:solidFill>
                  <a:schemeClr val="dk1"/>
                </a:solidFill>
                <a:latin typeface="Times New Roman"/>
                <a:ea typeface="Times New Roman"/>
                <a:cs typeface="Times New Roman"/>
                <a:sym typeface="Times New Roman"/>
              </a:rPr>
              <a:t>out</a:t>
            </a:r>
            <a:r>
              <a:rPr b="1" i="1" lang="en-US" sz="1800" u="none" cap="none" strike="noStrike">
                <a:solidFill>
                  <a:schemeClr val="dk1"/>
                </a:solidFill>
                <a:latin typeface="Times New Roman"/>
                <a:ea typeface="Times New Roman"/>
                <a:cs typeface="Times New Roman"/>
                <a:sym typeface="Times New Roman"/>
              </a:rPr>
              <a:t>(k)</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Where </a:t>
            </a:r>
            <a:r>
              <a:rPr b="1" i="0" lang="en-US" sz="1800" u="none" cap="none" strike="noStrike">
                <a:solidFill>
                  <a:schemeClr val="dk1"/>
                </a:solidFill>
                <a:latin typeface="Times New Roman"/>
                <a:ea typeface="Times New Roman"/>
                <a:cs typeface="Times New Roman"/>
                <a:sym typeface="Times New Roman"/>
              </a:rPr>
              <a:t>f</a:t>
            </a:r>
            <a:r>
              <a:rPr b="1" baseline="-25000" i="0" lang="en-US" sz="1800" u="none" cap="none" strike="noStrike">
                <a:solidFill>
                  <a:schemeClr val="dk1"/>
                </a:solidFill>
                <a:latin typeface="Times New Roman"/>
                <a:ea typeface="Times New Roman"/>
                <a:cs typeface="Times New Roman"/>
                <a:sym typeface="Times New Roman"/>
              </a:rPr>
              <a:t>out</a:t>
            </a:r>
            <a:r>
              <a:rPr b="0" i="0" lang="en-US" sz="1800" u="none" cap="none" strike="noStrike">
                <a:solidFill>
                  <a:schemeClr val="dk1"/>
                </a:solidFill>
                <a:latin typeface="Times New Roman"/>
                <a:ea typeface="Times New Roman"/>
                <a:cs typeface="Times New Roman"/>
                <a:sym typeface="Times New Roman"/>
              </a:rPr>
              <a:t> represents fanout for module k (fan-out means number of modules that 	are subordinating module k).</a:t>
            </a:r>
            <a:endParaRPr/>
          </a:p>
          <a:p>
            <a:pPr indent="0" lvl="0" marL="0" marR="0" rtl="0" algn="just">
              <a:lnSpc>
                <a:spcPct val="100000"/>
              </a:lnSpc>
              <a:spcBef>
                <a:spcPts val="0"/>
              </a:spcBef>
              <a:spcAft>
                <a:spcPts val="0"/>
              </a:spcAft>
              <a:buClr>
                <a:schemeClr val="dk1"/>
              </a:buClr>
              <a:buSzPts val="1600"/>
              <a:buFont typeface="Arial"/>
              <a:buNone/>
            </a:pPr>
            <a:r>
              <a:t/>
            </a:r>
            <a:endParaRPr b="0" i="0" u="none" cap="none" strike="noStrike">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
        <p:nvSpPr>
          <p:cNvPr id="173" name="Google Shape;173;p45"/>
          <p:cNvSpPr/>
          <p:nvPr/>
        </p:nvSpPr>
        <p:spPr>
          <a:xfrm>
            <a:off x="0"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Cont..</a:t>
            </a:r>
            <a:endParaRPr b="1"/>
          </a:p>
        </p:txBody>
      </p:sp>
      <p:sp>
        <p:nvSpPr>
          <p:cNvPr id="179" name="Google Shape;179;p46"/>
          <p:cNvSpPr txBox="1"/>
          <p:nvPr>
            <p:ph idx="1" type="body"/>
          </p:nvPr>
        </p:nvSpPr>
        <p:spPr>
          <a:xfrm>
            <a:off x="457200" y="1244338"/>
            <a:ext cx="8331958" cy="4619134"/>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Times New Roman"/>
                <a:ea typeface="Times New Roman"/>
                <a:cs typeface="Times New Roman"/>
                <a:sym typeface="Times New Roman"/>
              </a:rPr>
              <a:t>2. Data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Data complexity is complexity within interface of internal module. It is size and intricacy of data. For some module k, it can be defined as :</a:t>
            </a:r>
            <a:endParaRPr/>
          </a:p>
          <a:p>
            <a:pPr indent="0" lvl="0" marL="0" marR="0" rtl="0" algn="ctr">
              <a:lnSpc>
                <a:spcPct val="100000"/>
              </a:lnSpc>
              <a:spcBef>
                <a:spcPts val="0"/>
              </a:spcBef>
              <a:spcAft>
                <a:spcPts val="0"/>
              </a:spcAft>
              <a:buClr>
                <a:schemeClr val="dk1"/>
              </a:buClr>
              <a:buSzPts val="1800"/>
              <a:buNone/>
            </a:pPr>
            <a:r>
              <a:rPr b="1" i="1" lang="en-US" sz="1800" u="none" cap="none" strike="noStrike">
                <a:solidFill>
                  <a:schemeClr val="dk1"/>
                </a:solidFill>
                <a:latin typeface="Times New Roman"/>
                <a:ea typeface="Times New Roman"/>
                <a:cs typeface="Times New Roman"/>
                <a:sym typeface="Times New Roman"/>
              </a:rPr>
              <a:t>D(k) = tot_var(k) / [f</a:t>
            </a:r>
            <a:r>
              <a:rPr b="1" baseline="-25000" i="1" lang="en-US" sz="1800" u="none" cap="none" strike="noStrike">
                <a:solidFill>
                  <a:schemeClr val="dk1"/>
                </a:solidFill>
                <a:latin typeface="Times New Roman"/>
                <a:ea typeface="Times New Roman"/>
                <a:cs typeface="Times New Roman"/>
                <a:sym typeface="Times New Roman"/>
              </a:rPr>
              <a:t>out</a:t>
            </a:r>
            <a:r>
              <a:rPr b="1" i="1" lang="en-US" sz="1800" u="none" cap="none" strike="noStrike">
                <a:solidFill>
                  <a:schemeClr val="dk1"/>
                </a:solidFill>
                <a:latin typeface="Times New Roman"/>
                <a:ea typeface="Times New Roman"/>
                <a:cs typeface="Times New Roman"/>
                <a:sym typeface="Times New Roman"/>
              </a:rPr>
              <a:t>(k)+1]</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Where </a:t>
            </a:r>
            <a:r>
              <a:rPr b="0" i="1" lang="en-US" sz="1800" u="none" cap="none" strike="noStrike">
                <a:solidFill>
                  <a:schemeClr val="dk1"/>
                </a:solidFill>
                <a:latin typeface="Times New Roman"/>
                <a:ea typeface="Times New Roman"/>
                <a:cs typeface="Times New Roman"/>
                <a:sym typeface="Times New Roman"/>
              </a:rPr>
              <a:t>tot_var</a:t>
            </a:r>
            <a:r>
              <a:rPr b="0" i="0" lang="en-US" sz="1800" u="none" cap="none" strike="noStrike">
                <a:solidFill>
                  <a:schemeClr val="dk1"/>
                </a:solidFill>
                <a:latin typeface="Times New Roman"/>
                <a:ea typeface="Times New Roman"/>
                <a:cs typeface="Times New Roman"/>
                <a:sym typeface="Times New Roman"/>
              </a:rPr>
              <a:t> is total number of input and output variables going to and coming out of module.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r>
              <a:rPr b="1" i="0" lang="en-US" sz="1800" u="none" cap="none" strike="noStrike">
                <a:solidFill>
                  <a:schemeClr val="dk1"/>
                </a:solidFill>
                <a:latin typeface="Times New Roman"/>
                <a:ea typeface="Times New Roman"/>
                <a:cs typeface="Times New Roman"/>
                <a:sym typeface="Times New Roman"/>
              </a:rPr>
              <a:t>System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System complexity is combination of structural and data complexity. It can be denoted as:                			</a:t>
            </a:r>
            <a:r>
              <a:rPr b="1" i="1" lang="en-US" sz="1800" u="none" cap="none" strike="noStrike">
                <a:solidFill>
                  <a:schemeClr val="dk1"/>
                </a:solidFill>
                <a:latin typeface="Times New Roman"/>
                <a:ea typeface="Times New Roman"/>
                <a:cs typeface="Times New Roman"/>
                <a:sym typeface="Times New Roman"/>
              </a:rPr>
              <a:t>Sy(k) = S(k)+D(k)</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When structural, data, and system complexity get increased, overall architectural complexity also gets increased.</a:t>
            </a:r>
            <a:endParaRPr/>
          </a:p>
          <a:p>
            <a:pPr indent="0" lvl="0" marL="0" marR="0" rtl="0" algn="l">
              <a:lnSpc>
                <a:spcPct val="100000"/>
              </a:lnSpc>
              <a:spcBef>
                <a:spcPts val="0"/>
              </a:spcBef>
              <a:spcAft>
                <a:spcPts val="0"/>
              </a:spcAft>
              <a:buClr>
                <a:schemeClr val="dk1"/>
              </a:buClr>
              <a:buSzPts val="1600"/>
              <a:buFont typeface="Arial"/>
              <a:buNone/>
            </a:pPr>
            <a:r>
              <a:t/>
            </a:r>
            <a:endParaRPr b="0" i="0" u="none" cap="none" strike="noStrike">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7"/>
          <p:cNvSpPr txBox="1"/>
          <p:nvPr>
            <p:ph type="title"/>
          </p:nvPr>
        </p:nvSpPr>
        <p:spPr>
          <a:xfrm>
            <a:off x="0" y="13648"/>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Cont..</a:t>
            </a:r>
            <a:endParaRPr b="1"/>
          </a:p>
        </p:txBody>
      </p:sp>
      <p:sp>
        <p:nvSpPr>
          <p:cNvPr id="185" name="Google Shape;185;p47"/>
          <p:cNvSpPr txBox="1"/>
          <p:nvPr>
            <p:ph idx="1" type="body"/>
          </p:nvPr>
        </p:nvSpPr>
        <p:spPr>
          <a:xfrm>
            <a:off x="457200" y="1300899"/>
            <a:ext cx="8229240" cy="4751109"/>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4. Complexity metrics –</a:t>
            </a:r>
            <a:endParaRPr/>
          </a:p>
          <a:p>
            <a:pPr indent="-184150" lvl="0" marL="285750" marR="0" rtl="0" algn="just">
              <a:lnSpc>
                <a:spcPct val="100000"/>
              </a:lnSpc>
              <a:spcBef>
                <a:spcPts val="0"/>
              </a:spcBef>
              <a:spcAft>
                <a:spcPts val="0"/>
              </a:spcAft>
              <a:buClr>
                <a:schemeClr val="dk1"/>
              </a:buClr>
              <a:buSzPts val="1600"/>
              <a:buFont typeface="Arial"/>
              <a:buNone/>
            </a:pPr>
            <a:r>
              <a:t/>
            </a:r>
            <a:endParaRPr>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Complexity metrics are used to measure complexity of overall software. The computation if complexity metrics can be done with help of a flow graph. It is sometimes called cyclomatic complexity.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cyclomatic complexity is a useful metric to indicate complexity of software system. Without use of complexity metrics, it is very difficult and time-consuming to determine complexity in designing products where risk cost emanates. Even continuous complexity analysis makes it difficult for project team and management to solve problem.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Measuring Software complexity leads to improve code quality, increase productivity, meet architectural standards, reduce overall cost, increases robustness, etc. To calculate cyclomatic complexity, following equation is used:</a:t>
            </a:r>
            <a:endParaRPr/>
          </a:p>
          <a:p>
            <a:pPr indent="0" lvl="0" marL="0" marR="0" rtl="0" algn="just">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Cyclomatic complexity= E - N + 2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Where, E is total number of edges and N is total number of nodes.</a:t>
            </a:r>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
        <p:nvSpPr>
          <p:cNvPr id="186" name="Google Shape;186;p47"/>
          <p:cNvSpPr/>
          <p:nvPr/>
        </p:nvSpPr>
        <p:spPr>
          <a:xfrm>
            <a:off x="0" y="58050"/>
            <a:ext cx="65" cy="341099"/>
          </a:xfrm>
          <a:prstGeom prst="rect">
            <a:avLst/>
          </a:prstGeom>
          <a:solidFill>
            <a:srgbClr val="FFFFFF"/>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92" name="Google Shape;192;p48"/>
          <p:cNvSpPr txBox="1"/>
          <p:nvPr>
            <p:ph idx="1" type="body"/>
          </p:nvPr>
        </p:nvSpPr>
        <p:spPr>
          <a:xfrm>
            <a:off x="402609" y="1070434"/>
            <a:ext cx="8229240" cy="5507787"/>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b="1" i="0" lang="en-US">
                <a:solidFill>
                  <a:schemeClr val="dk1"/>
                </a:solidFill>
                <a:latin typeface="Times New Roman"/>
                <a:ea typeface="Times New Roman"/>
                <a:cs typeface="Times New Roman"/>
                <a:sym typeface="Times New Roman"/>
              </a:rPr>
              <a:t>Example –</a:t>
            </a:r>
            <a:r>
              <a:rPr lang="en-US">
                <a:solidFill>
                  <a:schemeClr val="dk1"/>
                </a:solidFill>
                <a:latin typeface="Times New Roman"/>
                <a:ea typeface="Times New Roman"/>
                <a:cs typeface="Times New Roman"/>
                <a:sym typeface="Times New Roman"/>
              </a:rPr>
              <a:t> </a:t>
            </a:r>
            <a:r>
              <a:rPr b="0" i="0" lang="en-US">
                <a:solidFill>
                  <a:schemeClr val="dk1"/>
                </a:solidFill>
                <a:latin typeface="Times New Roman"/>
                <a:ea typeface="Times New Roman"/>
                <a:cs typeface="Times New Roman"/>
                <a:sym typeface="Times New Roman"/>
              </a:rPr>
              <a:t>In diagram given below, you can see number of edges and number of nodes.</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6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6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The Cyclomatic complexity can be calculated as –</a:t>
            </a:r>
            <a:endParaRPr/>
          </a:p>
          <a:p>
            <a:pPr indent="0" lvl="0" marL="0" rtl="0" algn="l">
              <a:lnSpc>
                <a:spcPct val="100000"/>
              </a:lnSpc>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Given, </a:t>
            </a:r>
            <a:r>
              <a:rPr b="1" lang="en-US">
                <a:solidFill>
                  <a:schemeClr val="dk1"/>
                </a:solidFill>
                <a:latin typeface="Times New Roman"/>
                <a:ea typeface="Times New Roman"/>
                <a:cs typeface="Times New Roman"/>
                <a:sym typeface="Times New Roman"/>
              </a:rPr>
              <a:t>E = 10, N = 8 </a:t>
            </a:r>
            <a:endParaRPr/>
          </a:p>
          <a:p>
            <a:pPr indent="0" lvl="0" marL="0" rtl="0" algn="l">
              <a:lnSpc>
                <a:spcPct val="100000"/>
              </a:lnSpc>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So, </a:t>
            </a:r>
            <a:endParaRPr/>
          </a:p>
          <a:p>
            <a:pPr indent="0" lvl="0" marL="0" rtl="0" algn="l">
              <a:lnSpc>
                <a:spcPct val="100000"/>
              </a:lnSpc>
              <a:spcBef>
                <a:spcPts val="0"/>
              </a:spcBef>
              <a:spcAft>
                <a:spcPts val="0"/>
              </a:spcAft>
              <a:buClr>
                <a:schemeClr val="dk1"/>
              </a:buClr>
              <a:buSzPts val="1600"/>
              <a:buNone/>
            </a:pPr>
            <a:r>
              <a:rPr b="1" lang="en-US">
                <a:solidFill>
                  <a:schemeClr val="dk1"/>
                </a:solidFill>
                <a:latin typeface="Times New Roman"/>
                <a:ea typeface="Times New Roman"/>
                <a:cs typeface="Times New Roman"/>
                <a:sym typeface="Times New Roman"/>
              </a:rPr>
              <a:t>Cyclomatic complexity = E - N + 2 = 10 – 8 + 2 = 4 </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pic>
        <p:nvPicPr>
          <p:cNvPr id="193" name="Google Shape;193;p48"/>
          <p:cNvPicPr preferRelativeResize="0"/>
          <p:nvPr/>
        </p:nvPicPr>
        <p:blipFill rotWithShape="1">
          <a:blip r:embed="rId3">
            <a:alphaModFix/>
          </a:blip>
          <a:srcRect b="0" l="0" r="0" t="0"/>
          <a:stretch/>
        </p:blipFill>
        <p:spPr>
          <a:xfrm>
            <a:off x="1334895" y="1563443"/>
            <a:ext cx="6473849" cy="35271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Metrics for Testing of the Product</a:t>
            </a:r>
            <a:endParaRPr b="1"/>
          </a:p>
        </p:txBody>
      </p:sp>
      <p:sp>
        <p:nvSpPr>
          <p:cNvPr id="199" name="Google Shape;199;p49"/>
          <p:cNvSpPr txBox="1"/>
          <p:nvPr>
            <p:ph idx="1" type="body"/>
          </p:nvPr>
        </p:nvSpPr>
        <p:spPr>
          <a:xfrm>
            <a:off x="252484" y="1296537"/>
            <a:ext cx="8229240" cy="5036023"/>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Testing metrics fall into two broad categories: (1) metrics that attempt to predict the likely number of tests required at various testing levels, and (2) metrics that focus on test coverage for a given component.</a:t>
            </a:r>
            <a:endParaRPr/>
          </a:p>
          <a:p>
            <a:pPr indent="-342900" lvl="0" marL="457200" rtl="0" algn="just">
              <a:lnSpc>
                <a:spcPct val="90000"/>
              </a:lnSpc>
              <a:spcBef>
                <a:spcPts val="1000"/>
              </a:spcBef>
              <a:spcAft>
                <a:spcPts val="0"/>
              </a:spcAft>
              <a:buSzPts val="1800"/>
              <a:buFont typeface="Arial"/>
              <a:buAutoNum type="arabicPeriod"/>
            </a:pPr>
            <a:r>
              <a:rPr b="1" lang="en-US" sz="1800">
                <a:latin typeface="Times New Roman"/>
                <a:ea typeface="Times New Roman"/>
                <a:cs typeface="Times New Roman"/>
                <a:sym typeface="Times New Roman"/>
              </a:rPr>
              <a:t>Error Discovery Rate</a:t>
            </a:r>
            <a:r>
              <a:rPr lang="en-US" sz="1800">
                <a:latin typeface="Times New Roman"/>
                <a:ea typeface="Times New Roman"/>
                <a:cs typeface="Times New Roman"/>
                <a:sym typeface="Times New Roman"/>
              </a:rPr>
              <a:t>: It is to determine the effectiveness of the test cases. </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rgbClr val="2D3748"/>
                </a:solidFill>
                <a:latin typeface="Times New Roman"/>
                <a:ea typeface="Times New Roman"/>
                <a:cs typeface="Times New Roman"/>
                <a:sym typeface="Times New Roman"/>
              </a:rPr>
              <a:t>	</a:t>
            </a:r>
            <a:r>
              <a:rPr i="1" lang="en-US" sz="1800">
                <a:solidFill>
                  <a:srgbClr val="2D3748"/>
                </a:solidFill>
                <a:latin typeface="Times New Roman"/>
                <a:ea typeface="Times New Roman"/>
                <a:cs typeface="Times New Roman"/>
                <a:sym typeface="Times New Roman"/>
              </a:rPr>
              <a:t>Error Discovery Rate = (Total number of defects found /Total no. of test cases 				executed)*100</a:t>
            </a:r>
            <a:r>
              <a:rPr i="1" lang="en-US" sz="1800">
                <a:solidFill>
                  <a:schemeClr val="dk1"/>
                </a:solidFill>
                <a:latin typeface="Times New Roman"/>
                <a:ea typeface="Times New Roman"/>
                <a:cs typeface="Times New Roman"/>
                <a:sym typeface="Times New Roman"/>
              </a:rPr>
              <a:t> </a:t>
            </a:r>
            <a:endParaRPr i="1" sz="1800">
              <a:solidFill>
                <a:schemeClr val="dk1"/>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Example: Total no. of test cases executed = 240, Total number of defects found = 60</a:t>
            </a:r>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	Error Discovery Rate = (60/240)*100 = 25%</a:t>
            </a:r>
            <a:endParaRPr sz="1800">
              <a:solidFill>
                <a:schemeClr val="dk1"/>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1800">
                <a:latin typeface="Times New Roman"/>
                <a:ea typeface="Times New Roman"/>
                <a:cs typeface="Times New Roman"/>
                <a:sym typeface="Times New Roman"/>
              </a:rPr>
              <a:t>2. Defect Fix Rate</a:t>
            </a:r>
            <a:r>
              <a:rPr lang="en-US" sz="1800">
                <a:latin typeface="Times New Roman"/>
                <a:ea typeface="Times New Roman"/>
                <a:cs typeface="Times New Roman"/>
                <a:sym typeface="Times New Roman"/>
              </a:rPr>
              <a:t>: It helps to know the quality of a build in terms of defect fixing.</a:t>
            </a:r>
            <a:endParaRPr/>
          </a:p>
          <a:p>
            <a:pPr indent="0" lvl="0" marL="114300" rtl="0" algn="just">
              <a:lnSpc>
                <a:spcPct val="90000"/>
              </a:lnSpc>
              <a:spcBef>
                <a:spcPts val="1000"/>
              </a:spcBef>
              <a:spcAft>
                <a:spcPts val="0"/>
              </a:spcAft>
              <a:buSzPts val="1800"/>
              <a:buNone/>
            </a:pPr>
            <a:r>
              <a:rPr i="1" lang="en-US" sz="1800">
                <a:solidFill>
                  <a:srgbClr val="3F3F3F"/>
                </a:solidFill>
                <a:latin typeface="Times New Roman"/>
                <a:ea typeface="Times New Roman"/>
                <a:cs typeface="Times New Roman"/>
                <a:sym typeface="Times New Roman"/>
              </a:rPr>
              <a:t>Defect Fix Rate = (Total no of Defects reported as fixed - Total no. of defects reopened) / (Total no of Defects reported as fixed + Total no. of new Bugs due to fix)*100</a:t>
            </a:r>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Example: Total no of defects reported as fixed = 10, Total no. of defects reopened = 2, Total no. of new Bugs due to fix = 1</a:t>
            </a:r>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	Defect Fix Rate = ((10 – 2)/(10 + 1))*100 = (8/11)100 = 72.7 = 73%</a:t>
            </a:r>
            <a:endParaRPr/>
          </a:p>
          <a:p>
            <a:pPr indent="0" lvl="0" marL="114300" rtl="0" algn="just">
              <a:lnSpc>
                <a:spcPct val="90000"/>
              </a:lnSpc>
              <a:spcBef>
                <a:spcPts val="10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Cont…</a:t>
            </a:r>
            <a:endParaRPr b="1"/>
          </a:p>
        </p:txBody>
      </p:sp>
      <p:sp>
        <p:nvSpPr>
          <p:cNvPr id="205" name="Google Shape;205;p50"/>
          <p:cNvSpPr txBox="1"/>
          <p:nvPr>
            <p:ph idx="1" type="body"/>
          </p:nvPr>
        </p:nvSpPr>
        <p:spPr>
          <a:xfrm>
            <a:off x="457200" y="1160061"/>
            <a:ext cx="8454788" cy="5418160"/>
          </a:xfrm>
          <a:prstGeom prst="rect">
            <a:avLst/>
          </a:prstGeom>
          <a:noFill/>
          <a:ln>
            <a:noFill/>
          </a:ln>
        </p:spPr>
        <p:txBody>
          <a:bodyPr anchorCtr="0" anchor="t" bIns="0" lIns="0" spcFirstLastPara="1" rIns="0" wrap="square" tIns="0">
            <a:normAutofit fontScale="92500" lnSpcReduction="10000"/>
          </a:bodyPr>
          <a:lstStyle/>
          <a:p>
            <a:pPr indent="-342900" lvl="0" marL="457200" rtl="0" algn="l">
              <a:lnSpc>
                <a:spcPct val="90000"/>
              </a:lnSpc>
              <a:spcBef>
                <a:spcPts val="1000"/>
              </a:spcBef>
              <a:spcAft>
                <a:spcPts val="0"/>
              </a:spcAft>
              <a:buSzPct val="108108"/>
              <a:buFont typeface="Arial"/>
              <a:buAutoNum type="arabicPeriod" startAt="3"/>
            </a:pPr>
            <a:r>
              <a:rPr b="1" lang="en-US" sz="1800">
                <a:latin typeface="Times New Roman"/>
                <a:ea typeface="Times New Roman"/>
                <a:cs typeface="Times New Roman"/>
                <a:sym typeface="Times New Roman"/>
              </a:rPr>
              <a:t>Defect Density</a:t>
            </a:r>
            <a:r>
              <a:rPr lang="en-US" sz="1800">
                <a:latin typeface="Times New Roman"/>
                <a:ea typeface="Times New Roman"/>
                <a:cs typeface="Times New Roman"/>
                <a:sym typeface="Times New Roman"/>
              </a:rPr>
              <a:t>: It is defined as the ratio of defects to requirements. Defect density determines the stability of the application.</a:t>
            </a:r>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a:t>
            </a:r>
            <a:r>
              <a:rPr i="1" lang="en-US" sz="1800">
                <a:solidFill>
                  <a:srgbClr val="3F3F3F"/>
                </a:solidFill>
                <a:latin typeface="Times New Roman"/>
                <a:ea typeface="Times New Roman"/>
                <a:cs typeface="Times New Roman"/>
                <a:sym typeface="Times New Roman"/>
              </a:rPr>
              <a:t>Defect Density = Total no. of defects identified / Actual Size (requirements)</a:t>
            </a:r>
            <a:endParaRPr i="1" sz="1800">
              <a:solidFill>
                <a:srgbClr val="3F3F3F"/>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Example: Total no. of defects identified = 80, Actual Size= 10</a:t>
            </a:r>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Defect Density = 80/10 = 8</a:t>
            </a:r>
            <a:endParaRPr/>
          </a:p>
          <a:p>
            <a:pPr indent="0" lvl="0" marL="114300" rtl="0" algn="l">
              <a:lnSpc>
                <a:spcPct val="90000"/>
              </a:lnSpc>
              <a:spcBef>
                <a:spcPts val="1000"/>
              </a:spcBef>
              <a:spcAft>
                <a:spcPts val="0"/>
              </a:spcAft>
              <a:buSzPct val="108108"/>
              <a:buNone/>
            </a:pPr>
            <a:r>
              <a:rPr b="1" lang="en-US" sz="1800">
                <a:latin typeface="Times New Roman"/>
                <a:ea typeface="Times New Roman"/>
                <a:cs typeface="Times New Roman"/>
                <a:sym typeface="Times New Roman"/>
              </a:rPr>
              <a:t>4. Defect Leakage</a:t>
            </a:r>
            <a:r>
              <a:rPr lang="en-US" sz="1800">
                <a:latin typeface="Times New Roman"/>
                <a:ea typeface="Times New Roman"/>
                <a:cs typeface="Times New Roman"/>
                <a:sym typeface="Times New Roman"/>
              </a:rPr>
              <a:t>: It is used to review the efficiency of the testing process before UAT.</a:t>
            </a:r>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a:t>
            </a:r>
            <a:r>
              <a:rPr i="1" lang="en-US" sz="1800">
                <a:solidFill>
                  <a:srgbClr val="3F3F3F"/>
                </a:solidFill>
                <a:latin typeface="Times New Roman"/>
                <a:ea typeface="Times New Roman"/>
                <a:cs typeface="Times New Roman"/>
                <a:sym typeface="Times New Roman"/>
              </a:rPr>
              <a:t>Defect Leakage = ((Total no. of defects found in UAT)/(Total no. of defects found 			before UAT)) * 100</a:t>
            </a:r>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Example: No. of defects found in UAT = 20, No. of Defects found before UAT = 120</a:t>
            </a:r>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Defect Leakage = (20 /120) * 100 = 16.6 = 17%</a:t>
            </a:r>
            <a:endParaRPr/>
          </a:p>
          <a:p>
            <a:pPr indent="0" lvl="0" marL="114300" rtl="0" algn="l">
              <a:lnSpc>
                <a:spcPct val="90000"/>
              </a:lnSpc>
              <a:spcBef>
                <a:spcPts val="1000"/>
              </a:spcBef>
              <a:spcAft>
                <a:spcPts val="0"/>
              </a:spcAft>
              <a:buSzPct val="108108"/>
              <a:buNone/>
            </a:pPr>
            <a:r>
              <a:rPr b="1" lang="en-US" sz="1800">
                <a:latin typeface="Times New Roman"/>
                <a:ea typeface="Times New Roman"/>
                <a:cs typeface="Times New Roman"/>
                <a:sym typeface="Times New Roman"/>
              </a:rPr>
              <a:t>5. Defect Removal Efficiency: </a:t>
            </a:r>
            <a:r>
              <a:rPr lang="en-US" sz="1800">
                <a:latin typeface="Times New Roman"/>
                <a:ea typeface="Times New Roman"/>
                <a:cs typeface="Times New Roman"/>
                <a:sym typeface="Times New Roman"/>
              </a:rPr>
              <a:t>It allows us to compare the overall (defects found pre and post-delivery) defect removal efficiency.</a:t>
            </a:r>
            <a:endParaRPr/>
          </a:p>
          <a:p>
            <a:pPr indent="0" lvl="0" marL="114300" rtl="0" algn="l">
              <a:lnSpc>
                <a:spcPct val="90000"/>
              </a:lnSpc>
              <a:spcBef>
                <a:spcPts val="1000"/>
              </a:spcBef>
              <a:spcAft>
                <a:spcPts val="0"/>
              </a:spcAft>
              <a:buSzPct val="108108"/>
              <a:buNone/>
            </a:pPr>
            <a:r>
              <a:rPr i="1" lang="en-US" sz="1800">
                <a:solidFill>
                  <a:srgbClr val="3F3F3F"/>
                </a:solidFill>
                <a:latin typeface="Times New Roman"/>
                <a:ea typeface="Times New Roman"/>
                <a:cs typeface="Times New Roman"/>
                <a:sym typeface="Times New Roman"/>
              </a:rPr>
              <a:t>	Defect Removal Efficiency = ((Total no. of defects found pre-delivery) /( (Total 				no. of defects found pre-delivery )+ (Total no. of 				defects found post-delivery)))* 100</a:t>
            </a:r>
            <a:endParaRPr i="1" sz="1800">
              <a:solidFill>
                <a:srgbClr val="3F3F3F"/>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Example: Total no. of defects found pre-delivery = 80, Total no. of defects found post-		delivery = 10</a:t>
            </a:r>
            <a:endParaRPr/>
          </a:p>
          <a:p>
            <a:pPr indent="0" lvl="0" marL="114300" rtl="0" algn="l">
              <a:lnSpc>
                <a:spcPct val="90000"/>
              </a:lnSpc>
              <a:spcBef>
                <a:spcPts val="1000"/>
              </a:spcBef>
              <a:spcAft>
                <a:spcPts val="0"/>
              </a:spcAft>
              <a:buSzPct val="108108"/>
              <a:buNone/>
            </a:pPr>
            <a:r>
              <a:rPr lang="en-US" sz="1800">
                <a:latin typeface="Times New Roman"/>
                <a:ea typeface="Times New Roman"/>
                <a:cs typeface="Times New Roman"/>
                <a:sym typeface="Times New Roman"/>
              </a:rPr>
              <a:t>	Defect Removal Efficiency = ((80) / ((80) + (10)))*100 = (80/90)*100 = 88.8 = 89%</a:t>
            </a:r>
            <a:endParaRPr/>
          </a:p>
          <a:p>
            <a:pPr indent="0" lvl="0" marL="114300" rtl="0" algn="l">
              <a:lnSpc>
                <a:spcPct val="90000"/>
              </a:lnSpc>
              <a:spcBef>
                <a:spcPts val="1000"/>
              </a:spcBef>
              <a:spcAft>
                <a:spcPts val="0"/>
              </a:spcAft>
              <a:buSzPct val="121621"/>
              <a:buNone/>
            </a:pPr>
            <a:r>
              <a:t/>
            </a:r>
            <a:endParaRPr i="1">
              <a:solidFill>
                <a:srgbClr val="3F3F3F"/>
              </a:solidFill>
            </a:endParaRPr>
          </a:p>
          <a:p>
            <a:pPr indent="0" lvl="0" marL="114300" rtl="0" algn="l">
              <a:lnSpc>
                <a:spcPct val="90000"/>
              </a:lnSpc>
              <a:spcBef>
                <a:spcPts val="1000"/>
              </a:spcBef>
              <a:spcAft>
                <a:spcPts val="0"/>
              </a:spcAft>
              <a:buSzPct val="121621"/>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782425" y="963516"/>
            <a:ext cx="7718926"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568200" y="963525"/>
            <a:ext cx="7826100" cy="5525100"/>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Software Measurement</a:t>
            </a:r>
            <a:endParaRPr sz="2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Software metrics and their Classification</a:t>
            </a:r>
            <a:endParaRPr/>
          </a:p>
          <a:p>
            <a:pPr indent="-342900" lvl="0" marL="342900" rtl="0" algn="l">
              <a:lnSpc>
                <a:spcPct val="150000"/>
              </a:lnSpc>
              <a:spcBef>
                <a:spcPts val="0"/>
              </a:spcBef>
              <a:spcAft>
                <a:spcPts val="0"/>
              </a:spcAft>
              <a:buSzPts val="2800"/>
              <a:buChar char="•"/>
            </a:pPr>
            <a:r>
              <a:rPr lang="en-US" sz="2000">
                <a:solidFill>
                  <a:schemeClr val="dk1"/>
                </a:solidFill>
                <a:latin typeface="Times New Roman"/>
                <a:ea typeface="Times New Roman"/>
                <a:cs typeface="Times New Roman"/>
                <a:sym typeface="Times New Roman"/>
              </a:rPr>
              <a:t>Product Metrics</a:t>
            </a:r>
            <a:endParaRPr/>
          </a:p>
          <a:p>
            <a:pPr indent="-342900" lvl="0" marL="342900" rtl="0" algn="l">
              <a:lnSpc>
                <a:spcPct val="150000"/>
              </a:lnSpc>
              <a:spcBef>
                <a:spcPts val="0"/>
              </a:spcBef>
              <a:spcAft>
                <a:spcPts val="0"/>
              </a:spcAft>
              <a:buSzPts val="2800"/>
              <a:buChar char="•"/>
            </a:pPr>
            <a:r>
              <a:rPr lang="en-US" sz="2000">
                <a:solidFill>
                  <a:schemeClr val="dk1"/>
                </a:solidFill>
                <a:latin typeface="Times New Roman"/>
                <a:ea typeface="Times New Roman"/>
                <a:cs typeface="Times New Roman"/>
                <a:sym typeface="Times New Roman"/>
              </a:rPr>
              <a:t>Metrics for the Requirement Model of the Product</a:t>
            </a:r>
            <a:endParaRPr/>
          </a:p>
          <a:p>
            <a:pPr indent="-342900" lvl="0" marL="342900" rtl="0" algn="l">
              <a:lnSpc>
                <a:spcPct val="150000"/>
              </a:lnSpc>
              <a:spcBef>
                <a:spcPts val="0"/>
              </a:spcBef>
              <a:spcAft>
                <a:spcPts val="0"/>
              </a:spcAft>
              <a:buSzPts val="2800"/>
              <a:buChar char="•"/>
            </a:pPr>
            <a:r>
              <a:rPr lang="en-US" sz="2000">
                <a:solidFill>
                  <a:schemeClr val="dk1"/>
                </a:solidFill>
                <a:latin typeface="Times New Roman"/>
                <a:ea typeface="Times New Roman"/>
                <a:cs typeface="Times New Roman"/>
                <a:sym typeface="Times New Roman"/>
              </a:rPr>
              <a:t>Metrics for the Design Model of the Product</a:t>
            </a:r>
            <a:endParaRPr/>
          </a:p>
          <a:p>
            <a:pPr indent="-342900" lvl="0" marL="342900" rtl="0" algn="l">
              <a:lnSpc>
                <a:spcPct val="150000"/>
              </a:lnSpc>
              <a:spcBef>
                <a:spcPts val="0"/>
              </a:spcBef>
              <a:spcAft>
                <a:spcPts val="0"/>
              </a:spcAft>
              <a:buSzPts val="2800"/>
              <a:buChar char="•"/>
            </a:pPr>
            <a:r>
              <a:rPr lang="en-US" sz="2000">
                <a:solidFill>
                  <a:schemeClr val="dk1"/>
                </a:solidFill>
                <a:latin typeface="Times New Roman"/>
                <a:ea typeface="Times New Roman"/>
                <a:cs typeface="Times New Roman"/>
                <a:sym typeface="Times New Roman"/>
              </a:rPr>
              <a:t>Metrics for the Testing of the Product</a:t>
            </a:r>
            <a:endParaRPr i="0" sz="2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Product Quality Metrics</a:t>
            </a:r>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In-process quality metrics</a:t>
            </a:r>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Maintenance quality metrics</a:t>
            </a:r>
            <a:endParaRPr/>
          </a:p>
          <a:p>
            <a:pPr indent="0" lvl="0" marL="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165100" lvl="0" marL="34290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rPr i="0"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Font typeface="Times New Roman"/>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1"/>
          <p:cNvSpPr txBox="1"/>
          <p:nvPr>
            <p:ph type="title"/>
          </p:nvPr>
        </p:nvSpPr>
        <p:spPr>
          <a:xfrm>
            <a:off x="0" y="178575"/>
            <a:ext cx="5486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rgbClr val="000000"/>
                </a:solidFill>
              </a:rPr>
              <a:t>Product Quality Metrics</a:t>
            </a:r>
            <a:br>
              <a:rPr b="0" i="0" lang="en-US">
                <a:solidFill>
                  <a:srgbClr val="000000"/>
                </a:solidFill>
                <a:latin typeface="Lato"/>
                <a:ea typeface="Lato"/>
                <a:cs typeface="Lato"/>
                <a:sym typeface="Lato"/>
              </a:rPr>
            </a:br>
            <a:endParaRPr/>
          </a:p>
        </p:txBody>
      </p:sp>
      <p:sp>
        <p:nvSpPr>
          <p:cNvPr id="211" name="Google Shape;211;p51"/>
          <p:cNvSpPr txBox="1"/>
          <p:nvPr>
            <p:ph idx="1" type="body"/>
          </p:nvPr>
        </p:nvSpPr>
        <p:spPr>
          <a:xfrm>
            <a:off x="320722" y="1255594"/>
            <a:ext cx="8229240" cy="4871469"/>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0" i="0" lang="en-US">
                <a:solidFill>
                  <a:srgbClr val="000000"/>
                </a:solidFill>
                <a:latin typeface="Times New Roman"/>
                <a:ea typeface="Times New Roman"/>
                <a:cs typeface="Times New Roman"/>
                <a:sym typeface="Times New Roman"/>
              </a:rPr>
              <a:t>This metrics include the following −</a:t>
            </a:r>
            <a:endParaRPr/>
          </a:p>
          <a:p>
            <a:pPr indent="-342900" lvl="0" marL="457200" rtl="0" algn="just">
              <a:lnSpc>
                <a:spcPct val="90000"/>
              </a:lnSpc>
              <a:spcBef>
                <a:spcPts val="1000"/>
              </a:spcBef>
              <a:spcAft>
                <a:spcPts val="0"/>
              </a:spcAft>
              <a:buSzPts val="1800"/>
              <a:buFont typeface="Arial"/>
              <a:buChar char="•"/>
            </a:pPr>
            <a:r>
              <a:rPr b="0" i="0" lang="en-US">
                <a:solidFill>
                  <a:srgbClr val="000000"/>
                </a:solidFill>
                <a:latin typeface="Times New Roman"/>
                <a:ea typeface="Times New Roman"/>
                <a:cs typeface="Times New Roman"/>
                <a:sym typeface="Times New Roman"/>
              </a:rPr>
              <a:t>Mean Time to Failure</a:t>
            </a:r>
            <a:endParaRPr/>
          </a:p>
          <a:p>
            <a:pPr indent="-342900" lvl="0" marL="457200" rtl="0" algn="just">
              <a:lnSpc>
                <a:spcPct val="90000"/>
              </a:lnSpc>
              <a:spcBef>
                <a:spcPts val="1000"/>
              </a:spcBef>
              <a:spcAft>
                <a:spcPts val="0"/>
              </a:spcAft>
              <a:buSzPts val="1800"/>
              <a:buFont typeface="Arial"/>
              <a:buChar char="•"/>
            </a:pPr>
            <a:r>
              <a:rPr b="0" i="0" lang="en-US">
                <a:solidFill>
                  <a:srgbClr val="000000"/>
                </a:solidFill>
                <a:latin typeface="Times New Roman"/>
                <a:ea typeface="Times New Roman"/>
                <a:cs typeface="Times New Roman"/>
                <a:sym typeface="Times New Roman"/>
              </a:rPr>
              <a:t>Defect Density</a:t>
            </a:r>
            <a:endParaRPr/>
          </a:p>
          <a:p>
            <a:pPr indent="-342900" lvl="0" marL="457200" rtl="0" algn="just">
              <a:lnSpc>
                <a:spcPct val="90000"/>
              </a:lnSpc>
              <a:spcBef>
                <a:spcPts val="1000"/>
              </a:spcBef>
              <a:spcAft>
                <a:spcPts val="0"/>
              </a:spcAft>
              <a:buSzPts val="1800"/>
              <a:buFont typeface="Arial"/>
              <a:buChar char="•"/>
            </a:pPr>
            <a:r>
              <a:rPr b="0" i="0" lang="en-US">
                <a:solidFill>
                  <a:srgbClr val="000000"/>
                </a:solidFill>
                <a:latin typeface="Times New Roman"/>
                <a:ea typeface="Times New Roman"/>
                <a:cs typeface="Times New Roman"/>
                <a:sym typeface="Times New Roman"/>
              </a:rPr>
              <a:t>Customer Problems</a:t>
            </a:r>
            <a:endParaRPr/>
          </a:p>
          <a:p>
            <a:pPr indent="-342900" lvl="0" marL="457200" rtl="0" algn="just">
              <a:lnSpc>
                <a:spcPct val="90000"/>
              </a:lnSpc>
              <a:spcBef>
                <a:spcPts val="1000"/>
              </a:spcBef>
              <a:spcAft>
                <a:spcPts val="0"/>
              </a:spcAft>
              <a:buSzPts val="1800"/>
              <a:buFont typeface="Arial"/>
              <a:buChar char="•"/>
            </a:pPr>
            <a:r>
              <a:rPr b="0" i="0" lang="en-US">
                <a:solidFill>
                  <a:srgbClr val="000000"/>
                </a:solidFill>
                <a:latin typeface="Times New Roman"/>
                <a:ea typeface="Times New Roman"/>
                <a:cs typeface="Times New Roman"/>
                <a:sym typeface="Times New Roman"/>
              </a:rPr>
              <a:t>Customer Satisfaction</a:t>
            </a:r>
            <a:endParaRPr/>
          </a:p>
          <a:p>
            <a:pPr indent="0" lvl="0" marL="114300" rtl="0" algn="just">
              <a:lnSpc>
                <a:spcPct val="90000"/>
              </a:lnSpc>
              <a:spcBef>
                <a:spcPts val="1000"/>
              </a:spcBef>
              <a:spcAft>
                <a:spcPts val="0"/>
              </a:spcAft>
              <a:buSzPts val="1800"/>
              <a:buNone/>
            </a:pPr>
            <a:r>
              <a:t/>
            </a:r>
            <a:endParaRPr b="0" i="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i="0" lang="en-US">
                <a:latin typeface="Times New Roman"/>
                <a:ea typeface="Times New Roman"/>
                <a:cs typeface="Times New Roman"/>
                <a:sym typeface="Times New Roman"/>
              </a:rPr>
              <a:t>1. Mean Time to Failure</a:t>
            </a:r>
            <a:endParaRPr/>
          </a:p>
          <a:p>
            <a:pPr indent="-342900" lvl="0" marL="457200" rtl="0" algn="just">
              <a:lnSpc>
                <a:spcPct val="90000"/>
              </a:lnSpc>
              <a:spcBef>
                <a:spcPts val="1000"/>
              </a:spcBef>
              <a:spcAft>
                <a:spcPts val="0"/>
              </a:spcAft>
              <a:buSzPts val="1800"/>
              <a:buChar char="•"/>
            </a:pPr>
            <a:r>
              <a:rPr b="0" i="0" lang="en-US">
                <a:solidFill>
                  <a:srgbClr val="000000"/>
                </a:solidFill>
                <a:latin typeface="Times New Roman"/>
                <a:ea typeface="Times New Roman"/>
                <a:cs typeface="Times New Roman"/>
                <a:sym typeface="Times New Roman"/>
              </a:rPr>
              <a:t>It is the time between failures. This metric is mostly used with safety critical systems such as the airline traffic control systems, avionics, and weapons.</a:t>
            </a:r>
            <a:endParaRPr/>
          </a:p>
          <a:p>
            <a:pPr indent="0" lvl="0" marL="114300" rtl="0" algn="just">
              <a:lnSpc>
                <a:spcPct val="90000"/>
              </a:lnSpc>
              <a:spcBef>
                <a:spcPts val="1000"/>
              </a:spcBef>
              <a:spcAft>
                <a:spcPts val="0"/>
              </a:spcAft>
              <a:buSzPts val="1800"/>
              <a:buNone/>
            </a:pPr>
            <a:r>
              <a:rPr b="1" i="0" lang="en-US">
                <a:latin typeface="Times New Roman"/>
                <a:ea typeface="Times New Roman"/>
                <a:cs typeface="Times New Roman"/>
                <a:sym typeface="Times New Roman"/>
              </a:rPr>
              <a:t>2. Defect Density</a:t>
            </a:r>
            <a:endParaRPr/>
          </a:p>
          <a:p>
            <a:pPr indent="-342900" lvl="0" marL="457200" rtl="0" algn="just">
              <a:lnSpc>
                <a:spcPct val="90000"/>
              </a:lnSpc>
              <a:spcBef>
                <a:spcPts val="1000"/>
              </a:spcBef>
              <a:spcAft>
                <a:spcPts val="0"/>
              </a:spcAft>
              <a:buSzPts val="1800"/>
              <a:buChar char="•"/>
            </a:pPr>
            <a:r>
              <a:rPr b="0" i="0" lang="en-US">
                <a:solidFill>
                  <a:srgbClr val="000000"/>
                </a:solidFill>
                <a:latin typeface="Times New Roman"/>
                <a:ea typeface="Times New Roman"/>
                <a:cs typeface="Times New Roman"/>
                <a:sym typeface="Times New Roman"/>
              </a:rPr>
              <a:t>It measures the defects relative to the software size expressed as lines of code or function point, etc. i.e., it measures code quality per unit. This metric is used in many commercial software systems.</a:t>
            </a:r>
            <a:endParaRPr/>
          </a:p>
          <a:p>
            <a:pPr indent="0" lvl="0" marL="1143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17" name="Google Shape;217;p52"/>
          <p:cNvSpPr txBox="1"/>
          <p:nvPr>
            <p:ph idx="1" type="body"/>
          </p:nvPr>
        </p:nvSpPr>
        <p:spPr>
          <a:xfrm>
            <a:off x="457200" y="1160061"/>
            <a:ext cx="8229240" cy="4967784"/>
          </a:xfrm>
          <a:prstGeom prst="rect">
            <a:avLst/>
          </a:prstGeom>
          <a:noFill/>
          <a:ln>
            <a:noFill/>
          </a:ln>
        </p:spPr>
        <p:txBody>
          <a:bodyPr anchorCtr="0" anchor="t" bIns="0" lIns="0" spcFirstLastPara="1" rIns="0" wrap="square" tIns="0">
            <a:normAutofit lnSpcReduction="10000"/>
          </a:bodyPr>
          <a:lstStyle/>
          <a:p>
            <a:pPr indent="0" lvl="0" marL="114300" rtl="0" algn="just">
              <a:lnSpc>
                <a:spcPct val="90000"/>
              </a:lnSpc>
              <a:spcBef>
                <a:spcPts val="1000"/>
              </a:spcBef>
              <a:spcAft>
                <a:spcPts val="0"/>
              </a:spcAft>
              <a:buSzPts val="1800"/>
              <a:buNone/>
            </a:pPr>
            <a:r>
              <a:rPr b="1" lang="en-US" sz="1800">
                <a:latin typeface="Times New Roman"/>
                <a:ea typeface="Times New Roman"/>
                <a:cs typeface="Times New Roman"/>
                <a:sym typeface="Times New Roman"/>
              </a:rPr>
              <a:t>3. Customer Problems</a:t>
            </a:r>
            <a:endParaRPr/>
          </a:p>
          <a:p>
            <a:pPr indent="-342900" lvl="0" marL="457200" rtl="0" algn="just">
              <a:lnSpc>
                <a:spcPct val="90000"/>
              </a:lnSpc>
              <a:spcBef>
                <a:spcPts val="1000"/>
              </a:spcBef>
              <a:spcAft>
                <a:spcPts val="0"/>
              </a:spcAft>
              <a:buSzPts val="1800"/>
              <a:buFont typeface="Arial"/>
              <a:buChar char="•"/>
            </a:pPr>
            <a:r>
              <a:rPr lang="en-US" sz="1800">
                <a:solidFill>
                  <a:srgbClr val="000000"/>
                </a:solidFill>
                <a:latin typeface="Times New Roman"/>
                <a:ea typeface="Times New Roman"/>
                <a:cs typeface="Times New Roman"/>
                <a:sym typeface="Times New Roman"/>
              </a:rPr>
              <a:t>It measures the problems that customers encounter when using the product. It contains the customer’s perspective towards the problem space of the software, which includes the non-defect oriented problems together with the defect problems.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problems metric is usually expressed in terms of </a:t>
            </a:r>
            <a:r>
              <a:rPr b="1" i="0" lang="en-US" sz="1800">
                <a:solidFill>
                  <a:srgbClr val="000000"/>
                </a:solidFill>
                <a:latin typeface="Times New Roman"/>
                <a:ea typeface="Times New Roman"/>
                <a:cs typeface="Times New Roman"/>
                <a:sym typeface="Times New Roman"/>
              </a:rPr>
              <a:t>Problems per User-Month (PUM)</a:t>
            </a:r>
            <a:r>
              <a:rPr b="0" i="0" lang="en-US" sz="1800">
                <a:solidFill>
                  <a:srgbClr val="000000"/>
                </a:solidFill>
                <a:latin typeface="Times New Roman"/>
                <a:ea typeface="Times New Roman"/>
                <a:cs typeface="Times New Roman"/>
                <a:sym typeface="Times New Roman"/>
              </a:rPr>
              <a:t>.</a:t>
            </a:r>
            <a:endParaRPr/>
          </a:p>
          <a:p>
            <a:pPr indent="0" lvl="0" marL="114300" rtl="0" algn="just">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ctr">
              <a:lnSpc>
                <a:spcPct val="90000"/>
              </a:lnSpc>
              <a:spcBef>
                <a:spcPts val="1000"/>
              </a:spcBef>
              <a:spcAft>
                <a:spcPts val="0"/>
              </a:spcAft>
              <a:buSzPts val="1800"/>
              <a:buNone/>
            </a:pPr>
            <a:r>
              <a:rPr b="1" i="1" lang="en-US" sz="1800" u="none" cap="none" strike="noStrike">
                <a:solidFill>
                  <a:srgbClr val="000000"/>
                </a:solidFill>
                <a:latin typeface="Times New Roman"/>
                <a:ea typeface="Times New Roman"/>
                <a:cs typeface="Times New Roman"/>
                <a:sym typeface="Times New Roman"/>
              </a:rPr>
              <a:t>PUM=Total Problems that customers reported (true defect and non-defect oriented problems) for a time period + Total number of license months of the software during the period</a:t>
            </a:r>
            <a:r>
              <a:rPr b="1" i="1" lang="en-US" sz="1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0" i="1" lang="en-US" sz="1800" u="none" cap="none" strike="noStrike">
                <a:solidFill>
                  <a:srgbClr val="000000"/>
                </a:solidFill>
                <a:latin typeface="Times New Roman"/>
                <a:ea typeface="Times New Roman"/>
                <a:cs typeface="Times New Roman"/>
                <a:sym typeface="Times New Roman"/>
              </a:rPr>
              <a:t>Where,</a:t>
            </a:r>
            <a:endParaRPr/>
          </a:p>
          <a:p>
            <a:pPr indent="0" lvl="0" marL="0" marR="0" rtl="0" algn="ctr">
              <a:lnSpc>
                <a:spcPct val="100000"/>
              </a:lnSpc>
              <a:spcBef>
                <a:spcPts val="0"/>
              </a:spcBef>
              <a:spcAft>
                <a:spcPts val="0"/>
              </a:spcAft>
              <a:buClr>
                <a:srgbClr val="000000"/>
              </a:buClr>
              <a:buSzPts val="1800"/>
              <a:buFont typeface="Times New Roman"/>
              <a:buNone/>
            </a:pPr>
            <a:r>
              <a:rPr b="1" i="1" lang="en-US" sz="1800" u="none" cap="none" strike="noStrike">
                <a:solidFill>
                  <a:srgbClr val="000000"/>
                </a:solidFill>
                <a:latin typeface="Times New Roman"/>
                <a:ea typeface="Times New Roman"/>
                <a:cs typeface="Times New Roman"/>
                <a:sym typeface="Times New Roman"/>
              </a:rPr>
              <a:t>Number of license-month of the software </a:t>
            </a:r>
            <a:r>
              <a:rPr b="0" i="1" lang="en-US" sz="1800" u="none" cap="none" strike="noStrike">
                <a:solidFill>
                  <a:srgbClr val="000000"/>
                </a:solidFill>
                <a:latin typeface="Times New Roman"/>
                <a:ea typeface="Times New Roman"/>
                <a:cs typeface="Times New Roman"/>
                <a:sym typeface="Times New Roman"/>
              </a:rPr>
              <a:t>= Number of install license of the software * Number of months in the calculation period</a:t>
            </a:r>
            <a:r>
              <a:rPr b="0" i="1" lang="en-US" sz="1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a:solidFill>
                  <a:srgbClr val="000000"/>
                </a:solidFill>
                <a:latin typeface="Times New Roman"/>
                <a:ea typeface="Times New Roman"/>
                <a:cs typeface="Times New Roman"/>
                <a:sym typeface="Times New Roman"/>
              </a:rPr>
              <a:t>PUM is usually calculated for each month after the software is released to the market, and also for monthly averages by year.</a:t>
            </a:r>
            <a:endParaRPr b="0" i="0" sz="1800" u="none" cap="none" strike="noStrike">
              <a:solidFill>
                <a:schemeClr val="dk1"/>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23" name="Google Shape;223;p53"/>
          <p:cNvSpPr txBox="1"/>
          <p:nvPr>
            <p:ph idx="1" type="body"/>
          </p:nvPr>
        </p:nvSpPr>
        <p:spPr>
          <a:xfrm>
            <a:off x="457200" y="1055801"/>
            <a:ext cx="8229240" cy="5382705"/>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a:solidFill>
                  <a:schemeClr val="dk1"/>
                </a:solidFill>
                <a:latin typeface="Times New Roman"/>
                <a:ea typeface="Times New Roman"/>
                <a:cs typeface="Times New Roman"/>
                <a:sym typeface="Times New Roman"/>
              </a:rPr>
              <a:t>4. Customer Satisfaction</a:t>
            </a:r>
            <a:endParaRPr/>
          </a:p>
          <a:p>
            <a:pPr indent="-342900" lvl="0" marL="457200" rtl="0" algn="just">
              <a:lnSpc>
                <a:spcPct val="90000"/>
              </a:lnSpc>
              <a:spcBef>
                <a:spcPts val="1000"/>
              </a:spcBef>
              <a:spcAft>
                <a:spcPts val="0"/>
              </a:spcAft>
              <a:buSzPts val="1800"/>
              <a:buFont typeface="Noto Sans Symbols"/>
              <a:buChar char="⮚"/>
            </a:pPr>
            <a:r>
              <a:rPr b="0" i="0" lang="en-US">
                <a:solidFill>
                  <a:schemeClr val="dk1"/>
                </a:solidFill>
                <a:latin typeface="Times New Roman"/>
                <a:ea typeface="Times New Roman"/>
                <a:cs typeface="Times New Roman"/>
                <a:sym typeface="Times New Roman"/>
              </a:rPr>
              <a:t>Customer satisfaction is often measured by customer survey data through the five-point scale −</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Very satisfied</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Satisfied</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Neutral</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Dissatisfied</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Very dissatisfied</a:t>
            </a:r>
            <a:endParaRPr/>
          </a:p>
          <a:p>
            <a:pPr indent="-342900" lvl="0" marL="457200" rtl="0" algn="just">
              <a:lnSpc>
                <a:spcPct val="90000"/>
              </a:lnSpc>
              <a:spcBef>
                <a:spcPts val="1000"/>
              </a:spcBef>
              <a:spcAft>
                <a:spcPts val="0"/>
              </a:spcAft>
              <a:buSzPts val="1800"/>
              <a:buFont typeface="Noto Sans Symbols"/>
              <a:buChar char="⮚"/>
            </a:pPr>
            <a:r>
              <a:rPr b="0" i="0" lang="en-US">
                <a:solidFill>
                  <a:schemeClr val="dk1"/>
                </a:solidFill>
                <a:latin typeface="Times New Roman"/>
                <a:ea typeface="Times New Roman"/>
                <a:cs typeface="Times New Roman"/>
                <a:sym typeface="Times New Roman"/>
              </a:rPr>
              <a:t>Satisfaction with the overall quality of the product and its specific dimensions is usually obtained through various methods of customer surveys. For example −</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Percent of completely satisfied customers</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Percent of satisfied customers</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Percent of dis-satisfied customers</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Percent of non-satisfied customers</a:t>
            </a:r>
            <a:endParaRPr/>
          </a:p>
          <a:p>
            <a:pPr indent="0" lvl="0" marL="114300" rtl="0" algn="just">
              <a:lnSpc>
                <a:spcPct val="90000"/>
              </a:lnSpc>
              <a:spcBef>
                <a:spcPts val="1000"/>
              </a:spcBef>
              <a:spcAft>
                <a:spcPts val="0"/>
              </a:spcAft>
              <a:buSzPts val="1800"/>
              <a:buNone/>
            </a:pPr>
            <a:r>
              <a:rPr b="0" i="0" lang="en-US">
                <a:solidFill>
                  <a:schemeClr val="dk1"/>
                </a:solidFill>
                <a:latin typeface="Times New Roman"/>
                <a:ea typeface="Times New Roman"/>
                <a:cs typeface="Times New Roman"/>
                <a:sym typeface="Times New Roman"/>
              </a:rPr>
              <a:t>Usually, this percent satisfaction is used.</a:t>
            </a:r>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4"/>
          <p:cNvSpPr txBox="1"/>
          <p:nvPr>
            <p:ph type="title"/>
          </p:nvPr>
        </p:nvSpPr>
        <p:spPr>
          <a:xfrm>
            <a:off x="0" y="236025"/>
            <a:ext cx="5486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rgbClr val="000000"/>
                </a:solidFill>
              </a:rPr>
              <a:t>In-process Quality Metrics</a:t>
            </a:r>
            <a:br>
              <a:rPr b="0" i="0" lang="en-US">
                <a:solidFill>
                  <a:srgbClr val="000000"/>
                </a:solidFill>
                <a:latin typeface="Lato"/>
                <a:ea typeface="Lato"/>
                <a:cs typeface="Lato"/>
                <a:sym typeface="Lato"/>
              </a:rPr>
            </a:br>
            <a:endParaRPr/>
          </a:p>
        </p:txBody>
      </p:sp>
      <p:sp>
        <p:nvSpPr>
          <p:cNvPr id="229" name="Google Shape;229;p54"/>
          <p:cNvSpPr txBox="1"/>
          <p:nvPr>
            <p:ph idx="1" type="body"/>
          </p:nvPr>
        </p:nvSpPr>
        <p:spPr>
          <a:xfrm>
            <a:off x="457200" y="1150070"/>
            <a:ext cx="8229240" cy="525073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In-process quality metrics deals with the tracking of defect arrival during formal machine testing for some organizations. This metric includes −</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density during machine testing</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arrival pattern during machine testing</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Phase-based defect removal pattern</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removal effectiveness</a:t>
            </a:r>
            <a:endParaRPr/>
          </a:p>
          <a:p>
            <a:pPr indent="0" lvl="0" marL="114300" rtl="0" algn="just">
              <a:lnSpc>
                <a:spcPct val="90000"/>
              </a:lnSpc>
              <a:spcBef>
                <a:spcPts val="1000"/>
              </a:spcBef>
              <a:spcAft>
                <a:spcPts val="0"/>
              </a:spcAft>
              <a:buSzPts val="1800"/>
              <a:buNone/>
            </a:pPr>
            <a:r>
              <a:t/>
            </a:r>
            <a:endParaRPr b="0" i="0"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AutoNum type="arabicPeriod"/>
            </a:pPr>
            <a:r>
              <a:rPr b="1" i="0" lang="en-US" sz="1800">
                <a:latin typeface="Times New Roman"/>
                <a:ea typeface="Times New Roman"/>
                <a:cs typeface="Times New Roman"/>
                <a:sym typeface="Times New Roman"/>
              </a:rPr>
              <a:t>Defect density during machine testing</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Defect rate during formal machine testing (testing after code is integrated into the system library) is correlated with the defect rate in the field. Higher defect rates found during testing is an indicator that the software has experienced higher error injection during its development process, unless the higher testing defect rate is due to an extraordinary testing effort.</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This simple metric of defects per KLOC or function point is a good indicator of quality, while the software is still being tested. It is especially useful to monitor subsequent releases of a product in the same development organization.</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35" name="Google Shape;235;p55"/>
          <p:cNvSpPr txBox="1"/>
          <p:nvPr>
            <p:ph idx="1" type="body"/>
          </p:nvPr>
        </p:nvSpPr>
        <p:spPr>
          <a:xfrm>
            <a:off x="457200" y="1604519"/>
            <a:ext cx="8229240" cy="4381501"/>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2. Defect arrival pattern during machine testing</a:t>
            </a:r>
            <a:endParaRPr/>
          </a:p>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The overall defect density during testing will provide only the summary of the defects. The pattern of defect arrivals gives more information about different quality levels in the field. It includes the following −</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defect arrivals or defects reported during the testing phase by time interval (e.g., week). Here all of which will not be valid defects.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pattern of valid defect arrivals when problem determination is done on the reported problems. This is the true defect pattern.</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pattern of defect backlog overtime. This metric is needed because development organizations cannot investigate and fix all the reported problems immediately. This is a workload statement as well as a quality statement. If the defect backlog is large at the end of the development cycle and a lot of fixes have yet to be integrated into the system, the stability of the system (hence its quality) will be affected. Retesting (regression test) is needed to ensure that targeted product quality levels are reached.</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41" name="Google Shape;241;p5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3. Phase-based defect removal pattern</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This is an extension of the defect density metric during testing. In addition to testing, it tracks the defects at all phases of the development cycle, including the design reviews, code inspections, and formal verifications before testing.</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Because a large percentage of programming defects is related to design problems, conducting formal reviews, or functional verifications to enhance the defect removal capability of the process at the front-end reduces error in the software. The pattern of phase-based defect removal reflects the overall defect removal ability of the development process.</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With regard to the metrics for the design and coding phases, in addition to defect rates, many development organizations use metrics such as inspection coverage and inspection effort for in-process quality management.</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47" name="Google Shape;247;p57"/>
          <p:cNvSpPr txBox="1"/>
          <p:nvPr>
            <p:ph idx="1" type="body"/>
          </p:nvPr>
        </p:nvSpPr>
        <p:spPr>
          <a:xfrm>
            <a:off x="375314" y="1468042"/>
            <a:ext cx="8229240" cy="4466342"/>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4. Defect removal effectiveness</a:t>
            </a:r>
            <a:endParaRPr/>
          </a:p>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It can be defined as follows −</a:t>
            </a:r>
            <a:endParaRPr/>
          </a:p>
          <a:p>
            <a:pPr indent="0" lvl="0" marL="114300" rtl="0" algn="just">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This metric can be calculated for the entire development process, for the front-end before code integration and for each phase. </a:t>
            </a:r>
            <a:endParaRPr b="0" i="0" sz="1800">
              <a:solidFill>
                <a:srgbClr val="000000"/>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It is called </a:t>
            </a:r>
            <a:r>
              <a:rPr b="1" i="0" lang="en-US" sz="1800">
                <a:solidFill>
                  <a:srgbClr val="000000"/>
                </a:solidFill>
                <a:latin typeface="Times New Roman"/>
                <a:ea typeface="Times New Roman"/>
                <a:cs typeface="Times New Roman"/>
                <a:sym typeface="Times New Roman"/>
              </a:rPr>
              <a:t>early defect removal</a:t>
            </a:r>
            <a:r>
              <a:rPr b="0" i="0" lang="en-US" sz="1800">
                <a:solidFill>
                  <a:srgbClr val="000000"/>
                </a:solidFill>
                <a:latin typeface="Times New Roman"/>
                <a:ea typeface="Times New Roman"/>
                <a:cs typeface="Times New Roman"/>
                <a:sym typeface="Times New Roman"/>
              </a:rPr>
              <a:t> when used for the front-end and </a:t>
            </a:r>
            <a:r>
              <a:rPr b="1" i="0" lang="en-US" sz="1800">
                <a:solidFill>
                  <a:srgbClr val="000000"/>
                </a:solidFill>
                <a:latin typeface="Times New Roman"/>
                <a:ea typeface="Times New Roman"/>
                <a:cs typeface="Times New Roman"/>
                <a:sym typeface="Times New Roman"/>
              </a:rPr>
              <a:t>phase effectiveness</a:t>
            </a:r>
            <a:r>
              <a:rPr b="0" i="0" lang="en-US" sz="1800">
                <a:solidFill>
                  <a:srgbClr val="000000"/>
                </a:solidFill>
                <a:latin typeface="Times New Roman"/>
                <a:ea typeface="Times New Roman"/>
                <a:cs typeface="Times New Roman"/>
                <a:sym typeface="Times New Roman"/>
              </a:rPr>
              <a:t> for specific phases. </a:t>
            </a:r>
            <a:endParaRPr b="0" i="0" sz="1800">
              <a:solidFill>
                <a:srgbClr val="000000"/>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higher the value of the metric, the more effective the development process and the fewer the defects passed to the next phase or to the field. This metric is a key concept of the defect removal model for software development.</a:t>
            </a:r>
            <a:endParaRPr sz="1800">
              <a:latin typeface="Times New Roman"/>
              <a:ea typeface="Times New Roman"/>
              <a:cs typeface="Times New Roman"/>
              <a:sym typeface="Times New Roman"/>
            </a:endParaRPr>
          </a:p>
        </p:txBody>
      </p:sp>
      <p:pic>
        <p:nvPicPr>
          <p:cNvPr id="248" name="Google Shape;248;p57"/>
          <p:cNvPicPr preferRelativeResize="0"/>
          <p:nvPr/>
        </p:nvPicPr>
        <p:blipFill rotWithShape="1">
          <a:blip r:embed="rId3">
            <a:alphaModFix/>
          </a:blip>
          <a:srcRect b="0" l="0" r="0" t="0"/>
          <a:stretch/>
        </p:blipFill>
        <p:spPr>
          <a:xfrm>
            <a:off x="827768" y="2510718"/>
            <a:ext cx="6658904" cy="7430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0" i="0" lang="en-US">
                <a:solidFill>
                  <a:srgbClr val="000000"/>
                </a:solidFill>
                <a:latin typeface="Lato"/>
                <a:ea typeface="Lato"/>
                <a:cs typeface="Lato"/>
                <a:sym typeface="Lato"/>
              </a:rPr>
            </a:br>
            <a:r>
              <a:rPr b="1" i="0" lang="en-US">
                <a:solidFill>
                  <a:srgbClr val="000000"/>
                </a:solidFill>
              </a:rPr>
              <a:t>Maintenance Quality Metrics</a:t>
            </a:r>
            <a:br>
              <a:rPr b="0" i="0" lang="en-US">
                <a:solidFill>
                  <a:srgbClr val="000000"/>
                </a:solidFill>
                <a:latin typeface="Lato"/>
                <a:ea typeface="Lato"/>
                <a:cs typeface="Lato"/>
                <a:sym typeface="Lato"/>
              </a:rPr>
            </a:br>
            <a:endParaRPr/>
          </a:p>
        </p:txBody>
      </p:sp>
      <p:sp>
        <p:nvSpPr>
          <p:cNvPr id="254" name="Google Shape;254;p58"/>
          <p:cNvSpPr txBox="1"/>
          <p:nvPr>
            <p:ph idx="1" type="body"/>
          </p:nvPr>
        </p:nvSpPr>
        <p:spPr>
          <a:xfrm>
            <a:off x="457200" y="1150070"/>
            <a:ext cx="8229240" cy="2794133"/>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Although much cannot be done to alter the quality of the product during this phase, following are the fixes that can be carried out to eliminate the defects as soon as possible with excellent fix quality.</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backlog and backlog management index</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response time and fix responsiveness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Percent delinquent fixes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quality</a:t>
            </a:r>
            <a:endParaRPr/>
          </a:p>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60" name="Google Shape;260;p59"/>
          <p:cNvSpPr txBox="1"/>
          <p:nvPr>
            <p:ph idx="1" type="body"/>
          </p:nvPr>
        </p:nvSpPr>
        <p:spPr>
          <a:xfrm>
            <a:off x="457200" y="1009935"/>
            <a:ext cx="8229240" cy="5164622"/>
          </a:xfrm>
          <a:prstGeom prst="rect">
            <a:avLst/>
          </a:prstGeom>
          <a:noFill/>
          <a:ln>
            <a:noFill/>
          </a:ln>
        </p:spPr>
        <p:txBody>
          <a:bodyPr anchorCtr="0" anchor="t" bIns="0" lIns="0" spcFirstLastPara="1" rIns="0" wrap="square" tIns="0">
            <a:normAutofit fontScale="92500" lnSpcReduction="10000"/>
          </a:bodyPr>
          <a:lstStyle/>
          <a:p>
            <a:pPr indent="0" lvl="0" marL="114300" rtl="0" algn="just">
              <a:lnSpc>
                <a:spcPct val="90000"/>
              </a:lnSpc>
              <a:spcBef>
                <a:spcPts val="1000"/>
              </a:spcBef>
              <a:spcAft>
                <a:spcPts val="0"/>
              </a:spcAft>
              <a:buSzPct val="108108"/>
              <a:buNone/>
            </a:pPr>
            <a:r>
              <a:rPr b="1" lang="en-US" sz="1800">
                <a:latin typeface="Times New Roman"/>
                <a:ea typeface="Times New Roman"/>
                <a:cs typeface="Times New Roman"/>
                <a:sym typeface="Times New Roman"/>
              </a:rPr>
              <a:t>1. Fix backlog and backlog management index</a:t>
            </a:r>
            <a:endParaRPr/>
          </a:p>
          <a:p>
            <a:pPr indent="-342900" lvl="0" marL="457200" rtl="0" algn="just">
              <a:lnSpc>
                <a:spcPct val="90000"/>
              </a:lnSpc>
              <a:spcBef>
                <a:spcPts val="1000"/>
              </a:spcBef>
              <a:spcAft>
                <a:spcPts val="0"/>
              </a:spcAft>
              <a:buSzPct val="108108"/>
              <a:buFont typeface="Arial"/>
              <a:buChar char="•"/>
            </a:pPr>
            <a:r>
              <a:rPr lang="en-US" sz="1800">
                <a:solidFill>
                  <a:srgbClr val="000000"/>
                </a:solidFill>
                <a:latin typeface="Times New Roman"/>
                <a:ea typeface="Times New Roman"/>
                <a:cs typeface="Times New Roman"/>
                <a:sym typeface="Times New Roman"/>
              </a:rPr>
              <a:t>Fix backlog is related to the rate of defect arrivals and the rate at which fixes for reported problems become available. It is a simple count of reported problems that remain at the end of each month or each week. Using it in the format of a trend chart, this metric can provide meaningful information for managing the maintenance process.</a:t>
            </a:r>
            <a:endParaRPr/>
          </a:p>
          <a:p>
            <a:pPr indent="-342900" lvl="0" marL="457200" rtl="0" algn="just">
              <a:lnSpc>
                <a:spcPct val="90000"/>
              </a:lnSpc>
              <a:spcBef>
                <a:spcPts val="1000"/>
              </a:spcBef>
              <a:spcAft>
                <a:spcPts val="0"/>
              </a:spcAft>
              <a:buSzPct val="108108"/>
              <a:buFont typeface="Arial"/>
              <a:buChar char="•"/>
            </a:pPr>
            <a:r>
              <a:rPr b="0" i="0" lang="en-US" sz="1800">
                <a:solidFill>
                  <a:srgbClr val="000000"/>
                </a:solidFill>
                <a:latin typeface="Times New Roman"/>
                <a:ea typeface="Times New Roman"/>
                <a:cs typeface="Times New Roman"/>
                <a:sym typeface="Times New Roman"/>
              </a:rPr>
              <a:t>Backlog Management Index (BMI) is used to manage the backlog of open and unresolved problems</a:t>
            </a:r>
            <a:r>
              <a:rPr lang="en-US" sz="1800">
                <a:solidFill>
                  <a:srgbClr val="000000"/>
                </a:solidFill>
                <a:latin typeface="Times New Roman"/>
                <a:ea typeface="Times New Roman"/>
                <a:cs typeface="Times New Roman"/>
                <a:sym typeface="Times New Roman"/>
              </a:rPr>
              <a:t>. If BMI is larger than 100, it means the backlog is reduced. If BMI is less than 100, 	then the backlog increased.</a:t>
            </a:r>
            <a:endParaRPr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rPr b="0" i="0" lang="en-US" sz="1800">
                <a:solidFill>
                  <a:srgbClr val="000000"/>
                </a:solidFill>
                <a:latin typeface="Times New Roman"/>
                <a:ea typeface="Times New Roman"/>
                <a:cs typeface="Times New Roman"/>
                <a:sym typeface="Times New Roman"/>
              </a:rPr>
              <a:t>	</a:t>
            </a:r>
            <a:endParaRPr b="0" i="0"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8108"/>
              <a:buNone/>
            </a:pPr>
            <a:r>
              <a:rPr b="1" i="0" lang="en-US" sz="1800">
                <a:latin typeface="Times New Roman"/>
                <a:ea typeface="Times New Roman"/>
                <a:cs typeface="Times New Roman"/>
                <a:sym typeface="Times New Roman"/>
              </a:rPr>
              <a:t>2. Fix response time and fix responsiveness</a:t>
            </a:r>
            <a:endParaRPr/>
          </a:p>
          <a:p>
            <a:pPr indent="-342900" lvl="0" marL="457200" rtl="0" algn="l">
              <a:lnSpc>
                <a:spcPct val="90000"/>
              </a:lnSpc>
              <a:spcBef>
                <a:spcPts val="1000"/>
              </a:spcBef>
              <a:spcAft>
                <a:spcPts val="0"/>
              </a:spcAft>
              <a:buSzPct val="108108"/>
              <a:buChar char="•"/>
            </a:pPr>
            <a:r>
              <a:rPr b="0" i="0" lang="en-US" sz="1800">
                <a:solidFill>
                  <a:srgbClr val="000000"/>
                </a:solidFill>
                <a:latin typeface="Times New Roman"/>
                <a:ea typeface="Times New Roman"/>
                <a:cs typeface="Times New Roman"/>
                <a:sym typeface="Times New Roman"/>
              </a:rPr>
              <a:t>The fix response time metric is usually calculated as the mean time of all problems from open to close. Short fix response time leads to customer satisfaction.</a:t>
            </a:r>
            <a:endParaRPr/>
          </a:p>
          <a:p>
            <a:pPr indent="-342900" lvl="0" marL="457200" rtl="0" algn="l">
              <a:lnSpc>
                <a:spcPct val="90000"/>
              </a:lnSpc>
              <a:spcBef>
                <a:spcPts val="1000"/>
              </a:spcBef>
              <a:spcAft>
                <a:spcPts val="0"/>
              </a:spcAft>
              <a:buSzPct val="108108"/>
              <a:buChar char="•"/>
            </a:pPr>
            <a:r>
              <a:rPr b="0" i="0" lang="en-US" sz="1800">
                <a:solidFill>
                  <a:srgbClr val="000000"/>
                </a:solidFill>
                <a:latin typeface="Times New Roman"/>
                <a:ea typeface="Times New Roman"/>
                <a:cs typeface="Times New Roman"/>
                <a:sym typeface="Times New Roman"/>
              </a:rPr>
              <a:t>The important elements of fix responsiveness are customer expectations, the agreed-to fix time, and the ability to meet one's commitment to the customer.</a:t>
            </a:r>
            <a:endParaRPr/>
          </a:p>
          <a:p>
            <a:pPr indent="0" lvl="0" marL="114300" rtl="0" algn="l">
              <a:lnSpc>
                <a:spcPct val="90000"/>
              </a:lnSpc>
              <a:spcBef>
                <a:spcPts val="1000"/>
              </a:spcBef>
              <a:spcAft>
                <a:spcPts val="0"/>
              </a:spcAft>
              <a:buSzPct val="108108"/>
              <a:buNone/>
            </a:pPr>
            <a:r>
              <a:t/>
            </a:r>
            <a:endParaRPr sz="1800">
              <a:latin typeface="Times New Roman"/>
              <a:ea typeface="Times New Roman"/>
              <a:cs typeface="Times New Roman"/>
              <a:sym typeface="Times New Roman"/>
            </a:endParaRPr>
          </a:p>
        </p:txBody>
      </p:sp>
      <p:pic>
        <p:nvPicPr>
          <p:cNvPr id="261" name="Google Shape;261;p59"/>
          <p:cNvPicPr preferRelativeResize="0"/>
          <p:nvPr/>
        </p:nvPicPr>
        <p:blipFill rotWithShape="1">
          <a:blip r:embed="rId3">
            <a:alphaModFix/>
          </a:blip>
          <a:srcRect b="0" l="0" r="0" t="0"/>
          <a:stretch/>
        </p:blipFill>
        <p:spPr>
          <a:xfrm>
            <a:off x="1061367" y="3211193"/>
            <a:ext cx="7020905" cy="7621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67" name="Google Shape;267;p6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latin typeface="Times New Roman"/>
                <a:ea typeface="Times New Roman"/>
                <a:cs typeface="Times New Roman"/>
                <a:sym typeface="Times New Roman"/>
              </a:rPr>
              <a:t>3. </a:t>
            </a:r>
            <a:r>
              <a:rPr b="1" i="0" lang="en-US" sz="1800">
                <a:latin typeface="Times New Roman"/>
                <a:ea typeface="Times New Roman"/>
                <a:cs typeface="Times New Roman"/>
                <a:sym typeface="Times New Roman"/>
              </a:rPr>
              <a:t>Percent delinquent fixes</a:t>
            </a:r>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It is calculated as follows −</a:t>
            </a:r>
            <a:endParaRPr/>
          </a:p>
          <a:p>
            <a:pPr indent="0" lvl="0" marL="114300" rtl="0" algn="l">
              <a:lnSpc>
                <a:spcPct val="90000"/>
              </a:lnSpc>
              <a:spcBef>
                <a:spcPts val="1000"/>
              </a:spcBef>
              <a:spcAft>
                <a:spcPts val="0"/>
              </a:spcAft>
              <a:buSzPts val="1800"/>
              <a:buNone/>
            </a:pPr>
            <a:r>
              <a:t/>
            </a:r>
            <a:endParaRPr>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b="0" i="0">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b="0" i="0">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b="0" i="0">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a:p>
        </p:txBody>
      </p:sp>
      <p:pic>
        <p:nvPicPr>
          <p:cNvPr id="268" name="Google Shape;268;p60"/>
          <p:cNvPicPr preferRelativeResize="0"/>
          <p:nvPr/>
        </p:nvPicPr>
        <p:blipFill rotWithShape="1">
          <a:blip r:embed="rId3">
            <a:alphaModFix/>
          </a:blip>
          <a:srcRect b="0" l="0" r="0" t="0"/>
          <a:stretch/>
        </p:blipFill>
        <p:spPr>
          <a:xfrm>
            <a:off x="645275" y="2644670"/>
            <a:ext cx="7306695" cy="12670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Nunito"/>
                <a:ea typeface="Nunito"/>
                <a:cs typeface="Nunito"/>
                <a:sym typeface="Nunito"/>
              </a:rPr>
              <a:t> </a:t>
            </a:r>
            <a:r>
              <a:rPr b="1" i="0" lang="en-US">
                <a:solidFill>
                  <a:schemeClr val="dk1"/>
                </a:solidFill>
                <a:latin typeface="Times New Roman"/>
                <a:ea typeface="Times New Roman"/>
                <a:cs typeface="Times New Roman"/>
                <a:sym typeface="Times New Roman"/>
              </a:rPr>
              <a:t>Software Measurement</a:t>
            </a:r>
            <a:endParaRPr>
              <a:solidFill>
                <a:schemeClr val="dk1"/>
              </a:solidFill>
              <a:latin typeface="Times New Roman"/>
              <a:ea typeface="Times New Roman"/>
              <a:cs typeface="Times New Roman"/>
              <a:sym typeface="Times New Roman"/>
            </a:endParaRPr>
          </a:p>
        </p:txBody>
      </p:sp>
      <p:sp>
        <p:nvSpPr>
          <p:cNvPr id="106" name="Google Shape;106;p3"/>
          <p:cNvSpPr txBox="1"/>
          <p:nvPr>
            <p:ph idx="1" type="body"/>
          </p:nvPr>
        </p:nvSpPr>
        <p:spPr>
          <a:xfrm>
            <a:off x="388961" y="1263326"/>
            <a:ext cx="8229240" cy="4564268"/>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1" i="0" lang="en-US">
                <a:solidFill>
                  <a:schemeClr val="dk1"/>
                </a:solidFill>
                <a:latin typeface="Times New Roman"/>
                <a:ea typeface="Times New Roman"/>
                <a:cs typeface="Times New Roman"/>
                <a:sym typeface="Times New Roman"/>
              </a:rPr>
              <a:t>Software Measurement:</a:t>
            </a:r>
            <a:r>
              <a:rPr b="0" i="0" lang="en-US">
                <a:solidFill>
                  <a:schemeClr val="dk1"/>
                </a:solidFill>
                <a:latin typeface="Times New Roman"/>
                <a:ea typeface="Times New Roman"/>
                <a:cs typeface="Times New Roman"/>
                <a:sym typeface="Times New Roman"/>
              </a:rPr>
              <a:t> A measurement is a manifestation of the size, quantity, amount, or dimension of a particular attribute of a product or process. </a:t>
            </a:r>
            <a:r>
              <a:rPr lang="en-US">
                <a:latin typeface="Times New Roman"/>
                <a:ea typeface="Times New Roman"/>
                <a:cs typeface="Times New Roman"/>
                <a:sym typeface="Times New Roman"/>
              </a:rPr>
              <a:t>Measurement is the process by which numbers or symbols are assigned to the attributes of entities in the real world in such a way as to define them according to clearly defined rules.</a:t>
            </a:r>
            <a:r>
              <a:rPr b="0" i="0" lang="en-US">
                <a:solidFill>
                  <a:schemeClr val="dk1"/>
                </a:solidFill>
                <a:latin typeface="Times New Roman"/>
                <a:ea typeface="Times New Roman"/>
                <a:cs typeface="Times New Roman"/>
                <a:sym typeface="Times New Roman"/>
              </a:rPr>
              <a:t> The software measurement process is defined and governed by ISO Standard. </a:t>
            </a:r>
            <a:endParaRPr/>
          </a:p>
          <a:p>
            <a:pPr indent="0" lvl="0" marL="114300" rtl="0" algn="just">
              <a:lnSpc>
                <a:spcPct val="90000"/>
              </a:lnSpc>
              <a:spcBef>
                <a:spcPts val="1000"/>
              </a:spcBef>
              <a:spcAft>
                <a:spcPts val="0"/>
              </a:spcAft>
              <a:buSzPts val="1800"/>
              <a:buNone/>
            </a:pPr>
            <a:r>
              <a:rPr b="1" i="0" lang="en-US">
                <a:solidFill>
                  <a:schemeClr val="dk1"/>
                </a:solidFill>
                <a:latin typeface="Times New Roman"/>
                <a:ea typeface="Times New Roman"/>
                <a:cs typeface="Times New Roman"/>
                <a:sym typeface="Times New Roman"/>
              </a:rPr>
              <a:t>Software Measurement Principles: </a:t>
            </a:r>
            <a:endParaRPr/>
          </a:p>
          <a:p>
            <a:pPr indent="0" lvl="0" marL="114300" rtl="0" algn="just">
              <a:lnSpc>
                <a:spcPct val="90000"/>
              </a:lnSpc>
              <a:spcBef>
                <a:spcPts val="1000"/>
              </a:spcBef>
              <a:spcAft>
                <a:spcPts val="0"/>
              </a:spcAft>
              <a:buSzPts val="1800"/>
              <a:buNone/>
            </a:pPr>
            <a:r>
              <a:rPr b="0" i="0" lang="en-US">
                <a:solidFill>
                  <a:schemeClr val="dk1"/>
                </a:solidFill>
                <a:latin typeface="Times New Roman"/>
                <a:ea typeface="Times New Roman"/>
                <a:cs typeface="Times New Roman"/>
                <a:sym typeface="Times New Roman"/>
              </a:rPr>
              <a:t>The software measurement process can be characterized by five activities-</a:t>
            </a:r>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Formulation: </a:t>
            </a:r>
            <a:r>
              <a:rPr b="0" i="0" lang="en-US">
                <a:solidFill>
                  <a:schemeClr val="dk1"/>
                </a:solidFill>
                <a:latin typeface="Times New Roman"/>
                <a:ea typeface="Times New Roman"/>
                <a:cs typeface="Times New Roman"/>
                <a:sym typeface="Times New Roman"/>
              </a:rPr>
              <a:t>The derivation of software measures and metrics appropriate for the representation of the software that is being considered.</a:t>
            </a:r>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Collection:</a:t>
            </a:r>
            <a:r>
              <a:rPr b="0" i="0" lang="en-US">
                <a:solidFill>
                  <a:schemeClr val="dk1"/>
                </a:solidFill>
                <a:latin typeface="Times New Roman"/>
                <a:ea typeface="Times New Roman"/>
                <a:cs typeface="Times New Roman"/>
                <a:sym typeface="Times New Roman"/>
              </a:rPr>
              <a:t> The mechanism used to accumulate data required to derive the formulated metrics.</a:t>
            </a:r>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Analysis:</a:t>
            </a:r>
            <a:r>
              <a:rPr b="0" i="0" lang="en-US">
                <a:solidFill>
                  <a:schemeClr val="dk1"/>
                </a:solidFill>
                <a:latin typeface="Times New Roman"/>
                <a:ea typeface="Times New Roman"/>
                <a:cs typeface="Times New Roman"/>
                <a:sym typeface="Times New Roman"/>
              </a:rPr>
              <a:t> The computation of metrics and the application of mathematical tools.</a:t>
            </a:r>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Interpretation: </a:t>
            </a:r>
            <a:r>
              <a:rPr b="0" i="0" lang="en-US">
                <a:solidFill>
                  <a:schemeClr val="dk1"/>
                </a:solidFill>
                <a:latin typeface="Times New Roman"/>
                <a:ea typeface="Times New Roman"/>
                <a:cs typeface="Times New Roman"/>
                <a:sym typeface="Times New Roman"/>
              </a:rPr>
              <a:t>The evaluation of metrics results in insight into the quality of the representation.</a:t>
            </a:r>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Feedback: </a:t>
            </a:r>
            <a:r>
              <a:rPr b="0" i="0" lang="en-US">
                <a:solidFill>
                  <a:schemeClr val="dk1"/>
                </a:solidFill>
                <a:latin typeface="Times New Roman"/>
                <a:ea typeface="Times New Roman"/>
                <a:cs typeface="Times New Roman"/>
                <a:sym typeface="Times New Roman"/>
              </a:rPr>
              <a:t>Recommendation derived from the interpretation of product metrics transmitted to the software team.</a:t>
            </a:r>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74" name="Google Shape;274;p61"/>
          <p:cNvSpPr txBox="1"/>
          <p:nvPr>
            <p:ph idx="1" type="body"/>
          </p:nvPr>
        </p:nvSpPr>
        <p:spPr>
          <a:xfrm>
            <a:off x="457200" y="1282045"/>
            <a:ext cx="8229240" cy="4694549"/>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4. Fix Quality</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Fix quality or the number of defective fixes is another important quality metric for the maintenance phase. A fix is defective if it did not fix the reported problem, or if it fixed the original problem but injected a new defect. </a:t>
            </a:r>
            <a:endParaRPr b="0" i="0" sz="1800">
              <a:solidFill>
                <a:srgbClr val="000000"/>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For mission-critical software, defective fixes are detrimental to customer satisfaction. The metric of percent defective fixes is the percentage of all fixes in a time interval that is defective.</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A defective fix can be recorded in two ways: Record it in the month it was discovered or record it in the month the fix was delivered. The first is a customer measure; the second is a process measure. The difference between the two dates is the latent period of the defective fix.</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Usually the longer the latency, the more will be the customers that get affected. If the number of defects is large, then the small value of the percentage metric will show an optimistic picture. The quality goal for the maintenance process, of course, is zero defective fixes without delinquency.</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nvSpPr>
        <p:spPr>
          <a:xfrm>
            <a:off x="147145" y="145656"/>
            <a:ext cx="654794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a:ea typeface="Times"/>
                <a:cs typeface="Times"/>
                <a:sym typeface="Times"/>
              </a:rPr>
              <a:t>Practice Questions</a:t>
            </a:r>
            <a:endParaRPr b="0" i="0" sz="3600" u="none" cap="none" strike="noStrike">
              <a:solidFill>
                <a:schemeClr val="dk1"/>
              </a:solidFill>
              <a:latin typeface="Times"/>
              <a:ea typeface="Times"/>
              <a:cs typeface="Times"/>
              <a:sym typeface="Times"/>
            </a:endParaRPr>
          </a:p>
        </p:txBody>
      </p:sp>
      <p:sp>
        <p:nvSpPr>
          <p:cNvPr id="280" name="Google Shape;280;p19"/>
          <p:cNvSpPr txBox="1"/>
          <p:nvPr/>
        </p:nvSpPr>
        <p:spPr>
          <a:xfrm>
            <a:off x="819807" y="1666407"/>
            <a:ext cx="7556938" cy="830956"/>
          </a:xfrm>
          <a:prstGeom prst="rect">
            <a:avLst/>
          </a:prstGeom>
          <a:noFill/>
          <a:ln>
            <a:noFill/>
          </a:ln>
        </p:spPr>
        <p:txBody>
          <a:bodyPr anchorCtr="0" anchor="t" bIns="45700" lIns="91425" spcFirstLastPara="1" rIns="91425" wrap="square" tIns="45700">
            <a:spAutoFit/>
          </a:bodyPr>
          <a:lstStyle/>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81" name="Google Shape;281;p19"/>
          <p:cNvSpPr txBox="1"/>
          <p:nvPr/>
        </p:nvSpPr>
        <p:spPr>
          <a:xfrm>
            <a:off x="326254" y="1327812"/>
            <a:ext cx="8050491"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1. Which of the following is not a direct measure of SE process?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Efficiency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Cost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Effort Applied</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All of the mentioned</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2. </a:t>
            </a:r>
            <a:r>
              <a:rPr b="0" i="0" lang="en-US" sz="1600" u="none" cap="none" strike="noStrike">
                <a:solidFill>
                  <a:srgbClr val="3A3A3A"/>
                </a:solidFill>
                <a:latin typeface="Times New Roman"/>
                <a:ea typeface="Times New Roman"/>
                <a:cs typeface="Times New Roman"/>
                <a:sym typeface="Times New Roman"/>
              </a:rPr>
              <a:t>Which of the following is an indirect measure of product?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Quality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Complexity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Reliability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All of the Mentioned</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3. Which of the following is the task of project indicators: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help in assessment of status of ongoing project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track potential risk</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help in assessment of status of ongoing project &amp; track potential risk</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none of the mentioned</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2"/>
          <p:cNvSpPr txBox="1"/>
          <p:nvPr/>
        </p:nvSpPr>
        <p:spPr>
          <a:xfrm>
            <a:off x="391212" y="289172"/>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a:ea typeface="Times"/>
                <a:cs typeface="Times"/>
                <a:sym typeface="Times"/>
              </a:rPr>
              <a:t>Practice Questions</a:t>
            </a:r>
            <a:endParaRPr b="0" i="0" sz="2800" u="none" cap="none" strike="noStrike">
              <a:solidFill>
                <a:schemeClr val="dk1"/>
              </a:solidFill>
              <a:latin typeface="Times"/>
              <a:ea typeface="Times"/>
              <a:cs typeface="Times"/>
              <a:sym typeface="Times"/>
            </a:endParaRPr>
          </a:p>
        </p:txBody>
      </p:sp>
      <p:sp>
        <p:nvSpPr>
          <p:cNvPr id="287" name="Google Shape;287;p62"/>
          <p:cNvSpPr txBox="1"/>
          <p:nvPr/>
        </p:nvSpPr>
        <p:spPr>
          <a:xfrm>
            <a:off x="881406" y="1494521"/>
            <a:ext cx="6905133"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4. Which of the following does not affect the software quality and organizational performance?</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Market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Product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Technology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People</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5. The intent of project metrics is: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minimization of development schedule</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for strategic purposes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assessing project quality on ongoing basis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minimization of development schedule and assessing project quality on ongoing basis</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nvSpPr>
        <p:spPr>
          <a:xfrm>
            <a:off x="89554" y="275717"/>
            <a:ext cx="7395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a:ea typeface="Times"/>
                <a:cs typeface="Times"/>
                <a:sym typeface="Times"/>
              </a:rPr>
              <a:t>Bibliography</a:t>
            </a:r>
            <a:endParaRPr b="0" i="0" sz="1400" u="none" cap="none" strike="noStrike">
              <a:solidFill>
                <a:srgbClr val="000000"/>
              </a:solidFill>
              <a:latin typeface="Arial"/>
              <a:ea typeface="Arial"/>
              <a:cs typeface="Arial"/>
              <a:sym typeface="Arial"/>
            </a:endParaRPr>
          </a:p>
        </p:txBody>
      </p:sp>
      <p:sp>
        <p:nvSpPr>
          <p:cNvPr id="293" name="Google Shape;293;p20"/>
          <p:cNvSpPr txBox="1"/>
          <p:nvPr/>
        </p:nvSpPr>
        <p:spPr>
          <a:xfrm>
            <a:off x="763571" y="2111382"/>
            <a:ext cx="7395327" cy="369327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https://www.tutorialspoint.com/software_quality_management/software_quality_management_metrics.htm</a:t>
            </a:r>
            <a:endParaRPr b="0" i="0" sz="1800" u="sng"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rPr>
              <a:t>https://davcollegetitilagarh.org/wp-content/uploads/2020/09/fundamentals-of-software-engineering-fourth-edition-rajib-mall.pdf</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https://www.tutorialspoint.com/software_engineering/software_design_strategies.htm</a:t>
            </a:r>
            <a:r>
              <a:rPr b="0" i="0" lang="en-US" sz="1800" u="none" cap="none" strike="noStrike">
                <a:solidFill>
                  <a:srgbClr val="000000"/>
                </a:solidFill>
                <a:latin typeface="Times New Roman"/>
                <a:ea typeface="Times New Roman"/>
                <a:cs typeface="Times New Roman"/>
                <a:sym typeface="Times New Roman"/>
              </a:rPr>
              <a: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https://www.softwaretestinghelp.com/types-of-software-testing/</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https://www.tutorialspoint.com/software_testing_dictionary/alpha_testing.htm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https://www.tutorialspoint.com/software_testing_dictionary/validation_testing.htm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https://www.tutorialspoint.com/software_testing_dictionary/acceptance_testing.htm</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99" name="Google Shape;299;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300" name="Google Shape;300;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chemeClr val="dk1"/>
                </a:solidFill>
                <a:latin typeface="Nunito"/>
                <a:ea typeface="Nunito"/>
                <a:cs typeface="Nunito"/>
                <a:sym typeface="Nunito"/>
              </a:rPr>
            </a:br>
            <a:r>
              <a:rPr b="1" i="0" lang="en-US">
                <a:solidFill>
                  <a:schemeClr val="dk1"/>
                </a:solidFill>
              </a:rPr>
              <a:t>Need for Software Measurement</a:t>
            </a:r>
            <a:br>
              <a:rPr b="1" i="0" lang="en-US">
                <a:solidFill>
                  <a:schemeClr val="dk1"/>
                </a:solidFill>
                <a:latin typeface="Nunito"/>
                <a:ea typeface="Nunito"/>
                <a:cs typeface="Nunito"/>
                <a:sym typeface="Nunito"/>
              </a:rPr>
            </a:br>
            <a:endParaRPr>
              <a:solidFill>
                <a:schemeClr val="dk1"/>
              </a:solidFill>
            </a:endParaRPr>
          </a:p>
        </p:txBody>
      </p:sp>
      <p:sp>
        <p:nvSpPr>
          <p:cNvPr id="112" name="Google Shape;112;p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a:solidFill>
                  <a:schemeClr val="dk1"/>
                </a:solidFill>
                <a:latin typeface="Times New Roman"/>
                <a:ea typeface="Times New Roman"/>
                <a:cs typeface="Times New Roman"/>
                <a:sym typeface="Times New Roman"/>
              </a:rPr>
              <a:t>Software is measured to: </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Create the quality of the current product or process.</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Anticipate future qualities of the product or process.</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Enhance the quality of a product or process.</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Regulate the state of the project concerning budget and schedule.</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Enable data-driven decision-making in project planning and control.</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Identify bottlenecks and areas for improvement to drive process improvement activities.</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Ensure that industry standards and regulations are followed.</a:t>
            </a:r>
            <a:endParaRPr/>
          </a:p>
          <a:p>
            <a:pPr indent="-342900" lvl="0" marL="457200" rtl="0" algn="l">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Give software products and processes a quantitative basis for evaluation.</a:t>
            </a:r>
            <a:endParaRPr/>
          </a:p>
          <a:p>
            <a:pPr indent="-342900" lvl="0" marL="457200" rtl="0" algn="just">
              <a:lnSpc>
                <a:spcPct val="90000"/>
              </a:lnSpc>
              <a:spcBef>
                <a:spcPts val="1000"/>
              </a:spcBef>
              <a:spcAft>
                <a:spcPts val="0"/>
              </a:spcAft>
              <a:buSzPts val="1800"/>
              <a:buFont typeface="Arial"/>
              <a:buChar char="•"/>
            </a:pPr>
            <a:r>
              <a:rPr b="0" i="0" lang="en-US">
                <a:solidFill>
                  <a:schemeClr val="dk1"/>
                </a:solidFill>
                <a:latin typeface="Times New Roman"/>
                <a:ea typeface="Times New Roman"/>
                <a:cs typeface="Times New Roman"/>
                <a:sym typeface="Times New Roman"/>
              </a:rPr>
              <a:t>Enable the ongoing improvement of software development practices.</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0" y="-9427"/>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chemeClr val="dk1"/>
                </a:solidFill>
                <a:latin typeface="Nunito"/>
                <a:ea typeface="Nunito"/>
                <a:cs typeface="Nunito"/>
                <a:sym typeface="Nunito"/>
              </a:rPr>
            </a:br>
            <a:r>
              <a:rPr b="1" i="0" lang="en-US">
                <a:solidFill>
                  <a:schemeClr val="dk1"/>
                </a:solidFill>
              </a:rPr>
              <a:t>Classification of Software Measurement</a:t>
            </a:r>
            <a:br>
              <a:rPr b="1" i="0" lang="en-US">
                <a:solidFill>
                  <a:schemeClr val="dk1"/>
                </a:solidFill>
                <a:latin typeface="Nunito"/>
                <a:ea typeface="Nunito"/>
                <a:cs typeface="Nunito"/>
                <a:sym typeface="Nunito"/>
              </a:rPr>
            </a:br>
            <a:endParaRPr>
              <a:solidFill>
                <a:schemeClr val="dk1"/>
              </a:solidFill>
            </a:endParaRPr>
          </a:p>
        </p:txBody>
      </p:sp>
      <p:sp>
        <p:nvSpPr>
          <p:cNvPr id="118" name="Google Shape;118;p2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0" i="0" lang="en-US">
                <a:solidFill>
                  <a:schemeClr val="dk1"/>
                </a:solidFill>
                <a:latin typeface="Times New Roman"/>
                <a:ea typeface="Times New Roman"/>
                <a:cs typeface="Times New Roman"/>
                <a:sym typeface="Times New Roman"/>
              </a:rPr>
              <a:t>There are 2 types of software measurement: </a:t>
            </a:r>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Direct Measurement:</a:t>
            </a:r>
            <a:r>
              <a:rPr b="0" i="0" lang="en-US">
                <a:solidFill>
                  <a:schemeClr val="dk1"/>
                </a:solidFill>
                <a:latin typeface="Times New Roman"/>
                <a:ea typeface="Times New Roman"/>
                <a:cs typeface="Times New Roman"/>
                <a:sym typeface="Times New Roman"/>
              </a:rPr>
              <a:t> In direct measurement, the product, process, or thing is measured  directly using a standard scale. It includes lines of code (LOC), execution speed, memory size, and defects reported over some span of time.</a:t>
            </a:r>
            <a:endParaRPr b="0" i="0">
              <a:solidFill>
                <a:schemeClr val="dk1"/>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AutoNum type="arabicPeriod"/>
            </a:pPr>
            <a:r>
              <a:rPr b="1" i="0" lang="en-US">
                <a:solidFill>
                  <a:schemeClr val="dk1"/>
                </a:solidFill>
                <a:latin typeface="Times New Roman"/>
                <a:ea typeface="Times New Roman"/>
                <a:cs typeface="Times New Roman"/>
                <a:sym typeface="Times New Roman"/>
              </a:rPr>
              <a:t>Indirect Measurement:</a:t>
            </a:r>
            <a:r>
              <a:rPr b="0" i="0" lang="en-US">
                <a:solidFill>
                  <a:schemeClr val="dk1"/>
                </a:solidFill>
                <a:latin typeface="Times New Roman"/>
                <a:ea typeface="Times New Roman"/>
                <a:cs typeface="Times New Roman"/>
                <a:sym typeface="Times New Roman"/>
              </a:rPr>
              <a:t> In indirect measurement, the quantity or quality to be measured is measured using related parameters i.e. by use of reference. It includes functionality, complexity, efficiency, reliability, maintainability, etc.</a:t>
            </a:r>
            <a:endParaRPr b="0" i="0">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Software Metrics</a:t>
            </a:r>
            <a:endParaRPr b="1"/>
          </a:p>
        </p:txBody>
      </p:sp>
      <p:sp>
        <p:nvSpPr>
          <p:cNvPr id="124" name="Google Shape;124;p23"/>
          <p:cNvSpPr txBox="1"/>
          <p:nvPr>
            <p:ph idx="1" type="body"/>
          </p:nvPr>
        </p:nvSpPr>
        <p:spPr>
          <a:xfrm>
            <a:off x="457200" y="1119116"/>
            <a:ext cx="8229240" cy="4462684"/>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a:solidFill>
                  <a:schemeClr val="dk1"/>
                </a:solidFill>
                <a:latin typeface="Times New Roman"/>
                <a:ea typeface="Times New Roman"/>
                <a:cs typeface="Times New Roman"/>
                <a:sym typeface="Times New Roman"/>
              </a:rPr>
              <a:t>A metric is a measurement of the level at which any impute belongs to a system product or process. </a:t>
            </a:r>
            <a:endParaRPr/>
          </a:p>
          <a:p>
            <a:pPr indent="0" lvl="0" marL="114300" rtl="0" algn="just">
              <a:lnSpc>
                <a:spcPct val="90000"/>
              </a:lnSpc>
              <a:spcBef>
                <a:spcPts val="1000"/>
              </a:spcBef>
              <a:spcAft>
                <a:spcPts val="0"/>
              </a:spcAft>
              <a:buSzPts val="1800"/>
              <a:buNone/>
            </a:pPr>
            <a:r>
              <a:rPr b="1" lang="en-US">
                <a:solidFill>
                  <a:schemeClr val="dk1"/>
                </a:solidFill>
                <a:latin typeface="Times New Roman"/>
                <a:ea typeface="Times New Roman"/>
                <a:cs typeface="Times New Roman"/>
                <a:sym typeface="Times New Roman"/>
              </a:rPr>
              <a:t>Characteristics of software Metrics: </a:t>
            </a:r>
            <a:endParaRPr/>
          </a:p>
          <a:p>
            <a:pPr indent="-342900" lvl="0" marL="457200" rtl="0" algn="just">
              <a:lnSpc>
                <a:spcPct val="90000"/>
              </a:lnSpc>
              <a:spcBef>
                <a:spcPts val="1000"/>
              </a:spcBef>
              <a:spcAft>
                <a:spcPts val="0"/>
              </a:spcAft>
              <a:buSzPts val="1800"/>
              <a:buFont typeface="Arial"/>
              <a:buAutoNum type="arabicPeriod"/>
            </a:pPr>
            <a:r>
              <a:rPr b="1" lang="en-US">
                <a:solidFill>
                  <a:schemeClr val="dk1"/>
                </a:solidFill>
                <a:latin typeface="Times New Roman"/>
                <a:ea typeface="Times New Roman"/>
                <a:cs typeface="Times New Roman"/>
                <a:sym typeface="Times New Roman"/>
              </a:rPr>
              <a:t>Quantitative:</a:t>
            </a:r>
            <a:r>
              <a:rPr lang="en-US">
                <a:solidFill>
                  <a:schemeClr val="dk1"/>
                </a:solidFill>
                <a:latin typeface="Times New Roman"/>
                <a:ea typeface="Times New Roman"/>
                <a:cs typeface="Times New Roman"/>
                <a:sym typeface="Times New Roman"/>
              </a:rPr>
              <a:t> Metrics must possess quantitative nature. It means metrics can be expressed in numerical values.</a:t>
            </a:r>
            <a:endParaRPr/>
          </a:p>
          <a:p>
            <a:pPr indent="-342900" lvl="0" marL="457200" rtl="0" algn="just">
              <a:lnSpc>
                <a:spcPct val="90000"/>
              </a:lnSpc>
              <a:spcBef>
                <a:spcPts val="1000"/>
              </a:spcBef>
              <a:spcAft>
                <a:spcPts val="0"/>
              </a:spcAft>
              <a:buSzPts val="1800"/>
              <a:buFont typeface="Arial"/>
              <a:buAutoNum type="arabicPeriod"/>
            </a:pPr>
            <a:r>
              <a:rPr b="1" lang="en-US">
                <a:solidFill>
                  <a:schemeClr val="dk1"/>
                </a:solidFill>
                <a:latin typeface="Times New Roman"/>
                <a:ea typeface="Times New Roman"/>
                <a:cs typeface="Times New Roman"/>
                <a:sym typeface="Times New Roman"/>
              </a:rPr>
              <a:t>Understandable:</a:t>
            </a:r>
            <a:r>
              <a:rPr lang="en-US">
                <a:solidFill>
                  <a:schemeClr val="dk1"/>
                </a:solidFill>
                <a:latin typeface="Times New Roman"/>
                <a:ea typeface="Times New Roman"/>
                <a:cs typeface="Times New Roman"/>
                <a:sym typeface="Times New Roman"/>
              </a:rPr>
              <a:t> Metric computation should be easily understood, and the method of computing metrics should be clearly defined.</a:t>
            </a:r>
            <a:endParaRPr/>
          </a:p>
          <a:p>
            <a:pPr indent="-342900" lvl="0" marL="457200" rtl="0" algn="just">
              <a:lnSpc>
                <a:spcPct val="90000"/>
              </a:lnSpc>
              <a:spcBef>
                <a:spcPts val="1000"/>
              </a:spcBef>
              <a:spcAft>
                <a:spcPts val="0"/>
              </a:spcAft>
              <a:buSzPts val="1800"/>
              <a:buFont typeface="Arial"/>
              <a:buAutoNum type="arabicPeriod"/>
            </a:pPr>
            <a:r>
              <a:rPr b="1" lang="en-US">
                <a:solidFill>
                  <a:schemeClr val="dk1"/>
                </a:solidFill>
                <a:latin typeface="Times New Roman"/>
                <a:ea typeface="Times New Roman"/>
                <a:cs typeface="Times New Roman"/>
                <a:sym typeface="Times New Roman"/>
              </a:rPr>
              <a:t>Applicability:</a:t>
            </a:r>
            <a:r>
              <a:rPr lang="en-US">
                <a:solidFill>
                  <a:schemeClr val="dk1"/>
                </a:solidFill>
                <a:latin typeface="Times New Roman"/>
                <a:ea typeface="Times New Roman"/>
                <a:cs typeface="Times New Roman"/>
                <a:sym typeface="Times New Roman"/>
              </a:rPr>
              <a:t> Metrics should be applicable in the initial phases of the development of the software.</a:t>
            </a:r>
            <a:endParaRPr/>
          </a:p>
          <a:p>
            <a:pPr indent="-342900" lvl="0" marL="457200" rtl="0" algn="just">
              <a:lnSpc>
                <a:spcPct val="90000"/>
              </a:lnSpc>
              <a:spcBef>
                <a:spcPts val="1000"/>
              </a:spcBef>
              <a:spcAft>
                <a:spcPts val="0"/>
              </a:spcAft>
              <a:buSzPts val="1800"/>
              <a:buFont typeface="Arial"/>
              <a:buAutoNum type="arabicPeriod"/>
            </a:pPr>
            <a:r>
              <a:rPr b="1" lang="en-US">
                <a:solidFill>
                  <a:schemeClr val="dk1"/>
                </a:solidFill>
                <a:latin typeface="Times New Roman"/>
                <a:ea typeface="Times New Roman"/>
                <a:cs typeface="Times New Roman"/>
                <a:sym typeface="Times New Roman"/>
              </a:rPr>
              <a:t>Repeatable:</a:t>
            </a:r>
            <a:r>
              <a:rPr lang="en-US">
                <a:solidFill>
                  <a:schemeClr val="dk1"/>
                </a:solidFill>
                <a:latin typeface="Times New Roman"/>
                <a:ea typeface="Times New Roman"/>
                <a:cs typeface="Times New Roman"/>
                <a:sym typeface="Times New Roman"/>
              </a:rPr>
              <a:t> When measured repeatedly, the metric values should be the same and consistent in nature.</a:t>
            </a:r>
            <a:endParaRPr/>
          </a:p>
          <a:p>
            <a:pPr indent="-342900" lvl="0" marL="457200" rtl="0" algn="just">
              <a:lnSpc>
                <a:spcPct val="90000"/>
              </a:lnSpc>
              <a:spcBef>
                <a:spcPts val="1000"/>
              </a:spcBef>
              <a:spcAft>
                <a:spcPts val="0"/>
              </a:spcAft>
              <a:buSzPts val="1800"/>
              <a:buFont typeface="Arial"/>
              <a:buAutoNum type="arabicPeriod"/>
            </a:pPr>
            <a:r>
              <a:rPr b="1" lang="en-US">
                <a:solidFill>
                  <a:schemeClr val="dk1"/>
                </a:solidFill>
                <a:latin typeface="Times New Roman"/>
                <a:ea typeface="Times New Roman"/>
                <a:cs typeface="Times New Roman"/>
                <a:sym typeface="Times New Roman"/>
              </a:rPr>
              <a:t>Economical:</a:t>
            </a:r>
            <a:r>
              <a:rPr lang="en-US">
                <a:solidFill>
                  <a:schemeClr val="dk1"/>
                </a:solidFill>
                <a:latin typeface="Times New Roman"/>
                <a:ea typeface="Times New Roman"/>
                <a:cs typeface="Times New Roman"/>
                <a:sym typeface="Times New Roman"/>
              </a:rPr>
              <a:t> The computation of metrics should be economical.</a:t>
            </a:r>
            <a:endParaRPr/>
          </a:p>
          <a:p>
            <a:pPr indent="-342900" lvl="0" marL="457200" rtl="0" algn="just">
              <a:lnSpc>
                <a:spcPct val="90000"/>
              </a:lnSpc>
              <a:spcBef>
                <a:spcPts val="1000"/>
              </a:spcBef>
              <a:spcAft>
                <a:spcPts val="0"/>
              </a:spcAft>
              <a:buSzPts val="1800"/>
              <a:buFont typeface="Arial"/>
              <a:buAutoNum type="arabicPeriod"/>
            </a:pPr>
            <a:r>
              <a:rPr b="1" lang="en-US">
                <a:solidFill>
                  <a:schemeClr val="dk1"/>
                </a:solidFill>
                <a:latin typeface="Times New Roman"/>
                <a:ea typeface="Times New Roman"/>
                <a:cs typeface="Times New Roman"/>
                <a:sym typeface="Times New Roman"/>
              </a:rPr>
              <a:t>Language Independent:</a:t>
            </a:r>
            <a:r>
              <a:rPr lang="en-US">
                <a:solidFill>
                  <a:schemeClr val="dk1"/>
                </a:solidFill>
                <a:latin typeface="Times New Roman"/>
                <a:ea typeface="Times New Roman"/>
                <a:cs typeface="Times New Roman"/>
                <a:sym typeface="Times New Roman"/>
              </a:rPr>
              <a:t> Metrics should not depend on any programming language.</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 y="0"/>
            <a:ext cx="5854045" cy="91404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2800"/>
              <a:buNone/>
            </a:pPr>
            <a:r>
              <a:rPr lang="en-US" sz="2400">
                <a:solidFill>
                  <a:schemeClr val="dk1"/>
                </a:solidFill>
                <a:latin typeface="Times New Roman"/>
                <a:ea typeface="Times New Roman"/>
                <a:cs typeface="Times New Roman"/>
                <a:sym typeface="Times New Roman"/>
              </a:rPr>
              <a:t> </a:t>
            </a:r>
            <a:br>
              <a:rPr lang="en-US" sz="2400">
                <a:solidFill>
                  <a:schemeClr val="dk1"/>
                </a:solidFill>
                <a:latin typeface="Times New Roman"/>
                <a:ea typeface="Times New Roman"/>
                <a:cs typeface="Times New Roman"/>
                <a:sym typeface="Times New Roman"/>
              </a:rPr>
            </a:br>
            <a:r>
              <a:rPr b="1" i="0" lang="en-US">
                <a:solidFill>
                  <a:schemeClr val="dk1"/>
                </a:solidFill>
              </a:rPr>
              <a:t>Classification of Software Metrics</a:t>
            </a:r>
            <a:br>
              <a:rPr b="1" i="0" lang="en-US" sz="2400">
                <a:solidFill>
                  <a:schemeClr val="dk1"/>
                </a:solidFill>
                <a:latin typeface="Nunito"/>
                <a:ea typeface="Nunito"/>
                <a:cs typeface="Nunito"/>
                <a:sym typeface="Nunito"/>
              </a:rPr>
            </a:br>
            <a:endParaRPr i="0" sz="2400">
              <a:solidFill>
                <a:schemeClr val="dk1"/>
              </a:solidFill>
              <a:latin typeface="Times New Roman"/>
              <a:ea typeface="Times New Roman"/>
              <a:cs typeface="Times New Roman"/>
              <a:sym typeface="Times New Roman"/>
            </a:endParaRPr>
          </a:p>
        </p:txBody>
      </p:sp>
      <p:sp>
        <p:nvSpPr>
          <p:cNvPr id="130" name="Google Shape;130;p24"/>
          <p:cNvSpPr txBox="1"/>
          <p:nvPr>
            <p:ph idx="1" type="body"/>
          </p:nvPr>
        </p:nvSpPr>
        <p:spPr>
          <a:xfrm>
            <a:off x="457200" y="1074655"/>
            <a:ext cx="8229240" cy="5269583"/>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Software metrics can be classified into three categories −</a:t>
            </a:r>
            <a:endParaRPr/>
          </a:p>
          <a:p>
            <a:pPr indent="-342900" lvl="0" marL="457200" rtl="0" algn="l">
              <a:lnSpc>
                <a:spcPct val="9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Product metrics</a:t>
            </a:r>
            <a:r>
              <a:rPr b="0" i="0" lang="en-US" sz="1800">
                <a:solidFill>
                  <a:schemeClr val="dk1"/>
                </a:solidFill>
                <a:latin typeface="Times New Roman"/>
                <a:ea typeface="Times New Roman"/>
                <a:cs typeface="Times New Roman"/>
                <a:sym typeface="Times New Roman"/>
              </a:rPr>
              <a:t> − Describes the characteristics of the product such as size, complexity, design features, performance, and quality level.</a:t>
            </a:r>
            <a:endParaRPr/>
          </a:p>
          <a:p>
            <a:pPr indent="-342900" lvl="0" marL="457200" rtl="0" algn="l">
              <a:lnSpc>
                <a:spcPct val="9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Process metrics</a:t>
            </a:r>
            <a:r>
              <a:rPr b="0" i="0" lang="en-US" sz="1800">
                <a:solidFill>
                  <a:schemeClr val="dk1"/>
                </a:solidFill>
                <a:latin typeface="Times New Roman"/>
                <a:ea typeface="Times New Roman"/>
                <a:cs typeface="Times New Roman"/>
                <a:sym typeface="Times New Roman"/>
              </a:rPr>
              <a:t> − These characteristics can be used to improve the development and maintenance activities of the software.</a:t>
            </a:r>
            <a:endParaRPr/>
          </a:p>
          <a:p>
            <a:pPr indent="-342900" lvl="0" marL="457200" rtl="0" algn="l">
              <a:lnSpc>
                <a:spcPct val="9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Project metrics</a:t>
            </a:r>
            <a:r>
              <a:rPr b="0" i="0" lang="en-US" sz="1800">
                <a:solidFill>
                  <a:schemeClr val="dk1"/>
                </a:solidFill>
                <a:latin typeface="Times New Roman"/>
                <a:ea typeface="Times New Roman"/>
                <a:cs typeface="Times New Roman"/>
                <a:sym typeface="Times New Roman"/>
              </a:rPr>
              <a:t> − This metrics describe the project characteristics and execution. Examples include the number of software developers, the staffing pattern over the life cycle of the software, cost, schedule, and productivity.</a:t>
            </a:r>
            <a:endParaRPr/>
          </a:p>
          <a:p>
            <a:pPr indent="-342900" lvl="0" marL="457200" rtl="0" algn="l">
              <a:lnSpc>
                <a:spcPct val="90000"/>
              </a:lnSpc>
              <a:spcBef>
                <a:spcPts val="1000"/>
              </a:spcBef>
              <a:spcAft>
                <a:spcPts val="0"/>
              </a:spcAft>
              <a:buSzPts val="1800"/>
              <a:buFont typeface="Arial"/>
              <a:buChar char="•"/>
            </a:pPr>
            <a:r>
              <a:rPr b="1" lang="en-US" sz="1800">
                <a:solidFill>
                  <a:schemeClr val="dk1"/>
                </a:solidFill>
                <a:latin typeface="Times New Roman"/>
                <a:ea typeface="Times New Roman"/>
                <a:cs typeface="Times New Roman"/>
                <a:sym typeface="Times New Roman"/>
              </a:rPr>
              <a:t>In-process metrics</a:t>
            </a:r>
            <a:r>
              <a:rPr lang="en-US" sz="1800">
                <a:solidFill>
                  <a:schemeClr val="dk1"/>
                </a:solidFill>
                <a:latin typeface="Times New Roman"/>
                <a:ea typeface="Times New Roman"/>
                <a:cs typeface="Times New Roman"/>
                <a:sym typeface="Times New Roman"/>
              </a:rPr>
              <a:t>-</a:t>
            </a:r>
            <a:r>
              <a:rPr b="0" i="0" lang="en-US" sz="1800">
                <a:solidFill>
                  <a:schemeClr val="dk1"/>
                </a:solidFill>
                <a:latin typeface="Times New Roman"/>
                <a:ea typeface="Times New Roman"/>
                <a:cs typeface="Times New Roman"/>
                <a:sym typeface="Times New Roman"/>
              </a:rPr>
              <a:t>Some metrics belong to multiple categories. For example, the in-process quality metrics of a project are both process metrics and project metrics.</a:t>
            </a:r>
            <a:endParaRPr/>
          </a:p>
          <a:p>
            <a:pPr indent="-342900" lvl="0" marL="457200" rtl="0" algn="l">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Software quality metrics</a:t>
            </a:r>
            <a:r>
              <a:rPr b="0" i="0" lang="en-US" sz="1800">
                <a:solidFill>
                  <a:schemeClr val="dk1"/>
                </a:solidFill>
                <a:latin typeface="Times New Roman"/>
                <a:ea typeface="Times New Roman"/>
                <a:cs typeface="Times New Roman"/>
                <a:sym typeface="Times New Roman"/>
              </a:rPr>
              <a:t> are a subset of software metrics that focus on the quality aspects of the product, process, and project. These are more closely associated with process and product metrics than with project metrics.</a:t>
            </a:r>
            <a:endParaRPr/>
          </a:p>
          <a:p>
            <a:pPr indent="0" lvl="0" marL="114300" rtl="0" algn="l">
              <a:lnSpc>
                <a:spcPct val="90000"/>
              </a:lnSpc>
              <a:spcBef>
                <a:spcPts val="10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36" name="Google Shape;136;p25"/>
          <p:cNvSpPr txBox="1"/>
          <p:nvPr>
            <p:ph idx="1" type="body"/>
          </p:nvPr>
        </p:nvSpPr>
        <p:spPr>
          <a:xfrm>
            <a:off x="457200" y="914039"/>
            <a:ext cx="8229240" cy="5496187"/>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1" i="0" lang="en-US">
                <a:solidFill>
                  <a:schemeClr val="dk1"/>
                </a:solidFill>
                <a:latin typeface="Times New Roman"/>
                <a:ea typeface="Times New Roman"/>
                <a:cs typeface="Times New Roman"/>
                <a:sym typeface="Times New Roman"/>
              </a:rPr>
              <a:t>Advantages of Software Metrics :</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Reduction in cost or budget.</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It helps to identify the particular area for improvising.</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It helps to increase the product quality.</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Managing the workloads and teams.</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Reduction in overall time to produce the product,.</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It helps to determine the complexity of the code and to test the code with resources.</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It helps in providing effective planning, controlling and managing of the entire product.</a:t>
            </a:r>
            <a:endParaRPr/>
          </a:p>
          <a:p>
            <a:pPr indent="0" lvl="0" marL="114300" rtl="0" algn="l">
              <a:lnSpc>
                <a:spcPct val="90000"/>
              </a:lnSpc>
              <a:spcBef>
                <a:spcPts val="1000"/>
              </a:spcBef>
              <a:spcAft>
                <a:spcPts val="0"/>
              </a:spcAft>
              <a:buSzPts val="1800"/>
              <a:buNone/>
            </a:pPr>
            <a:r>
              <a:rPr b="1" i="0" lang="en-US">
                <a:solidFill>
                  <a:schemeClr val="dk1"/>
                </a:solidFill>
                <a:latin typeface="Times New Roman"/>
                <a:ea typeface="Times New Roman"/>
                <a:cs typeface="Times New Roman"/>
                <a:sym typeface="Times New Roman"/>
              </a:rPr>
              <a:t>Disadvantages of Software Metrics :</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It is expensive and difficult to implement the metrics in some cases.</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Performance of the entire team or an individual from the team can’t be determined. Only the performance of the product is determined.</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Sometimes the quality of the product is not met with the expectation.</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It leads to measure the unwanted data which is wastage of time.</a:t>
            </a:r>
            <a:endParaRPr/>
          </a:p>
          <a:p>
            <a:pPr indent="-342900" lvl="0" marL="457200" rtl="0" algn="l">
              <a:lnSpc>
                <a:spcPct val="90000"/>
              </a:lnSpc>
              <a:spcBef>
                <a:spcPts val="1000"/>
              </a:spcBef>
              <a:spcAft>
                <a:spcPts val="0"/>
              </a:spcAft>
              <a:buSzPts val="1800"/>
              <a:buFont typeface="Arial"/>
              <a:buAutoNum type="arabicPeriod"/>
            </a:pPr>
            <a:r>
              <a:rPr b="0" i="0" lang="en-US">
                <a:solidFill>
                  <a:schemeClr val="dk1"/>
                </a:solidFill>
                <a:latin typeface="Times New Roman"/>
                <a:ea typeface="Times New Roman"/>
                <a:cs typeface="Times New Roman"/>
                <a:sym typeface="Times New Roman"/>
              </a:rPr>
              <a:t>Measuring the incorrect data leads to make wrong decision making.</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Product Metrics</a:t>
            </a:r>
            <a:endParaRPr b="1"/>
          </a:p>
        </p:txBody>
      </p:sp>
      <p:sp>
        <p:nvSpPr>
          <p:cNvPr id="142" name="Google Shape;142;p26"/>
          <p:cNvSpPr txBox="1"/>
          <p:nvPr>
            <p:ph idx="1" type="body"/>
          </p:nvPr>
        </p:nvSpPr>
        <p:spPr>
          <a:xfrm>
            <a:off x="457200" y="1604520"/>
            <a:ext cx="8229240" cy="4223074"/>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Product metrics help software engineers gain insight into the design and construction of the software they build by focusing on specific, measurable attributes of software engineering work products.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Software engineers use product metrics to help them build higher-quality software.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Product metrics that are computed from data, are collected from the requirements and design models, source code, and test cases.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Although product metrics for computer software are imperfect, they can provide you with a systematic way to assess quality based on a set of clearly defined rules.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They also provide you with on-the-spot, rather than after-the-fact, insight which enables you to discover and correct potential problems before they become catastrophic defects.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Product Metrics are categorized into: 1. Metrics for requirement model, 2. Metrics for design model and 3. Metrics for testing.</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