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7559675" cy="10691800"/>
  <p:embeddedFontLst>
    <p:embeddedFont>
      <p:font typeface="No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2" roundtripDataSignature="AMtx7mhqyw1/EBc7EbEdmxTL/IfceDAO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EFE6BC-A700-4DCB-A59E-CD1064236B85}">
  <a:tblStyle styleId="{BEEFE6BC-A700-4DCB-A59E-CD1064236B8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otoSans-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Noto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otoSans-bold.fntdata"/><Relationship Id="rId16" Type="http://schemas.openxmlformats.org/officeDocument/2006/relationships/slide" Target="slides/slide10.xml"/><Relationship Id="rId38" Type="http://schemas.openxmlformats.org/officeDocument/2006/relationships/font" Target="fonts/Noto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9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9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9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9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0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0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0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0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39" name="Google Shape;139;p1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0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tutorialspoint.com/What-is-Data-Dictionary" TargetMode="External"/><Relationship Id="rId4" Type="http://schemas.openxmlformats.org/officeDocument/2006/relationships/hyperlink" Target="https://www.tutorialspoint.com/What-is-Data-Dictionary" TargetMode="External"/><Relationship Id="rId9" Type="http://schemas.openxmlformats.org/officeDocument/2006/relationships/hyperlink" Target="https://www.datanamic.com/support/lt-dez006-what-is-an-erd.html" TargetMode="External"/><Relationship Id="rId5" Type="http://schemas.openxmlformats.org/officeDocument/2006/relationships/hyperlink" Target="https://www.tutorialspoint.com/What-is-Data-Dictionary" TargetMode="External"/><Relationship Id="rId6" Type="http://schemas.openxmlformats.org/officeDocument/2006/relationships/hyperlink" Target="https://www.tutorialspoint.com/What-is-Data-Dictionary" TargetMode="External"/><Relationship Id="rId7" Type="http://schemas.openxmlformats.org/officeDocument/2006/relationships/hyperlink" Target="https://www.tutorialspoint.com/What-is-Data-Dictionary" TargetMode="External"/><Relationship Id="rId8" Type="http://schemas.openxmlformats.org/officeDocument/2006/relationships/hyperlink" Target="https://www.lucidchart.com/pages/er-diagra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rgbClr val="0070C0"/>
                </a:solidFill>
                <a:latin typeface="Times New Roman"/>
                <a:ea typeface="Times New Roman"/>
                <a:cs typeface="Times New Roman"/>
                <a:sym typeface="Times New Roman"/>
              </a:rPr>
              <a:t>Software Project Estimation</a:t>
            </a:r>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4"/>
          <p:cNvSpPr txBox="1"/>
          <p:nvPr/>
        </p:nvSpPr>
        <p:spPr>
          <a:xfrm>
            <a:off x="1398799" y="2102069"/>
            <a:ext cx="634640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Function Point (FP) Analysis</a:t>
            </a:r>
            <a:endParaRPr/>
          </a:p>
        </p:txBody>
      </p:sp>
      <p:sp>
        <p:nvSpPr>
          <p:cNvPr id="157" name="Google Shape;157;p1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58" name="Google Shape;158;p13"/>
          <p:cNvSpPr txBox="1"/>
          <p:nvPr>
            <p:ph idx="1" type="body"/>
          </p:nvPr>
        </p:nvSpPr>
        <p:spPr>
          <a:xfrm>
            <a:off x="304800" y="1028700"/>
            <a:ext cx="8534400" cy="5410200"/>
          </a:xfrm>
          <a:prstGeom prst="rect">
            <a:avLst/>
          </a:prstGeom>
          <a:noFill/>
          <a:ln>
            <a:noFill/>
          </a:ln>
        </p:spPr>
        <p:txBody>
          <a:bodyPr anchorCtr="0" anchor="t" bIns="0" lIns="0" spcFirstLastPara="1" rIns="0" wrap="square" tIns="0">
            <a:normAutofit fontScale="92500" lnSpcReduction="10000"/>
          </a:bodyPr>
          <a:lstStyle/>
          <a:p>
            <a:pPr indent="0" lvl="0" marL="0" rtl="0" algn="just">
              <a:lnSpc>
                <a:spcPct val="150000"/>
              </a:lnSpc>
              <a:spcBef>
                <a:spcPts val="1000"/>
              </a:spcBef>
              <a:spcAft>
                <a:spcPts val="0"/>
              </a:spcAft>
              <a:buSzPct val="108108"/>
              <a:buNone/>
            </a:pPr>
            <a:r>
              <a:t/>
            </a:r>
            <a:endParaRPr b="0" i="0" sz="1800">
              <a:solidFill>
                <a:srgbClr val="242021"/>
              </a:solidFill>
            </a:endParaRPr>
          </a:p>
          <a:p>
            <a:pPr indent="0" lvl="0" marL="0" rtl="0" algn="just">
              <a:lnSpc>
                <a:spcPct val="150000"/>
              </a:lnSpc>
              <a:spcBef>
                <a:spcPts val="1000"/>
              </a:spcBef>
              <a:spcAft>
                <a:spcPts val="0"/>
              </a:spcAft>
              <a:buSzPct val="108108"/>
              <a:buNone/>
            </a:pPr>
            <a:r>
              <a:t/>
            </a:r>
            <a:endParaRPr sz="1800">
              <a:solidFill>
                <a:srgbClr val="242021"/>
              </a:solidFill>
            </a:endParaRPr>
          </a:p>
          <a:p>
            <a:pPr indent="0" lvl="0" marL="0" rtl="0" algn="just">
              <a:lnSpc>
                <a:spcPct val="150000"/>
              </a:lnSpc>
              <a:spcBef>
                <a:spcPts val="1000"/>
              </a:spcBef>
              <a:spcAft>
                <a:spcPts val="0"/>
              </a:spcAft>
              <a:buSzPct val="108108"/>
              <a:buNone/>
            </a:pPr>
            <a:r>
              <a:t/>
            </a:r>
            <a:endParaRPr b="0" i="0" sz="1800">
              <a:solidFill>
                <a:srgbClr val="242021"/>
              </a:solidFill>
            </a:endParaRPr>
          </a:p>
          <a:p>
            <a:pPr indent="0" lvl="0" marL="0" rtl="0" algn="just">
              <a:lnSpc>
                <a:spcPct val="150000"/>
              </a:lnSpc>
              <a:spcBef>
                <a:spcPts val="1000"/>
              </a:spcBef>
              <a:spcAft>
                <a:spcPts val="0"/>
              </a:spcAft>
              <a:buSzPct val="108108"/>
              <a:buNone/>
            </a:pPr>
            <a:r>
              <a:t/>
            </a:r>
            <a:endParaRPr sz="1800">
              <a:solidFill>
                <a:srgbClr val="242021"/>
              </a:solidFill>
            </a:endParaRPr>
          </a:p>
          <a:p>
            <a:pPr indent="0" lvl="0" marL="0" rtl="0" algn="just">
              <a:lnSpc>
                <a:spcPct val="150000"/>
              </a:lnSpc>
              <a:spcBef>
                <a:spcPts val="1000"/>
              </a:spcBef>
              <a:spcAft>
                <a:spcPts val="0"/>
              </a:spcAft>
              <a:buSzPct val="108108"/>
              <a:buNone/>
            </a:pPr>
            <a:r>
              <a:t/>
            </a:r>
            <a:endParaRPr b="0" i="0" sz="1800">
              <a:solidFill>
                <a:srgbClr val="242021"/>
              </a:solidFill>
            </a:endParaRPr>
          </a:p>
          <a:p>
            <a:pPr indent="0" lvl="0" marL="0" rtl="0" algn="just">
              <a:lnSpc>
                <a:spcPct val="150000"/>
              </a:lnSpc>
              <a:spcBef>
                <a:spcPts val="1000"/>
              </a:spcBef>
              <a:spcAft>
                <a:spcPts val="0"/>
              </a:spcAft>
              <a:buSzPct val="108108"/>
              <a:buNone/>
            </a:pPr>
            <a:r>
              <a:t/>
            </a:r>
            <a:endParaRPr sz="1800">
              <a:solidFill>
                <a:srgbClr val="242021"/>
              </a:solidFill>
            </a:endParaRPr>
          </a:p>
          <a:p>
            <a:pPr indent="0" lvl="0" marL="0" rtl="0" algn="ctr">
              <a:lnSpc>
                <a:spcPct val="150000"/>
              </a:lnSpc>
              <a:spcBef>
                <a:spcPts val="1000"/>
              </a:spcBef>
              <a:spcAft>
                <a:spcPts val="0"/>
              </a:spcAft>
              <a:buSzPct val="129729"/>
              <a:buNone/>
            </a:pPr>
            <a:r>
              <a:rPr b="1" i="0" lang="en-US" sz="1500">
                <a:solidFill>
                  <a:srgbClr val="242021"/>
                </a:solidFill>
              </a:rPr>
              <a:t>Figure 2: Computing function points</a:t>
            </a:r>
            <a:endParaRPr/>
          </a:p>
          <a:p>
            <a:pPr indent="0" lvl="0" marL="0" rtl="0" algn="just">
              <a:lnSpc>
                <a:spcPct val="150000"/>
              </a:lnSpc>
              <a:spcBef>
                <a:spcPts val="1000"/>
              </a:spcBef>
              <a:spcAft>
                <a:spcPts val="0"/>
              </a:spcAft>
              <a:buSzPct val="176904"/>
              <a:buNone/>
            </a:pPr>
            <a:r>
              <a:t/>
            </a:r>
            <a:endParaRPr sz="1100">
              <a:solidFill>
                <a:srgbClr val="242021"/>
              </a:solidFill>
            </a:endParaRPr>
          </a:p>
          <a:p>
            <a:pPr indent="-342900" lvl="0" marL="457200" rtl="0" algn="just">
              <a:lnSpc>
                <a:spcPct val="150000"/>
              </a:lnSpc>
              <a:spcBef>
                <a:spcPts val="1000"/>
              </a:spcBef>
              <a:spcAft>
                <a:spcPts val="0"/>
              </a:spcAft>
              <a:buSzPct val="108108"/>
              <a:buChar char="•"/>
            </a:pPr>
            <a:r>
              <a:rPr lang="en-US" sz="1800">
                <a:solidFill>
                  <a:srgbClr val="242021"/>
                </a:solidFill>
                <a:latin typeface="Times New Roman"/>
                <a:ea typeface="Times New Roman"/>
                <a:cs typeface="Times New Roman"/>
                <a:sym typeface="Times New Roman"/>
              </a:rPr>
              <a:t>To compute function points (FP), the following relationship is used: </a:t>
            </a:r>
            <a:endParaRPr/>
          </a:p>
          <a:p>
            <a:pPr indent="-228600" lvl="0" marL="457200" rtl="0" algn="just">
              <a:lnSpc>
                <a:spcPct val="150000"/>
              </a:lnSpc>
              <a:spcBef>
                <a:spcPts val="1000"/>
              </a:spcBef>
              <a:spcAft>
                <a:spcPts val="0"/>
              </a:spcAft>
              <a:buSzPct val="108108"/>
              <a:buNone/>
            </a:pPr>
            <a:r>
              <a:t/>
            </a:r>
            <a:endParaRPr sz="1800">
              <a:solidFill>
                <a:srgbClr val="242021"/>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ct val="108108"/>
              <a:buChar char="•"/>
            </a:pPr>
            <a:r>
              <a:rPr lang="en-US" sz="1800">
                <a:solidFill>
                  <a:srgbClr val="242021"/>
                </a:solidFill>
                <a:latin typeface="Times New Roman"/>
                <a:ea typeface="Times New Roman"/>
                <a:cs typeface="Times New Roman"/>
                <a:sym typeface="Times New Roman"/>
              </a:rPr>
              <a:t>Where count total is the sum of all FP entries obtained from the above table</a:t>
            </a:r>
            <a:r>
              <a:rPr lang="en-US" sz="1800">
                <a:solidFill>
                  <a:srgbClr val="242021"/>
                </a:solidFill>
              </a:rPr>
              <a:t>.</a:t>
            </a:r>
            <a:endParaRPr sz="1800">
              <a:solidFill>
                <a:srgbClr val="242021"/>
              </a:solidFill>
            </a:endParaRPr>
          </a:p>
        </p:txBody>
      </p:sp>
      <p:pic>
        <p:nvPicPr>
          <p:cNvPr id="159" name="Google Shape;159;p13"/>
          <p:cNvPicPr preferRelativeResize="0"/>
          <p:nvPr/>
        </p:nvPicPr>
        <p:blipFill rotWithShape="1">
          <a:blip r:embed="rId3">
            <a:alphaModFix/>
          </a:blip>
          <a:srcRect b="0" l="0" r="0" t="0"/>
          <a:stretch/>
        </p:blipFill>
        <p:spPr>
          <a:xfrm>
            <a:off x="609600" y="1143000"/>
            <a:ext cx="7768690" cy="2777004"/>
          </a:xfrm>
          <a:prstGeom prst="rect">
            <a:avLst/>
          </a:prstGeom>
          <a:noFill/>
          <a:ln>
            <a:noFill/>
          </a:ln>
        </p:spPr>
      </p:pic>
      <p:pic>
        <p:nvPicPr>
          <p:cNvPr id="160" name="Google Shape;160;p13"/>
          <p:cNvPicPr preferRelativeResize="0"/>
          <p:nvPr/>
        </p:nvPicPr>
        <p:blipFill rotWithShape="1">
          <a:blip r:embed="rId4">
            <a:alphaModFix/>
          </a:blip>
          <a:srcRect b="0" l="0" r="0" t="0"/>
          <a:stretch/>
        </p:blipFill>
        <p:spPr>
          <a:xfrm>
            <a:off x="2165128" y="5181600"/>
            <a:ext cx="4311872" cy="3111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Function Point (FP) Analysis</a:t>
            </a:r>
            <a:endParaRPr/>
          </a:p>
        </p:txBody>
      </p:sp>
      <p:sp>
        <p:nvSpPr>
          <p:cNvPr id="166" name="Google Shape;166;p14"/>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67" name="Google Shape;167;p14"/>
          <p:cNvSpPr txBox="1"/>
          <p:nvPr>
            <p:ph idx="1" type="body"/>
          </p:nvPr>
        </p:nvSpPr>
        <p:spPr>
          <a:xfrm>
            <a:off x="304799" y="895564"/>
            <a:ext cx="7601243" cy="541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1000"/>
              </a:spcBef>
              <a:spcAft>
                <a:spcPts val="0"/>
              </a:spcAft>
              <a:buSzPts val="1800"/>
              <a:buNone/>
            </a:pPr>
            <a:r>
              <a:rPr b="0" i="0" lang="en-US" sz="1400">
                <a:solidFill>
                  <a:srgbClr val="C00000"/>
                </a:solidFill>
                <a:latin typeface="Times New Roman"/>
                <a:ea typeface="Times New Roman"/>
                <a:cs typeface="Times New Roman"/>
                <a:sym typeface="Times New Roman"/>
              </a:rPr>
              <a:t>The </a:t>
            </a:r>
            <a:r>
              <a:rPr b="0" i="1" lang="en-US" sz="1400">
                <a:solidFill>
                  <a:srgbClr val="C00000"/>
                </a:solidFill>
                <a:latin typeface="Times New Roman"/>
                <a:ea typeface="Times New Roman"/>
                <a:cs typeface="Times New Roman"/>
                <a:sym typeface="Times New Roman"/>
              </a:rPr>
              <a:t>Fi </a:t>
            </a:r>
            <a:r>
              <a:rPr b="0" i="0" lang="en-US" sz="1400">
                <a:solidFill>
                  <a:srgbClr val="C00000"/>
                </a:solidFill>
                <a:latin typeface="Times New Roman"/>
                <a:ea typeface="Times New Roman"/>
                <a:cs typeface="Times New Roman"/>
                <a:sym typeface="Times New Roman"/>
              </a:rPr>
              <a:t>(</a:t>
            </a:r>
            <a:r>
              <a:rPr b="0" i="1" lang="en-US" sz="1400">
                <a:solidFill>
                  <a:srgbClr val="C00000"/>
                </a:solidFill>
                <a:latin typeface="Times New Roman"/>
                <a:ea typeface="Times New Roman"/>
                <a:cs typeface="Times New Roman"/>
                <a:sym typeface="Times New Roman"/>
              </a:rPr>
              <a:t>i </a:t>
            </a:r>
            <a:r>
              <a:rPr lang="en-US" sz="1400">
                <a:solidFill>
                  <a:srgbClr val="C00000"/>
                </a:solidFill>
                <a:latin typeface="Times New Roman"/>
                <a:ea typeface="Times New Roman"/>
                <a:cs typeface="Times New Roman"/>
                <a:sym typeface="Times New Roman"/>
              </a:rPr>
              <a:t>=</a:t>
            </a:r>
            <a:r>
              <a:rPr b="0" i="0" lang="en-US" sz="1400">
                <a:solidFill>
                  <a:srgbClr val="C00000"/>
                </a:solidFill>
                <a:latin typeface="Times New Roman"/>
                <a:ea typeface="Times New Roman"/>
                <a:cs typeface="Times New Roman"/>
                <a:sym typeface="Times New Roman"/>
              </a:rPr>
              <a:t> 1 to 14) are </a:t>
            </a:r>
            <a:r>
              <a:rPr b="0" i="1" lang="en-US" sz="1400">
                <a:solidFill>
                  <a:srgbClr val="C00000"/>
                </a:solidFill>
                <a:latin typeface="Times New Roman"/>
                <a:ea typeface="Times New Roman"/>
                <a:cs typeface="Times New Roman"/>
                <a:sym typeface="Times New Roman"/>
              </a:rPr>
              <a:t>value adjustment factors </a:t>
            </a:r>
            <a:r>
              <a:rPr b="0" i="0" lang="en-US" sz="1400">
                <a:solidFill>
                  <a:srgbClr val="C00000"/>
                </a:solidFill>
                <a:latin typeface="Times New Roman"/>
                <a:ea typeface="Times New Roman"/>
                <a:cs typeface="Times New Roman"/>
                <a:sym typeface="Times New Roman"/>
              </a:rPr>
              <a:t>(VAF) based on responses to the following questions:</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Does the system require reliable backup and recovery?</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Are specialized data communications required to transfer information to or from the application?</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Are there distributed processing functions?</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Is performance critical?</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Will the system run in an existing, heavily utilized operational environment?</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Does the system require online data entry?</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Does the online data entry require the input transaction to be built over multiple screens or operations?</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Are the ILFs updated online?</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Are the inputs, outputs, files, or inquiries complex?</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Is the internal processing complex?</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Is the code designed to be reusable?</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Are conversion and installation included in the design?</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Is the system designed for multiple installations in different organizations?</a:t>
            </a:r>
            <a:r>
              <a:rPr b="1" i="0" lang="en-US" sz="1400">
                <a:solidFill>
                  <a:srgbClr val="EC028D"/>
                </a:solidFill>
                <a:latin typeface="Times New Roman"/>
                <a:ea typeface="Times New Roman"/>
                <a:cs typeface="Times New Roman"/>
                <a:sym typeface="Times New Roman"/>
              </a:rPr>
              <a:t> </a:t>
            </a:r>
            <a:endParaRPr/>
          </a:p>
          <a:p>
            <a:pPr indent="-342900" lvl="0" marL="457200" rtl="0" algn="l">
              <a:lnSpc>
                <a:spcPct val="90000"/>
              </a:lnSpc>
              <a:spcBef>
                <a:spcPts val="1000"/>
              </a:spcBef>
              <a:spcAft>
                <a:spcPts val="0"/>
              </a:spcAft>
              <a:buSzPts val="1800"/>
              <a:buFont typeface="Arial"/>
              <a:buAutoNum type="arabicPeriod"/>
            </a:pPr>
            <a:r>
              <a:rPr b="0" i="0" lang="en-US" sz="1400">
                <a:solidFill>
                  <a:srgbClr val="242021"/>
                </a:solidFill>
                <a:latin typeface="Times New Roman"/>
                <a:ea typeface="Times New Roman"/>
                <a:cs typeface="Times New Roman"/>
                <a:sym typeface="Times New Roman"/>
              </a:rPr>
              <a:t>Is the application designed to facilitate change and ease of use by the user?</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168" name="Google Shape;168;p14"/>
          <p:cNvSpPr txBox="1"/>
          <p:nvPr/>
        </p:nvSpPr>
        <p:spPr>
          <a:xfrm>
            <a:off x="6858000" y="4114800"/>
            <a:ext cx="22860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6600"/>
                </a:solidFill>
                <a:latin typeface="Times New Roman"/>
                <a:ea typeface="Times New Roman"/>
                <a:cs typeface="Times New Roman"/>
                <a:sym typeface="Times New Roman"/>
              </a:rPr>
              <a:t>Each of these questions is answered using a scale that ranges from 0 (not important or applicable) to 5 (absolutely essential). </a:t>
            </a:r>
            <a:br>
              <a:rPr b="0" i="0" lang="en-US" sz="1400" u="none" cap="none" strike="noStrike">
                <a:solidFill>
                  <a:srgbClr val="FF6600"/>
                </a:solidFill>
                <a:latin typeface="Times New Roman"/>
                <a:ea typeface="Times New Roman"/>
                <a:cs typeface="Times New Roman"/>
                <a:sym typeface="Times New Roman"/>
              </a:rPr>
            </a:br>
            <a:endParaRPr b="0" i="0" sz="1400" u="none" cap="none" strike="noStrike">
              <a:solidFill>
                <a:srgbClr val="FF66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An Example of FP based Estimation</a:t>
            </a:r>
            <a:endParaRPr/>
          </a:p>
        </p:txBody>
      </p:sp>
      <p:sp>
        <p:nvSpPr>
          <p:cNvPr id="174" name="Google Shape;174;p1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pic>
        <p:nvPicPr>
          <p:cNvPr id="175" name="Google Shape;175;p15"/>
          <p:cNvPicPr preferRelativeResize="0"/>
          <p:nvPr/>
        </p:nvPicPr>
        <p:blipFill rotWithShape="1">
          <a:blip r:embed="rId3">
            <a:alphaModFix/>
          </a:blip>
          <a:srcRect b="0" l="0" r="0" t="0"/>
          <a:stretch/>
        </p:blipFill>
        <p:spPr>
          <a:xfrm>
            <a:off x="633046" y="1167618"/>
            <a:ext cx="8159262" cy="52050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An Example of FP based Estimation</a:t>
            </a:r>
            <a:endParaRPr/>
          </a:p>
        </p:txBody>
      </p:sp>
      <p:sp>
        <p:nvSpPr>
          <p:cNvPr id="181" name="Google Shape;181;p1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82" name="Google Shape;182;p16"/>
          <p:cNvSpPr txBox="1"/>
          <p:nvPr>
            <p:ph idx="1" type="body"/>
          </p:nvPr>
        </p:nvSpPr>
        <p:spPr>
          <a:xfrm>
            <a:off x="304800" y="895564"/>
            <a:ext cx="8610600" cy="541020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Assume count total to be equal to </a:t>
            </a:r>
            <a:r>
              <a:rPr b="1" lang="en-US" sz="2000">
                <a:solidFill>
                  <a:schemeClr val="dk1"/>
                </a:solidFill>
                <a:latin typeface="Times New Roman"/>
                <a:ea typeface="Times New Roman"/>
                <a:cs typeface="Times New Roman"/>
                <a:sym typeface="Times New Roman"/>
              </a:rPr>
              <a:t>320</a:t>
            </a:r>
            <a:endParaRPr/>
          </a:p>
          <a:p>
            <a:pPr indent="-342900" lvl="0" marL="457200" rtl="0" algn="just">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The value adjustment factor</a:t>
            </a:r>
            <a:r>
              <a:rPr b="0" i="0" lang="en-US" sz="2000">
                <a:solidFill>
                  <a:schemeClr val="dk1"/>
                </a:solidFill>
                <a:latin typeface="Times New Roman"/>
                <a:ea typeface="Times New Roman"/>
                <a:cs typeface="Times New Roman"/>
                <a:sym typeface="Times New Roman"/>
              </a:rPr>
              <a:t> </a:t>
            </a:r>
            <a:r>
              <a:rPr b="0" i="1" lang="en-US" sz="2000">
                <a:solidFill>
                  <a:schemeClr val="dk1"/>
                </a:solidFill>
                <a:latin typeface="Times New Roman"/>
                <a:ea typeface="Times New Roman"/>
                <a:cs typeface="Times New Roman"/>
                <a:sym typeface="Times New Roman"/>
              </a:rPr>
              <a:t>∑(Fi) </a:t>
            </a:r>
            <a:r>
              <a:rPr b="0" i="0" lang="en-US" sz="2000">
                <a:solidFill>
                  <a:schemeClr val="dk1"/>
                </a:solidFill>
                <a:latin typeface="Times New Roman"/>
                <a:ea typeface="Times New Roman"/>
                <a:cs typeface="Times New Roman"/>
                <a:sym typeface="Times New Roman"/>
              </a:rPr>
              <a:t>is calculated as </a:t>
            </a:r>
            <a:r>
              <a:rPr b="1" i="0" lang="en-US" sz="2000">
                <a:solidFill>
                  <a:schemeClr val="dk1"/>
                </a:solidFill>
                <a:latin typeface="Times New Roman"/>
                <a:ea typeface="Times New Roman"/>
                <a:cs typeface="Times New Roman"/>
                <a:sym typeface="Times New Roman"/>
              </a:rPr>
              <a:t>52</a:t>
            </a:r>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Finally, the estimated number of FP is derived:</a:t>
            </a:r>
            <a:endParaRPr/>
          </a:p>
          <a:p>
            <a:pPr indent="-228600" lvl="0" marL="457200" rtl="0" algn="just">
              <a:lnSpc>
                <a:spcPct val="150000"/>
              </a:lnSpc>
              <a:spcBef>
                <a:spcPts val="1000"/>
              </a:spcBef>
              <a:spcAft>
                <a:spcPts val="0"/>
              </a:spcAft>
              <a:buSzPts val="1800"/>
              <a:buNone/>
            </a:pPr>
            <a:r>
              <a:t/>
            </a:r>
            <a:endParaRPr b="0" i="0" sz="2000">
              <a:solidFill>
                <a:schemeClr val="dk1"/>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The organizational average productivity for systems of this type is </a:t>
            </a:r>
            <a:r>
              <a:rPr b="1" i="0" lang="en-US" sz="2000">
                <a:solidFill>
                  <a:schemeClr val="dk1"/>
                </a:solidFill>
                <a:latin typeface="Times New Roman"/>
                <a:ea typeface="Times New Roman"/>
                <a:cs typeface="Times New Roman"/>
                <a:sym typeface="Times New Roman"/>
              </a:rPr>
              <a:t>6.5 FP/pm</a:t>
            </a:r>
            <a:r>
              <a:rPr b="0" i="0" lang="en-US" sz="2000">
                <a:solidFill>
                  <a:schemeClr val="dk1"/>
                </a:solidFill>
                <a:latin typeface="Times New Roman"/>
                <a:ea typeface="Times New Roman"/>
                <a:cs typeface="Times New Roman"/>
                <a:sym typeface="Times New Roman"/>
              </a:rPr>
              <a:t>. </a:t>
            </a:r>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Based on a burdened labor rate of $8000 per month, the cost per FP is approximately $1230. </a:t>
            </a:r>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Based on the FP estimate and the historical productivity data, the total estimated project cost is $461,250 and the estimated effort is 58 person-months.</a:t>
            </a:r>
            <a:endParaRPr/>
          </a:p>
        </p:txBody>
      </p:sp>
      <p:pic>
        <p:nvPicPr>
          <p:cNvPr id="183" name="Google Shape;183;p16"/>
          <p:cNvPicPr preferRelativeResize="0"/>
          <p:nvPr/>
        </p:nvPicPr>
        <p:blipFill rotWithShape="1">
          <a:blip r:embed="rId3">
            <a:alphaModFix/>
          </a:blip>
          <a:srcRect b="0" l="0" r="0" t="0"/>
          <a:stretch/>
        </p:blipFill>
        <p:spPr>
          <a:xfrm>
            <a:off x="1600200" y="2525584"/>
            <a:ext cx="5715000" cy="4462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An Example of LOC based Estimation</a:t>
            </a:r>
            <a:endParaRPr/>
          </a:p>
        </p:txBody>
      </p:sp>
      <p:sp>
        <p:nvSpPr>
          <p:cNvPr id="189" name="Google Shape;189;p1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90" name="Google Shape;190;p17"/>
          <p:cNvSpPr txBox="1"/>
          <p:nvPr>
            <p:ph idx="1" type="body"/>
          </p:nvPr>
        </p:nvSpPr>
        <p:spPr>
          <a:xfrm>
            <a:off x="304800" y="895564"/>
            <a:ext cx="8610600" cy="5410200"/>
          </a:xfrm>
          <a:prstGeom prst="rect">
            <a:avLst/>
          </a:prstGeom>
          <a:noFill/>
          <a:ln>
            <a:noFill/>
          </a:ln>
        </p:spPr>
        <p:txBody>
          <a:bodyPr anchorCtr="0" anchor="t" bIns="0" lIns="0" spcFirstLastPara="1" rIns="0" wrap="square" tIns="0">
            <a:normAutofit fontScale="85000" lnSpcReduction="20000"/>
          </a:bodyPr>
          <a:lstStyle/>
          <a:p>
            <a:pPr indent="-342900" lvl="0" marL="457200" rtl="0" algn="l">
              <a:lnSpc>
                <a:spcPct val="150000"/>
              </a:lnSpc>
              <a:spcBef>
                <a:spcPts val="1000"/>
              </a:spcBef>
              <a:spcAft>
                <a:spcPts val="0"/>
              </a:spcAft>
              <a:buSzPct val="100840"/>
              <a:buChar char="•"/>
            </a:pPr>
            <a:r>
              <a:rPr lang="en-US" sz="2100">
                <a:solidFill>
                  <a:srgbClr val="242021"/>
                </a:solidFill>
                <a:latin typeface="Times New Roman"/>
                <a:ea typeface="Times New Roman"/>
                <a:cs typeface="Times New Roman"/>
                <a:sym typeface="Times New Roman"/>
              </a:rPr>
              <a:t>C</a:t>
            </a:r>
            <a:r>
              <a:rPr b="0" i="0" lang="en-US" sz="2100">
                <a:solidFill>
                  <a:srgbClr val="242021"/>
                </a:solidFill>
                <a:latin typeface="Times New Roman"/>
                <a:ea typeface="Times New Roman"/>
                <a:cs typeface="Times New Roman"/>
                <a:sym typeface="Times New Roman"/>
              </a:rPr>
              <a:t>onsider a software package to be developed for a computer-aided design application for mechanical components.</a:t>
            </a:r>
            <a:endParaRPr/>
          </a:p>
          <a:p>
            <a:pPr indent="-342900" lvl="0" marL="457200" rtl="0" algn="l">
              <a:lnSpc>
                <a:spcPct val="150000"/>
              </a:lnSpc>
              <a:spcBef>
                <a:spcPts val="1000"/>
              </a:spcBef>
              <a:spcAft>
                <a:spcPts val="0"/>
              </a:spcAft>
              <a:buSzPct val="100840"/>
              <a:buChar char="•"/>
            </a:pPr>
            <a:r>
              <a:rPr b="0" i="0" lang="en-US" sz="2100">
                <a:solidFill>
                  <a:srgbClr val="242021"/>
                </a:solidFill>
                <a:latin typeface="Times New Roman"/>
                <a:ea typeface="Times New Roman"/>
                <a:cs typeface="Times New Roman"/>
                <a:sym typeface="Times New Roman"/>
              </a:rPr>
              <a:t>A preliminary statement of software scope can be developed:</a:t>
            </a:r>
            <a:endParaRPr/>
          </a:p>
          <a:p>
            <a:pPr indent="-342900" lvl="0" marL="457200" rtl="0" algn="l">
              <a:lnSpc>
                <a:spcPct val="150000"/>
              </a:lnSpc>
              <a:spcBef>
                <a:spcPts val="1000"/>
              </a:spcBef>
              <a:spcAft>
                <a:spcPts val="0"/>
              </a:spcAft>
              <a:buSzPct val="100840"/>
              <a:buChar char="•"/>
            </a:pPr>
            <a:r>
              <a:rPr b="0" lang="en-US" sz="2100">
                <a:solidFill>
                  <a:srgbClr val="242021"/>
                </a:solidFill>
                <a:latin typeface="Times New Roman"/>
                <a:ea typeface="Times New Roman"/>
                <a:cs typeface="Times New Roman"/>
                <a:sym typeface="Times New Roman"/>
              </a:rPr>
              <a:t>The mechanical CAD software will accept two- and three-dimensional geometric data from an engineer. </a:t>
            </a:r>
            <a:endParaRPr b="0" sz="2100">
              <a:solidFill>
                <a:srgbClr val="242021"/>
              </a:solidFill>
              <a:latin typeface="Times New Roman"/>
              <a:ea typeface="Times New Roman"/>
              <a:cs typeface="Times New Roman"/>
              <a:sym typeface="Times New Roman"/>
            </a:endParaRPr>
          </a:p>
          <a:p>
            <a:pPr indent="-342900" lvl="0" marL="457200" rtl="0" algn="l">
              <a:lnSpc>
                <a:spcPct val="150000"/>
              </a:lnSpc>
              <a:spcBef>
                <a:spcPts val="1000"/>
              </a:spcBef>
              <a:spcAft>
                <a:spcPts val="0"/>
              </a:spcAft>
              <a:buSzPct val="100840"/>
              <a:buChar char="•"/>
            </a:pPr>
            <a:r>
              <a:rPr b="0" lang="en-US" sz="2100">
                <a:solidFill>
                  <a:srgbClr val="242021"/>
                </a:solidFill>
                <a:latin typeface="Times New Roman"/>
                <a:ea typeface="Times New Roman"/>
                <a:cs typeface="Times New Roman"/>
                <a:sym typeface="Times New Roman"/>
              </a:rPr>
              <a:t>The engineer will interact and control the CAD system through a user interface that will exhibit characteristics of good human/machine interface design. All geometric data and other supporting information will be maintained in a CAD database. </a:t>
            </a:r>
            <a:endParaRPr b="0" sz="2100">
              <a:solidFill>
                <a:srgbClr val="242021"/>
              </a:solidFill>
              <a:latin typeface="Times New Roman"/>
              <a:ea typeface="Times New Roman"/>
              <a:cs typeface="Times New Roman"/>
              <a:sym typeface="Times New Roman"/>
            </a:endParaRPr>
          </a:p>
          <a:p>
            <a:pPr indent="-342900" lvl="0" marL="457200" rtl="0" algn="l">
              <a:lnSpc>
                <a:spcPct val="150000"/>
              </a:lnSpc>
              <a:spcBef>
                <a:spcPts val="1000"/>
              </a:spcBef>
              <a:spcAft>
                <a:spcPts val="0"/>
              </a:spcAft>
              <a:buSzPct val="100840"/>
              <a:buChar char="•"/>
            </a:pPr>
            <a:r>
              <a:rPr b="0" lang="en-US" sz="2100">
                <a:solidFill>
                  <a:srgbClr val="242021"/>
                </a:solidFill>
                <a:latin typeface="Times New Roman"/>
                <a:ea typeface="Times New Roman"/>
                <a:cs typeface="Times New Roman"/>
                <a:sym typeface="Times New Roman"/>
              </a:rPr>
              <a:t>Design analysis modules will be developed to produce the required output, which will be displayed on a variety of graphics 	devices. The software will be designed to control and interact with peripheral 	devices that include a mouse, digitizer, laser printer, and plotter.</a:t>
            </a:r>
            <a:endParaRPr/>
          </a:p>
          <a:p>
            <a:pPr indent="0" lvl="0" marL="0" rtl="0" algn="just">
              <a:lnSpc>
                <a:spcPct val="90000"/>
              </a:lnSpc>
              <a:spcBef>
                <a:spcPts val="1000"/>
              </a:spcBef>
              <a:spcAft>
                <a:spcPts val="0"/>
              </a:spcAft>
              <a:buSzPct val="117647"/>
              <a:buNone/>
            </a:pPr>
            <a:r>
              <a:rPr lang="en-US" sz="1800"/>
              <a:t> </a:t>
            </a:r>
            <a:br>
              <a:rPr lang="en-US" sz="1600"/>
            </a:br>
            <a:endParaRPr b="1" sz="2000">
              <a:solidFill>
                <a:srgbClr val="3A30F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An Example of LOC based Estimation</a:t>
            </a:r>
            <a:endParaRPr/>
          </a:p>
        </p:txBody>
      </p:sp>
      <p:sp>
        <p:nvSpPr>
          <p:cNvPr id="196" name="Google Shape;196;p1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97" name="Google Shape;197;p18"/>
          <p:cNvSpPr txBox="1"/>
          <p:nvPr>
            <p:ph idx="1" type="body"/>
          </p:nvPr>
        </p:nvSpPr>
        <p:spPr>
          <a:xfrm>
            <a:off x="304800" y="895564"/>
            <a:ext cx="8610600" cy="54102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2000">
                <a:solidFill>
                  <a:srgbClr val="242021"/>
                </a:solidFill>
                <a:latin typeface="Times New Roman"/>
                <a:ea typeface="Times New Roman"/>
                <a:cs typeface="Times New Roman"/>
                <a:sym typeface="Times New Roman"/>
              </a:rPr>
              <a:t>For our purposes, assume that further refinement has occurred and that the major software functions are listed below. Following the decomposition technique for LOC, an estimation table is developed. A range of LOC estimates is developed for each function. </a:t>
            </a:r>
            <a:endParaRPr/>
          </a:p>
          <a:p>
            <a:pPr indent="0" lvl="0" marL="0" rtl="0" algn="just">
              <a:lnSpc>
                <a:spcPct val="90000"/>
              </a:lnSpc>
              <a:spcBef>
                <a:spcPts val="1000"/>
              </a:spcBef>
              <a:spcAft>
                <a:spcPts val="0"/>
              </a:spcAft>
              <a:buSzPts val="1800"/>
              <a:buNone/>
            </a:pPr>
            <a:br>
              <a:rPr lang="en-US" sz="1800"/>
            </a:br>
            <a:r>
              <a:rPr lang="en-US" sz="1800"/>
              <a:t> </a:t>
            </a:r>
            <a:br>
              <a:rPr lang="en-US" sz="1800"/>
            </a:br>
            <a:endParaRPr b="1" sz="1800">
              <a:solidFill>
                <a:srgbClr val="3A30FA"/>
              </a:solidFill>
            </a:endParaRPr>
          </a:p>
        </p:txBody>
      </p:sp>
      <p:pic>
        <p:nvPicPr>
          <p:cNvPr id="198" name="Google Shape;198;p18"/>
          <p:cNvPicPr preferRelativeResize="0"/>
          <p:nvPr/>
        </p:nvPicPr>
        <p:blipFill rotWithShape="1">
          <a:blip r:embed="rId3">
            <a:alphaModFix/>
          </a:blip>
          <a:srcRect b="0" l="0" r="0" t="0"/>
          <a:stretch/>
        </p:blipFill>
        <p:spPr>
          <a:xfrm>
            <a:off x="866775" y="2391507"/>
            <a:ext cx="7486650" cy="3854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An Example of LOC based Estimation</a:t>
            </a:r>
            <a:endParaRPr/>
          </a:p>
        </p:txBody>
      </p:sp>
      <p:sp>
        <p:nvSpPr>
          <p:cNvPr id="204" name="Google Shape;204;p1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05" name="Google Shape;205;p19"/>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200" u="none" cap="none" strike="noStrike">
              <a:solidFill>
                <a:schemeClr val="lt1"/>
              </a:solidFill>
              <a:latin typeface="Times New Roman"/>
              <a:ea typeface="Times New Roman"/>
              <a:cs typeface="Times New Roman"/>
              <a:sym typeface="Times New Roman"/>
            </a:endParaRPr>
          </a:p>
        </p:txBody>
      </p:sp>
      <p:sp>
        <p:nvSpPr>
          <p:cNvPr id="206" name="Google Shape;206;p19"/>
          <p:cNvSpPr txBox="1"/>
          <p:nvPr>
            <p:ph idx="1" type="body"/>
          </p:nvPr>
        </p:nvSpPr>
        <p:spPr>
          <a:xfrm>
            <a:off x="304800" y="895564"/>
            <a:ext cx="8610600" cy="5410200"/>
          </a:xfrm>
          <a:prstGeom prst="rect">
            <a:avLst/>
          </a:prstGeom>
          <a:noFill/>
          <a:ln>
            <a:noFill/>
          </a:ln>
        </p:spPr>
        <p:txBody>
          <a:bodyPr anchorCtr="0" anchor="t" bIns="0" lIns="0" spcFirstLastPara="1" rIns="0" wrap="square" tIns="0">
            <a:normAutofit/>
          </a:bodyPr>
          <a:lstStyle/>
          <a:p>
            <a:pPr indent="-228600" lvl="0" marL="457200" rtl="0" algn="just">
              <a:lnSpc>
                <a:spcPct val="150000"/>
              </a:lnSpc>
              <a:spcBef>
                <a:spcPts val="1000"/>
              </a:spcBef>
              <a:spcAft>
                <a:spcPts val="0"/>
              </a:spcAft>
              <a:buSzPts val="1800"/>
              <a:buNone/>
            </a:pPr>
            <a:r>
              <a:t/>
            </a:r>
            <a:endParaRPr b="0" i="0" sz="2000">
              <a:solidFill>
                <a:srgbClr val="242021"/>
              </a:solidFill>
              <a:latin typeface="Times"/>
              <a:ea typeface="Times"/>
              <a:cs typeface="Times"/>
              <a:sym typeface="Times"/>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By summing vertically in the estimated LOC column, an estimate of </a:t>
            </a:r>
            <a:r>
              <a:rPr b="1" i="0" lang="en-US" sz="2000">
                <a:solidFill>
                  <a:schemeClr val="dk1"/>
                </a:solidFill>
                <a:latin typeface="Times New Roman"/>
                <a:ea typeface="Times New Roman"/>
                <a:cs typeface="Times New Roman"/>
                <a:sym typeface="Times New Roman"/>
              </a:rPr>
              <a:t>33,200</a:t>
            </a:r>
            <a:r>
              <a:rPr b="0" i="0" lang="en-US" sz="2000">
                <a:solidFill>
                  <a:schemeClr val="dk1"/>
                </a:solidFill>
                <a:latin typeface="Times New Roman"/>
                <a:ea typeface="Times New Roman"/>
                <a:cs typeface="Times New Roman"/>
                <a:sym typeface="Times New Roman"/>
              </a:rPr>
              <a:t> lines of code (LOC) is established for the CAD system.</a:t>
            </a:r>
            <a:endParaRPr/>
          </a:p>
          <a:p>
            <a:pPr indent="-342900" lvl="0" marL="457200" rtl="0" algn="just">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 review of historical data indicates that t</a:t>
            </a:r>
            <a:r>
              <a:rPr b="0" i="0" lang="en-US" sz="2000">
                <a:solidFill>
                  <a:schemeClr val="dk1"/>
                </a:solidFill>
                <a:latin typeface="Times New Roman"/>
                <a:ea typeface="Times New Roman"/>
                <a:cs typeface="Times New Roman"/>
                <a:sym typeface="Times New Roman"/>
              </a:rPr>
              <a:t>he organizational average productivity for systems of this type is </a:t>
            </a:r>
            <a:r>
              <a:rPr b="1" i="0" lang="en-US" sz="2000">
                <a:solidFill>
                  <a:schemeClr val="dk1"/>
                </a:solidFill>
                <a:latin typeface="Times New Roman"/>
                <a:ea typeface="Times New Roman"/>
                <a:cs typeface="Times New Roman"/>
                <a:sym typeface="Times New Roman"/>
              </a:rPr>
              <a:t>620 LOC/pm</a:t>
            </a:r>
            <a:r>
              <a:rPr b="0" i="0" lang="en-US" sz="2000">
                <a:solidFill>
                  <a:schemeClr val="dk1"/>
                </a:solidFill>
                <a:latin typeface="Times New Roman"/>
                <a:ea typeface="Times New Roman"/>
                <a:cs typeface="Times New Roman"/>
                <a:sym typeface="Times New Roman"/>
              </a:rPr>
              <a:t>. </a:t>
            </a:r>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Based on a burdened labor rate of $8000 per month, the cost per </a:t>
            </a:r>
            <a:r>
              <a:rPr lang="en-US" sz="2000">
                <a:solidFill>
                  <a:schemeClr val="dk1"/>
                </a:solidFill>
                <a:latin typeface="Times New Roman"/>
                <a:ea typeface="Times New Roman"/>
                <a:cs typeface="Times New Roman"/>
                <a:sym typeface="Times New Roman"/>
              </a:rPr>
              <a:t>line of code (LOC)</a:t>
            </a:r>
            <a:r>
              <a:rPr b="0" i="0" lang="en-US" sz="2000">
                <a:solidFill>
                  <a:schemeClr val="dk1"/>
                </a:solidFill>
                <a:latin typeface="Times New Roman"/>
                <a:ea typeface="Times New Roman"/>
                <a:cs typeface="Times New Roman"/>
                <a:sym typeface="Times New Roman"/>
              </a:rPr>
              <a:t> is approximately $13. </a:t>
            </a:r>
            <a:endParaRPr/>
          </a:p>
          <a:p>
            <a:pPr indent="-342900" lvl="0" marL="457200" rtl="0" algn="just">
              <a:lnSpc>
                <a:spcPct val="150000"/>
              </a:lnSpc>
              <a:spcBef>
                <a:spcPts val="1000"/>
              </a:spcBef>
              <a:spcAft>
                <a:spcPts val="0"/>
              </a:spcAft>
              <a:buSzPts val="1800"/>
              <a:buChar char="•"/>
            </a:pPr>
            <a:r>
              <a:rPr b="0" i="0" lang="en-US" sz="2000">
                <a:solidFill>
                  <a:schemeClr val="dk1"/>
                </a:solidFill>
                <a:latin typeface="Times New Roman"/>
                <a:ea typeface="Times New Roman"/>
                <a:cs typeface="Times New Roman"/>
                <a:sym typeface="Times New Roman"/>
              </a:rPr>
              <a:t>Based on the LOC estimate and the historical productivity data, the total estimated project cost is $431,000 and the estimated effort is 54 person-months</a:t>
            </a:r>
            <a:r>
              <a:rPr b="0" i="0" lang="en-US" sz="2000">
                <a:solidFill>
                  <a:srgbClr val="242021"/>
                </a:solidFill>
                <a:latin typeface="Times"/>
                <a:ea typeface="Times"/>
                <a:cs typeface="Times"/>
                <a:sym typeface="Time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Empirical Based Estimation – </a:t>
            </a:r>
            <a:br>
              <a:rPr b="1" lang="en-US" sz="2800">
                <a:latin typeface="Times"/>
                <a:ea typeface="Times"/>
                <a:cs typeface="Times"/>
                <a:sym typeface="Times"/>
              </a:rPr>
            </a:br>
            <a:r>
              <a:rPr b="1" lang="en-US" sz="2800">
                <a:latin typeface="Times"/>
                <a:ea typeface="Times"/>
                <a:cs typeface="Times"/>
                <a:sym typeface="Times"/>
              </a:rPr>
              <a:t>COCOMO Model</a:t>
            </a:r>
            <a:endParaRPr/>
          </a:p>
        </p:txBody>
      </p:sp>
      <p:sp>
        <p:nvSpPr>
          <p:cNvPr id="212" name="Google Shape;212;p2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13" name="Google Shape;213;p20"/>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200" u="none" cap="none" strike="noStrike">
              <a:solidFill>
                <a:schemeClr val="lt1"/>
              </a:solidFill>
              <a:latin typeface="Times New Roman"/>
              <a:ea typeface="Times New Roman"/>
              <a:cs typeface="Times New Roman"/>
              <a:sym typeface="Times New Roman"/>
            </a:endParaRPr>
          </a:p>
        </p:txBody>
      </p:sp>
      <p:sp>
        <p:nvSpPr>
          <p:cNvPr id="214" name="Google Shape;214;p20"/>
          <p:cNvSpPr txBox="1"/>
          <p:nvPr>
            <p:ph idx="1" type="body"/>
          </p:nvPr>
        </p:nvSpPr>
        <p:spPr>
          <a:xfrm>
            <a:off x="304800" y="870857"/>
            <a:ext cx="8229600" cy="5216525"/>
          </a:xfrm>
          <a:prstGeom prst="rect">
            <a:avLst/>
          </a:prstGeom>
          <a:noFill/>
          <a:ln>
            <a:noFill/>
          </a:ln>
        </p:spPr>
        <p:txBody>
          <a:bodyPr anchorCtr="0" anchor="t" bIns="0" lIns="0" spcFirstLastPara="1" rIns="0" wrap="square" tIns="0">
            <a:normAutofit fontScale="92500" lnSpcReduction="20000"/>
          </a:bodyPr>
          <a:lstStyle/>
          <a:p>
            <a:pPr indent="-342900" lvl="0" marL="457200" rtl="0" algn="just">
              <a:lnSpc>
                <a:spcPct val="150000"/>
              </a:lnSpc>
              <a:spcBef>
                <a:spcPts val="1000"/>
              </a:spcBef>
              <a:spcAft>
                <a:spcPts val="0"/>
              </a:spcAft>
              <a:buSzPct val="102418"/>
              <a:buChar char="•"/>
            </a:pPr>
            <a:r>
              <a:rPr lang="en-US" sz="1900">
                <a:latin typeface="Times New Roman"/>
                <a:ea typeface="Times New Roman"/>
                <a:cs typeface="Times New Roman"/>
                <a:sym typeface="Times New Roman"/>
              </a:rPr>
              <a:t>COCOMO (Constructive Cost Model) is a regression model based on LOC, i.e </a:t>
            </a:r>
            <a:r>
              <a:rPr b="1" lang="en-US" sz="1900">
                <a:latin typeface="Times New Roman"/>
                <a:ea typeface="Times New Roman"/>
                <a:cs typeface="Times New Roman"/>
                <a:sym typeface="Times New Roman"/>
              </a:rPr>
              <a:t>number of Lines of Code</a:t>
            </a:r>
            <a:r>
              <a:rPr lang="en-US" sz="1900">
                <a:latin typeface="Times New Roman"/>
                <a:ea typeface="Times New Roman"/>
                <a:cs typeface="Times New Roman"/>
                <a:sym typeface="Times New Roman"/>
              </a:rPr>
              <a:t>. It is a procedural cost estimate model for software projects and often used as a process of reliably predicting the various parameters associated with making a project such as size, effort, cost, time and quality. It was proposed by Barry Boehm in 1970 and is based on the study of 63 projects, which make it one of the best-documented models.</a:t>
            </a:r>
            <a:endParaRPr/>
          </a:p>
          <a:p>
            <a:pPr indent="-342900" lvl="0" marL="457200" rtl="0" algn="just">
              <a:lnSpc>
                <a:spcPct val="150000"/>
              </a:lnSpc>
              <a:spcBef>
                <a:spcPts val="1000"/>
              </a:spcBef>
              <a:spcAft>
                <a:spcPts val="0"/>
              </a:spcAft>
              <a:buSzPct val="102418"/>
              <a:buChar char="•"/>
            </a:pPr>
            <a:r>
              <a:rPr lang="en-US" sz="1900">
                <a:latin typeface="Times New Roman"/>
                <a:ea typeface="Times New Roman"/>
                <a:cs typeface="Times New Roman"/>
                <a:sym typeface="Times New Roman"/>
              </a:rPr>
              <a:t>The key parameters which define the quality of any software products, which are also an outcome of the COCOMO model are:</a:t>
            </a:r>
            <a:endParaRPr/>
          </a:p>
          <a:p>
            <a:pPr indent="-400050" lvl="0" marL="400050" rtl="0" algn="just">
              <a:lnSpc>
                <a:spcPct val="150000"/>
              </a:lnSpc>
              <a:spcBef>
                <a:spcPts val="1000"/>
              </a:spcBef>
              <a:spcAft>
                <a:spcPts val="0"/>
              </a:spcAft>
              <a:buSzPct val="102418"/>
              <a:buFont typeface="Arial"/>
              <a:buAutoNum type="romanLcPeriod"/>
            </a:pPr>
            <a:r>
              <a:rPr b="1" lang="en-US" sz="1900">
                <a:latin typeface="Times New Roman"/>
                <a:ea typeface="Times New Roman"/>
                <a:cs typeface="Times New Roman"/>
                <a:sym typeface="Times New Roman"/>
              </a:rPr>
              <a:t>Effort:</a:t>
            </a:r>
            <a:r>
              <a:rPr lang="en-US" sz="1900">
                <a:latin typeface="Times New Roman"/>
                <a:ea typeface="Times New Roman"/>
                <a:cs typeface="Times New Roman"/>
                <a:sym typeface="Times New Roman"/>
              </a:rPr>
              <a:t> Amount of labor that will be required to complete a task. It is measured in person-months units.</a:t>
            </a:r>
            <a:endParaRPr/>
          </a:p>
          <a:p>
            <a:pPr indent="-400050" lvl="0" marL="400050" rtl="0" algn="just">
              <a:lnSpc>
                <a:spcPct val="150000"/>
              </a:lnSpc>
              <a:spcBef>
                <a:spcPts val="1000"/>
              </a:spcBef>
              <a:spcAft>
                <a:spcPts val="0"/>
              </a:spcAft>
              <a:buSzPct val="102418"/>
              <a:buFont typeface="Arial"/>
              <a:buAutoNum type="romanLcPeriod"/>
            </a:pPr>
            <a:r>
              <a:rPr b="1" lang="en-US" sz="1900">
                <a:latin typeface="Times New Roman"/>
                <a:ea typeface="Times New Roman"/>
                <a:cs typeface="Times New Roman"/>
                <a:sym typeface="Times New Roman"/>
              </a:rPr>
              <a:t>Schedule:</a:t>
            </a:r>
            <a:r>
              <a:rPr lang="en-US" sz="1900">
                <a:latin typeface="Times New Roman"/>
                <a:ea typeface="Times New Roman"/>
                <a:cs typeface="Times New Roman"/>
                <a:sym typeface="Times New Roman"/>
              </a:rPr>
              <a:t> Simply means the amount of time required for the completion of the job, which is, of course, proportional to the effort put. It is measured in the units of time such as weeks, months.</a:t>
            </a:r>
            <a:endParaRPr/>
          </a:p>
          <a:p>
            <a:pPr indent="-342900" lvl="0" marL="457200" rtl="0" algn="just">
              <a:lnSpc>
                <a:spcPct val="150000"/>
              </a:lnSpc>
              <a:spcBef>
                <a:spcPts val="1000"/>
              </a:spcBef>
              <a:spcAft>
                <a:spcPts val="0"/>
              </a:spcAft>
              <a:buSzPct val="108108"/>
              <a:buNone/>
            </a:pPr>
            <a:r>
              <a:t/>
            </a:r>
            <a:endParaRPr sz="1800">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COCOMO Model</a:t>
            </a:r>
            <a:endParaRPr/>
          </a:p>
        </p:txBody>
      </p:sp>
      <p:sp>
        <p:nvSpPr>
          <p:cNvPr id="220" name="Google Shape;220;p2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21" name="Google Shape;221;p21"/>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200" u="none" cap="none" strike="noStrike">
              <a:solidFill>
                <a:schemeClr val="lt1"/>
              </a:solidFill>
              <a:latin typeface="Times New Roman"/>
              <a:ea typeface="Times New Roman"/>
              <a:cs typeface="Times New Roman"/>
              <a:sym typeface="Times New Roman"/>
            </a:endParaRPr>
          </a:p>
        </p:txBody>
      </p:sp>
      <p:sp>
        <p:nvSpPr>
          <p:cNvPr id="222" name="Google Shape;222;p21"/>
          <p:cNvSpPr txBox="1"/>
          <p:nvPr>
            <p:ph idx="1" type="body"/>
          </p:nvPr>
        </p:nvSpPr>
        <p:spPr>
          <a:xfrm>
            <a:off x="304800" y="870857"/>
            <a:ext cx="8229600" cy="5216525"/>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Different models of COCOMO have been proposed to predict the cost estimation at different levels, based on the amount of accuracy and correctness required. All of these models can be applied to a variety of projects, whose characteristics determine the value of constant to be used in subsequent calculations. </a:t>
            </a:r>
            <a:endParaRPr/>
          </a:p>
          <a:p>
            <a:pPr indent="-342900" lvl="0" marL="457200" rtl="0" algn="just">
              <a:lnSpc>
                <a:spcPct val="150000"/>
              </a:lnSpc>
              <a:spcBef>
                <a:spcPts val="1000"/>
              </a:spcBef>
              <a:spcAft>
                <a:spcPts val="0"/>
              </a:spcAft>
              <a:buSzPts val="1800"/>
              <a:buNone/>
            </a:pPr>
            <a:r>
              <a:rPr b="1" lang="en-US" sz="2000">
                <a:solidFill>
                  <a:schemeClr val="dk1"/>
                </a:solidFill>
                <a:latin typeface="Times New Roman"/>
                <a:ea typeface="Times New Roman"/>
                <a:cs typeface="Times New Roman"/>
                <a:sym typeface="Times New Roman"/>
              </a:rPr>
              <a:t>SOFWATRE PROJECT TYPES:</a:t>
            </a:r>
            <a:endParaRPr/>
          </a:p>
          <a:p>
            <a:pPr indent="-342900" lvl="0" marL="457200" rtl="0" algn="just">
              <a:lnSpc>
                <a:spcPct val="150000"/>
              </a:lnSpc>
              <a:spcBef>
                <a:spcPts val="1000"/>
              </a:spcBef>
              <a:spcAft>
                <a:spcPts val="0"/>
              </a:spcAft>
              <a:buSzPts val="1800"/>
              <a:buChar char="•"/>
            </a:pPr>
            <a:r>
              <a:rPr b="1" lang="en-US" sz="1800">
                <a:solidFill>
                  <a:schemeClr val="dk1"/>
                </a:solidFill>
                <a:latin typeface="Times New Roman"/>
                <a:ea typeface="Times New Roman"/>
                <a:cs typeface="Times New Roman"/>
                <a:sym typeface="Times New Roman"/>
              </a:rPr>
              <a:t>Organic –</a:t>
            </a:r>
            <a:r>
              <a:rPr lang="en-US" sz="1800">
                <a:solidFill>
                  <a:schemeClr val="dk1"/>
                </a:solidFill>
                <a:latin typeface="Times New Roman"/>
                <a:ea typeface="Times New Roman"/>
                <a:cs typeface="Times New Roman"/>
                <a:sym typeface="Times New Roman"/>
              </a:rPr>
              <a:t> A software project is said to be an organic type if the team size required is adequately small, the problem is well understood and has been solved in the past and also the team members have a nominal experience regarding the problem.</a:t>
            </a:r>
            <a:endParaRPr/>
          </a:p>
          <a:p>
            <a:pPr indent="-342900" lvl="0" marL="457200" rtl="0" algn="just">
              <a:lnSpc>
                <a:spcPct val="150000"/>
              </a:lnSpc>
              <a:spcBef>
                <a:spcPts val="1000"/>
              </a:spcBef>
              <a:spcAft>
                <a:spcPts val="0"/>
              </a:spcAft>
              <a:buSzPts val="1800"/>
              <a:buNone/>
            </a:pPr>
            <a:r>
              <a:t/>
            </a:r>
            <a:endParaRPr sz="1800">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COCOMO Model</a:t>
            </a:r>
            <a:endParaRPr/>
          </a:p>
        </p:txBody>
      </p:sp>
      <p:sp>
        <p:nvSpPr>
          <p:cNvPr id="228" name="Google Shape;228;p2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29" name="Google Shape;229;p22"/>
          <p:cNvSpPr txBox="1"/>
          <p:nvPr>
            <p:ph idx="1" type="body"/>
          </p:nvPr>
        </p:nvSpPr>
        <p:spPr>
          <a:xfrm>
            <a:off x="304800" y="870857"/>
            <a:ext cx="8229600" cy="5558078"/>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lang="en-US" sz="1800">
                <a:solidFill>
                  <a:schemeClr val="dk1"/>
                </a:solidFill>
                <a:latin typeface="Times New Roman"/>
                <a:ea typeface="Times New Roman"/>
                <a:cs typeface="Times New Roman"/>
                <a:sym typeface="Times New Roman"/>
              </a:rPr>
              <a:t>Semi-detached –</a:t>
            </a:r>
            <a:r>
              <a:rPr lang="en-US" sz="1800">
                <a:solidFill>
                  <a:schemeClr val="dk1"/>
                </a:solidFill>
                <a:latin typeface="Times New Roman"/>
                <a:ea typeface="Times New Roman"/>
                <a:cs typeface="Times New Roman"/>
                <a:sym typeface="Times New Roman"/>
              </a:rPr>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endParaRPr/>
          </a:p>
          <a:p>
            <a:pPr indent="-342900" lvl="0" marL="457200" rtl="0" algn="just">
              <a:lnSpc>
                <a:spcPct val="150000"/>
              </a:lnSpc>
              <a:spcBef>
                <a:spcPts val="1000"/>
              </a:spcBef>
              <a:spcAft>
                <a:spcPts val="0"/>
              </a:spcAft>
              <a:buSzPts val="1800"/>
              <a:buChar char="•"/>
            </a:pPr>
            <a:r>
              <a:rPr b="1" lang="en-US" sz="1800">
                <a:solidFill>
                  <a:schemeClr val="dk1"/>
                </a:solidFill>
                <a:latin typeface="Times New Roman"/>
                <a:ea typeface="Times New Roman"/>
                <a:cs typeface="Times New Roman"/>
                <a:sym typeface="Times New Roman"/>
              </a:rPr>
              <a:t>Embedded –</a:t>
            </a:r>
            <a:r>
              <a:rPr lang="en-US" sz="1800">
                <a:solidFill>
                  <a:schemeClr val="dk1"/>
                </a:solidFill>
                <a:latin typeface="Times New Roman"/>
                <a:ea typeface="Times New Roman"/>
                <a:cs typeface="Times New Roman"/>
                <a:sym typeface="Times New Roman"/>
              </a:rPr>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endParaRPr/>
          </a:p>
          <a:p>
            <a:pPr indent="-342900" lvl="0" marL="457200" rtl="0" algn="just">
              <a:lnSpc>
                <a:spcPct val="150000"/>
              </a:lnSpc>
              <a:spcBef>
                <a:spcPts val="1000"/>
              </a:spcBef>
              <a:spcAft>
                <a:spcPts val="0"/>
              </a:spcAft>
              <a:buSzPts val="1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901592" y="1854747"/>
            <a:ext cx="7826002" cy="4039737"/>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SzPts val="2800"/>
              <a:buChar char="•"/>
            </a:pPr>
            <a:r>
              <a:rPr b="1" i="0" lang="en-US" sz="2000" u="none" cap="none" strike="noStrike">
                <a:solidFill>
                  <a:schemeClr val="dk1"/>
                </a:solidFill>
                <a:latin typeface="Times New Roman"/>
                <a:ea typeface="Times New Roman"/>
                <a:cs typeface="Times New Roman"/>
                <a:sym typeface="Times New Roman"/>
              </a:rPr>
              <a:t>What is Estimation</a:t>
            </a:r>
            <a:endParaRPr/>
          </a:p>
          <a:p>
            <a:pPr indent="-342900" lvl="0" marL="342900" rtl="0" algn="l">
              <a:lnSpc>
                <a:spcPct val="150000"/>
              </a:lnSpc>
              <a:spcBef>
                <a:spcPts val="0"/>
              </a:spcBef>
              <a:spcAft>
                <a:spcPts val="0"/>
              </a:spcAft>
              <a:buSzPts val="2800"/>
              <a:buChar char="•"/>
            </a:pPr>
            <a:r>
              <a:rPr b="1" lang="en-US" sz="2000">
                <a:latin typeface="Times New Roman"/>
                <a:ea typeface="Times New Roman"/>
                <a:cs typeface="Times New Roman"/>
                <a:sym typeface="Times New Roman"/>
              </a:rPr>
              <a:t>Decomposition Technique- Problem Based Estimation</a:t>
            </a:r>
            <a:endParaRPr/>
          </a:p>
          <a:p>
            <a:pPr indent="-342900" lvl="0" marL="342900" rtl="0" algn="l">
              <a:lnSpc>
                <a:spcPct val="150000"/>
              </a:lnSpc>
              <a:spcBef>
                <a:spcPts val="0"/>
              </a:spcBef>
              <a:spcAft>
                <a:spcPts val="0"/>
              </a:spcAft>
              <a:buSzPts val="2800"/>
              <a:buChar char="•"/>
            </a:pPr>
            <a:r>
              <a:rPr b="1" lang="en-US" sz="2000">
                <a:latin typeface="Times New Roman"/>
                <a:ea typeface="Times New Roman"/>
                <a:cs typeface="Times New Roman"/>
                <a:sym typeface="Times New Roman"/>
              </a:rPr>
              <a:t>Function Point Analysis</a:t>
            </a:r>
            <a:endParaRPr/>
          </a:p>
          <a:p>
            <a:pPr indent="-342900" lvl="0" marL="342900" rtl="0" algn="l">
              <a:lnSpc>
                <a:spcPct val="150000"/>
              </a:lnSpc>
              <a:spcBef>
                <a:spcPts val="0"/>
              </a:spcBef>
              <a:spcAft>
                <a:spcPts val="0"/>
              </a:spcAft>
              <a:buSzPts val="2800"/>
              <a:buChar char="•"/>
            </a:pPr>
            <a:r>
              <a:rPr b="1" i="0" lang="en-US" sz="2000">
                <a:solidFill>
                  <a:schemeClr val="dk1"/>
                </a:solidFill>
                <a:latin typeface="Times New Roman"/>
                <a:ea typeface="Times New Roman"/>
                <a:cs typeface="Times New Roman"/>
                <a:sym typeface="Times New Roman"/>
              </a:rPr>
              <a:t>Lines of Code</a:t>
            </a:r>
            <a:endParaRPr/>
          </a:p>
          <a:p>
            <a:pPr indent="-342900" lvl="0" marL="342900" rtl="0" algn="l">
              <a:lnSpc>
                <a:spcPct val="150000"/>
              </a:lnSpc>
              <a:spcBef>
                <a:spcPts val="0"/>
              </a:spcBef>
              <a:spcAft>
                <a:spcPts val="0"/>
              </a:spcAft>
              <a:buSzPts val="2800"/>
              <a:buChar char="•"/>
            </a:pPr>
            <a:r>
              <a:rPr b="1" i="0" lang="en-US" sz="2000">
                <a:solidFill>
                  <a:schemeClr val="dk1"/>
                </a:solidFill>
                <a:latin typeface="Times New Roman"/>
                <a:ea typeface="Times New Roman"/>
                <a:cs typeface="Times New Roman"/>
                <a:sym typeface="Times New Roman"/>
              </a:rPr>
              <a:t>COCOMO Model </a:t>
            </a:r>
            <a:endParaRPr/>
          </a:p>
          <a:p>
            <a:pPr indent="-342900" lvl="0" marL="342900" rtl="0" algn="l">
              <a:lnSpc>
                <a:spcPct val="150000"/>
              </a:lnSpc>
              <a:spcBef>
                <a:spcPts val="0"/>
              </a:spcBef>
              <a:spcAft>
                <a:spcPts val="0"/>
              </a:spcAft>
              <a:buSzPts val="2800"/>
              <a:buChar char="•"/>
            </a:pPr>
            <a:r>
              <a:rPr b="1" lang="en-US" sz="2000">
                <a:solidFill>
                  <a:schemeClr val="dk1"/>
                </a:solidFill>
                <a:latin typeface="Times New Roman"/>
                <a:ea typeface="Times New Roman"/>
                <a:cs typeface="Times New Roman"/>
                <a:sym typeface="Times New Roman"/>
              </a:rPr>
              <a:t>Practice Questions</a:t>
            </a:r>
            <a:endParaRPr/>
          </a:p>
          <a:p>
            <a:pPr indent="0" lvl="0" marL="0" rtl="0" algn="l">
              <a:lnSpc>
                <a:spcPct val="150000"/>
              </a:lnSpc>
              <a:spcBef>
                <a:spcPts val="0"/>
              </a:spcBef>
              <a:spcAft>
                <a:spcPts val="0"/>
              </a:spcAft>
              <a:buSzPts val="2800"/>
              <a:buNone/>
            </a:pPr>
            <a:r>
              <a:rPr b="1" i="0" lang="en-US"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1600">
              <a:latin typeface="Times"/>
              <a:ea typeface="Times"/>
              <a:cs typeface="Times"/>
              <a:sym typeface="Times"/>
            </a:endParaRPr>
          </a:p>
          <a:p>
            <a:pPr indent="-165100" lvl="0" marL="342900" marR="0" rtl="0" algn="l">
              <a:lnSpc>
                <a:spcPct val="150000"/>
              </a:lnSpc>
              <a:spcBef>
                <a:spcPts val="0"/>
              </a:spcBef>
              <a:spcAft>
                <a:spcPts val="0"/>
              </a:spcAft>
              <a:buClr>
                <a:schemeClr val="dk1"/>
              </a:buClr>
              <a:buSzPts val="2800"/>
              <a:buFont typeface="Times New Roman"/>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COCOMO Model</a:t>
            </a:r>
            <a:endParaRPr/>
          </a:p>
        </p:txBody>
      </p:sp>
      <p:sp>
        <p:nvSpPr>
          <p:cNvPr id="235" name="Google Shape;235;p2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pic>
        <p:nvPicPr>
          <p:cNvPr id="236" name="Google Shape;236;p23"/>
          <p:cNvPicPr preferRelativeResize="0"/>
          <p:nvPr/>
        </p:nvPicPr>
        <p:blipFill rotWithShape="1">
          <a:blip r:embed="rId3">
            <a:alphaModFix/>
          </a:blip>
          <a:srcRect b="0" l="0" r="0" t="0"/>
          <a:stretch/>
        </p:blipFill>
        <p:spPr>
          <a:xfrm>
            <a:off x="357158" y="942738"/>
            <a:ext cx="7897566" cy="5204782"/>
          </a:xfrm>
          <a:prstGeom prst="rect">
            <a:avLst/>
          </a:prstGeom>
          <a:noFill/>
          <a:ln>
            <a:noFill/>
          </a:ln>
        </p:spPr>
      </p:pic>
      <p:sp>
        <p:nvSpPr>
          <p:cNvPr id="237" name="Google Shape;237;p23"/>
          <p:cNvSpPr txBox="1"/>
          <p:nvPr/>
        </p:nvSpPr>
        <p:spPr>
          <a:xfrm>
            <a:off x="3000364" y="6286520"/>
            <a:ext cx="38779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Figure3 : Graph of COCOMO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COCOMO Model Types</a:t>
            </a:r>
            <a:endParaRPr/>
          </a:p>
        </p:txBody>
      </p:sp>
      <p:sp>
        <p:nvSpPr>
          <p:cNvPr id="243" name="Google Shape;243;p24"/>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44" name="Google Shape;244;p24"/>
          <p:cNvSpPr txBox="1"/>
          <p:nvPr>
            <p:ph idx="1" type="body"/>
          </p:nvPr>
        </p:nvSpPr>
        <p:spPr>
          <a:xfrm>
            <a:off x="304800" y="870857"/>
            <a:ext cx="8229600" cy="5216525"/>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COCOMO consists of a hierarchy of three increasingly detailed and accurate forms:</a:t>
            </a:r>
            <a:endParaRPr/>
          </a:p>
          <a:p>
            <a:pPr indent="-342900" lvl="1" marL="914400" rtl="0" algn="just">
              <a:lnSpc>
                <a:spcPct val="150000"/>
              </a:lnSpc>
              <a:spcBef>
                <a:spcPts val="500"/>
              </a:spcBef>
              <a:spcAft>
                <a:spcPts val="0"/>
              </a:spcAft>
              <a:buSzPts val="1800"/>
              <a:buFont typeface="Arial"/>
              <a:buAutoNum type="arabicPeriod"/>
            </a:pPr>
            <a:r>
              <a:rPr lang="en-US" sz="1800">
                <a:solidFill>
                  <a:schemeClr val="dk1"/>
                </a:solidFill>
                <a:latin typeface="Times New Roman"/>
                <a:ea typeface="Times New Roman"/>
                <a:cs typeface="Times New Roman"/>
                <a:sym typeface="Times New Roman"/>
              </a:rPr>
              <a:t>Basic COCOMO Model</a:t>
            </a:r>
            <a:endParaRPr/>
          </a:p>
          <a:p>
            <a:pPr indent="-342900" lvl="1" marL="914400" rtl="0" algn="just">
              <a:lnSpc>
                <a:spcPct val="150000"/>
              </a:lnSpc>
              <a:spcBef>
                <a:spcPts val="500"/>
              </a:spcBef>
              <a:spcAft>
                <a:spcPts val="0"/>
              </a:spcAft>
              <a:buSzPts val="1800"/>
              <a:buFont typeface="Arial"/>
              <a:buAutoNum type="arabicPeriod"/>
            </a:pPr>
            <a:r>
              <a:rPr lang="en-US" sz="1800">
                <a:solidFill>
                  <a:schemeClr val="dk1"/>
                </a:solidFill>
                <a:latin typeface="Times New Roman"/>
                <a:ea typeface="Times New Roman"/>
                <a:cs typeface="Times New Roman"/>
                <a:sym typeface="Times New Roman"/>
              </a:rPr>
              <a:t>Intermediate COCOMO Model</a:t>
            </a:r>
            <a:endParaRPr/>
          </a:p>
          <a:p>
            <a:pPr indent="-342900" lvl="1" marL="914400" rtl="0" algn="just">
              <a:lnSpc>
                <a:spcPct val="150000"/>
              </a:lnSpc>
              <a:spcBef>
                <a:spcPts val="500"/>
              </a:spcBef>
              <a:spcAft>
                <a:spcPts val="0"/>
              </a:spcAft>
              <a:buSzPts val="1800"/>
              <a:buFont typeface="Arial"/>
              <a:buAutoNum type="arabicPeriod"/>
            </a:pPr>
            <a:r>
              <a:rPr lang="en-US" sz="1800">
                <a:solidFill>
                  <a:schemeClr val="dk1"/>
                </a:solidFill>
                <a:latin typeface="Times New Roman"/>
                <a:ea typeface="Times New Roman"/>
                <a:cs typeface="Times New Roman"/>
                <a:sym typeface="Times New Roman"/>
              </a:rPr>
              <a:t>Detailed COCOMO Model</a:t>
            </a:r>
            <a:endParaRPr/>
          </a:p>
          <a:p>
            <a:pPr indent="-342900" lvl="0" marL="457200" rtl="0" algn="just">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The first level, </a:t>
            </a:r>
            <a:r>
              <a:rPr b="1" lang="en-US" sz="1800">
                <a:solidFill>
                  <a:schemeClr val="dk1"/>
                </a:solidFill>
                <a:latin typeface="Times New Roman"/>
                <a:ea typeface="Times New Roman"/>
                <a:cs typeface="Times New Roman"/>
                <a:sym typeface="Times New Roman"/>
              </a:rPr>
              <a:t>Basic COCOMO</a:t>
            </a:r>
            <a:r>
              <a:rPr lang="en-US" sz="1800">
                <a:solidFill>
                  <a:schemeClr val="dk1"/>
                </a:solidFill>
                <a:latin typeface="Times New Roman"/>
                <a:ea typeface="Times New Roman"/>
                <a:cs typeface="Times New Roman"/>
                <a:sym typeface="Times New Roman"/>
              </a:rPr>
              <a:t> can be used for quick and slightly rough calculations of Software Costs. Its accuracy is somewhat restricted due to the absence of sufficient factor considerations.</a:t>
            </a:r>
            <a:endParaRPr/>
          </a:p>
          <a:p>
            <a:pPr indent="-342900" lvl="0" marL="457200" rtl="0" algn="just">
              <a:lnSpc>
                <a:spcPct val="150000"/>
              </a:lnSpc>
              <a:spcBef>
                <a:spcPts val="1000"/>
              </a:spcBef>
              <a:spcAft>
                <a:spcPts val="0"/>
              </a:spcAft>
              <a:buSzPts val="1800"/>
              <a:buChar char="•"/>
            </a:pPr>
            <a:r>
              <a:rPr b="1" lang="en-US" sz="1800">
                <a:solidFill>
                  <a:schemeClr val="dk1"/>
                </a:solidFill>
                <a:latin typeface="Times New Roman"/>
                <a:ea typeface="Times New Roman"/>
                <a:cs typeface="Times New Roman"/>
                <a:sym typeface="Times New Roman"/>
              </a:rPr>
              <a:t>Intermediate COCOMO </a:t>
            </a:r>
            <a:r>
              <a:rPr lang="en-US" sz="1800">
                <a:solidFill>
                  <a:schemeClr val="dk1"/>
                </a:solidFill>
                <a:latin typeface="Times New Roman"/>
                <a:ea typeface="Times New Roman"/>
                <a:cs typeface="Times New Roman"/>
                <a:sym typeface="Times New Roman"/>
              </a:rPr>
              <a:t>takes these Cost Drivers into account and </a:t>
            </a:r>
            <a:r>
              <a:rPr b="1" lang="en-US" sz="1800">
                <a:solidFill>
                  <a:schemeClr val="dk1"/>
                </a:solidFill>
                <a:latin typeface="Times New Roman"/>
                <a:ea typeface="Times New Roman"/>
                <a:cs typeface="Times New Roman"/>
                <a:sym typeface="Times New Roman"/>
              </a:rPr>
              <a:t>Detailed COCOMO </a:t>
            </a:r>
            <a:r>
              <a:rPr lang="en-US" sz="1800">
                <a:solidFill>
                  <a:schemeClr val="dk1"/>
                </a:solidFill>
                <a:latin typeface="Times New Roman"/>
                <a:ea typeface="Times New Roman"/>
                <a:cs typeface="Times New Roman"/>
                <a:sym typeface="Times New Roman"/>
              </a:rPr>
              <a:t>additionally accounts for the influence of individual project phases, i.e in case of detailed, it accounts for both these cost drivers and also calculations are performed phase wise henceforth producing a more accurate result. </a:t>
            </a:r>
            <a:endParaRPr/>
          </a:p>
          <a:p>
            <a:pPr indent="-228600" lvl="0" marL="457200" rtl="0" algn="just">
              <a:lnSpc>
                <a:spcPct val="150000"/>
              </a:lnSpc>
              <a:spcBef>
                <a:spcPts val="1000"/>
              </a:spcBef>
              <a:spcAft>
                <a:spcPts val="0"/>
              </a:spcAft>
              <a:buSzPts val="1800"/>
              <a:buNone/>
            </a:pPr>
            <a:r>
              <a:t/>
            </a:r>
            <a:endParaRPr sz="1800">
              <a:latin typeface="Times"/>
              <a:ea typeface="Times"/>
              <a:cs typeface="Times"/>
              <a:sym typeface="Time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Basic Model - Estimation of Effort</a:t>
            </a:r>
            <a:endParaRPr/>
          </a:p>
        </p:txBody>
      </p:sp>
      <p:sp>
        <p:nvSpPr>
          <p:cNvPr id="250" name="Google Shape;250;p2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51" name="Google Shape;251;p25"/>
          <p:cNvSpPr txBox="1"/>
          <p:nvPr/>
        </p:nvSpPr>
        <p:spPr>
          <a:xfrm>
            <a:off x="4876800" y="1066800"/>
            <a:ext cx="4071018" cy="529375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above formula is used for the cost estimation of for the basic COCOMO model, and also is used in the subsequent models. </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constant values </a:t>
            </a:r>
            <a:r>
              <a:rPr b="0" i="1" lang="en-US" sz="1800" u="none" cap="none" strike="noStrike">
                <a:solidFill>
                  <a:srgbClr val="C00000"/>
                </a:solidFill>
                <a:latin typeface="Times New Roman"/>
                <a:ea typeface="Times New Roman"/>
                <a:cs typeface="Times New Roman"/>
                <a:sym typeface="Times New Roman"/>
              </a:rPr>
              <a:t>a, b, c </a:t>
            </a:r>
            <a:r>
              <a:rPr b="0" i="0" lang="en-US" sz="1800" u="none" cap="none" strike="noStrike">
                <a:solidFill>
                  <a:srgbClr val="000000"/>
                </a:solidFill>
                <a:latin typeface="Times New Roman"/>
                <a:ea typeface="Times New Roman"/>
                <a:cs typeface="Times New Roman"/>
                <a:sym typeface="Times New Roman"/>
              </a:rPr>
              <a:t>and </a:t>
            </a:r>
            <a:r>
              <a:rPr b="0" i="1" lang="en-US" sz="1800" u="none" cap="none" strike="noStrike">
                <a:solidFill>
                  <a:srgbClr val="C00000"/>
                </a:solidFill>
                <a:latin typeface="Times New Roman"/>
                <a:ea typeface="Times New Roman"/>
                <a:cs typeface="Times New Roman"/>
                <a:sym typeface="Times New Roman"/>
              </a:rPr>
              <a:t>d</a:t>
            </a:r>
            <a:r>
              <a:rPr b="0" i="0" lang="en-US" sz="1800" u="none" cap="none" strike="noStrike">
                <a:solidFill>
                  <a:srgbClr val="000000"/>
                </a:solidFill>
                <a:latin typeface="Times New Roman"/>
                <a:ea typeface="Times New Roman"/>
                <a:cs typeface="Times New Roman"/>
                <a:sym typeface="Times New Roman"/>
              </a:rPr>
              <a:t> for the Basic Model for the different categories of system are given in table.</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effort is measured in Person-Months</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As evident from the formula is dependent on Kilo-Lines of code (KLOC).</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development time is measured in months.</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2" name="Google Shape;252;p25"/>
          <p:cNvSpPr txBox="1"/>
          <p:nvPr/>
        </p:nvSpPr>
        <p:spPr>
          <a:xfrm>
            <a:off x="827314" y="1306286"/>
            <a:ext cx="2844800" cy="19697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E = a(KLOC)</a:t>
            </a:r>
            <a:r>
              <a:rPr b="0" baseline="30000" i="0" lang="en-US" sz="1800" u="none" cap="none" strike="noStrike">
                <a:solidFill>
                  <a:srgbClr val="000000"/>
                </a:solidFill>
                <a:latin typeface="Times New Roman"/>
                <a:ea typeface="Times New Roman"/>
                <a:cs typeface="Times New Roman"/>
                <a:sym typeface="Times New Roman"/>
              </a:rPr>
              <a:t>b</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baseline="3000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time = c(Effort)</a:t>
            </a:r>
            <a:r>
              <a:rPr b="0" baseline="30000" i="0" lang="en-US" sz="1800" u="none" cap="none" strike="noStrike">
                <a:solidFill>
                  <a:srgbClr val="000000"/>
                </a:solidFill>
                <a:latin typeface="Times New Roman"/>
                <a:ea typeface="Times New Roman"/>
                <a:cs typeface="Times New Roman"/>
                <a:sym typeface="Times New Roman"/>
              </a:rPr>
              <a:t>d</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baseline="3000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Person required = Effort/time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53" name="Google Shape;253;p25"/>
          <p:cNvGraphicFramePr/>
          <p:nvPr/>
        </p:nvGraphicFramePr>
        <p:xfrm>
          <a:off x="165463" y="3630748"/>
          <a:ext cx="3000000" cy="3000000"/>
        </p:xfrm>
        <a:graphic>
          <a:graphicData uri="http://schemas.openxmlformats.org/drawingml/2006/table">
            <a:tbl>
              <a:tblPr bandRow="1" firstRow="1">
                <a:noFill/>
                <a:tableStyleId>{BEEFE6BC-A700-4DCB-A59E-CD1064236B85}</a:tableStyleId>
              </a:tblPr>
              <a:tblGrid>
                <a:gridCol w="891750"/>
                <a:gridCol w="891750"/>
                <a:gridCol w="891750"/>
                <a:gridCol w="891750"/>
                <a:gridCol w="891750"/>
              </a:tblGrid>
              <a:tr h="370850">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Software </a:t>
                      </a:r>
                      <a:endParaRPr/>
                    </a:p>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Projects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Times New Roman"/>
                          <a:ea typeface="Times New Roman"/>
                          <a:cs typeface="Times New Roman"/>
                          <a:sym typeface="Times New Roman"/>
                        </a:rPr>
                        <a:t>a</a:t>
                      </a:r>
                      <a:endParaRPr sz="12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Times New Roman"/>
                          <a:ea typeface="Times New Roman"/>
                          <a:cs typeface="Times New Roman"/>
                          <a:sym typeface="Times New Roman"/>
                        </a:rPr>
                        <a:t>b</a:t>
                      </a:r>
                      <a:endParaRPr sz="12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Times New Roman"/>
                          <a:ea typeface="Times New Roman"/>
                          <a:cs typeface="Times New Roman"/>
                          <a:sym typeface="Times New Roman"/>
                        </a:rPr>
                        <a:t>c</a:t>
                      </a:r>
                      <a:endParaRPr sz="12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1"/>
                          </a:solidFill>
                          <a:latin typeface="Times New Roman"/>
                          <a:ea typeface="Times New Roman"/>
                          <a:cs typeface="Times New Roman"/>
                          <a:sym typeface="Times New Roman"/>
                        </a:rPr>
                        <a:t>d</a:t>
                      </a:r>
                      <a:endParaRPr sz="12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Organic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2.4</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1.05</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2.5</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0.38</a:t>
                      </a:r>
                      <a:endParaRPr sz="12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Semi-Detached</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3.0</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1.12</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2.5</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0.35</a:t>
                      </a:r>
                      <a:endParaRPr sz="12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Embedded</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3.6</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1.20</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2.5</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0.32</a:t>
                      </a:r>
                      <a:endParaRPr sz="12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Basic Model - Estimation of Effort</a:t>
            </a:r>
            <a:endParaRPr/>
          </a:p>
        </p:txBody>
      </p:sp>
      <p:sp>
        <p:nvSpPr>
          <p:cNvPr id="259" name="Google Shape;259;p2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60" name="Google Shape;260;p26"/>
          <p:cNvSpPr txBox="1"/>
          <p:nvPr/>
        </p:nvSpPr>
        <p:spPr>
          <a:xfrm>
            <a:off x="152400" y="816429"/>
            <a:ext cx="8991600" cy="577081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Example1:</a:t>
            </a:r>
            <a:r>
              <a:rPr b="0" i="1" lang="en-US" sz="1800" u="none" cap="none" strike="noStrike">
                <a:solidFill>
                  <a:schemeClr val="dk1"/>
                </a:solidFill>
                <a:latin typeface="Times New Roman"/>
                <a:ea typeface="Times New Roman"/>
                <a:cs typeface="Times New Roman"/>
                <a:sym typeface="Times New Roman"/>
              </a:rPr>
              <a:t> Suppose a project was estimated to be 400 KLOC. Calculate the effort and development time for each of the three model i.e., organic, semi-detached &amp; embedded.</a:t>
            </a:r>
            <a:endParaRPr/>
          </a:p>
          <a:p>
            <a:pPr indent="0" lvl="0" marL="0" marR="0" rtl="0" algn="just">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Solution:</a:t>
            </a:r>
            <a:r>
              <a:rPr b="0" i="0" lang="en-US" sz="1800" u="none" cap="none" strike="noStrike">
                <a:solidFill>
                  <a:schemeClr val="dk1"/>
                </a:solidFill>
                <a:latin typeface="Times New Roman"/>
                <a:ea typeface="Times New Roman"/>
                <a:cs typeface="Times New Roman"/>
                <a:sym typeface="Times New Roman"/>
              </a:rPr>
              <a:t> The basic COCOMO equation takes the form:</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Estimated Size of project= 400 KLOC				</a:t>
            </a:r>
            <a:r>
              <a:rPr b="0" i="0" lang="en-US" sz="1800" u="none" cap="none" strike="noStrike">
                <a:solidFill>
                  <a:srgbClr val="000000"/>
                </a:solidFill>
                <a:latin typeface="Times New Roman"/>
                <a:ea typeface="Times New Roman"/>
                <a:cs typeface="Times New Roman"/>
                <a:sym typeface="Times New Roman"/>
              </a:rPr>
              <a:t> E = a(KLOC)</a:t>
            </a:r>
            <a:r>
              <a:rPr b="0" baseline="30000" i="0" lang="en-US" sz="1800" u="none" cap="none" strike="noStrike">
                <a:solidFill>
                  <a:srgbClr val="000000"/>
                </a:solidFill>
                <a:latin typeface="Times New Roman"/>
                <a:ea typeface="Times New Roman"/>
                <a:cs typeface="Times New Roman"/>
                <a:sym typeface="Times New Roman"/>
              </a:rPr>
              <a:t>b</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baseline="3000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time = c(Effort)</a:t>
            </a:r>
            <a:r>
              <a:rPr b="0" baseline="30000" i="0" lang="en-US" sz="1800" u="none" cap="none" strike="noStrike">
                <a:solidFill>
                  <a:srgbClr val="000000"/>
                </a:solidFill>
                <a:latin typeface="Times New Roman"/>
                <a:ea typeface="Times New Roman"/>
                <a:cs typeface="Times New Roman"/>
                <a:sym typeface="Times New Roman"/>
              </a:rPr>
              <a:t>d</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(i)Organic Mode</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E = 2.4 × (400)</a:t>
            </a:r>
            <a:r>
              <a:rPr b="0" baseline="30000" i="0" lang="en-US" sz="1800" u="none" cap="none" strike="noStrike">
                <a:solidFill>
                  <a:schemeClr val="dk1"/>
                </a:solidFill>
                <a:latin typeface="Times New Roman"/>
                <a:ea typeface="Times New Roman"/>
                <a:cs typeface="Times New Roman"/>
                <a:sym typeface="Times New Roman"/>
              </a:rPr>
              <a:t>1.05</a:t>
            </a:r>
            <a:r>
              <a:rPr b="0" i="0" lang="en-US" sz="1800" u="none" cap="none" strike="noStrike">
                <a:solidFill>
                  <a:schemeClr val="dk1"/>
                </a:solidFill>
                <a:latin typeface="Times New Roman"/>
                <a:ea typeface="Times New Roman"/>
                <a:cs typeface="Times New Roman"/>
                <a:sym typeface="Times New Roman"/>
              </a:rPr>
              <a:t> = 1295.31 PM</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D = 2.5 × (1295.31)</a:t>
            </a:r>
            <a:r>
              <a:rPr b="0" baseline="30000" i="0" lang="en-US" sz="1800" u="none" cap="none" strike="noStrike">
                <a:solidFill>
                  <a:schemeClr val="dk1"/>
                </a:solidFill>
                <a:latin typeface="Times New Roman"/>
                <a:ea typeface="Times New Roman"/>
                <a:cs typeface="Times New Roman"/>
                <a:sym typeface="Times New Roman"/>
              </a:rPr>
              <a:t>0.38</a:t>
            </a:r>
            <a:r>
              <a:rPr b="0" i="0" lang="en-US" sz="1800" u="none" cap="none" strike="noStrike">
                <a:solidFill>
                  <a:schemeClr val="dk1"/>
                </a:solidFill>
                <a:latin typeface="Times New Roman"/>
                <a:ea typeface="Times New Roman"/>
                <a:cs typeface="Times New Roman"/>
                <a:sym typeface="Times New Roman"/>
              </a:rPr>
              <a:t>=38.07 PM</a:t>
            </a:r>
            <a:endParaRPr/>
          </a:p>
          <a:p>
            <a:pPr indent="0" lvl="0" marL="0" marR="0" rtl="0" algn="just">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(ii)Semidetached Mode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E = 3.0 × (400)</a:t>
            </a:r>
            <a:r>
              <a:rPr b="0" baseline="30000" i="0" lang="en-US" sz="1800" u="none" cap="none" strike="noStrike">
                <a:solidFill>
                  <a:schemeClr val="dk1"/>
                </a:solidFill>
                <a:latin typeface="Times New Roman"/>
                <a:ea typeface="Times New Roman"/>
                <a:cs typeface="Times New Roman"/>
                <a:sym typeface="Times New Roman"/>
              </a:rPr>
              <a:t>1.12</a:t>
            </a:r>
            <a:r>
              <a:rPr b="0" i="0" lang="en-US" sz="1800" u="none" cap="none" strike="noStrike">
                <a:solidFill>
                  <a:schemeClr val="dk1"/>
                </a:solidFill>
                <a:latin typeface="Times New Roman"/>
                <a:ea typeface="Times New Roman"/>
                <a:cs typeface="Times New Roman"/>
                <a:sym typeface="Times New Roman"/>
              </a:rPr>
              <a:t>=2462.79 PM</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D = 2.5 × (2462.79)</a:t>
            </a:r>
            <a:r>
              <a:rPr b="0" baseline="30000" i="0" lang="en-US" sz="1800" u="none" cap="none" strike="noStrike">
                <a:solidFill>
                  <a:schemeClr val="dk1"/>
                </a:solidFill>
                <a:latin typeface="Times New Roman"/>
                <a:ea typeface="Times New Roman"/>
                <a:cs typeface="Times New Roman"/>
                <a:sym typeface="Times New Roman"/>
              </a:rPr>
              <a:t>0.35</a:t>
            </a:r>
            <a:r>
              <a:rPr b="0" i="0" lang="en-US" sz="1800" u="none" cap="none" strike="noStrike">
                <a:solidFill>
                  <a:schemeClr val="dk1"/>
                </a:solidFill>
                <a:latin typeface="Times New Roman"/>
                <a:ea typeface="Times New Roman"/>
                <a:cs typeface="Times New Roman"/>
                <a:sym typeface="Times New Roman"/>
              </a:rPr>
              <a:t>=38.45 PM</a:t>
            </a:r>
            <a:endParaRPr/>
          </a:p>
          <a:p>
            <a:pPr indent="0" lvl="0" marL="0" marR="0" rtl="0" algn="just">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(iii) Embedded Mode</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E = 3.6 × (400)</a:t>
            </a:r>
            <a:r>
              <a:rPr b="0" baseline="30000" i="0" lang="en-US" sz="1800" u="none" cap="none" strike="noStrike">
                <a:solidFill>
                  <a:schemeClr val="dk1"/>
                </a:solidFill>
                <a:latin typeface="Times New Roman"/>
                <a:ea typeface="Times New Roman"/>
                <a:cs typeface="Times New Roman"/>
                <a:sym typeface="Times New Roman"/>
              </a:rPr>
              <a:t>1.20</a:t>
            </a:r>
            <a:r>
              <a:rPr b="0" i="0" lang="en-US" sz="1800" u="none" cap="none" strike="noStrike">
                <a:solidFill>
                  <a:schemeClr val="dk1"/>
                </a:solidFill>
                <a:latin typeface="Times New Roman"/>
                <a:ea typeface="Times New Roman"/>
                <a:cs typeface="Times New Roman"/>
                <a:sym typeface="Times New Roman"/>
              </a:rPr>
              <a:t> = 4772.81 PM</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D = 2.5 × (4772.8)</a:t>
            </a:r>
            <a:r>
              <a:rPr b="0" baseline="30000" i="0" lang="en-US" sz="1800" u="none" cap="none" strike="noStrike">
                <a:solidFill>
                  <a:schemeClr val="dk1"/>
                </a:solidFill>
                <a:latin typeface="Times New Roman"/>
                <a:ea typeface="Times New Roman"/>
                <a:cs typeface="Times New Roman"/>
                <a:sym typeface="Times New Roman"/>
              </a:rPr>
              <a:t>0.32</a:t>
            </a:r>
            <a:r>
              <a:rPr b="0" i="0" lang="en-US" sz="1800" u="none" cap="none" strike="noStrike">
                <a:solidFill>
                  <a:schemeClr val="dk1"/>
                </a:solidFill>
                <a:latin typeface="Times New Roman"/>
                <a:ea typeface="Times New Roman"/>
                <a:cs typeface="Times New Roman"/>
                <a:sym typeface="Times New Roman"/>
              </a:rPr>
              <a:t> = 38 PM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Basic Model - Estimation of Effort</a:t>
            </a:r>
            <a:endParaRPr/>
          </a:p>
        </p:txBody>
      </p:sp>
      <p:sp>
        <p:nvSpPr>
          <p:cNvPr id="266" name="Google Shape;266;p9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67" name="Google Shape;267;p96"/>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200" u="none" cap="none" strike="noStrike">
              <a:solidFill>
                <a:schemeClr val="lt1"/>
              </a:solidFill>
              <a:latin typeface="Times New Roman"/>
              <a:ea typeface="Times New Roman"/>
              <a:cs typeface="Times New Roman"/>
              <a:sym typeface="Times New Roman"/>
            </a:endParaRPr>
          </a:p>
        </p:txBody>
      </p:sp>
      <p:sp>
        <p:nvSpPr>
          <p:cNvPr id="268" name="Google Shape;268;p96"/>
          <p:cNvSpPr txBox="1"/>
          <p:nvPr>
            <p:ph idx="1" type="body"/>
          </p:nvPr>
        </p:nvSpPr>
        <p:spPr>
          <a:xfrm>
            <a:off x="409136" y="1201615"/>
            <a:ext cx="8534400" cy="4525963"/>
          </a:xfrm>
          <a:prstGeom prst="rect">
            <a:avLst/>
          </a:prstGeom>
          <a:noFill/>
          <a:ln>
            <a:noFill/>
          </a:ln>
        </p:spPr>
        <p:txBody>
          <a:bodyPr anchorCtr="0" anchor="t" bIns="0" lIns="0" spcFirstLastPara="1" rIns="0" wrap="square" tIns="0">
            <a:normAutofit/>
          </a:bodyPr>
          <a:lstStyle/>
          <a:p>
            <a:pPr indent="0" lvl="0" marL="0" rtl="0" algn="l">
              <a:lnSpc>
                <a:spcPct val="150000"/>
              </a:lnSpc>
              <a:spcBef>
                <a:spcPts val="1000"/>
              </a:spcBef>
              <a:spcAft>
                <a:spcPts val="0"/>
              </a:spcAft>
              <a:buSzPts val="1800"/>
              <a:buNone/>
            </a:pPr>
            <a:r>
              <a:rPr b="1" i="1" lang="en-US" sz="1800">
                <a:solidFill>
                  <a:schemeClr val="dk1"/>
                </a:solidFill>
                <a:latin typeface="Times New Roman"/>
                <a:ea typeface="Times New Roman"/>
                <a:cs typeface="Times New Roman"/>
                <a:sym typeface="Times New Roman"/>
              </a:rPr>
              <a:t>Example 2:</a:t>
            </a:r>
            <a:r>
              <a:rPr i="1" lang="en-US" sz="1800">
                <a:solidFill>
                  <a:schemeClr val="dk1"/>
                </a:solidFill>
                <a:latin typeface="Times New Roman"/>
                <a:ea typeface="Times New Roman"/>
                <a:cs typeface="Times New Roman"/>
                <a:sym typeface="Times New Roman"/>
              </a:rPr>
              <a:t> A project size of 200 KLOC is to be developed. Software development team has average experience on similar type of projects. The project schedule is not very tight. Calculate the Effort, development time, average staff size, and productivity of the project.</a:t>
            </a:r>
            <a:endParaRPr/>
          </a:p>
          <a:p>
            <a:pPr indent="0" lvl="0" marL="0" rtl="0" algn="l">
              <a:lnSpc>
                <a:spcPct val="150000"/>
              </a:lnSpc>
              <a:spcBef>
                <a:spcPts val="1000"/>
              </a:spcBef>
              <a:spcAft>
                <a:spcPts val="0"/>
              </a:spcAft>
              <a:buSzPts val="1800"/>
              <a:buNone/>
            </a:pPr>
            <a:r>
              <a:t/>
            </a:r>
            <a:endParaRPr b="1" sz="18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Solution:</a:t>
            </a:r>
            <a:r>
              <a:rPr lang="en-US" sz="1800">
                <a:solidFill>
                  <a:schemeClr val="dk1"/>
                </a:solidFill>
                <a:latin typeface="Times New Roman"/>
                <a:ea typeface="Times New Roman"/>
                <a:cs typeface="Times New Roman"/>
                <a:sym typeface="Times New Roman"/>
              </a:rPr>
              <a:t> The semidetached mode is the most appropriate mode, keeping in view the size, schedule and experience of development time. </a:t>
            </a:r>
            <a:endParaRPr/>
          </a:p>
          <a:p>
            <a:pPr indent="0" lvl="0" marL="0" rtl="0" algn="l">
              <a:lnSpc>
                <a:spcPct val="15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E = 3.0×(200)</a:t>
            </a:r>
            <a:r>
              <a:rPr baseline="30000" lang="en-US" sz="1800">
                <a:solidFill>
                  <a:schemeClr val="dk1"/>
                </a:solidFill>
                <a:latin typeface="Times New Roman"/>
                <a:ea typeface="Times New Roman"/>
                <a:cs typeface="Times New Roman"/>
                <a:sym typeface="Times New Roman"/>
              </a:rPr>
              <a:t>1.12</a:t>
            </a:r>
            <a:r>
              <a:rPr lang="en-US" sz="1800">
                <a:solidFill>
                  <a:schemeClr val="dk1"/>
                </a:solidFill>
                <a:latin typeface="Times New Roman"/>
                <a:ea typeface="Times New Roman"/>
                <a:cs typeface="Times New Roman"/>
                <a:sym typeface="Times New Roman"/>
              </a:rPr>
              <a:t> = 1133.12 PM</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D = 2.5× (1133.12)</a:t>
            </a:r>
            <a:r>
              <a:rPr baseline="30000" lang="en-US" sz="1800">
                <a:solidFill>
                  <a:schemeClr val="dk1"/>
                </a:solidFill>
                <a:latin typeface="Times New Roman"/>
                <a:ea typeface="Times New Roman"/>
                <a:cs typeface="Times New Roman"/>
                <a:sym typeface="Times New Roman"/>
              </a:rPr>
              <a:t>0.35</a:t>
            </a:r>
            <a:r>
              <a:rPr lang="en-US" sz="1800">
                <a:solidFill>
                  <a:schemeClr val="dk1"/>
                </a:solidFill>
                <a:latin typeface="Times New Roman"/>
                <a:ea typeface="Times New Roman"/>
                <a:cs typeface="Times New Roman"/>
                <a:sym typeface="Times New Roman"/>
              </a:rPr>
              <a:t> = 29.3 PM</a:t>
            </a:r>
            <a:endParaRPr/>
          </a:p>
          <a:p>
            <a:pPr indent="-228600" lvl="0" marL="457200" rtl="0" algn="l">
              <a:lnSpc>
                <a:spcPct val="90000"/>
              </a:lnSpc>
              <a:spcBef>
                <a:spcPts val="1000"/>
              </a:spcBef>
              <a:spcAft>
                <a:spcPts val="0"/>
              </a:spcAft>
              <a:buClr>
                <a:schemeClr val="dk1"/>
              </a:buClr>
              <a:buSzPts val="1800"/>
              <a:buNone/>
            </a:pPr>
            <a:r>
              <a:t/>
            </a:r>
            <a:endParaRPr>
              <a:latin typeface="Times"/>
              <a:ea typeface="Times"/>
              <a:cs typeface="Times"/>
              <a:sym typeface="Times"/>
            </a:endParaRPr>
          </a:p>
        </p:txBody>
      </p:sp>
      <p:pic>
        <p:nvPicPr>
          <p:cNvPr id="269" name="Google Shape;269;p96"/>
          <p:cNvPicPr preferRelativeResize="0"/>
          <p:nvPr/>
        </p:nvPicPr>
        <p:blipFill rotWithShape="1">
          <a:blip r:embed="rId3">
            <a:alphaModFix/>
          </a:blip>
          <a:srcRect b="0" l="0" r="0" t="0"/>
          <a:stretch/>
        </p:blipFill>
        <p:spPr>
          <a:xfrm>
            <a:off x="4174671" y="3733800"/>
            <a:ext cx="4740729" cy="22515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9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Intermediate Model - Estimation of Effort</a:t>
            </a:r>
            <a:endParaRPr/>
          </a:p>
        </p:txBody>
      </p:sp>
      <p:sp>
        <p:nvSpPr>
          <p:cNvPr id="275" name="Google Shape;275;p9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76" name="Google Shape;276;p97"/>
          <p:cNvSpPr txBox="1"/>
          <p:nvPr/>
        </p:nvSpPr>
        <p:spPr>
          <a:xfrm>
            <a:off x="228600" y="1066800"/>
            <a:ext cx="8719218" cy="400109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basic COCOMO model assumes that the effort is only a function of the number of lines of code and some constants evaluated according to the different software systems. </a:t>
            </a:r>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However, in reality, no system’s effort and schedule can be solely calculated on the basis of Lines of Code. </a:t>
            </a:r>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For that, various other factors such as reliability, experience, capability. </a:t>
            </a:r>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These factors are known as Cost Drivers </a:t>
            </a:r>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Intermediate Model utilizes 15 such drivers for cost estimation.</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Intermediate Model - Estimation of Effort</a:t>
            </a:r>
            <a:endParaRPr/>
          </a:p>
        </p:txBody>
      </p:sp>
      <p:sp>
        <p:nvSpPr>
          <p:cNvPr id="282" name="Google Shape;282;p9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pic>
        <p:nvPicPr>
          <p:cNvPr id="283" name="Google Shape;283;p98"/>
          <p:cNvPicPr preferRelativeResize="0"/>
          <p:nvPr/>
        </p:nvPicPr>
        <p:blipFill rotWithShape="1">
          <a:blip r:embed="rId3">
            <a:alphaModFix/>
          </a:blip>
          <a:srcRect b="0" l="0" r="0" t="0"/>
          <a:stretch/>
        </p:blipFill>
        <p:spPr>
          <a:xfrm>
            <a:off x="1143000" y="892140"/>
            <a:ext cx="6629400" cy="56610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9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Intermediate Model - Estimation of Effort</a:t>
            </a:r>
            <a:endParaRPr/>
          </a:p>
        </p:txBody>
      </p:sp>
      <p:sp>
        <p:nvSpPr>
          <p:cNvPr id="289" name="Google Shape;289;p9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90" name="Google Shape;290;p99"/>
          <p:cNvSpPr txBox="1"/>
          <p:nvPr/>
        </p:nvSpPr>
        <p:spPr>
          <a:xfrm>
            <a:off x="416850" y="1344700"/>
            <a:ext cx="81735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The project manager is to rate these 15 different parameters for a particular project on a scale of one to three.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Then, depending on these ratings, appropriate cost driver values are taken from the above table. These 15</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values are then multiplied to calculate the EAF (effort adjustment Factor). The intermediate COCOMO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formula now takes the form:</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E = (a(KLOC)</a:t>
            </a:r>
            <a:r>
              <a:rPr b="0" baseline="30000" i="0" lang="en-US" sz="1600" u="none" cap="none" strike="noStrike">
                <a:solidFill>
                  <a:srgbClr val="000000"/>
                </a:solidFill>
                <a:latin typeface="Times New Roman"/>
                <a:ea typeface="Times New Roman"/>
                <a:cs typeface="Times New Roman"/>
                <a:sym typeface="Times New Roman"/>
              </a:rPr>
              <a:t>b</a:t>
            </a:r>
            <a:r>
              <a:rPr b="0" i="0" lang="en-US" sz="1600" u="none" cap="none" strike="noStrike">
                <a:solidFill>
                  <a:srgbClr val="000000"/>
                </a:solidFill>
                <a:latin typeface="Times New Roman"/>
                <a:ea typeface="Times New Roman"/>
                <a:cs typeface="Times New Roman"/>
                <a:sym typeface="Times New Roman"/>
              </a:rPr>
              <a:t>) *EAF</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The values of  a and b in case of the intermediate model are as follows: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p:txBody>
      </p:sp>
      <p:graphicFrame>
        <p:nvGraphicFramePr>
          <p:cNvPr id="291" name="Google Shape;291;p99"/>
          <p:cNvGraphicFramePr/>
          <p:nvPr/>
        </p:nvGraphicFramePr>
        <p:xfrm>
          <a:off x="645300" y="4225558"/>
          <a:ext cx="3000000" cy="3000000"/>
        </p:xfrm>
        <a:graphic>
          <a:graphicData uri="http://schemas.openxmlformats.org/drawingml/2006/table">
            <a:tbl>
              <a:tblPr bandRow="1" firstRow="1">
                <a:noFill/>
                <a:tableStyleId>{BEEFE6BC-A700-4DCB-A59E-CD1064236B85}</a:tableStyleId>
              </a:tblPr>
              <a:tblGrid>
                <a:gridCol w="2032000"/>
                <a:gridCol w="2032000"/>
                <a:gridCol w="2032000"/>
              </a:tblGrid>
              <a:tr h="177800">
                <a:tc>
                  <a:txBody>
                    <a:bodyPr/>
                    <a:lstStyle/>
                    <a:p>
                      <a:pPr indent="0" lvl="0" marL="0" marR="0" rtl="0" algn="l">
                        <a:lnSpc>
                          <a:spcPct val="100000"/>
                        </a:lnSpc>
                        <a:spcBef>
                          <a:spcPts val="0"/>
                        </a:spcBef>
                        <a:spcAft>
                          <a:spcPts val="0"/>
                        </a:spcAft>
                        <a:buNone/>
                      </a:pPr>
                      <a:r>
                        <a:rPr lang="en-US" sz="1400" u="none" cap="none" strike="noStrike"/>
                        <a:t>Software Projects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None/>
                      </a:pPr>
                      <a:r>
                        <a:rPr lang="en-US" sz="1400" u="none" cap="none" strike="noStrike"/>
                        <a:t>Organic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3.2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1.05</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None/>
                      </a:pPr>
                      <a:r>
                        <a:rPr lang="en-US" sz="1400" u="none" cap="none" strike="noStrike"/>
                        <a:t>Semi Detached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1.12</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None/>
                      </a:pPr>
                      <a:r>
                        <a:rPr lang="en-US" sz="1400" u="none" cap="none" strike="noStrike"/>
                        <a:t>Embedded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1.20</a:t>
                      </a:r>
                      <a:endParaRPr sz="1400" u="none" cap="none" strike="noStrike"/>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Intermediate Model - Estimation of Effort</a:t>
            </a:r>
            <a:endParaRPr/>
          </a:p>
        </p:txBody>
      </p:sp>
      <p:sp>
        <p:nvSpPr>
          <p:cNvPr id="297" name="Google Shape;297;p10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298" name="Google Shape;298;p100"/>
          <p:cNvSpPr txBox="1"/>
          <p:nvPr/>
        </p:nvSpPr>
        <p:spPr>
          <a:xfrm>
            <a:off x="212391" y="937915"/>
            <a:ext cx="8719218" cy="55878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1600" u="none" cap="none" strike="noStrike">
                <a:solidFill>
                  <a:srgbClr val="000000"/>
                </a:solidFill>
                <a:latin typeface="Times New Roman"/>
                <a:ea typeface="Times New Roman"/>
                <a:cs typeface="Times New Roman"/>
                <a:sym typeface="Times New Roman"/>
              </a:rPr>
              <a:t>Example:</a:t>
            </a:r>
            <a:r>
              <a:rPr b="0" i="1" lang="en-US" sz="1600" u="none" cap="none" strike="noStrike">
                <a:solidFill>
                  <a:srgbClr val="000000"/>
                </a:solidFill>
                <a:latin typeface="Times New Roman"/>
                <a:ea typeface="Times New Roman"/>
                <a:cs typeface="Times New Roman"/>
                <a:sym typeface="Times New Roman"/>
              </a:rPr>
              <a:t> For a given project was estimated with a size of 300 KLOC. Calculate the Effort, Scheduled time for development by considering developer having very high application experience and very low experience in programming.</a:t>
            </a:r>
            <a:endParaRPr/>
          </a:p>
          <a:p>
            <a:pPr indent="0" lvl="0" marL="0" marR="0" rtl="0" algn="l">
              <a:lnSpc>
                <a:spcPct val="15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Solution:</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Given the estimated size of the project is: 300 KLOC</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Developer having highly application experience: 0.82 (as per cost driver table)</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Developer having very low experience in programming: 1.14 (as per cost driver table)</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EAF</a:t>
            </a:r>
            <a:r>
              <a:rPr b="0" i="0" lang="en-US" sz="1600" u="none" cap="none" strike="noStrike">
                <a:solidFill>
                  <a:srgbClr val="000000"/>
                </a:solidFill>
                <a:latin typeface="Times New Roman"/>
                <a:ea typeface="Times New Roman"/>
                <a:cs typeface="Times New Roman"/>
                <a:sym typeface="Times New Roman"/>
              </a:rPr>
              <a:t> = 0.82×1.14 = 0.9348</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Effort (E)</a:t>
            </a:r>
            <a:r>
              <a:rPr b="0" i="0" lang="en-US" sz="1600" u="none" cap="none" strike="noStrike">
                <a:solidFill>
                  <a:srgbClr val="000000"/>
                </a:solidFill>
                <a:latin typeface="Times New Roman"/>
                <a:ea typeface="Times New Roman"/>
                <a:cs typeface="Times New Roman"/>
                <a:sym typeface="Times New Roman"/>
              </a:rPr>
              <a:t> = a× (KLOC)</a:t>
            </a:r>
            <a:r>
              <a:rPr b="0" baseline="30000" i="0" lang="en-US" sz="1600" u="none" cap="none" strike="noStrike">
                <a:solidFill>
                  <a:srgbClr val="000000"/>
                </a:solidFill>
                <a:latin typeface="Times New Roman"/>
                <a:ea typeface="Times New Roman"/>
                <a:cs typeface="Times New Roman"/>
                <a:sym typeface="Times New Roman"/>
              </a:rPr>
              <a:t>b </a:t>
            </a:r>
            <a:r>
              <a:rPr b="0" i="0" lang="en-US" sz="1600" u="none" cap="none" strike="noStrike">
                <a:solidFill>
                  <a:srgbClr val="000000"/>
                </a:solidFill>
                <a:latin typeface="Times New Roman"/>
                <a:ea typeface="Times New Roman"/>
                <a:cs typeface="Times New Roman"/>
                <a:sym typeface="Times New Roman"/>
              </a:rPr>
              <a:t>×EAF = 3.0× (300)</a:t>
            </a:r>
            <a:r>
              <a:rPr b="0" baseline="30000" i="0" lang="en-US" sz="1600" u="none" cap="none" strike="noStrike">
                <a:solidFill>
                  <a:srgbClr val="000000"/>
                </a:solidFill>
                <a:latin typeface="Times New Roman"/>
                <a:ea typeface="Times New Roman"/>
                <a:cs typeface="Times New Roman"/>
                <a:sym typeface="Times New Roman"/>
              </a:rPr>
              <a:t>1.12 </a:t>
            </a:r>
            <a:r>
              <a:rPr b="0" i="0" lang="en-US" sz="1600" u="none" cap="none" strike="noStrike">
                <a:solidFill>
                  <a:srgbClr val="000000"/>
                </a:solidFill>
                <a:latin typeface="Times New Roman"/>
                <a:ea typeface="Times New Roman"/>
                <a:cs typeface="Times New Roman"/>
                <a:sym typeface="Times New Roman"/>
              </a:rPr>
              <a:t>×0.9348 = 1668.07 MM</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Scheduled Time (D) </a:t>
            </a:r>
            <a:r>
              <a:rPr b="0" i="0" lang="en-US" sz="1600" u="none" cap="none" strike="noStrike">
                <a:solidFill>
                  <a:srgbClr val="000000"/>
                </a:solidFill>
                <a:latin typeface="Times New Roman"/>
                <a:ea typeface="Times New Roman"/>
                <a:cs typeface="Times New Roman"/>
                <a:sym typeface="Times New Roman"/>
              </a:rPr>
              <a:t>= c× (E)</a:t>
            </a:r>
            <a:r>
              <a:rPr b="0" baseline="30000" i="0" lang="en-US" sz="1600" u="none" cap="none" strike="noStrike">
                <a:solidFill>
                  <a:srgbClr val="000000"/>
                </a:solidFill>
                <a:latin typeface="Times New Roman"/>
                <a:ea typeface="Times New Roman"/>
                <a:cs typeface="Times New Roman"/>
                <a:sym typeface="Times New Roman"/>
              </a:rPr>
              <a:t>d</a:t>
            </a:r>
            <a:r>
              <a:rPr b="1" baseline="30000" i="0" lang="en-US" sz="1600" u="none" cap="none" strike="noStrike">
                <a:solidFill>
                  <a:srgbClr val="000000"/>
                </a:solidFill>
                <a:latin typeface="Times New Roman"/>
                <a:ea typeface="Times New Roman"/>
                <a:cs typeface="Times New Roman"/>
                <a:sym typeface="Times New Roman"/>
              </a:rPr>
              <a:t> </a:t>
            </a:r>
            <a:r>
              <a:rPr b="0" i="0" lang="en-US" sz="1600" u="none" cap="none" strike="noStrike">
                <a:solidFill>
                  <a:srgbClr val="000000"/>
                </a:solidFill>
                <a:latin typeface="Times New Roman"/>
                <a:ea typeface="Times New Roman"/>
                <a:cs typeface="Times New Roman"/>
                <a:sym typeface="Times New Roman"/>
              </a:rPr>
              <a:t> = 2.5× (1668.07)</a:t>
            </a:r>
            <a:r>
              <a:rPr b="0" baseline="30000" i="0" lang="en-US" sz="1600" u="none" cap="none" strike="noStrike">
                <a:solidFill>
                  <a:srgbClr val="000000"/>
                </a:solidFill>
                <a:latin typeface="Times New Roman"/>
                <a:ea typeface="Times New Roman"/>
                <a:cs typeface="Times New Roman"/>
                <a:sym typeface="Times New Roman"/>
              </a:rPr>
              <a:t>0.35</a:t>
            </a:r>
            <a:r>
              <a:rPr b="0" i="0" lang="en-US" sz="1600" u="none" cap="none" strike="noStrike">
                <a:solidFill>
                  <a:srgbClr val="000000"/>
                </a:solidFill>
                <a:latin typeface="Times New Roman"/>
                <a:ea typeface="Times New Roman"/>
                <a:cs typeface="Times New Roman"/>
                <a:sym typeface="Times New Roman"/>
              </a:rPr>
              <a:t> = 33.55 Months(M)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Detailed Model - Estimation of Effort</a:t>
            </a:r>
            <a:endParaRPr/>
          </a:p>
        </p:txBody>
      </p:sp>
      <p:sp>
        <p:nvSpPr>
          <p:cNvPr id="304" name="Google Shape;304;p10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305" name="Google Shape;305;p101"/>
          <p:cNvSpPr txBox="1"/>
          <p:nvPr/>
        </p:nvSpPr>
        <p:spPr>
          <a:xfrm>
            <a:off x="212391" y="937915"/>
            <a:ext cx="8719218" cy="536281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Detailed COCOMO incorporates all characteristics of the intermediate version with an assessment of the cost driver’s impact on each step of the software engineering process.</a:t>
            </a:r>
            <a:endParaRPr/>
          </a:p>
          <a:p>
            <a:pPr indent="-285750" lvl="0" marL="28575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detailed model uses different effort multipliers for each cost driver attribute. </a:t>
            </a:r>
            <a:endParaRPr/>
          </a:p>
          <a:p>
            <a:pPr indent="-285750" lvl="0" marL="28575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 detailed COCOMO, the whole software is divided into different modules and then we apply COCOMO in different modules to estimate effort and then sum the effort.</a:t>
            </a:r>
            <a:endParaRPr/>
          </a:p>
          <a:p>
            <a:pPr indent="-285750" lvl="0" marL="28575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Six phases of detailed COCOMO are:</a:t>
            </a:r>
            <a:endParaRPr/>
          </a:p>
          <a:p>
            <a:pPr indent="-114300" lvl="1"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 Planning and requirements</a:t>
            </a:r>
            <a:endParaRPr/>
          </a:p>
          <a:p>
            <a:pPr indent="-114300" lvl="1"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 System design</a:t>
            </a:r>
            <a:endParaRPr/>
          </a:p>
          <a:p>
            <a:pPr indent="-114300" lvl="1"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 Detailed design</a:t>
            </a:r>
            <a:endParaRPr/>
          </a:p>
          <a:p>
            <a:pPr indent="-114300" lvl="1"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 Module code and test</a:t>
            </a:r>
            <a:endParaRPr/>
          </a:p>
          <a:p>
            <a:pPr indent="-114300" lvl="1"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 Integration and test</a:t>
            </a:r>
            <a:endParaRPr/>
          </a:p>
          <a:p>
            <a:pPr indent="-114300" lvl="1"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Times New Roman"/>
                <a:ea typeface="Times New Roman"/>
                <a:cs typeface="Times New Roman"/>
                <a:sym typeface="Times New Roman"/>
              </a:rPr>
              <a:t> Cost Constructive model</a:t>
            </a:r>
            <a:endParaRPr/>
          </a:p>
          <a:p>
            <a:pPr indent="0" lvl="0" marL="0" marR="0" rtl="0" algn="l">
              <a:lnSpc>
                <a:spcPct val="150000"/>
              </a:lnSpc>
              <a:spcBef>
                <a:spcPts val="0"/>
              </a:spcBef>
              <a:spcAft>
                <a:spcPts val="0"/>
              </a:spcAft>
              <a:buNone/>
            </a:pPr>
            <a:r>
              <a:t/>
            </a:r>
            <a:endParaRPr b="0" i="1"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a:latin typeface="Times"/>
                <a:ea typeface="Times"/>
                <a:cs typeface="Times"/>
                <a:sym typeface="Times"/>
              </a:rPr>
              <a:t>Estimation</a:t>
            </a:r>
            <a:endParaRPr/>
          </a:p>
        </p:txBody>
      </p:sp>
      <p:sp>
        <p:nvSpPr>
          <p:cNvPr id="106" name="Google Shape;106;p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07" name="Google Shape;107;p6"/>
          <p:cNvSpPr txBox="1"/>
          <p:nvPr>
            <p:ph idx="1" type="body"/>
          </p:nvPr>
        </p:nvSpPr>
        <p:spPr>
          <a:xfrm>
            <a:off x="304800" y="1566575"/>
            <a:ext cx="8534400" cy="3759569"/>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Estimation</a:t>
            </a:r>
            <a:r>
              <a:rPr lang="en-US" sz="1800">
                <a:latin typeface="Times New Roman"/>
                <a:ea typeface="Times New Roman"/>
                <a:cs typeface="Times New Roman"/>
                <a:sym typeface="Times New Roman"/>
              </a:rPr>
              <a:t> is the process of finding an estimate, or approximation, which is a value that can be used for some purpose even if input data may be incomplete, uncertain, or unstable.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Estimation determines how much money, effort, resources, and time it will take to build a specific system or product.</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Estimation is based on:</a:t>
            </a:r>
            <a:endParaRPr/>
          </a:p>
          <a:p>
            <a:pPr indent="-342900" lvl="1" marL="91440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Past Data/Past Experience</a:t>
            </a:r>
            <a:endParaRPr/>
          </a:p>
          <a:p>
            <a:pPr indent="-342900" lvl="1" marL="91440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Available Documents/Knowledge</a:t>
            </a:r>
            <a:endParaRPr/>
          </a:p>
          <a:p>
            <a:pPr indent="-342900" lvl="1" marL="91440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Assumptions</a:t>
            </a:r>
            <a:endParaRPr/>
          </a:p>
          <a:p>
            <a:pPr indent="-342900" lvl="1" marL="91440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Identified Risks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four basic steps in Software Project Estimation are −</a:t>
            </a:r>
            <a:endParaRPr/>
          </a:p>
          <a:p>
            <a:pPr indent="-457200" lvl="1" marL="85725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size of the development product.</a:t>
            </a:r>
            <a:endParaRPr/>
          </a:p>
          <a:p>
            <a:pPr indent="-457200" lvl="1" marL="85725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effort in person-months or person-hours.</a:t>
            </a:r>
            <a:endParaRPr/>
          </a:p>
          <a:p>
            <a:pPr indent="-457200" lvl="1" marL="85725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schedule in calendar months.</a:t>
            </a:r>
            <a:endParaRPr/>
          </a:p>
          <a:p>
            <a:pPr indent="-457200" lvl="1" marL="857250" rtl="0" algn="just">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project cost in agreed currency.</a:t>
            </a:r>
            <a:endParaRPr/>
          </a:p>
          <a:p>
            <a:pPr indent="0" lvl="1" marL="457200" rtl="0" algn="just">
              <a:lnSpc>
                <a:spcPct val="150000"/>
              </a:lnSpc>
              <a:spcBef>
                <a:spcPts val="500"/>
              </a:spcBef>
              <a:spcAft>
                <a:spcPts val="0"/>
              </a:spcAft>
              <a:buSzPts val="18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solidFill>
                  <a:srgbClr val="303030"/>
                </a:solidFill>
                <a:latin typeface="Times New Roman"/>
                <a:ea typeface="Times New Roman"/>
                <a:cs typeface="Times New Roman"/>
                <a:sym typeface="Times New Roman"/>
              </a:rPr>
              <a:t> </a:t>
            </a:r>
            <a:br>
              <a:rPr lang="en-US">
                <a:latin typeface="Times New Roman"/>
                <a:ea typeface="Times New Roman"/>
                <a:cs typeface="Times New Roman"/>
                <a:sym typeface="Times New Roman"/>
              </a:rPr>
            </a:br>
            <a:endParaRPr>
              <a:solidFill>
                <a:srgbClr val="30303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02"/>
          <p:cNvSpPr txBox="1"/>
          <p:nvPr/>
        </p:nvSpPr>
        <p:spPr>
          <a:xfrm>
            <a:off x="147145" y="145656"/>
            <a:ext cx="654794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chemeClr val="dk1"/>
                </a:solidFill>
                <a:latin typeface="Times"/>
                <a:ea typeface="Times"/>
                <a:cs typeface="Times"/>
                <a:sym typeface="Times"/>
              </a:rPr>
              <a:t>Practice Questions</a:t>
            </a:r>
            <a:endParaRPr b="0" i="0" sz="3600" u="none" cap="none" strike="noStrike">
              <a:solidFill>
                <a:schemeClr val="dk1"/>
              </a:solidFill>
              <a:latin typeface="Times"/>
              <a:ea typeface="Times"/>
              <a:cs typeface="Times"/>
              <a:sym typeface="Times"/>
            </a:endParaRPr>
          </a:p>
        </p:txBody>
      </p:sp>
      <p:graphicFrame>
        <p:nvGraphicFramePr>
          <p:cNvPr id="311" name="Google Shape;311;p102"/>
          <p:cNvGraphicFramePr/>
          <p:nvPr/>
        </p:nvGraphicFramePr>
        <p:xfrm>
          <a:off x="792339" y="2229597"/>
          <a:ext cx="3000000" cy="3000000"/>
        </p:xfrm>
        <a:graphic>
          <a:graphicData uri="http://schemas.openxmlformats.org/drawingml/2006/table">
            <a:tbl>
              <a:tblPr>
                <a:noFill/>
                <a:tableStyleId>{BEEFE6BC-A700-4DCB-A59E-CD1064236B85}</a:tableStyleId>
              </a:tblPr>
              <a:tblGrid>
                <a:gridCol w="1724625"/>
                <a:gridCol w="942675"/>
                <a:gridCol w="874350"/>
                <a:gridCol w="1180550"/>
                <a:gridCol w="1180550"/>
              </a:tblGrid>
              <a:tr h="177800">
                <a:tc>
                  <a:txBody>
                    <a:bodyPr/>
                    <a:lstStyle/>
                    <a:p>
                      <a:pPr indent="0" lvl="0" marL="0" marR="0" rtl="0" algn="l">
                        <a:lnSpc>
                          <a:spcPct val="100000"/>
                        </a:lnSpc>
                        <a:spcBef>
                          <a:spcPts val="0"/>
                        </a:spcBef>
                        <a:spcAft>
                          <a:spcPts val="0"/>
                        </a:spcAft>
                        <a:buNone/>
                      </a:pPr>
                      <a:r>
                        <a:rPr lang="en-US" sz="1400" u="none" cap="none" strike="noStrike"/>
                        <a:t>Software Product Type</a:t>
                      </a:r>
                      <a:endParaRPr/>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d</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None/>
                      </a:pPr>
                      <a:r>
                        <a:rPr b="1" lang="en-US" sz="1400" u="none" cap="none" strike="noStrike"/>
                        <a:t>Organic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2.4</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1.05</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2.5</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0.38</a:t>
                      </a:r>
                      <a:endParaRPr/>
                    </a:p>
                  </a:txBody>
                  <a:tcPr marT="45725" marB="45725" marR="91450" marL="91450"/>
                </a:tc>
              </a:tr>
              <a:tr h="177800">
                <a:tc>
                  <a:txBody>
                    <a:bodyPr/>
                    <a:lstStyle/>
                    <a:p>
                      <a:pPr indent="0" lvl="0" marL="0" marR="0" rtl="0" algn="l">
                        <a:lnSpc>
                          <a:spcPct val="100000"/>
                        </a:lnSpc>
                        <a:spcBef>
                          <a:spcPts val="0"/>
                        </a:spcBef>
                        <a:spcAft>
                          <a:spcPts val="0"/>
                        </a:spcAft>
                        <a:buNone/>
                      </a:pPr>
                      <a:r>
                        <a:rPr b="1" lang="en-US" sz="1400" u="none" cap="none" strike="noStrike"/>
                        <a:t>Semi-detached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3.0</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1.12</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2.5</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0.35</a:t>
                      </a:r>
                      <a:endParaRPr/>
                    </a:p>
                  </a:txBody>
                  <a:tcPr marT="45725" marB="45725" marR="91450" marL="91450"/>
                </a:tc>
              </a:tr>
              <a:tr h="177800">
                <a:tc>
                  <a:txBody>
                    <a:bodyPr/>
                    <a:lstStyle/>
                    <a:p>
                      <a:pPr indent="0" lvl="0" marL="0" marR="0" rtl="0" algn="l">
                        <a:lnSpc>
                          <a:spcPct val="100000"/>
                        </a:lnSpc>
                        <a:spcBef>
                          <a:spcPts val="0"/>
                        </a:spcBef>
                        <a:spcAft>
                          <a:spcPts val="0"/>
                        </a:spcAft>
                        <a:buNone/>
                      </a:pPr>
                      <a:r>
                        <a:rPr b="1" lang="en-US" sz="1400" u="none" cap="none" strike="noStrike"/>
                        <a:t>Embedded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3.6</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1.20</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2.5</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0.32</a:t>
                      </a:r>
                      <a:endParaRPr/>
                    </a:p>
                  </a:txBody>
                  <a:tcPr marT="45725" marB="45725" marR="91450" marL="91450"/>
                </a:tc>
              </a:tr>
            </a:tbl>
          </a:graphicData>
        </a:graphic>
      </p:graphicFrame>
      <p:sp>
        <p:nvSpPr>
          <p:cNvPr id="312" name="Google Shape;312;p102"/>
          <p:cNvSpPr txBox="1"/>
          <p:nvPr/>
        </p:nvSpPr>
        <p:spPr>
          <a:xfrm>
            <a:off x="608030" y="1366726"/>
            <a:ext cx="759329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Noto Sans"/>
                <a:ea typeface="Noto Sans"/>
                <a:cs typeface="Noto Sans"/>
                <a:sym typeface="Noto Sans"/>
              </a:rPr>
              <a:t>Q1- </a:t>
            </a:r>
            <a:r>
              <a:rPr b="1" i="0" lang="en-US" sz="1600" u="none" cap="none" strike="noStrike">
                <a:solidFill>
                  <a:schemeClr val="dk1"/>
                </a:solidFill>
                <a:latin typeface="Times"/>
                <a:ea typeface="Times"/>
                <a:cs typeface="Times"/>
                <a:sym typeface="Times"/>
              </a:rPr>
              <a:t>Suppose that a project was estimated to be 400 KLOC. Calculate effort &amp; time for each of 3 modes of development.</a:t>
            </a:r>
            <a:endParaRPr b="0" i="0" sz="1600" u="none" cap="none" strike="noStrike">
              <a:solidFill>
                <a:schemeClr val="dk1"/>
              </a:solidFill>
              <a:latin typeface="Times"/>
              <a:ea typeface="Times"/>
              <a:cs typeface="Times"/>
              <a:sym typeface="Times"/>
            </a:endParaRPr>
          </a:p>
        </p:txBody>
      </p:sp>
      <p:sp>
        <p:nvSpPr>
          <p:cNvPr id="313" name="Google Shape;313;p102"/>
          <p:cNvSpPr txBox="1"/>
          <p:nvPr/>
        </p:nvSpPr>
        <p:spPr>
          <a:xfrm>
            <a:off x="608030" y="3908926"/>
            <a:ext cx="7211504"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chemeClr val="dk1"/>
                </a:solidFill>
                <a:latin typeface="Times"/>
                <a:ea typeface="Times"/>
                <a:cs typeface="Times"/>
                <a:sym typeface="Times"/>
              </a:rPr>
              <a:t>How do you estimate the cost of a project?</a:t>
            </a:r>
            <a:endParaRPr/>
          </a:p>
        </p:txBody>
      </p:sp>
      <p:sp>
        <p:nvSpPr>
          <p:cNvPr id="314" name="Google Shape;314;p102"/>
          <p:cNvSpPr txBox="1"/>
          <p:nvPr/>
        </p:nvSpPr>
        <p:spPr>
          <a:xfrm>
            <a:off x="608030" y="4389831"/>
            <a:ext cx="7211504"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chemeClr val="dk1"/>
                </a:solidFill>
                <a:latin typeface="Times"/>
                <a:ea typeface="Times"/>
                <a:cs typeface="Times"/>
                <a:sym typeface="Times"/>
              </a:rPr>
              <a:t>What are some common cost estimating tools and techniques?</a:t>
            </a:r>
            <a:endParaRPr/>
          </a:p>
        </p:txBody>
      </p:sp>
      <p:sp>
        <p:nvSpPr>
          <p:cNvPr id="315" name="Google Shape;315;p102"/>
          <p:cNvSpPr txBox="1"/>
          <p:nvPr/>
        </p:nvSpPr>
        <p:spPr>
          <a:xfrm>
            <a:off x="608030" y="4936727"/>
            <a:ext cx="7211504"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chemeClr val="dk1"/>
                </a:solidFill>
                <a:latin typeface="Times"/>
                <a:ea typeface="Times"/>
                <a:cs typeface="Times"/>
                <a:sym typeface="Times"/>
              </a:rPr>
              <a:t>How do you develop a cost estimate for a new project?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3"/>
          <p:cNvSpPr txBox="1"/>
          <p:nvPr/>
        </p:nvSpPr>
        <p:spPr>
          <a:xfrm>
            <a:off x="857840" y="1843950"/>
            <a:ext cx="7626284" cy="317009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https://www.tutorialspoint.com/estimation_techniques/estimation_techniques_overview.htm</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http://www.zeepedia.com/read.php?decomposition_techniques_estimation_tools_software_project_management&amp;b=18&amp;c=30</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https://www.geeksforgeeks.org/software-engineering-cocomo-model/</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https://study.com/academy/lesson/what-is-system-analysis-in-software-engineering.html</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https://www.tutorialspoint.com/What-is-Data-Dictionary</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https://www.lucidchart.com/pages/er-diagrams</a:t>
            </a:r>
            <a:r>
              <a:rPr b="0" i="0" lang="en-US" sz="2000" u="none" cap="none" strike="noStrike">
                <a:solidFill>
                  <a:srgbClr val="000000"/>
                </a:solidFill>
                <a:latin typeface="Times New Roman"/>
                <a:ea typeface="Times New Roman"/>
                <a:cs typeface="Times New Roman"/>
                <a:sym typeface="Times New Roman"/>
              </a:rPr>
              <a:t> </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Times New Roman"/>
                <a:ea typeface="Times New Roman"/>
                <a:cs typeface="Times New Roman"/>
                <a:sym typeface="Times New Roman"/>
                <a:hlinkClick r:id="rId9">
                  <a:extLst>
                    <a:ext uri="{A12FA001-AC4F-418D-AE19-62706E023703}">
                      <ahyp:hlinkClr val="tx"/>
                    </a:ext>
                  </a:extLst>
                </a:hlinkClick>
              </a:rPr>
              <a:t>https://www.datanamic.com/support/lt-dez006-what-is-an-erd.html</a:t>
            </a:r>
            <a:r>
              <a:rPr b="0" i="0" lang="en-US" sz="2000" u="none" cap="none" strike="noStrike">
                <a:solidFill>
                  <a:srgbClr val="000000"/>
                </a:solidFill>
                <a:latin typeface="Times New Roman"/>
                <a:ea typeface="Times New Roman"/>
                <a:cs typeface="Times New Roman"/>
                <a:sym typeface="Times New Roman"/>
              </a:rPr>
              <a:t> </a:t>
            </a:r>
            <a:endParaRPr/>
          </a:p>
        </p:txBody>
      </p:sp>
      <p:sp>
        <p:nvSpPr>
          <p:cNvPr id="321" name="Google Shape;321;p103"/>
          <p:cNvSpPr txBox="1"/>
          <p:nvPr/>
        </p:nvSpPr>
        <p:spPr>
          <a:xfrm>
            <a:off x="147145" y="145656"/>
            <a:ext cx="654794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chemeClr val="dk1"/>
                </a:solidFill>
                <a:latin typeface="Times"/>
                <a:ea typeface="Times"/>
                <a:cs typeface="Times"/>
                <a:sym typeface="Times"/>
              </a:rPr>
              <a:t>Bibliography</a:t>
            </a:r>
            <a:endParaRPr b="0" i="0" sz="3600" u="none" cap="none" strike="noStrike">
              <a:solidFill>
                <a:schemeClr val="dk1"/>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Decomposition Techniques -  </a:t>
            </a:r>
            <a:br>
              <a:rPr b="1" lang="en-US" sz="2800">
                <a:latin typeface="Times"/>
                <a:ea typeface="Times"/>
                <a:cs typeface="Times"/>
                <a:sym typeface="Times"/>
              </a:rPr>
            </a:br>
            <a:r>
              <a:rPr b="1" lang="en-US" sz="2800">
                <a:latin typeface="Times"/>
                <a:ea typeface="Times"/>
                <a:cs typeface="Times"/>
                <a:sym typeface="Times"/>
              </a:rPr>
              <a:t>Problem Based Estimation</a:t>
            </a:r>
            <a:endParaRPr/>
          </a:p>
        </p:txBody>
      </p:sp>
      <p:sp>
        <p:nvSpPr>
          <p:cNvPr id="113" name="Google Shape;113;p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14" name="Google Shape;114;p7"/>
          <p:cNvSpPr txBox="1"/>
          <p:nvPr>
            <p:ph idx="1" type="body"/>
          </p:nvPr>
        </p:nvSpPr>
        <p:spPr>
          <a:xfrm>
            <a:off x="304800" y="887845"/>
            <a:ext cx="8534400" cy="5410200"/>
          </a:xfrm>
          <a:prstGeom prst="rect">
            <a:avLst/>
          </a:prstGeom>
          <a:noFill/>
          <a:ln>
            <a:noFill/>
          </a:ln>
        </p:spPr>
        <p:txBody>
          <a:bodyPr anchorCtr="0" anchor="t" bIns="0" lIns="0" spcFirstLastPara="1" rIns="0" wrap="square" tIns="0">
            <a:noAutofit/>
          </a:bodyPr>
          <a:lstStyle/>
          <a:p>
            <a:pPr indent="-228600" lvl="0" marL="457200" rtl="0" algn="just">
              <a:lnSpc>
                <a:spcPct val="150000"/>
              </a:lnSpc>
              <a:spcBef>
                <a:spcPts val="1000"/>
              </a:spcBef>
              <a:spcAft>
                <a:spcPts val="0"/>
              </a:spcAft>
              <a:buSzPts val="1800"/>
              <a:buNone/>
            </a:pPr>
            <a:r>
              <a:t/>
            </a:r>
            <a:endParaRPr b="1" i="0" sz="1800">
              <a:solidFill>
                <a:srgbClr val="C00000"/>
              </a:solidFill>
              <a:latin typeface="Times"/>
              <a:ea typeface="Times"/>
              <a:cs typeface="Times"/>
              <a:sym typeface="Times"/>
            </a:endParaRPr>
          </a:p>
          <a:p>
            <a:pPr indent="-342900" lvl="0" marL="457200" rtl="0" algn="just">
              <a:lnSpc>
                <a:spcPct val="150000"/>
              </a:lnSpc>
              <a:spcBef>
                <a:spcPts val="1000"/>
              </a:spcBef>
              <a:spcAft>
                <a:spcPts val="0"/>
              </a:spcAft>
              <a:buSzPts val="1800"/>
              <a:buChar char="•"/>
            </a:pPr>
            <a:r>
              <a:rPr b="1" i="0" lang="en-US" sz="2000">
                <a:solidFill>
                  <a:schemeClr val="dk1"/>
                </a:solidFill>
                <a:latin typeface="Times New Roman"/>
                <a:ea typeface="Times New Roman"/>
                <a:cs typeface="Times New Roman"/>
                <a:sym typeface="Times New Roman"/>
              </a:rPr>
              <a:t>Lines of Code (LOC)</a:t>
            </a:r>
            <a:r>
              <a:rPr b="0" i="0" lang="en-US" sz="2000">
                <a:solidFill>
                  <a:schemeClr val="dk1"/>
                </a:solidFill>
                <a:latin typeface="Times New Roman"/>
                <a:ea typeface="Times New Roman"/>
                <a:cs typeface="Times New Roman"/>
                <a:sym typeface="Times New Roman"/>
              </a:rPr>
              <a:t> and </a:t>
            </a:r>
            <a:r>
              <a:rPr b="1" i="0" lang="en-US" sz="2000">
                <a:solidFill>
                  <a:schemeClr val="dk1"/>
                </a:solidFill>
                <a:latin typeface="Times New Roman"/>
                <a:ea typeface="Times New Roman"/>
                <a:cs typeface="Times New Roman"/>
                <a:sym typeface="Times New Roman"/>
              </a:rPr>
              <a:t>Function Point (FP)</a:t>
            </a:r>
            <a:r>
              <a:rPr b="0" i="0" lang="en-US" sz="2000">
                <a:solidFill>
                  <a:schemeClr val="dk1"/>
                </a:solidFill>
                <a:latin typeface="Times New Roman"/>
                <a:ea typeface="Times New Roman"/>
                <a:cs typeface="Times New Roman"/>
                <a:sym typeface="Times New Roman"/>
              </a:rPr>
              <a:t> data are used in two ways during software project estimation: </a:t>
            </a:r>
            <a:endParaRPr/>
          </a:p>
          <a:p>
            <a:pPr indent="-342900" lvl="1" marL="914400" rtl="0" algn="just">
              <a:lnSpc>
                <a:spcPct val="150000"/>
              </a:lnSpc>
              <a:spcBef>
                <a:spcPts val="500"/>
              </a:spcBef>
              <a:spcAft>
                <a:spcPts val="0"/>
              </a:spcAft>
              <a:buSzPts val="1800"/>
              <a:buChar char="•"/>
            </a:pPr>
            <a:r>
              <a:rPr b="0" i="0" lang="en-US" sz="2000">
                <a:solidFill>
                  <a:schemeClr val="dk1"/>
                </a:solidFill>
                <a:latin typeface="Times New Roman"/>
                <a:ea typeface="Times New Roman"/>
                <a:cs typeface="Times New Roman"/>
                <a:sym typeface="Times New Roman"/>
              </a:rPr>
              <a:t>as estimation variables to “size” each element of the software and </a:t>
            </a:r>
            <a:endParaRPr/>
          </a:p>
          <a:p>
            <a:pPr indent="-342900" lvl="1" marL="914400" rtl="0" algn="just">
              <a:lnSpc>
                <a:spcPct val="150000"/>
              </a:lnSpc>
              <a:spcBef>
                <a:spcPts val="500"/>
              </a:spcBef>
              <a:spcAft>
                <a:spcPts val="0"/>
              </a:spcAft>
              <a:buSzPts val="1800"/>
              <a:buChar char="•"/>
            </a:pPr>
            <a:r>
              <a:rPr b="0" i="0" lang="en-US" sz="2000">
                <a:solidFill>
                  <a:schemeClr val="dk1"/>
                </a:solidFill>
                <a:latin typeface="Times New Roman"/>
                <a:ea typeface="Times New Roman"/>
                <a:cs typeface="Times New Roman"/>
                <a:sym typeface="Times New Roman"/>
              </a:rPr>
              <a:t>as baseline metrics collected from past projects and used in conjunction with estimation variables to develop cost and effort projections.</a:t>
            </a:r>
            <a:endParaRPr/>
          </a:p>
          <a:p>
            <a:pPr indent="0" lvl="0" marL="0" rtl="0" algn="just">
              <a:lnSpc>
                <a:spcPct val="150000"/>
              </a:lnSpc>
              <a:spcBef>
                <a:spcPts val="1000"/>
              </a:spcBef>
              <a:spcAft>
                <a:spcPts val="0"/>
              </a:spcAft>
              <a:buSzPts val="1800"/>
              <a:buNone/>
            </a:pPr>
            <a:r>
              <a:rPr lang="en-US" sz="2000">
                <a:solidFill>
                  <a:schemeClr val="dk1"/>
                </a:solidFill>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solidFill>
                  <a:srgbClr val="303030"/>
                </a:solidFill>
                <a:latin typeface="Times"/>
                <a:ea typeface="Times"/>
                <a:cs typeface="Times"/>
                <a:sym typeface="Times"/>
              </a:rPr>
              <a:t> </a:t>
            </a:r>
            <a:br>
              <a:rPr lang="en-US" sz="1800">
                <a:latin typeface="Times"/>
                <a:ea typeface="Times"/>
                <a:cs typeface="Times"/>
                <a:sym typeface="Times"/>
              </a:rPr>
            </a:br>
            <a:endParaRPr sz="1800">
              <a:solidFill>
                <a:srgbClr val="303030"/>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Decomposition Techniques -  </a:t>
            </a:r>
            <a:br>
              <a:rPr b="1" lang="en-US" sz="2800">
                <a:latin typeface="Times"/>
                <a:ea typeface="Times"/>
                <a:cs typeface="Times"/>
                <a:sym typeface="Times"/>
              </a:rPr>
            </a:br>
            <a:r>
              <a:rPr b="1" lang="en-US" sz="2800">
                <a:latin typeface="Times"/>
                <a:ea typeface="Times"/>
                <a:cs typeface="Times"/>
                <a:sym typeface="Times"/>
              </a:rPr>
              <a:t>Problem Based Estimation</a:t>
            </a:r>
            <a:endParaRPr/>
          </a:p>
        </p:txBody>
      </p:sp>
      <p:sp>
        <p:nvSpPr>
          <p:cNvPr id="120" name="Google Shape;120;p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21" name="Google Shape;121;p8"/>
          <p:cNvSpPr txBox="1"/>
          <p:nvPr>
            <p:ph idx="1" type="body"/>
          </p:nvPr>
        </p:nvSpPr>
        <p:spPr>
          <a:xfrm>
            <a:off x="242668" y="1045315"/>
            <a:ext cx="8534400" cy="541020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When </a:t>
            </a:r>
            <a:r>
              <a:rPr b="1" i="0" lang="en-US" sz="1800">
                <a:solidFill>
                  <a:schemeClr val="dk1"/>
                </a:solidFill>
                <a:latin typeface="Times New Roman"/>
                <a:ea typeface="Times New Roman"/>
                <a:cs typeface="Times New Roman"/>
                <a:sym typeface="Times New Roman"/>
              </a:rPr>
              <a:t>LOC</a:t>
            </a:r>
            <a:r>
              <a:rPr b="0" i="0" lang="en-US" sz="1800">
                <a:solidFill>
                  <a:schemeClr val="dk1"/>
                </a:solidFill>
                <a:latin typeface="Times New Roman"/>
                <a:ea typeface="Times New Roman"/>
                <a:cs typeface="Times New Roman"/>
                <a:sym typeface="Times New Roman"/>
              </a:rPr>
              <a:t> is used as the estimation variable, decomposition is absolutely essential and is often taken to considerable levels of detail. </a:t>
            </a:r>
            <a:endParaRPr b="0" i="0"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The greater the degree of partitioning, the more likely reasonably accurate estimates of LOC can be developed.</a:t>
            </a:r>
            <a:endParaRPr/>
          </a:p>
          <a:p>
            <a:pPr indent="-342900" lvl="0" marL="457200" rtl="0" algn="just">
              <a:lnSpc>
                <a:spcPct val="15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For </a:t>
            </a:r>
            <a:r>
              <a:rPr b="1" i="0" lang="en-US" sz="1800">
                <a:solidFill>
                  <a:schemeClr val="dk1"/>
                </a:solidFill>
                <a:latin typeface="Times New Roman"/>
                <a:ea typeface="Times New Roman"/>
                <a:cs typeface="Times New Roman"/>
                <a:sym typeface="Times New Roman"/>
              </a:rPr>
              <a:t>FP</a:t>
            </a:r>
            <a:r>
              <a:rPr b="0" i="0" lang="en-US" sz="1800">
                <a:solidFill>
                  <a:schemeClr val="dk1"/>
                </a:solidFill>
                <a:latin typeface="Times New Roman"/>
                <a:ea typeface="Times New Roman"/>
                <a:cs typeface="Times New Roman"/>
                <a:sym typeface="Times New Roman"/>
              </a:rPr>
              <a:t> estimates, decomposition works differently. </a:t>
            </a:r>
            <a:r>
              <a:rPr lang="en-US" sz="1800">
                <a:solidFill>
                  <a:schemeClr val="dk1"/>
                </a:solidFill>
                <a:latin typeface="Times New Roman"/>
                <a:ea typeface="Times New Roman"/>
                <a:cs typeface="Times New Roman"/>
                <a:sym typeface="Times New Roman"/>
              </a:rPr>
              <a:t>E</a:t>
            </a:r>
            <a:r>
              <a:rPr b="0" i="0" lang="en-US" sz="1800">
                <a:solidFill>
                  <a:schemeClr val="dk1"/>
                </a:solidFill>
                <a:latin typeface="Times New Roman"/>
                <a:ea typeface="Times New Roman"/>
                <a:cs typeface="Times New Roman"/>
                <a:sym typeface="Times New Roman"/>
              </a:rPr>
              <a:t>ach of the information domain characteristics—inputs, outputs, data files, inquiries, and external interfaces—as well as the 14 complexity adjustment values discussed are estimated. </a:t>
            </a:r>
            <a:endParaRPr b="0" i="0"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The resultant estimates can then be used to derive an FP value that can be tied to past data and used to generate an estimate</a:t>
            </a:r>
            <a:r>
              <a:rPr b="0" i="0" lang="en-US" sz="1800">
                <a:solidFill>
                  <a:schemeClr val="dk1"/>
                </a:solidFill>
                <a:latin typeface="Times"/>
                <a:ea typeface="Times"/>
                <a:cs typeface="Times"/>
                <a:sym typeface="Times"/>
              </a:rPr>
              <a:t>.</a:t>
            </a:r>
            <a:endParaRPr/>
          </a:p>
          <a:p>
            <a:pPr indent="0" lvl="0" marL="0" rtl="0" algn="just">
              <a:lnSpc>
                <a:spcPct val="150000"/>
              </a:lnSpc>
              <a:spcBef>
                <a:spcPts val="1000"/>
              </a:spcBef>
              <a:spcAft>
                <a:spcPts val="0"/>
              </a:spcAft>
              <a:buSzPts val="1800"/>
              <a:buNone/>
            </a:pP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endParaRPr>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Function Point (FP) Analysis</a:t>
            </a:r>
            <a:endParaRPr/>
          </a:p>
        </p:txBody>
      </p:sp>
      <p:sp>
        <p:nvSpPr>
          <p:cNvPr id="127" name="Google Shape;127;p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28" name="Google Shape;128;p9"/>
          <p:cNvSpPr txBox="1"/>
          <p:nvPr>
            <p:ph idx="1" type="body"/>
          </p:nvPr>
        </p:nvSpPr>
        <p:spPr>
          <a:xfrm>
            <a:off x="304800" y="1028700"/>
            <a:ext cx="8534400" cy="541020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The </a:t>
            </a:r>
            <a:r>
              <a:rPr b="1" i="1" lang="en-US" sz="1800">
                <a:solidFill>
                  <a:schemeClr val="dk1"/>
                </a:solidFill>
                <a:latin typeface="Times New Roman"/>
                <a:ea typeface="Times New Roman"/>
                <a:cs typeface="Times New Roman"/>
                <a:sym typeface="Times New Roman"/>
              </a:rPr>
              <a:t>function point </a:t>
            </a:r>
            <a:r>
              <a:rPr b="1" i="0" lang="en-US" sz="1800">
                <a:solidFill>
                  <a:schemeClr val="dk1"/>
                </a:solidFill>
                <a:latin typeface="Times New Roman"/>
                <a:ea typeface="Times New Roman"/>
                <a:cs typeface="Times New Roman"/>
                <a:sym typeface="Times New Roman"/>
              </a:rPr>
              <a:t>(FP) </a:t>
            </a:r>
            <a:r>
              <a:rPr b="1" i="1" lang="en-US" sz="1800">
                <a:solidFill>
                  <a:schemeClr val="dk1"/>
                </a:solidFill>
                <a:latin typeface="Times New Roman"/>
                <a:ea typeface="Times New Roman"/>
                <a:cs typeface="Times New Roman"/>
                <a:sym typeface="Times New Roman"/>
              </a:rPr>
              <a:t>metric </a:t>
            </a:r>
            <a:r>
              <a:rPr b="0" i="0" lang="en-US" sz="1800">
                <a:solidFill>
                  <a:schemeClr val="dk1"/>
                </a:solidFill>
                <a:latin typeface="Times New Roman"/>
                <a:ea typeface="Times New Roman"/>
                <a:cs typeface="Times New Roman"/>
                <a:sym typeface="Times New Roman"/>
              </a:rPr>
              <a:t>can be used effectively as a means for measuring the functionality delivered by a system.</a:t>
            </a:r>
            <a:endParaRPr/>
          </a:p>
          <a:p>
            <a:pPr indent="-342900" lvl="0" marL="457200" rtl="0" algn="just">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T</a:t>
            </a:r>
            <a:r>
              <a:rPr b="0" i="0" lang="en-US" sz="1800">
                <a:solidFill>
                  <a:schemeClr val="dk1"/>
                </a:solidFill>
                <a:latin typeface="Times New Roman"/>
                <a:ea typeface="Times New Roman"/>
                <a:cs typeface="Times New Roman"/>
                <a:sym typeface="Times New Roman"/>
              </a:rPr>
              <a:t>he FP metric can then be used to </a:t>
            </a:r>
            <a:endParaRPr/>
          </a:p>
          <a:p>
            <a:pPr indent="-342900" lvl="1" marL="914400" rtl="0" algn="just">
              <a:lnSpc>
                <a:spcPct val="150000"/>
              </a:lnSpc>
              <a:spcBef>
                <a:spcPts val="500"/>
              </a:spcBef>
              <a:spcAft>
                <a:spcPts val="0"/>
              </a:spcAft>
              <a:buSzPts val="1800"/>
              <a:buChar char="•"/>
            </a:pPr>
            <a:r>
              <a:rPr b="0" i="1" lang="en-US" sz="1800">
                <a:solidFill>
                  <a:schemeClr val="dk1"/>
                </a:solidFill>
                <a:latin typeface="Times New Roman"/>
                <a:ea typeface="Times New Roman"/>
                <a:cs typeface="Times New Roman"/>
                <a:sym typeface="Times New Roman"/>
              </a:rPr>
              <a:t>estimate the cost or effort required to design, code, and test the software; </a:t>
            </a:r>
            <a:endParaRPr/>
          </a:p>
          <a:p>
            <a:pPr indent="-342900" lvl="1" marL="914400" rtl="0" algn="just">
              <a:lnSpc>
                <a:spcPct val="150000"/>
              </a:lnSpc>
              <a:spcBef>
                <a:spcPts val="500"/>
              </a:spcBef>
              <a:spcAft>
                <a:spcPts val="0"/>
              </a:spcAft>
              <a:buSzPts val="1800"/>
              <a:buChar char="•"/>
            </a:pPr>
            <a:r>
              <a:rPr b="0" i="0" lang="en-US" sz="1800">
                <a:solidFill>
                  <a:schemeClr val="dk1"/>
                </a:solidFill>
                <a:latin typeface="Times New Roman"/>
                <a:ea typeface="Times New Roman"/>
                <a:cs typeface="Times New Roman"/>
                <a:sym typeface="Times New Roman"/>
              </a:rPr>
              <a:t>predict the number of errors that will be encountered during testing; and </a:t>
            </a:r>
            <a:endParaRPr/>
          </a:p>
          <a:p>
            <a:pPr indent="-342900" lvl="1" marL="914400" rtl="0" algn="just">
              <a:lnSpc>
                <a:spcPct val="150000"/>
              </a:lnSpc>
              <a:spcBef>
                <a:spcPts val="500"/>
              </a:spcBef>
              <a:spcAft>
                <a:spcPts val="0"/>
              </a:spcAft>
              <a:buSzPts val="1800"/>
              <a:buChar char="•"/>
            </a:pPr>
            <a:r>
              <a:rPr b="0" i="0" lang="en-US" sz="1800">
                <a:solidFill>
                  <a:schemeClr val="dk1"/>
                </a:solidFill>
                <a:latin typeface="Times New Roman"/>
                <a:ea typeface="Times New Roman"/>
                <a:cs typeface="Times New Roman"/>
                <a:sym typeface="Times New Roman"/>
              </a:rPr>
              <a:t>forecast the number of components and/or the number of projected source lines in the implemented system.</a:t>
            </a:r>
            <a:endParaRPr/>
          </a:p>
          <a:p>
            <a:pPr indent="-342900" lvl="0" marL="457200" rtl="0" algn="just">
              <a:lnSpc>
                <a:spcPct val="15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Function points are derived using an empirical relationship based on countable (direct) measures of software’s information domain  value and qualitative assessments of software complexity.</a:t>
            </a:r>
            <a:r>
              <a:rPr lang="en-US" sz="1800">
                <a:solidFill>
                  <a:schemeClr val="dk1"/>
                </a:solidFill>
                <a:latin typeface="Times New Roman"/>
                <a:ea typeface="Times New Roman"/>
                <a:cs typeface="Times New Roman"/>
                <a:sym typeface="Times New Roman"/>
              </a:rPr>
              <a:t> </a:t>
            </a:r>
            <a:endParaRPr/>
          </a:p>
          <a:p>
            <a:pPr indent="0" lvl="0" marL="0" rtl="0" algn="just">
              <a:lnSpc>
                <a:spcPct val="150000"/>
              </a:lnSpc>
              <a:spcBef>
                <a:spcPts val="1000"/>
              </a:spcBef>
              <a:spcAft>
                <a:spcPts val="0"/>
              </a:spcAft>
              <a:buSzPts val="1800"/>
              <a:buNone/>
            </a:pPr>
            <a:br>
              <a:rPr lang="en-US" sz="1700">
                <a:solidFill>
                  <a:schemeClr val="dk1"/>
                </a:solidFill>
                <a:latin typeface="Times"/>
                <a:ea typeface="Times"/>
                <a:cs typeface="Times"/>
                <a:sym typeface="Times"/>
              </a:rPr>
            </a:br>
            <a:br>
              <a:rPr lang="en-US" sz="1700">
                <a:solidFill>
                  <a:schemeClr val="dk1"/>
                </a:solidFill>
                <a:latin typeface="Times"/>
                <a:ea typeface="Times"/>
                <a:cs typeface="Times"/>
                <a:sym typeface="Times"/>
              </a:rPr>
            </a:br>
            <a:endParaRPr sz="17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Function Point (FP) Analysis</a:t>
            </a:r>
            <a:endParaRPr/>
          </a:p>
        </p:txBody>
      </p:sp>
      <p:sp>
        <p:nvSpPr>
          <p:cNvPr id="134" name="Google Shape;134;p1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35" name="Google Shape;135;p10"/>
          <p:cNvSpPr txBox="1"/>
          <p:nvPr>
            <p:ph idx="1" type="body"/>
          </p:nvPr>
        </p:nvSpPr>
        <p:spPr>
          <a:xfrm>
            <a:off x="304800" y="1028700"/>
            <a:ext cx="8534400" cy="5410200"/>
          </a:xfrm>
          <a:prstGeom prst="rect">
            <a:avLst/>
          </a:prstGeom>
          <a:noFill/>
          <a:ln>
            <a:noFill/>
          </a:ln>
        </p:spPr>
        <p:txBody>
          <a:bodyPr anchorCtr="0" anchor="t" bIns="0" lIns="0" spcFirstLastPara="1" rIns="0" wrap="square" tIns="0">
            <a:normAutofit/>
          </a:bodyPr>
          <a:lstStyle/>
          <a:p>
            <a:pPr indent="0" lvl="0" marL="0" rtl="0" algn="just">
              <a:lnSpc>
                <a:spcPct val="150000"/>
              </a:lnSpc>
              <a:spcBef>
                <a:spcPts val="1000"/>
              </a:spcBef>
              <a:spcAft>
                <a:spcPts val="0"/>
              </a:spcAft>
              <a:buSzPts val="1800"/>
              <a:buNone/>
            </a:pPr>
            <a:r>
              <a:rPr b="0" i="0" lang="en-US" sz="2000">
                <a:solidFill>
                  <a:schemeClr val="dk1"/>
                </a:solidFill>
                <a:latin typeface="Times New Roman"/>
                <a:ea typeface="Times New Roman"/>
                <a:cs typeface="Times New Roman"/>
                <a:sym typeface="Times New Roman"/>
              </a:rPr>
              <a:t>Information domain values are defined in the following manner:</a:t>
            </a:r>
            <a:endParaRPr/>
          </a:p>
          <a:p>
            <a:pPr indent="-342900" lvl="0" marL="457200" rtl="0" algn="just">
              <a:lnSpc>
                <a:spcPct val="150000"/>
              </a:lnSpc>
              <a:spcBef>
                <a:spcPts val="1000"/>
              </a:spcBef>
              <a:spcAft>
                <a:spcPts val="0"/>
              </a:spcAft>
              <a:buSzPts val="1800"/>
              <a:buChar char="•"/>
            </a:pPr>
            <a:r>
              <a:rPr b="1" i="0" lang="en-US" sz="2000">
                <a:solidFill>
                  <a:schemeClr val="dk1"/>
                </a:solidFill>
                <a:latin typeface="Times New Roman"/>
                <a:ea typeface="Times New Roman"/>
                <a:cs typeface="Times New Roman"/>
                <a:sym typeface="Times New Roman"/>
              </a:rPr>
              <a:t>Number of external inputs (EIs). </a:t>
            </a:r>
            <a:r>
              <a:rPr b="0" i="0" lang="en-US" sz="2000">
                <a:solidFill>
                  <a:schemeClr val="dk1"/>
                </a:solidFill>
                <a:latin typeface="Times New Roman"/>
                <a:ea typeface="Times New Roman"/>
                <a:cs typeface="Times New Roman"/>
                <a:sym typeface="Times New Roman"/>
              </a:rPr>
              <a:t>Each </a:t>
            </a:r>
            <a:r>
              <a:rPr b="0" i="1" lang="en-US" sz="2000">
                <a:solidFill>
                  <a:schemeClr val="dk1"/>
                </a:solidFill>
                <a:latin typeface="Times New Roman"/>
                <a:ea typeface="Times New Roman"/>
                <a:cs typeface="Times New Roman"/>
                <a:sym typeface="Times New Roman"/>
              </a:rPr>
              <a:t>external input </a:t>
            </a:r>
            <a:r>
              <a:rPr b="0" i="0" lang="en-US" sz="2000">
                <a:solidFill>
                  <a:schemeClr val="dk1"/>
                </a:solidFill>
                <a:latin typeface="Times New Roman"/>
                <a:ea typeface="Times New Roman"/>
                <a:cs typeface="Times New Roman"/>
                <a:sym typeface="Times New Roman"/>
              </a:rPr>
              <a:t>originates from a user or is transmitted from another application and provides distinct application-oriented data or control information. Inputs are often used to update </a:t>
            </a:r>
            <a:r>
              <a:rPr b="0" i="1" lang="en-US" sz="2000">
                <a:solidFill>
                  <a:schemeClr val="dk1"/>
                </a:solidFill>
                <a:latin typeface="Times New Roman"/>
                <a:ea typeface="Times New Roman"/>
                <a:cs typeface="Times New Roman"/>
                <a:sym typeface="Times New Roman"/>
              </a:rPr>
              <a:t>internal logical files </a:t>
            </a:r>
            <a:r>
              <a:rPr b="0" i="0" lang="en-US" sz="2000">
                <a:solidFill>
                  <a:schemeClr val="dk1"/>
                </a:solidFill>
                <a:latin typeface="Times New Roman"/>
                <a:ea typeface="Times New Roman"/>
                <a:cs typeface="Times New Roman"/>
                <a:sym typeface="Times New Roman"/>
              </a:rPr>
              <a:t>(ILFs). Inputs should be distinguished from inquiries, which are counted separately.</a:t>
            </a:r>
            <a:endParaRPr/>
          </a:p>
          <a:p>
            <a:pPr indent="-342900" lvl="0" marL="457200" rtl="0" algn="just">
              <a:lnSpc>
                <a:spcPct val="150000"/>
              </a:lnSpc>
              <a:spcBef>
                <a:spcPts val="1000"/>
              </a:spcBef>
              <a:spcAft>
                <a:spcPts val="0"/>
              </a:spcAft>
              <a:buSzPts val="1800"/>
              <a:buChar char="•"/>
            </a:pPr>
            <a:r>
              <a:rPr b="1" i="0" lang="en-US" sz="2000">
                <a:solidFill>
                  <a:schemeClr val="dk1"/>
                </a:solidFill>
                <a:latin typeface="Times New Roman"/>
                <a:ea typeface="Times New Roman"/>
                <a:cs typeface="Times New Roman"/>
                <a:sym typeface="Times New Roman"/>
              </a:rPr>
              <a:t>Number of external outputs (EOs). </a:t>
            </a:r>
            <a:r>
              <a:rPr b="0" i="0" lang="en-US" sz="2000">
                <a:solidFill>
                  <a:schemeClr val="dk1"/>
                </a:solidFill>
                <a:latin typeface="Times New Roman"/>
                <a:ea typeface="Times New Roman"/>
                <a:cs typeface="Times New Roman"/>
                <a:sym typeface="Times New Roman"/>
              </a:rPr>
              <a:t>Each </a:t>
            </a:r>
            <a:r>
              <a:rPr b="0" i="1" lang="en-US" sz="2000">
                <a:solidFill>
                  <a:schemeClr val="dk1"/>
                </a:solidFill>
                <a:latin typeface="Times New Roman"/>
                <a:ea typeface="Times New Roman"/>
                <a:cs typeface="Times New Roman"/>
                <a:sym typeface="Times New Roman"/>
              </a:rPr>
              <a:t>external output </a:t>
            </a:r>
            <a:r>
              <a:rPr b="0" i="0" lang="en-US" sz="2000">
                <a:solidFill>
                  <a:schemeClr val="dk1"/>
                </a:solidFill>
                <a:latin typeface="Times New Roman"/>
                <a:ea typeface="Times New Roman"/>
                <a:cs typeface="Times New Roman"/>
                <a:sym typeface="Times New Roman"/>
              </a:rPr>
              <a:t>is derived data within the application that provides information to the user. In this context external output refers to reports, screens, error messages, etc.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Function Point (FP) Analysis</a:t>
            </a:r>
            <a:endParaRPr/>
          </a:p>
        </p:txBody>
      </p:sp>
      <p:sp>
        <p:nvSpPr>
          <p:cNvPr id="142" name="Google Shape;142;p1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43" name="Google Shape;143;p11"/>
          <p:cNvSpPr txBox="1"/>
          <p:nvPr>
            <p:ph idx="1" type="body"/>
          </p:nvPr>
        </p:nvSpPr>
        <p:spPr>
          <a:xfrm>
            <a:off x="304800" y="1028700"/>
            <a:ext cx="8534400" cy="541020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i="0" lang="en-US" sz="2000">
                <a:solidFill>
                  <a:schemeClr val="dk1"/>
                </a:solidFill>
                <a:latin typeface="Times New Roman"/>
                <a:ea typeface="Times New Roman"/>
                <a:cs typeface="Times New Roman"/>
                <a:sym typeface="Times New Roman"/>
              </a:rPr>
              <a:t>Number of external inquiries (EQs). </a:t>
            </a:r>
            <a:r>
              <a:rPr b="0" i="0" lang="en-US" sz="2000">
                <a:solidFill>
                  <a:schemeClr val="dk1"/>
                </a:solidFill>
                <a:latin typeface="Times New Roman"/>
                <a:ea typeface="Times New Roman"/>
                <a:cs typeface="Times New Roman"/>
                <a:sym typeface="Times New Roman"/>
              </a:rPr>
              <a:t>An </a:t>
            </a:r>
            <a:r>
              <a:rPr b="0" i="1" lang="en-US" sz="2000">
                <a:solidFill>
                  <a:schemeClr val="dk1"/>
                </a:solidFill>
                <a:latin typeface="Times New Roman"/>
                <a:ea typeface="Times New Roman"/>
                <a:cs typeface="Times New Roman"/>
                <a:sym typeface="Times New Roman"/>
              </a:rPr>
              <a:t>external inquiry </a:t>
            </a:r>
            <a:r>
              <a:rPr b="0" i="0" lang="en-US" sz="2000">
                <a:solidFill>
                  <a:schemeClr val="dk1"/>
                </a:solidFill>
                <a:latin typeface="Times New Roman"/>
                <a:ea typeface="Times New Roman"/>
                <a:cs typeface="Times New Roman"/>
                <a:sym typeface="Times New Roman"/>
              </a:rPr>
              <a:t>is defined as an online input that results in the generation of some immediate software response in the form of an online output (often retrieved from an ILF).</a:t>
            </a:r>
            <a:endParaRPr/>
          </a:p>
          <a:p>
            <a:pPr indent="-342900" lvl="0" marL="457200" rtl="0" algn="just">
              <a:lnSpc>
                <a:spcPct val="150000"/>
              </a:lnSpc>
              <a:spcBef>
                <a:spcPts val="1000"/>
              </a:spcBef>
              <a:spcAft>
                <a:spcPts val="0"/>
              </a:spcAft>
              <a:buSzPts val="1800"/>
              <a:buChar char="•"/>
            </a:pPr>
            <a:r>
              <a:rPr b="1" i="0" lang="en-US" sz="2000">
                <a:solidFill>
                  <a:schemeClr val="dk1"/>
                </a:solidFill>
                <a:latin typeface="Times New Roman"/>
                <a:ea typeface="Times New Roman"/>
                <a:cs typeface="Times New Roman"/>
                <a:sym typeface="Times New Roman"/>
              </a:rPr>
              <a:t>Number of internal logical files (ILFs). </a:t>
            </a:r>
            <a:r>
              <a:rPr b="0" i="0" lang="en-US" sz="2000">
                <a:solidFill>
                  <a:schemeClr val="dk1"/>
                </a:solidFill>
                <a:latin typeface="Times New Roman"/>
                <a:ea typeface="Times New Roman"/>
                <a:cs typeface="Times New Roman"/>
                <a:sym typeface="Times New Roman"/>
              </a:rPr>
              <a:t>Each </a:t>
            </a:r>
            <a:r>
              <a:rPr b="0" i="1" lang="en-US" sz="2000">
                <a:solidFill>
                  <a:schemeClr val="dk1"/>
                </a:solidFill>
                <a:latin typeface="Times New Roman"/>
                <a:ea typeface="Times New Roman"/>
                <a:cs typeface="Times New Roman"/>
                <a:sym typeface="Times New Roman"/>
              </a:rPr>
              <a:t>internal logical file </a:t>
            </a:r>
            <a:r>
              <a:rPr b="0" i="0" lang="en-US" sz="2000">
                <a:solidFill>
                  <a:schemeClr val="dk1"/>
                </a:solidFill>
                <a:latin typeface="Times New Roman"/>
                <a:ea typeface="Times New Roman"/>
                <a:cs typeface="Times New Roman"/>
                <a:sym typeface="Times New Roman"/>
              </a:rPr>
              <a:t>is a logical grouping of data that resides within the application’s boundary and is maintained via external inputs.</a:t>
            </a:r>
            <a:endParaRPr/>
          </a:p>
          <a:p>
            <a:pPr indent="-342900" lvl="0" marL="457200" rtl="0" algn="just">
              <a:lnSpc>
                <a:spcPct val="150000"/>
              </a:lnSpc>
              <a:spcBef>
                <a:spcPts val="1000"/>
              </a:spcBef>
              <a:spcAft>
                <a:spcPts val="0"/>
              </a:spcAft>
              <a:buSzPts val="1800"/>
              <a:buChar char="•"/>
            </a:pPr>
            <a:r>
              <a:rPr b="1" i="0" lang="en-US" sz="2000">
                <a:solidFill>
                  <a:schemeClr val="dk1"/>
                </a:solidFill>
                <a:latin typeface="Times New Roman"/>
                <a:ea typeface="Times New Roman"/>
                <a:cs typeface="Times New Roman"/>
                <a:sym typeface="Times New Roman"/>
              </a:rPr>
              <a:t>Number of external interface files (EIFs). </a:t>
            </a:r>
            <a:r>
              <a:rPr b="0" i="0" lang="en-US" sz="2000">
                <a:solidFill>
                  <a:schemeClr val="dk1"/>
                </a:solidFill>
                <a:latin typeface="Times New Roman"/>
                <a:ea typeface="Times New Roman"/>
                <a:cs typeface="Times New Roman"/>
                <a:sym typeface="Times New Roman"/>
              </a:rPr>
              <a:t>Each </a:t>
            </a:r>
            <a:r>
              <a:rPr b="0" i="1" lang="en-US" sz="2000">
                <a:solidFill>
                  <a:schemeClr val="dk1"/>
                </a:solidFill>
                <a:latin typeface="Times New Roman"/>
                <a:ea typeface="Times New Roman"/>
                <a:cs typeface="Times New Roman"/>
                <a:sym typeface="Times New Roman"/>
              </a:rPr>
              <a:t>external interface file </a:t>
            </a:r>
            <a:r>
              <a:rPr b="0" i="0" lang="en-US" sz="2000">
                <a:solidFill>
                  <a:schemeClr val="dk1"/>
                </a:solidFill>
                <a:latin typeface="Times New Roman"/>
                <a:ea typeface="Times New Roman"/>
                <a:cs typeface="Times New Roman"/>
                <a:sym typeface="Times New Roman"/>
              </a:rPr>
              <a:t>is a logical grouping of data that resides external to the application but provides information that may be of use to the application</a:t>
            </a:r>
            <a:r>
              <a:rPr b="0" i="0" lang="en-US" sz="1800">
                <a:solidFill>
                  <a:srgbClr val="242021"/>
                </a:solidFill>
                <a:latin typeface="Times New Roman"/>
                <a:ea typeface="Times New Roman"/>
                <a:cs typeface="Times New Roman"/>
                <a:sym typeface="Times New Roman"/>
              </a:rPr>
              <a:t>.</a:t>
            </a:r>
            <a:endParaRPr/>
          </a:p>
          <a:p>
            <a:pPr indent="0" lvl="0" marL="0" rtl="0" algn="just">
              <a:lnSpc>
                <a:spcPct val="150000"/>
              </a:lnSpc>
              <a:spcBef>
                <a:spcPts val="1000"/>
              </a:spcBef>
              <a:spcAft>
                <a:spcPts val="0"/>
              </a:spcAft>
              <a:buSzPts val="1800"/>
              <a:buNone/>
            </a:pPr>
            <a:r>
              <a:rPr lang="en-US" sz="1800">
                <a:latin typeface="Times"/>
                <a:ea typeface="Times"/>
                <a:cs typeface="Times"/>
                <a:sym typeface="Times"/>
              </a:rPr>
              <a:t> </a:t>
            </a:r>
            <a:endParaRPr sz="18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2800">
                <a:latin typeface="Times"/>
                <a:ea typeface="Times"/>
                <a:cs typeface="Times"/>
                <a:sym typeface="Times"/>
              </a:rPr>
              <a:t>Function Point (FP) Analysis - Example</a:t>
            </a:r>
            <a:endParaRPr/>
          </a:p>
        </p:txBody>
      </p:sp>
      <p:sp>
        <p:nvSpPr>
          <p:cNvPr id="149" name="Google Shape;149;p1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chemeClr val="lt1"/>
                </a:solidFill>
                <a:latin typeface="Times New Roman"/>
                <a:ea typeface="Times New Roman"/>
                <a:cs typeface="Times New Roman"/>
                <a:sym typeface="Times New Roman"/>
              </a:rPr>
              <a:t>‹#›</a:t>
            </a:fld>
            <a:endParaRPr b="1" i="0" sz="1200" u="none" cap="none" strike="noStrike">
              <a:solidFill>
                <a:schemeClr val="lt1"/>
              </a:solidFill>
              <a:latin typeface="Times New Roman"/>
              <a:ea typeface="Times New Roman"/>
              <a:cs typeface="Times New Roman"/>
              <a:sym typeface="Times New Roman"/>
            </a:endParaRPr>
          </a:p>
        </p:txBody>
      </p:sp>
      <p:sp>
        <p:nvSpPr>
          <p:cNvPr id="150" name="Google Shape;150;p12"/>
          <p:cNvSpPr txBox="1"/>
          <p:nvPr>
            <p:ph idx="1" type="body"/>
          </p:nvPr>
        </p:nvSpPr>
        <p:spPr>
          <a:xfrm>
            <a:off x="304800" y="914400"/>
            <a:ext cx="8534400" cy="5562600"/>
          </a:xfrm>
          <a:prstGeom prst="rect">
            <a:avLst/>
          </a:prstGeom>
          <a:noFill/>
          <a:ln>
            <a:noFill/>
          </a:ln>
        </p:spPr>
        <p:txBody>
          <a:bodyPr anchorCtr="0" anchor="t" bIns="0" lIns="0" spcFirstLastPara="1" rIns="0" wrap="square" tIns="0">
            <a:normAutofit fontScale="77500" lnSpcReduction="20000"/>
          </a:bodyPr>
          <a:lstStyle/>
          <a:p>
            <a:pPr indent="0" lvl="0" marL="0" rtl="0" algn="just">
              <a:lnSpc>
                <a:spcPct val="150000"/>
              </a:lnSpc>
              <a:spcBef>
                <a:spcPts val="1000"/>
              </a:spcBef>
              <a:spcAft>
                <a:spcPts val="0"/>
              </a:spcAft>
              <a:buSzPct val="129032"/>
              <a:buNone/>
            </a:pPr>
            <a:r>
              <a:t/>
            </a:r>
            <a:endParaRPr b="0" i="0" sz="1800">
              <a:solidFill>
                <a:srgbClr val="242021"/>
              </a:solidFill>
            </a:endParaRPr>
          </a:p>
          <a:p>
            <a:pPr indent="0" lvl="0" marL="0" rtl="0" algn="just">
              <a:lnSpc>
                <a:spcPct val="150000"/>
              </a:lnSpc>
              <a:spcBef>
                <a:spcPts val="1000"/>
              </a:spcBef>
              <a:spcAft>
                <a:spcPts val="0"/>
              </a:spcAft>
              <a:buSzPct val="129032"/>
              <a:buNone/>
            </a:pPr>
            <a:r>
              <a:t/>
            </a:r>
            <a:endParaRPr sz="1800">
              <a:solidFill>
                <a:srgbClr val="242021"/>
              </a:solidFill>
            </a:endParaRPr>
          </a:p>
          <a:p>
            <a:pPr indent="0" lvl="0" marL="0" rtl="0" algn="just">
              <a:lnSpc>
                <a:spcPct val="150000"/>
              </a:lnSpc>
              <a:spcBef>
                <a:spcPts val="1000"/>
              </a:spcBef>
              <a:spcAft>
                <a:spcPts val="0"/>
              </a:spcAft>
              <a:buSzPct val="129032"/>
              <a:buNone/>
            </a:pPr>
            <a:r>
              <a:t/>
            </a:r>
            <a:endParaRPr b="0" i="0" sz="1800">
              <a:solidFill>
                <a:srgbClr val="242021"/>
              </a:solidFill>
            </a:endParaRPr>
          </a:p>
          <a:p>
            <a:pPr indent="0" lvl="0" marL="0" rtl="0" algn="just">
              <a:lnSpc>
                <a:spcPct val="150000"/>
              </a:lnSpc>
              <a:spcBef>
                <a:spcPts val="1000"/>
              </a:spcBef>
              <a:spcAft>
                <a:spcPts val="0"/>
              </a:spcAft>
              <a:buSzPct val="129032"/>
              <a:buNone/>
            </a:pPr>
            <a:r>
              <a:t/>
            </a:r>
            <a:endParaRPr sz="1800">
              <a:solidFill>
                <a:srgbClr val="242021"/>
              </a:solidFill>
            </a:endParaRPr>
          </a:p>
          <a:p>
            <a:pPr indent="0" lvl="0" marL="0" rtl="0" algn="just">
              <a:lnSpc>
                <a:spcPct val="150000"/>
              </a:lnSpc>
              <a:spcBef>
                <a:spcPts val="1000"/>
              </a:spcBef>
              <a:spcAft>
                <a:spcPts val="0"/>
              </a:spcAft>
              <a:buSzPct val="129032"/>
              <a:buNone/>
            </a:pPr>
            <a:r>
              <a:t/>
            </a:r>
            <a:endParaRPr b="0" i="0" sz="1800">
              <a:solidFill>
                <a:srgbClr val="242021"/>
              </a:solidFill>
            </a:endParaRPr>
          </a:p>
          <a:p>
            <a:pPr indent="0" lvl="0" marL="0" rtl="0" algn="just">
              <a:lnSpc>
                <a:spcPct val="150000"/>
              </a:lnSpc>
              <a:spcBef>
                <a:spcPts val="1000"/>
              </a:spcBef>
              <a:spcAft>
                <a:spcPts val="0"/>
              </a:spcAft>
              <a:buSzPct val="129032"/>
              <a:buNone/>
            </a:pPr>
            <a:r>
              <a:t/>
            </a:r>
            <a:endParaRPr sz="1800">
              <a:solidFill>
                <a:srgbClr val="242021"/>
              </a:solidFill>
            </a:endParaRPr>
          </a:p>
          <a:p>
            <a:pPr indent="0" lvl="0" marL="0" rtl="0" algn="ctr">
              <a:lnSpc>
                <a:spcPct val="150000"/>
              </a:lnSpc>
              <a:spcBef>
                <a:spcPts val="1000"/>
              </a:spcBef>
              <a:spcAft>
                <a:spcPts val="0"/>
              </a:spcAft>
              <a:buSzPct val="129032"/>
              <a:buNone/>
            </a:pPr>
            <a:r>
              <a:t/>
            </a:r>
            <a:endParaRPr b="0" i="0" sz="1800">
              <a:solidFill>
                <a:srgbClr val="242021"/>
              </a:solidFill>
            </a:endParaRPr>
          </a:p>
          <a:p>
            <a:pPr indent="0" lvl="0" marL="0" rtl="0" algn="ctr">
              <a:lnSpc>
                <a:spcPct val="150000"/>
              </a:lnSpc>
              <a:spcBef>
                <a:spcPts val="1000"/>
              </a:spcBef>
              <a:spcAft>
                <a:spcPts val="0"/>
              </a:spcAft>
              <a:buSzPct val="129032"/>
              <a:buNone/>
            </a:pPr>
            <a:r>
              <a:t/>
            </a:r>
            <a:endParaRPr b="0" i="0" sz="1800">
              <a:solidFill>
                <a:srgbClr val="242021"/>
              </a:solidFill>
            </a:endParaRPr>
          </a:p>
          <a:p>
            <a:pPr indent="0" lvl="0" marL="0" rtl="0" algn="ctr">
              <a:lnSpc>
                <a:spcPct val="150000"/>
              </a:lnSpc>
              <a:spcBef>
                <a:spcPts val="1000"/>
              </a:spcBef>
              <a:spcAft>
                <a:spcPts val="0"/>
              </a:spcAft>
              <a:buSzPct val="129032"/>
              <a:buNone/>
            </a:pPr>
            <a:r>
              <a:rPr b="0" i="0" lang="en-US" sz="1800">
                <a:solidFill>
                  <a:srgbClr val="242021"/>
                </a:solidFill>
              </a:rPr>
              <a:t>Figure1: Safe Home software data flow model example</a:t>
            </a:r>
            <a:endParaRPr/>
          </a:p>
          <a:p>
            <a:pPr indent="-342900" lvl="0" marL="457200" rtl="0" algn="just">
              <a:lnSpc>
                <a:spcPct val="90000"/>
              </a:lnSpc>
              <a:spcBef>
                <a:spcPts val="1000"/>
              </a:spcBef>
              <a:spcAft>
                <a:spcPts val="0"/>
              </a:spcAft>
              <a:buSzPct val="129032"/>
              <a:buFont typeface="Noto Sans Symbols"/>
              <a:buChar char="✔"/>
            </a:pPr>
            <a:r>
              <a:rPr b="0" i="0" lang="en-US" sz="1800">
                <a:solidFill>
                  <a:srgbClr val="242021"/>
                </a:solidFill>
                <a:latin typeface="Times New Roman"/>
                <a:ea typeface="Times New Roman"/>
                <a:cs typeface="Times New Roman"/>
                <a:sym typeface="Times New Roman"/>
              </a:rPr>
              <a:t>Three external inputs (EIs) - </a:t>
            </a:r>
            <a:r>
              <a:rPr i="1" lang="en-US" sz="1800">
                <a:solidFill>
                  <a:srgbClr val="C00000"/>
                </a:solidFill>
                <a:latin typeface="Times New Roman"/>
                <a:ea typeface="Times New Roman"/>
                <a:cs typeface="Times New Roman"/>
                <a:sym typeface="Times New Roman"/>
              </a:rPr>
              <a:t>password, panic button</a:t>
            </a:r>
            <a:r>
              <a:rPr b="0" i="0" lang="en-US" sz="1800">
                <a:solidFill>
                  <a:srgbClr val="242021"/>
                </a:solidFill>
                <a:latin typeface="Times New Roman"/>
                <a:ea typeface="Times New Roman"/>
                <a:cs typeface="Times New Roman"/>
                <a:sym typeface="Times New Roman"/>
              </a:rPr>
              <a:t>, and </a:t>
            </a:r>
            <a:r>
              <a:rPr i="1" lang="en-US" sz="1800">
                <a:solidFill>
                  <a:srgbClr val="C00000"/>
                </a:solidFill>
                <a:latin typeface="Times New Roman"/>
                <a:ea typeface="Times New Roman"/>
                <a:cs typeface="Times New Roman"/>
                <a:sym typeface="Times New Roman"/>
              </a:rPr>
              <a:t>activate/deactivate</a:t>
            </a:r>
            <a:endParaRPr/>
          </a:p>
          <a:p>
            <a:pPr indent="-342900" lvl="0" marL="457200" rtl="0" algn="just">
              <a:lnSpc>
                <a:spcPct val="90000"/>
              </a:lnSpc>
              <a:spcBef>
                <a:spcPts val="1000"/>
              </a:spcBef>
              <a:spcAft>
                <a:spcPts val="0"/>
              </a:spcAft>
              <a:buSzPct val="129032"/>
              <a:buFont typeface="Noto Sans Symbols"/>
              <a:buChar char="✔"/>
            </a:pPr>
            <a:r>
              <a:rPr lang="en-US" sz="1800">
                <a:solidFill>
                  <a:srgbClr val="242021"/>
                </a:solidFill>
                <a:latin typeface="Times New Roman"/>
                <a:ea typeface="Times New Roman"/>
                <a:cs typeface="Times New Roman"/>
                <a:sym typeface="Times New Roman"/>
              </a:rPr>
              <a:t>T</a:t>
            </a:r>
            <a:r>
              <a:rPr b="0" i="0" lang="en-US" sz="1800">
                <a:solidFill>
                  <a:srgbClr val="242021"/>
                </a:solidFill>
                <a:latin typeface="Times New Roman"/>
                <a:ea typeface="Times New Roman"/>
                <a:cs typeface="Times New Roman"/>
                <a:sym typeface="Times New Roman"/>
              </a:rPr>
              <a:t>wo external inquiries (EQs) - </a:t>
            </a:r>
            <a:r>
              <a:rPr i="1" lang="en-US" sz="1800">
                <a:solidFill>
                  <a:srgbClr val="C00000"/>
                </a:solidFill>
                <a:latin typeface="Times New Roman"/>
                <a:ea typeface="Times New Roman"/>
                <a:cs typeface="Times New Roman"/>
                <a:sym typeface="Times New Roman"/>
              </a:rPr>
              <a:t>zone inquiry </a:t>
            </a:r>
            <a:r>
              <a:rPr b="0" i="0" lang="en-US" sz="1800">
                <a:solidFill>
                  <a:srgbClr val="242021"/>
                </a:solidFill>
                <a:latin typeface="Times New Roman"/>
                <a:ea typeface="Times New Roman"/>
                <a:cs typeface="Times New Roman"/>
                <a:sym typeface="Times New Roman"/>
              </a:rPr>
              <a:t>and </a:t>
            </a:r>
            <a:r>
              <a:rPr i="1" lang="en-US" sz="1800">
                <a:solidFill>
                  <a:srgbClr val="C00000"/>
                </a:solidFill>
                <a:latin typeface="Times New Roman"/>
                <a:ea typeface="Times New Roman"/>
                <a:cs typeface="Times New Roman"/>
                <a:sym typeface="Times New Roman"/>
              </a:rPr>
              <a:t>sensor inquiry</a:t>
            </a:r>
            <a:r>
              <a:rPr b="0" i="0" lang="en-US" sz="1800">
                <a:solidFill>
                  <a:srgbClr val="242021"/>
                </a:solidFill>
                <a:latin typeface="Times New Roman"/>
                <a:ea typeface="Times New Roman"/>
                <a:cs typeface="Times New Roman"/>
                <a:sym typeface="Times New Roman"/>
              </a:rPr>
              <a:t>. </a:t>
            </a:r>
            <a:endParaRPr/>
          </a:p>
          <a:p>
            <a:pPr indent="-342900" lvl="0" marL="457200" rtl="0" algn="just">
              <a:lnSpc>
                <a:spcPct val="90000"/>
              </a:lnSpc>
              <a:spcBef>
                <a:spcPts val="1000"/>
              </a:spcBef>
              <a:spcAft>
                <a:spcPts val="0"/>
              </a:spcAft>
              <a:buSzPct val="129032"/>
              <a:buFont typeface="Noto Sans Symbols"/>
              <a:buChar char="✔"/>
            </a:pPr>
            <a:r>
              <a:rPr b="0" i="0" lang="en-US" sz="1800">
                <a:solidFill>
                  <a:srgbClr val="242021"/>
                </a:solidFill>
                <a:latin typeface="Times New Roman"/>
                <a:ea typeface="Times New Roman"/>
                <a:cs typeface="Times New Roman"/>
                <a:sym typeface="Times New Roman"/>
              </a:rPr>
              <a:t>One internal logical file (ILF) - </a:t>
            </a:r>
            <a:r>
              <a:rPr i="1" lang="en-US" sz="1800">
                <a:solidFill>
                  <a:srgbClr val="C00000"/>
                </a:solidFill>
                <a:latin typeface="Times New Roman"/>
                <a:ea typeface="Times New Roman"/>
                <a:cs typeface="Times New Roman"/>
                <a:sym typeface="Times New Roman"/>
              </a:rPr>
              <a:t>system configuration file</a:t>
            </a:r>
            <a:r>
              <a:rPr b="0" i="0" lang="en-US" sz="1800">
                <a:solidFill>
                  <a:srgbClr val="242021"/>
                </a:solidFill>
                <a:latin typeface="Times New Roman"/>
                <a:ea typeface="Times New Roman"/>
                <a:cs typeface="Times New Roman"/>
                <a:sym typeface="Times New Roman"/>
              </a:rPr>
              <a:t>.</a:t>
            </a:r>
            <a:endParaRPr/>
          </a:p>
          <a:p>
            <a:pPr indent="-342900" lvl="0" marL="457200" rtl="0" algn="just">
              <a:lnSpc>
                <a:spcPct val="90000"/>
              </a:lnSpc>
              <a:spcBef>
                <a:spcPts val="1000"/>
              </a:spcBef>
              <a:spcAft>
                <a:spcPts val="0"/>
              </a:spcAft>
              <a:buSzPct val="129032"/>
              <a:buFont typeface="Noto Sans Symbols"/>
              <a:buChar char="✔"/>
            </a:pPr>
            <a:r>
              <a:rPr b="0" i="0" lang="en-US" sz="1800">
                <a:solidFill>
                  <a:srgbClr val="242021"/>
                </a:solidFill>
                <a:latin typeface="Times New Roman"/>
                <a:ea typeface="Times New Roman"/>
                <a:cs typeface="Times New Roman"/>
                <a:sym typeface="Times New Roman"/>
              </a:rPr>
              <a:t>Two external outputs (EOs) - </a:t>
            </a:r>
            <a:r>
              <a:rPr i="1" lang="en-US" sz="1800">
                <a:solidFill>
                  <a:srgbClr val="C00000"/>
                </a:solidFill>
                <a:latin typeface="Times New Roman"/>
                <a:ea typeface="Times New Roman"/>
                <a:cs typeface="Times New Roman"/>
                <a:sym typeface="Times New Roman"/>
              </a:rPr>
              <a:t>messages and sensor status</a:t>
            </a:r>
            <a:r>
              <a:rPr lang="en-US" sz="1800">
                <a:solidFill>
                  <a:srgbClr val="242021"/>
                </a:solidFill>
                <a:latin typeface="Times New Roman"/>
                <a:ea typeface="Times New Roman"/>
                <a:cs typeface="Times New Roman"/>
                <a:sym typeface="Times New Roman"/>
              </a:rPr>
              <a:t>.</a:t>
            </a:r>
            <a:endParaRPr b="0" i="0" sz="1800">
              <a:solidFill>
                <a:srgbClr val="242021"/>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ct val="129032"/>
              <a:buFont typeface="Noto Sans Symbols"/>
              <a:buChar char="✔"/>
            </a:pPr>
            <a:r>
              <a:rPr lang="en-US" sz="1800">
                <a:solidFill>
                  <a:srgbClr val="242021"/>
                </a:solidFill>
                <a:latin typeface="Times New Roman"/>
                <a:ea typeface="Times New Roman"/>
                <a:cs typeface="Times New Roman"/>
                <a:sym typeface="Times New Roman"/>
              </a:rPr>
              <a:t>F</a:t>
            </a:r>
            <a:r>
              <a:rPr b="0" i="0" lang="en-US" sz="1800">
                <a:solidFill>
                  <a:srgbClr val="242021"/>
                </a:solidFill>
                <a:latin typeface="Times New Roman"/>
                <a:ea typeface="Times New Roman"/>
                <a:cs typeface="Times New Roman"/>
                <a:sym typeface="Times New Roman"/>
              </a:rPr>
              <a:t>our external interface files (EIFs) - </a:t>
            </a:r>
            <a:r>
              <a:rPr i="1" lang="en-US" sz="1800">
                <a:solidFill>
                  <a:srgbClr val="C00000"/>
                </a:solidFill>
                <a:latin typeface="Times New Roman"/>
                <a:ea typeface="Times New Roman"/>
                <a:cs typeface="Times New Roman"/>
                <a:sym typeface="Times New Roman"/>
              </a:rPr>
              <a:t>test sensor, zone setting, activate/deactivate</a:t>
            </a:r>
            <a:r>
              <a:rPr b="1" i="0" lang="en-US" sz="1800">
                <a:solidFill>
                  <a:srgbClr val="242021"/>
                </a:solidFill>
                <a:latin typeface="Times New Roman"/>
                <a:ea typeface="Times New Roman"/>
                <a:cs typeface="Times New Roman"/>
                <a:sym typeface="Times New Roman"/>
              </a:rPr>
              <a:t>, </a:t>
            </a:r>
            <a:r>
              <a:rPr b="0" i="0" lang="en-US" sz="1800">
                <a:solidFill>
                  <a:srgbClr val="242021"/>
                </a:solidFill>
                <a:latin typeface="Times New Roman"/>
                <a:ea typeface="Times New Roman"/>
                <a:cs typeface="Times New Roman"/>
                <a:sym typeface="Times New Roman"/>
              </a:rPr>
              <a:t>and </a:t>
            </a:r>
            <a:r>
              <a:rPr i="1" lang="en-US" sz="1800">
                <a:solidFill>
                  <a:srgbClr val="C00000"/>
                </a:solidFill>
                <a:latin typeface="Times New Roman"/>
                <a:ea typeface="Times New Roman"/>
                <a:cs typeface="Times New Roman"/>
                <a:sym typeface="Times New Roman"/>
              </a:rPr>
              <a:t>alarm alert.</a:t>
            </a:r>
            <a:endParaRPr/>
          </a:p>
          <a:p>
            <a:pPr indent="0" lvl="0" marL="0" rtl="0" algn="just">
              <a:lnSpc>
                <a:spcPct val="90000"/>
              </a:lnSpc>
              <a:spcBef>
                <a:spcPts val="1000"/>
              </a:spcBef>
              <a:spcAft>
                <a:spcPts val="0"/>
              </a:spcAft>
              <a:buSzPct val="129032"/>
              <a:buNone/>
            </a:pPr>
            <a:r>
              <a:rPr b="0" i="0" lang="en-US" sz="1800">
                <a:solidFill>
                  <a:srgbClr val="242021"/>
                </a:solidFill>
              </a:rPr>
              <a:t> </a:t>
            </a:r>
            <a:br>
              <a:rPr lang="en-US" sz="1800"/>
            </a:br>
            <a:endParaRPr sz="1800">
              <a:solidFill>
                <a:srgbClr val="242021"/>
              </a:solidFill>
            </a:endParaRPr>
          </a:p>
        </p:txBody>
      </p:sp>
      <p:pic>
        <p:nvPicPr>
          <p:cNvPr id="151" name="Google Shape;151;p12"/>
          <p:cNvPicPr preferRelativeResize="0"/>
          <p:nvPr/>
        </p:nvPicPr>
        <p:blipFill rotWithShape="1">
          <a:blip r:embed="rId3">
            <a:alphaModFix/>
          </a:blip>
          <a:srcRect b="0" l="0" r="0" t="0"/>
          <a:stretch/>
        </p:blipFill>
        <p:spPr>
          <a:xfrm>
            <a:off x="1380732" y="1140283"/>
            <a:ext cx="5717652" cy="29505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