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2"/>
  </p:notesMasterIdLst>
  <p:sldIdLst>
    <p:sldId id="565" r:id="rId2"/>
    <p:sldId id="588" r:id="rId3"/>
    <p:sldId id="566" r:id="rId4"/>
    <p:sldId id="567" r:id="rId5"/>
    <p:sldId id="568" r:id="rId6"/>
    <p:sldId id="570" r:id="rId7"/>
    <p:sldId id="571" r:id="rId8"/>
    <p:sldId id="572" r:id="rId9"/>
    <p:sldId id="573" r:id="rId10"/>
    <p:sldId id="574" r:id="rId11"/>
    <p:sldId id="575" r:id="rId12"/>
    <p:sldId id="576" r:id="rId13"/>
    <p:sldId id="577" r:id="rId14"/>
    <p:sldId id="578" r:id="rId15"/>
    <p:sldId id="579" r:id="rId16"/>
    <p:sldId id="580" r:id="rId17"/>
    <p:sldId id="581" r:id="rId18"/>
    <p:sldId id="582" r:id="rId19"/>
    <p:sldId id="583" r:id="rId20"/>
    <p:sldId id="584" r:id="rId21"/>
    <p:sldId id="585" r:id="rId22"/>
    <p:sldId id="586" r:id="rId23"/>
    <p:sldId id="545" r:id="rId24"/>
    <p:sldId id="546" r:id="rId25"/>
    <p:sldId id="547" r:id="rId26"/>
    <p:sldId id="549" r:id="rId27"/>
    <p:sldId id="550" r:id="rId28"/>
    <p:sldId id="548" r:id="rId29"/>
    <p:sldId id="587" r:id="rId30"/>
    <p:sldId id="515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66FFFF"/>
    <a:srgbClr val="F6CAD4"/>
    <a:srgbClr val="F9B9EB"/>
    <a:srgbClr val="F139E4"/>
    <a:srgbClr val="FFFF66"/>
    <a:srgbClr val="3A30FA"/>
    <a:srgbClr val="FF6600"/>
    <a:srgbClr val="B8525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29"/>
      </p:cViewPr>
      <p:guideLst>
        <p:guide orient="horz" pos="2160"/>
        <p:guide pos="2880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103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88709C98-B80A-4F28-AF74-CF08CF81A715}" type="datetime1">
              <a:rPr lang="en-US"/>
              <a:t>1/9/2024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4D112868-65FD-4572-A383-97DC0EC9B91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863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panose="020B0600070205080204" pitchFamily="34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panose="020B0600070205080204" pitchFamily="34" charset="-128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panose="020B0600070205080204" pitchFamily="34" charset="-128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panose="020B0600070205080204" pitchFamily="34" charset="-128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panose="020B0600070205080204" pitchFamily="34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12868-65FD-4572-A383-97DC0EC9B9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55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112868-65FD-4572-A383-97DC0EC9B9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9C08359-D077-1953-1C03-3AF2924ACA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629400"/>
            <a:ext cx="2286000" cy="17895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C12ADA3-D011-FD59-2DDF-41C39A46C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968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Dr. Suhaib Ahmed Batt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5C88DB5-1D0A-D1D0-EDC4-74C4A7384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629400"/>
            <a:ext cx="2133600" cy="1789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D8F058-9003-4658-AA47-7D4800AF7E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 userDrawn="1"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/>
          <p:nvPr userDrawn="1"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629400"/>
            <a:ext cx="2286000" cy="17895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29400"/>
            <a:ext cx="2895600" cy="1968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Dr. Suhaib Ahmed Batt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29400"/>
            <a:ext cx="2133600" cy="1789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BD8F058-9003-4658-AA47-7D4800AF7E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583684"/>
            <a:ext cx="9144000" cy="2743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4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4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7" name="Group 7"/>
          <p:cNvGrpSpPr/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4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94307"/>
            <a:ext cx="2362200" cy="26369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6100" y="6596246"/>
            <a:ext cx="2895600" cy="2617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b="1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dirty="0"/>
              <a:t>Dr. Suhaib Ahmed Batt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83684"/>
            <a:ext cx="2133600" cy="27431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75DC763-8AAC-4A07-A453-38B55A3783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 txBox="1">
            <a:spLocks noChangeArrowheads="1"/>
          </p:cNvSpPr>
          <p:nvPr/>
        </p:nvSpPr>
        <p:spPr bwMode="auto">
          <a:xfrm>
            <a:off x="228600" y="2504388"/>
            <a:ext cx="8534400" cy="3200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tIns="33120" anchor="ctr"/>
          <a:lstStyle/>
          <a:p>
            <a:pPr algn="ctr"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r>
              <a:rPr lang="en-US" sz="2400" b="1" dirty="0">
                <a:solidFill>
                  <a:srgbClr val="3A30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Unified Modelling Language (UML)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4E0BF8-8E85-7C44-F14E-A785D2E04DD7}"/>
              </a:ext>
            </a:extLst>
          </p:cNvPr>
          <p:cNvSpPr txBox="1"/>
          <p:nvPr/>
        </p:nvSpPr>
        <p:spPr>
          <a:xfrm>
            <a:off x="1100186" y="1905000"/>
            <a:ext cx="6791227" cy="199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Oriented Software Engineering (OOSE)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22CS017</a:t>
            </a:r>
          </a:p>
        </p:txBody>
      </p:sp>
    </p:spTree>
    <p:extLst>
      <p:ext uri="{BB962C8B-B14F-4D97-AF65-F5344CB8AC3E}">
        <p14:creationId xmlns:p14="http://schemas.microsoft.com/office/powerpoint/2010/main" val="1336322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Things (contd.)</a:t>
            </a:r>
            <a:endParaRPr lang="en-US" b="1" dirty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/>
              <a:t>10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0B715EC-0636-FAC9-D0B0-0115F4AC5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3074" name="Picture 14" descr="UML-Building Blocks">
            <a:extLst>
              <a:ext uri="{FF2B5EF4-FFF2-40B4-BE49-F238E27FC236}">
                <a16:creationId xmlns:a16="http://schemas.microsoft.com/office/drawing/2014/main" id="{5B1951AC-4FD6-BC96-4702-53064F542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438" y="2005412"/>
            <a:ext cx="2732723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13" descr="UML-Building Blocks">
            <a:extLst>
              <a:ext uri="{FF2B5EF4-FFF2-40B4-BE49-F238E27FC236}">
                <a16:creationId xmlns:a16="http://schemas.microsoft.com/office/drawing/2014/main" id="{45666452-E1F8-7404-7150-B0A42EFEB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010865"/>
            <a:ext cx="182784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194E995A-2E41-CC51-EF61-DC00A1D74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44583"/>
            <a:ext cx="8686800" cy="1289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Collaboration: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It represents the interaction between things that is done to meet the goal. It is symbolized as a dotted ellipse with its name written inside it.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887EF56B-8B7A-CFC5-0128-B9EFF2D5A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892529"/>
            <a:ext cx="8686800" cy="1289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case: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Use case is the core concept of object-oriented modeling. It portrays a set of actions executed by a system to achieve the goal.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262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Things (contd.)</a:t>
            </a:r>
            <a:endParaRPr lang="en-US" b="1" dirty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/>
              <a:t>11</a:t>
            </a:fld>
            <a:endParaRPr lang="en-US"/>
          </a:p>
        </p:txBody>
      </p:sp>
      <p:pic>
        <p:nvPicPr>
          <p:cNvPr id="4099" name="Picture 12" descr="UML-Building Blocks">
            <a:extLst>
              <a:ext uri="{FF2B5EF4-FFF2-40B4-BE49-F238E27FC236}">
                <a16:creationId xmlns:a16="http://schemas.microsoft.com/office/drawing/2014/main" id="{92E97C77-C871-19EF-D21A-1DCE53FF9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752600"/>
            <a:ext cx="986790" cy="144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11" descr="UML-Building Blocks">
            <a:extLst>
              <a:ext uri="{FF2B5EF4-FFF2-40B4-BE49-F238E27FC236}">
                <a16:creationId xmlns:a16="http://schemas.microsoft.com/office/drawing/2014/main" id="{41966B2D-118C-167C-0DBB-894D56751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23" y="4419600"/>
            <a:ext cx="1867853" cy="193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Picture 10" descr="UML-Building Blocks">
            <a:extLst>
              <a:ext uri="{FF2B5EF4-FFF2-40B4-BE49-F238E27FC236}">
                <a16:creationId xmlns:a16="http://schemas.microsoft.com/office/drawing/2014/main" id="{578F65B0-75A1-9A93-2EE9-AC8D1B4A6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654" y="4376350"/>
            <a:ext cx="1867853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3E28EB12-B00D-8AEB-1CE7-80AAD092F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12" y="975562"/>
            <a:ext cx="8736887" cy="873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Actor: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It comes under the use case diagrams. It is an object that interacts with the system, for example, a user.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8D3A27E-A1DA-C0F0-23B3-C8A24A704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3433967"/>
            <a:ext cx="3238500" cy="873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It represents the physical part of the system.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B017EF0-FECB-FCD9-6189-0C74962A4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393628"/>
            <a:ext cx="3048000" cy="873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 physical element that exists at run time.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648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Things (contd.)</a:t>
            </a:r>
            <a:endParaRPr lang="en-US" b="1" dirty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/>
              <a:t>12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4EF3A6-A48C-EA70-4E3B-DBF6EF2C3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30" y="1482298"/>
            <a:ext cx="8740739" cy="33460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Behavioral Things: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things are the dynamic parts of UML models.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all, there are three primary kinds of behavioral things:</a:t>
            </a:r>
          </a:p>
          <a:p>
            <a:pPr marL="1771650" lvl="3" indent="-400050" eaLnBrk="0" hangingPunct="0">
              <a:lnSpc>
                <a:spcPct val="150000"/>
              </a:lnSpc>
              <a:buFont typeface="+mj-lt"/>
              <a:buAutoNum type="romanLcPeriod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</a:p>
          <a:p>
            <a:pPr marL="1771650" lvl="3" indent="-400050" eaLnBrk="0" hangingPunct="0">
              <a:lnSpc>
                <a:spcPct val="150000"/>
              </a:lnSpc>
              <a:buFont typeface="+mj-lt"/>
              <a:buAutoNum type="romanLcPeriod"/>
            </a:pPr>
            <a:r>
              <a:rPr kumimoji="0" lang="en-US" altLang="en-US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 Machine</a:t>
            </a:r>
          </a:p>
          <a:p>
            <a:pPr marL="1771650" lvl="3" indent="-400050" eaLnBrk="0" hangingPunct="0">
              <a:lnSpc>
                <a:spcPct val="150000"/>
              </a:lnSpc>
              <a:buFont typeface="+mj-lt"/>
              <a:buAutoNum type="romanLcPeriod"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endParaRPr kumimoji="0" lang="en-US" altLang="en-US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0B715EC-0636-FAC9-D0B0-0115F4AC5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959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Things (contd.)</a:t>
            </a:r>
            <a:endParaRPr lang="en-US" b="1" dirty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/>
              <a:t>13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4EF3A6-A48C-EA70-4E3B-DBF6EF2C3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02" y="921322"/>
            <a:ext cx="8740739" cy="53347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00050" marR="0" lvl="0" indent="-4000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behavior that comprises a set of messages exchanged among a set of objects or roles within a particular context to accomplish a specific purpose.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behavior of a society of objects or of an individual operation may be specified with an interaction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interaction involves a number of other elements, including messages, actions, and connectors (the connection between objects).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Graphically, a message is rendered as a directed line, almost always including the name of its operation, as shown below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0B715EC-0636-FAC9-D0B0-0115F4AC5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94D57-730F-2E05-8346-89DAEA83D1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581"/>
          <a:stretch/>
        </p:blipFill>
        <p:spPr>
          <a:xfrm>
            <a:off x="3352800" y="5766665"/>
            <a:ext cx="3376613" cy="67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50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Things (contd.)</a:t>
            </a:r>
            <a:endParaRPr lang="en-US" b="1" dirty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/>
              <a:t>14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4EF3A6-A48C-EA70-4E3B-DBF6EF2C3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26" y="859051"/>
            <a:ext cx="5815173" cy="54235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00050" marR="0" lvl="0" indent="-4000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 startAt="2"/>
              <a:tabLst/>
            </a:pP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Machine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behavior that specifies the sequences of states an object or an interaction goes through during its lifetime in response to events, together with its responses to those events.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state machine involves a number of other elements, including states, transitions (the flow from state to state), events (things that trigger a transition), and activities (the response to a transition).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Graphically, a state is rendered as a rounded rectangle, usually including its name and its substates, if any.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0B715EC-0636-FAC9-D0B0-0115F4AC5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36C6B8-39E3-E6E3-81C3-5EE27AE81F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433" y="1837266"/>
            <a:ext cx="2651160" cy="346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56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Things (contd.)</a:t>
            </a:r>
            <a:endParaRPr lang="en-US" b="1" dirty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/>
              <a:t>15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4EF3A6-A48C-EA70-4E3B-DBF6EF2C3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26" y="901072"/>
            <a:ext cx="5815173" cy="54235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00050" marR="0" lvl="0" indent="-4000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 startAt="3"/>
              <a:tabLst/>
            </a:pPr>
            <a:r>
              <a:rPr 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behavior that specifies the sequence of steps a computational process performs.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 </a:t>
            </a:r>
            <a:r>
              <a:rPr lang="en-US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focus is on the set of objects that interact. In a </a:t>
            </a:r>
            <a:r>
              <a:rPr lang="en-US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machine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focus is on the life cycle of one object at a time. In an </a:t>
            </a:r>
            <a:r>
              <a:rPr lang="en-US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focus is on the flows among steps without regard to which object performs each step.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step of an activity is called an </a:t>
            </a:r>
            <a:r>
              <a:rPr lang="en-US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Graphically, an action is rendered as a rounded rectangle with a name indicating its purpose.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 and actions are distinguished by their different contexts.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0B715EC-0636-FAC9-D0B0-0115F4AC5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82DF0A-F7E3-1C49-821E-8685060E99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85" y="1819670"/>
            <a:ext cx="2438400" cy="321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43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Things (contd.)</a:t>
            </a:r>
            <a:endParaRPr lang="en-US" b="1" dirty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/>
              <a:t>16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4EF3A6-A48C-EA70-4E3B-DBF6EF2C3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914400"/>
            <a:ext cx="8740739" cy="41770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Grouping Things: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method that together binds the elements of the UML model</a:t>
            </a: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one primary kind of grouping thing, namely, </a:t>
            </a:r>
            <a:r>
              <a:rPr lang="en-US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general-purpose mechanism for organizing the design itself, as opposed to classes, which organize implementation constructs. Structural things, behavioral things, and even other grouping things may be placed in a package.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Unlike components (which exist at run time), a package is purely conceptual (meaning that it exists only at development time).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Graphically, a package is rendered as a tabbed folder, usually including only its name and, sometimes, its contents</a:t>
            </a:r>
            <a:endParaRPr lang="en-US" alt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0B715EC-0636-FAC9-D0B0-0115F4AC5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38D2DE-CB0F-2F60-7575-1EF5C18004E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33800" y="4800600"/>
            <a:ext cx="1981200" cy="155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08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Things (contd.)</a:t>
            </a:r>
            <a:endParaRPr lang="en-US" b="1" dirty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/>
              <a:t>17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4EF3A6-A48C-EA70-4E3B-DBF6EF2C3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95191"/>
            <a:ext cx="8740739" cy="40154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Annotational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Things: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Annotational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things are the explanatory parts of UML models.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comments you may apply to describe, illuminate, and remark about any element in a model.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one primary kind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annotational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thing, called a </a:t>
            </a:r>
            <a:r>
              <a:rPr lang="en-US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simply a symbol for rendering constraints and comments attached to an element or a collection of elements.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Graphically, a note is rendered as a rectangle with a dog-eared corner, together with a textual or graphical comment,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0B715EC-0636-FAC9-D0B0-0115F4AC5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B9B0D4-2594-8C12-1463-8F0D2831BB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953000"/>
            <a:ext cx="204395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3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Relationships</a:t>
            </a:r>
            <a:endParaRPr lang="en-US" b="1" dirty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/>
              <a:t>18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4EF3A6-A48C-EA70-4E3B-DBF6EF2C3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901072"/>
            <a:ext cx="8740739" cy="54235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illustrates the meaningful connections between things. It shows the association between the entities and defines the functionality of an application. There are four types of relationships given below:</a:t>
            </a:r>
          </a:p>
          <a:p>
            <a:pPr marL="3028950" lvl="6" indent="-285750" algn="just" eaLnBrk="0" hangingPunct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</a:p>
          <a:p>
            <a:pPr marL="3028950" lvl="6" indent="-285750" algn="just" eaLnBrk="0" hangingPunct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</a:t>
            </a:r>
          </a:p>
          <a:p>
            <a:pPr marL="3028950" lvl="6" indent="-285750" algn="just" eaLnBrk="0" hangingPunct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</a:p>
          <a:p>
            <a:pPr marL="3028950" lvl="6" indent="-285750" algn="just" eaLnBrk="0" hangingPunct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50000"/>
              </a:lnSpc>
            </a:pPr>
            <a:endParaRPr lang="en-US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Dependency: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semantic relationship between two model elements in which a change to one element (the independent one) may affect the semantics of the other element (the dependent one). Graphically, a dependency is rendered as a dashed line, possibly directed, and occasionally including a label</a:t>
            </a:r>
          </a:p>
          <a:p>
            <a:pPr marL="285750" indent="-28575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0B715EC-0636-FAC9-D0B0-0115F4AC5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E88425-69F6-0E90-C0F2-823A7A1C0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886" y="5791200"/>
            <a:ext cx="2849366" cy="4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40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Relationships (contd.)</a:t>
            </a:r>
            <a:endParaRPr lang="en-US" b="1" dirty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5A708-97F1-D29F-57DE-47C3749003A3}"/>
              </a:ext>
            </a:extLst>
          </p:cNvPr>
          <p:cNvSpPr txBox="1"/>
          <p:nvPr/>
        </p:nvSpPr>
        <p:spPr>
          <a:xfrm>
            <a:off x="152400" y="914400"/>
            <a:ext cx="8534399" cy="378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Association: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structural relationship among classes that describes a set of links, a link being a connection among objects that are instances of the classes.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 is a special kind of association, representing a structural relationship between a whole and its parts.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Graphically, an association is rendered as a solid line or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denoted by a dotted line with arrowheads on both sides to describe the relationship with the element on both sides.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2909EA-304A-2B9C-D579-81709D40F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09800" y="4725036"/>
            <a:ext cx="4543425" cy="247650"/>
          </a:xfrm>
          <a:prstGeom prst="rect">
            <a:avLst/>
          </a:prstGeom>
        </p:spPr>
      </p:pic>
      <p:pic>
        <p:nvPicPr>
          <p:cNvPr id="11" name="Picture 10" descr="UML-Building Blocks">
            <a:extLst>
              <a:ext uri="{FF2B5EF4-FFF2-40B4-BE49-F238E27FC236}">
                <a16:creationId xmlns:a16="http://schemas.microsoft.com/office/drawing/2014/main" id="{01E5947E-692C-D9F0-8629-E12DDAAC2B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125" y="5495626"/>
            <a:ext cx="3803875" cy="3631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0041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87B5-B46C-EEA3-1938-4C5E7272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B2052-E77F-77E6-FED2-1002F5B78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144963"/>
          </a:xfrm>
        </p:spPr>
        <p:txBody>
          <a:bodyPr/>
          <a:lstStyle/>
          <a:p>
            <a:r>
              <a:rPr lang="en-IN" b="1" dirty="0"/>
              <a:t>Introduction to UML</a:t>
            </a:r>
          </a:p>
          <a:p>
            <a:r>
              <a:rPr lang="en-IN" b="1" dirty="0"/>
              <a:t>Goals of UML</a:t>
            </a:r>
          </a:p>
          <a:p>
            <a:r>
              <a:rPr lang="en-IN" b="1" dirty="0"/>
              <a:t>Characteristics of UML</a:t>
            </a:r>
          </a:p>
          <a:p>
            <a:r>
              <a:rPr lang="en-IN" b="1" dirty="0"/>
              <a:t>UML Building Blocks</a:t>
            </a:r>
          </a:p>
          <a:p>
            <a:r>
              <a:rPr lang="en-IN" b="1" dirty="0"/>
              <a:t>Introduction to Use Case Diagram</a:t>
            </a:r>
          </a:p>
          <a:p>
            <a:r>
              <a:rPr lang="en-IN" b="1" dirty="0"/>
              <a:t>Practice Questions</a:t>
            </a:r>
          </a:p>
          <a:p>
            <a:endParaRPr lang="en-IN" b="1" dirty="0"/>
          </a:p>
          <a:p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9CD58-537A-3671-E10B-DEEF98AE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299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Relationships (contd.)</a:t>
            </a:r>
            <a:endParaRPr lang="en-US" b="1" dirty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5A708-97F1-D29F-57DE-47C3749003A3}"/>
              </a:ext>
            </a:extLst>
          </p:cNvPr>
          <p:cNvSpPr txBox="1"/>
          <p:nvPr/>
        </p:nvSpPr>
        <p:spPr>
          <a:xfrm>
            <a:off x="152400" y="914400"/>
            <a:ext cx="8534399" cy="378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Generalization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specialization/generalization relationship in which the specialized element (the child) builds on the specification of the generalized element (the parent).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child shares the structure and the behavior of the parent.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Graphically, a generalization relationship is rendered as a solid line with a hollow arrowhead pointing to the parent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04C5BA-1739-6DAB-DB50-9BB0029ADE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36"/>
          <a:stretch/>
        </p:blipFill>
        <p:spPr>
          <a:xfrm>
            <a:off x="2225853" y="4531312"/>
            <a:ext cx="4286250" cy="48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73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Relationships (contd.)</a:t>
            </a:r>
            <a:endParaRPr lang="en-US" b="1" dirty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5A708-97F1-D29F-57DE-47C3749003A3}"/>
              </a:ext>
            </a:extLst>
          </p:cNvPr>
          <p:cNvSpPr txBox="1"/>
          <p:nvPr/>
        </p:nvSpPr>
        <p:spPr>
          <a:xfrm>
            <a:off x="152400" y="914400"/>
            <a:ext cx="8534399" cy="5028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Realization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semantic relationship between classifiers, wherein one classifier specifies a contract that another classifier guarantees to carry out.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You'll encounter realization relationships in two places: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interfaces and the classes or components that realize them, and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use cases and the collaborations that realize them.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Graphically, a realization relationship is rendered as a cross between a generalization and a dependency relationship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198BDF-3073-63F6-B5BD-B2BDE8D84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33637" y="5257800"/>
            <a:ext cx="42767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383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Diagrams in UML</a:t>
            </a:r>
            <a:endParaRPr lang="en-US" b="1" dirty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/>
              <a:t>22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4EF3A6-A48C-EA70-4E3B-DBF6EF2C3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6088734"/>
            <a:ext cx="3581400" cy="2872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IN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Figure1 : Types of Diagrams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0B715EC-0636-FAC9-D0B0-0115F4AC5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4" name="Picture 3" descr="UML-Diagrams">
            <a:extLst>
              <a:ext uri="{FF2B5EF4-FFF2-40B4-BE49-F238E27FC236}">
                <a16:creationId xmlns:a16="http://schemas.microsoft.com/office/drawing/2014/main" id="{3014B88B-7D58-5F57-9EC0-37F8A4C1E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6129"/>
            <a:ext cx="7467600" cy="4928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97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Introduction to Use Case Diagram</a:t>
            </a:r>
            <a:endParaRPr lang="en-US" b="1" dirty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55675"/>
            <a:ext cx="8534400" cy="5216525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sz="2000" b="1" dirty="0"/>
              <a:t>What are Use Cases?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In software and systems engineering, a use case is a list of actions or event steps, typically defining the interactions between a role (known in the Unified Modeling Language as an actor) and a system, to achieve a goal.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The actor can be a human, an external system, or time.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Another way to look at it is a use case describes a way in which a real-world actor interacts with the system.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Importance of Use Case</a:t>
            </a:r>
            <a:endParaRPr lang="en-US" b="1" dirty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1652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/>
              <a:t>Use cases have been used extensively over the past few decades.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The advantages of Use cases includes: 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The list of goal names provides the shortest summary of what the system will offer.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It gives an overview of the roles of each and every component in the system. It will help us in defining the role of users, administrators etc. 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It helps us in extensively defining the user’s need and exploring it as to how it will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Contd…</a:t>
            </a:r>
            <a:endParaRPr lang="en-US" b="1" dirty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675"/>
            <a:ext cx="8229600" cy="5216525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The features of the system depends on the users of it.</a:t>
            </a:r>
          </a:p>
          <a:p>
            <a:r>
              <a:rPr lang="en-US" sz="2400" dirty="0"/>
              <a:t>General use case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/>
              <a:t>25</a:t>
            </a:fld>
            <a:endParaRPr lang="en-US"/>
          </a:p>
        </p:txBody>
      </p:sp>
      <p:pic>
        <p:nvPicPr>
          <p:cNvPr id="11" name="Picture 10" descr="gener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752600"/>
            <a:ext cx="5419725" cy="383346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43000" y="5638800"/>
            <a:ext cx="701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General Use case diagram of Hospital Management System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Contd…</a:t>
            </a:r>
            <a:endParaRPr lang="en-US" b="1" dirty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675"/>
            <a:ext cx="8229600" cy="5216525"/>
          </a:xfrm>
        </p:spPr>
        <p:txBody>
          <a:bodyPr/>
          <a:lstStyle/>
          <a:p>
            <a:r>
              <a:rPr lang="en-US" sz="2400" dirty="0"/>
              <a:t>Monitor and Manage Patients’ Information and Status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/>
              <a:t>26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000" y="54102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 Use case diagram of Monitor and Manage Patients’ Information and Status</a:t>
            </a:r>
          </a:p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uu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484761"/>
            <a:ext cx="5791200" cy="392544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Contd…</a:t>
            </a:r>
            <a:endParaRPr lang="en-US" b="1" dirty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675"/>
            <a:ext cx="8229600" cy="5216525"/>
          </a:xfrm>
        </p:spPr>
        <p:txBody>
          <a:bodyPr/>
          <a:lstStyle/>
          <a:p>
            <a:r>
              <a:rPr lang="en-US" sz="2400" dirty="0"/>
              <a:t>Manage Hospital Rooms and Physicians’ Info and Status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/>
              <a:t>27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000" y="5410200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4. Use case diagram of Manage Hospital Rooms and Physicians’ Info and Status</a:t>
            </a:r>
          </a:p>
        </p:txBody>
      </p:sp>
      <p:pic>
        <p:nvPicPr>
          <p:cNvPr id="9" name="Picture 8" descr="USECas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438275"/>
            <a:ext cx="7200900" cy="39814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Contd…</a:t>
            </a:r>
            <a:endParaRPr lang="en-US" b="1" dirty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5675"/>
            <a:ext cx="8229600" cy="5216525"/>
          </a:xfrm>
        </p:spPr>
        <p:txBody>
          <a:bodyPr/>
          <a:lstStyle/>
          <a:p>
            <a:r>
              <a:rPr lang="en-US" sz="2400" dirty="0"/>
              <a:t>    Monitor Hospital Transaction Records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/>
              <a:t>28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5334000"/>
            <a:ext cx="701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5. Use case diagram of Monitor Hospital Transaction Records</a:t>
            </a:r>
          </a:p>
        </p:txBody>
      </p:sp>
      <p:pic>
        <p:nvPicPr>
          <p:cNvPr id="10" name="Picture 9" descr="USE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95400"/>
            <a:ext cx="4719638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D43FD-DDAB-674D-4EAF-0E5BE0F78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Practice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186E7-1EC9-5CBD-B198-B47D70BCF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270" y="1828800"/>
            <a:ext cx="8229600" cy="4525963"/>
          </a:xfrm>
        </p:spPr>
        <p:txBody>
          <a:bodyPr/>
          <a:lstStyle/>
          <a:p>
            <a:r>
              <a:rPr lang="en-US" b="1" i="0" dirty="0">
                <a:solidFill>
                  <a:srgbClr val="090A0B"/>
                </a:solidFill>
                <a:effectLst/>
              </a:rPr>
              <a:t>What is a UML diagram stereotype and how is it used?</a:t>
            </a:r>
          </a:p>
          <a:p>
            <a:r>
              <a:rPr lang="en-US" b="1" i="0" dirty="0">
                <a:solidFill>
                  <a:srgbClr val="090A0B"/>
                </a:solidFill>
                <a:effectLst/>
              </a:rPr>
              <a:t>How is inheritance represented in UML?</a:t>
            </a:r>
          </a:p>
          <a:p>
            <a:r>
              <a:rPr lang="en-US" b="1" i="0" dirty="0">
                <a:solidFill>
                  <a:srgbClr val="212121"/>
                </a:solidFill>
                <a:effectLst/>
              </a:rPr>
              <a:t>Can you explain use case diagrams?</a:t>
            </a:r>
          </a:p>
          <a:p>
            <a:r>
              <a:rPr lang="en-US" b="1" i="0" dirty="0">
                <a:solidFill>
                  <a:srgbClr val="212121"/>
                </a:solidFill>
                <a:effectLst/>
              </a:rPr>
              <a:t>Can you explain 'Extend' and 'Include' in use cases?</a:t>
            </a:r>
          </a:p>
          <a:p>
            <a:r>
              <a:rPr lang="en-US" b="1" i="0" dirty="0">
                <a:solidFill>
                  <a:srgbClr val="212121"/>
                </a:solidFill>
                <a:effectLst/>
              </a:rPr>
              <a:t>What do you mean by Structure diagram?</a:t>
            </a:r>
          </a:p>
          <a:p>
            <a:endParaRPr lang="en-US" b="1" i="0" dirty="0">
              <a:solidFill>
                <a:srgbClr val="090A0B"/>
              </a:solidFill>
              <a:effectLst/>
            </a:endParaRPr>
          </a:p>
          <a:p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4F178-20B6-4F71-8316-EF5083C77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577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Introduction to UML</a:t>
            </a:r>
            <a:endParaRPr lang="en-US" b="1" dirty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/>
              <a:t>3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D30604-EA9C-FD45-9F0D-368D25C34E81}"/>
              </a:ext>
            </a:extLst>
          </p:cNvPr>
          <p:cNvSpPr/>
          <p:nvPr/>
        </p:nvSpPr>
        <p:spPr>
          <a:xfrm>
            <a:off x="152400" y="1143000"/>
            <a:ext cx="8534400" cy="4653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(Unified Modeling Language) is a general-purpose, graphical modeling language in the field of Software Engineering.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 serve to describe, analyze, discover, and test a system’s characteristics, behaviors, and other features.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initially developed by Grady Booch, Ivar Jacobson, and James Rumbaugh in 1994-95 at Rational software.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1997, it got adopted as a standard by the Object Management Group.</a:t>
            </a:r>
          </a:p>
        </p:txBody>
      </p:sp>
    </p:spTree>
    <p:extLst>
      <p:ext uri="{BB962C8B-B14F-4D97-AF65-F5344CB8AC3E}">
        <p14:creationId xmlns:p14="http://schemas.microsoft.com/office/powerpoint/2010/main" val="29254945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4400"/>
          </a:p>
          <a:p>
            <a:pPr algn="ctr"/>
            <a:endParaRPr lang="en-US" sz="4400"/>
          </a:p>
          <a:p>
            <a:pPr marL="0" indent="0" algn="ctr">
              <a:buNone/>
            </a:pPr>
            <a:r>
              <a:rPr lang="en-US" sz="4400"/>
              <a:t>THANKS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/>
              <a:t>30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Goals of UML</a:t>
            </a:r>
            <a:endParaRPr lang="en-US" b="1" dirty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/>
              <a:t>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D8CC43-D3C9-2BDF-044B-2BA745977431}"/>
              </a:ext>
            </a:extLst>
          </p:cNvPr>
          <p:cNvSpPr/>
          <p:nvPr/>
        </p:nvSpPr>
        <p:spPr>
          <a:xfrm>
            <a:off x="152400" y="1143000"/>
            <a:ext cx="8763000" cy="4191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users with a ready-to-use, expressive visual modeling language so they can develop and exchange meaningful models.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extensibility and specialization mechanisms to extend the core concepts.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independent of particular programming languages and development processes.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formal basis for understanding the modeling language.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higher-level development concepts such as collaborations, frameworks, patterns and components.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best practices.</a:t>
            </a:r>
          </a:p>
        </p:txBody>
      </p:sp>
    </p:spTree>
    <p:extLst>
      <p:ext uri="{BB962C8B-B14F-4D97-AF65-F5344CB8AC3E}">
        <p14:creationId xmlns:p14="http://schemas.microsoft.com/office/powerpoint/2010/main" val="1003321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Characteristics of UML</a:t>
            </a:r>
            <a:endParaRPr lang="en-US" b="1" dirty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/>
              <a:t>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0D87AE-F2CB-2CD5-FB10-7BAE7DD565FA}"/>
              </a:ext>
            </a:extLst>
          </p:cNvPr>
          <p:cNvSpPr/>
          <p:nvPr/>
        </p:nvSpPr>
        <p:spPr>
          <a:xfrm>
            <a:off x="152400" y="1283148"/>
            <a:ext cx="8035636" cy="2345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generalized modeling language.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distinct from other programming languages like C++, Python, etc.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interrelated to object-oriented analysis and design.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visualize the workflow of the system.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pictorial language, used to generate powerful modeling artifacts.</a:t>
            </a:r>
          </a:p>
        </p:txBody>
      </p:sp>
    </p:spTree>
    <p:extLst>
      <p:ext uri="{BB962C8B-B14F-4D97-AF65-F5344CB8AC3E}">
        <p14:creationId xmlns:p14="http://schemas.microsoft.com/office/powerpoint/2010/main" val="195262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UML Building Blocks</a:t>
            </a:r>
            <a:endParaRPr lang="en-US" b="1" dirty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/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7F4775-6FEA-011D-8FB7-4218EB4C31A4}"/>
              </a:ext>
            </a:extLst>
          </p:cNvPr>
          <p:cNvSpPr/>
          <p:nvPr/>
        </p:nvSpPr>
        <p:spPr>
          <a:xfrm>
            <a:off x="304800" y="990600"/>
            <a:ext cx="8382000" cy="4653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is composed of three main building blocks, i.e.,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blocks generate one complete UML model diagram by rotating around several different blocks.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UML building blocks are enlisted below:</a:t>
            </a:r>
          </a:p>
          <a:p>
            <a:pPr marL="2628900" lvl="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</a:p>
          <a:p>
            <a:pPr marL="2628900" lvl="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</a:p>
          <a:p>
            <a:pPr marL="2628900" lvl="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Diagrams </a:t>
            </a:r>
          </a:p>
        </p:txBody>
      </p:sp>
    </p:spTree>
    <p:extLst>
      <p:ext uri="{BB962C8B-B14F-4D97-AF65-F5344CB8AC3E}">
        <p14:creationId xmlns:p14="http://schemas.microsoft.com/office/powerpoint/2010/main" val="64611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Things</a:t>
            </a:r>
            <a:endParaRPr lang="en-US" b="1" dirty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/>
              <a:t>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4BBB59-5067-6B82-3132-E5CC03F63BFA}"/>
              </a:ext>
            </a:extLst>
          </p:cNvPr>
          <p:cNvSpPr/>
          <p:nvPr/>
        </p:nvSpPr>
        <p:spPr>
          <a:xfrm>
            <a:off x="609600" y="1259175"/>
            <a:ext cx="7543800" cy="2345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 are the most important building blocks of UML. Things can be −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Grouping</a:t>
            </a:r>
          </a:p>
          <a:p>
            <a:pPr marL="21145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Annotational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414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Things (contd.)</a:t>
            </a:r>
            <a:endParaRPr lang="en-US" b="1" dirty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/>
              <a:t>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4EF3A6-A48C-EA70-4E3B-DBF6EF2C3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75408"/>
            <a:ext cx="8740739" cy="36727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Structural Things: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They depict the static behavior of a model and display the physical and conceptual components.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They include class, object, interface, node, collaboration, component, and a use case.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 Class is a set of identical things that outlines the functionality and properties of an object. It also represents the abstract class whose functionalities are not defined. Its notation is as follows;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5" name="Picture 17" descr="UML-Building Blocks">
            <a:extLst>
              <a:ext uri="{FF2B5EF4-FFF2-40B4-BE49-F238E27FC236}">
                <a16:creationId xmlns:a16="http://schemas.microsoft.com/office/drawing/2014/main" id="{0587059B-74BA-6CF1-4D0E-F29A22324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4170362"/>
            <a:ext cx="23177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E0B715EC-0636-FAC9-D0B0-0115F4AC5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39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Things (contd.)</a:t>
            </a:r>
            <a:endParaRPr lang="en-US" b="1" dirty="0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/>
              <a:t>9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0B715EC-0636-FAC9-D0B0-0115F4AC5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050" name="Picture 16" descr="UML-Building Blocks">
            <a:extLst>
              <a:ext uri="{FF2B5EF4-FFF2-40B4-BE49-F238E27FC236}">
                <a16:creationId xmlns:a16="http://schemas.microsoft.com/office/drawing/2014/main" id="{043D25FB-665F-614C-A0B5-67F224CC1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163" y="2286000"/>
            <a:ext cx="1964437" cy="198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5" descr="UML-Building Blocks">
            <a:extLst>
              <a:ext uri="{FF2B5EF4-FFF2-40B4-BE49-F238E27FC236}">
                <a16:creationId xmlns:a16="http://schemas.microsoft.com/office/drawing/2014/main" id="{E75D2A69-93C6-6DCA-CA14-F1F42AF70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059323"/>
            <a:ext cx="1330008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34F8D74-5BD5-F8DE-8F4B-E403A7B12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706" y="895507"/>
            <a:ext cx="9144000" cy="1289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 individual that describes the behavior and the functions of a system. The notation of the object is similar to that of the class; the only difference is that the object name is always underlined and its notation is given below;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08DCD8C-A840-EDDF-2F7F-0716933E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706" y="4627394"/>
            <a:ext cx="91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 set of operations that describes the functionality of a class.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AEF16E66-D766-563C-1D2B-C2B584B91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706" y="5366266"/>
            <a:ext cx="899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521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1823</Words>
  <Application>Microsoft Office PowerPoint</Application>
  <PresentationFormat>On-screen Show (4:3)</PresentationFormat>
  <Paragraphs>205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Times New Roman</vt:lpstr>
      <vt:lpstr>Times New Roman Bold</vt:lpstr>
      <vt:lpstr>Wingdings</vt:lpstr>
      <vt:lpstr>Office Theme</vt:lpstr>
      <vt:lpstr>PowerPoint Presentation</vt:lpstr>
      <vt:lpstr>Index</vt:lpstr>
      <vt:lpstr>Introduction to UML</vt:lpstr>
      <vt:lpstr>Goals of UML</vt:lpstr>
      <vt:lpstr>Characteristics of UML</vt:lpstr>
      <vt:lpstr>UML Building Blocks</vt:lpstr>
      <vt:lpstr>Things</vt:lpstr>
      <vt:lpstr>Things (contd.)</vt:lpstr>
      <vt:lpstr>Things (contd.)</vt:lpstr>
      <vt:lpstr>Things (contd.)</vt:lpstr>
      <vt:lpstr>Things (contd.)</vt:lpstr>
      <vt:lpstr>Things (contd.)</vt:lpstr>
      <vt:lpstr>Things (contd.)</vt:lpstr>
      <vt:lpstr>Things (contd.)</vt:lpstr>
      <vt:lpstr>Things (contd.)</vt:lpstr>
      <vt:lpstr>Things (contd.)</vt:lpstr>
      <vt:lpstr>Things (contd.)</vt:lpstr>
      <vt:lpstr>Relationships</vt:lpstr>
      <vt:lpstr>Relationships (contd.)</vt:lpstr>
      <vt:lpstr>Relationships (contd.)</vt:lpstr>
      <vt:lpstr>Relationships (contd.)</vt:lpstr>
      <vt:lpstr>Diagrams in UML</vt:lpstr>
      <vt:lpstr>Introduction to Use Case Diagram</vt:lpstr>
      <vt:lpstr>Importance of Use Case</vt:lpstr>
      <vt:lpstr>Contd…</vt:lpstr>
      <vt:lpstr>Contd…</vt:lpstr>
      <vt:lpstr>Contd…</vt:lpstr>
      <vt:lpstr>Contd…</vt:lpstr>
      <vt:lpstr>Practice Questions</vt:lpstr>
      <vt:lpstr>PowerPoint Presentation</vt:lpstr>
    </vt:vector>
  </TitlesOfParts>
  <Company>CCC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Gurpreet Singh</cp:lastModifiedBy>
  <cp:revision>1735</cp:revision>
  <dcterms:created xsi:type="dcterms:W3CDTF">2021-07-05T10:09:00Z</dcterms:created>
  <dcterms:modified xsi:type="dcterms:W3CDTF">2024-01-09T05:11:01Z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1033-11.2.0.10463</vt:lpwstr>
  </property>
  <property fmtid="{D5CDD505-2E9C-101B-9397-08002B2CF9AE}" pid="3" name="ICV">
    <vt:lpwstr>C66E8A929365439D9183C5235316B3C9</vt:lpwstr>
  </property>
</Properties>
</file>