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85" r:id="rId7"/>
    <p:sldId id="261" r:id="rId8"/>
    <p:sldId id="262" r:id="rId9"/>
    <p:sldId id="263" r:id="rId10"/>
    <p:sldId id="264" r:id="rId11"/>
    <p:sldId id="266" r:id="rId12"/>
    <p:sldId id="267" r:id="rId13"/>
    <p:sldId id="268" r:id="rId14"/>
    <p:sldId id="269" r:id="rId15"/>
    <p:sldId id="270" r:id="rId16"/>
    <p:sldId id="271" r:id="rId17"/>
    <p:sldId id="275" r:id="rId18"/>
    <p:sldId id="276" r:id="rId19"/>
    <p:sldId id="277" r:id="rId20"/>
    <p:sldId id="278" r:id="rId21"/>
    <p:sldId id="279" r:id="rId22"/>
    <p:sldId id="280" r:id="rId23"/>
    <p:sldId id="281" r:id="rId24"/>
    <p:sldId id="282" r:id="rId25"/>
    <p:sldId id="283" r:id="rId26"/>
    <p:sldId id="284" r:id="rId27"/>
    <p:sldId id="272" r:id="rId28"/>
    <p:sldId id="273" r:id="rId29"/>
    <p:sldId id="274" r:id="rId30"/>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83" userDrawn="1">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jYiJu3JpWkoQOFqtJBDz3TC5R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2" d="100"/>
          <a:sy n="82" d="100"/>
        </p:scale>
        <p:origin x="-1474" y="-91"/>
      </p:cViewPr>
      <p:guideLst>
        <p:guide orient="horz" pos="2183"/>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2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3</a:t>
            </a:fld>
            <a:endParaRPr/>
          </a:p>
        </p:txBody>
      </p:sp>
      <p:sp>
        <p:nvSpPr>
          <p:cNvPr id="103" name="Google Shape;103;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 name="Google Shape;104;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4</a:t>
            </a:fld>
            <a:endParaRPr/>
          </a:p>
        </p:txBody>
      </p:sp>
      <p:sp>
        <p:nvSpPr>
          <p:cNvPr id="112" name="Google Shape;112;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 name="Google Shape;113;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5</a:t>
            </a:fld>
            <a:endParaRPr/>
          </a:p>
        </p:txBody>
      </p:sp>
      <p:sp>
        <p:nvSpPr>
          <p:cNvPr id="122" name="Google Shape;122;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7</a:t>
            </a:fld>
            <a:endParaRPr/>
          </a:p>
        </p:txBody>
      </p:sp>
      <p:sp>
        <p:nvSpPr>
          <p:cNvPr id="131" name="Google Shape;131;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9"/>
        <p:cNvGrpSpPr/>
        <p:nvPr/>
      </p:nvGrpSpPr>
      <p:grpSpPr>
        <a:xfrm>
          <a:off x="0" y="0"/>
          <a:ext cx="0" cy="0"/>
          <a:chOff x="0" y="0"/>
          <a:chExt cx="0" cy="0"/>
        </a:xfrm>
      </p:grpSpPr>
      <p:sp>
        <p:nvSpPr>
          <p:cNvPr id="80" name="Google Shape;80;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21"/>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12.</a:t>
            </a: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9"/>
        <p:cNvGrpSpPr/>
        <p:nvPr/>
      </p:nvGrpSpPr>
      <p:grpSpPr>
        <a:xfrm>
          <a:off x="0" y="0"/>
          <a:ext cx="0" cy="0"/>
          <a:chOff x="0" y="0"/>
          <a:chExt cx="0" cy="0"/>
        </a:xfrm>
      </p:grpSpPr>
      <p:sp>
        <p:nvSpPr>
          <p:cNvPr id="40" name="Google Shape;40;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2" name="Google Shape;42;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6"/>
        <p:cNvGrpSpPr/>
        <p:nvPr/>
      </p:nvGrpSpPr>
      <p:grpSpPr>
        <a:xfrm>
          <a:off x="0" y="0"/>
          <a:ext cx="0" cy="0"/>
          <a:chOff x="0" y="0"/>
          <a:chExt cx="0" cy="0"/>
        </a:xfrm>
      </p:grpSpPr>
      <p:sp>
        <p:nvSpPr>
          <p:cNvPr id="47" name="Google Shape;47;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gleek.io/blog/uml-diagram-types"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creately.com/diagram/example/gsxncbybs/hospital-management-system-class-diagram" TargetMode="External"/><Relationship Id="rId5" Type="http://schemas.openxmlformats.org/officeDocument/2006/relationships/hyperlink" Target="https://www.geeksforgeeks.org/class-diagram-for-library-management-system/" TargetMode="External"/><Relationship Id="rId4" Type="http://schemas.openxmlformats.org/officeDocument/2006/relationships/hyperlink" Target="https://www.gleek.io/blog/class-diagram-arrows"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leek.io/blog/uml-relationships"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947786" y="2932386"/>
            <a:ext cx="7564618" cy="29405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lvl="0" algn="ctr" rtl="0">
              <a:lnSpc>
                <a:spcPct val="150000"/>
              </a:lnSpc>
              <a:spcBef>
                <a:spcPts val="0"/>
              </a:spcBef>
              <a:spcAft>
                <a:spcPts val="0"/>
              </a:spcAft>
              <a:buSzPts val="2800"/>
            </a:pPr>
            <a:r>
              <a:rPr lang="en-IN" sz="2400" b="1" i="0" u="none" strike="noStrike" dirty="0">
                <a:solidFill>
                  <a:schemeClr val="bg2"/>
                </a:solidFill>
                <a:effectLst/>
                <a:latin typeface="Times New Roman" panose="02020603050405020304" pitchFamily="18" charset="0"/>
                <a:cs typeface="Times New Roman" panose="02020603050405020304" pitchFamily="18" charset="0"/>
              </a:rPr>
              <a:t>Introduction to Class diagram</a:t>
            </a:r>
            <a:endParaRPr lang="en-IN" sz="2400" b="1" dirty="0">
              <a:solidFill>
                <a:schemeClr val="bg2"/>
              </a:solidFill>
              <a:latin typeface="Times New Roman" panose="02020603050405020304" pitchFamily="18" charset="0"/>
              <a:cs typeface="Times New Roman" panose="02020603050405020304" pitchFamily="18" charset="0"/>
            </a:endParaRPr>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6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93" name="Google Shape;93;p1"/>
          <p:cNvSpPr txBox="1"/>
          <p:nvPr/>
        </p:nvSpPr>
        <p:spPr>
          <a:xfrm>
            <a:off x="1398799" y="2102069"/>
            <a:ext cx="6346401" cy="1436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800" b="1" i="0" u="none" strike="noStrike" cap="none" dirty="0">
                <a:solidFill>
                  <a:schemeClr val="dk1"/>
                </a:solidFill>
                <a:latin typeface="Times New Roman"/>
                <a:ea typeface="Times New Roman"/>
                <a:cs typeface="Times New Roman"/>
                <a:sym typeface="Times New Roman"/>
              </a:rPr>
              <a:t>Object Oriented Software Engineering (OOSE)</a:t>
            </a:r>
            <a:endParaRPr dirty="0"/>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dirty="0">
                <a:solidFill>
                  <a:schemeClr val="dk1"/>
                </a:solidFill>
                <a:latin typeface="Times New Roman"/>
                <a:ea typeface="Times New Roman"/>
                <a:cs typeface="Times New Roman"/>
                <a:sym typeface="Times New Roman"/>
              </a:rPr>
              <a:t>22CS017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62" name="Google Shape;162;p11"/>
          <p:cNvSpPr txBox="1"/>
          <p:nvPr/>
        </p:nvSpPr>
        <p:spPr>
          <a:xfrm>
            <a:off x="147145" y="145656"/>
            <a:ext cx="6547944"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4400" b="1" dirty="0"/>
              <a:t>Attributes :</a:t>
            </a:r>
            <a:endParaRPr sz="3600" b="0" i="0" u="none" strike="noStrike" cap="none" dirty="0">
              <a:solidFill>
                <a:schemeClr val="dk1"/>
              </a:solidFill>
              <a:latin typeface="Times"/>
              <a:ea typeface="Times"/>
              <a:cs typeface="Times"/>
              <a:sym typeface="Times"/>
            </a:endParaRPr>
          </a:p>
        </p:txBody>
      </p:sp>
      <p:sp>
        <p:nvSpPr>
          <p:cNvPr id="3" name="TextBox 2">
            <a:extLst>
              <a:ext uri="{FF2B5EF4-FFF2-40B4-BE49-F238E27FC236}">
                <a16:creationId xmlns:a16="http://schemas.microsoft.com/office/drawing/2014/main" xmlns="" id="{495FB312-AB8B-5AF8-51E3-9B036EB6AFEE}"/>
              </a:ext>
            </a:extLst>
          </p:cNvPr>
          <p:cNvSpPr txBox="1"/>
          <p:nvPr/>
        </p:nvSpPr>
        <p:spPr>
          <a:xfrm>
            <a:off x="263950" y="838986"/>
            <a:ext cx="8880049" cy="5909310"/>
          </a:xfrm>
          <a:prstGeom prst="rect">
            <a:avLst/>
          </a:prstGeom>
          <a:noFill/>
        </p:spPr>
        <p:txBody>
          <a:bodyPr wrap="square">
            <a:spAutoFit/>
          </a:bodyPr>
          <a:lstStyle/>
          <a:p>
            <a:r>
              <a:rPr lang="en-IN" sz="1800" b="1" dirty="0" err="1"/>
              <a:t>CollegeInformation</a:t>
            </a:r>
            <a:r>
              <a:rPr lang="en-IN" sz="1800" b="1" dirty="0"/>
              <a:t> </a:t>
            </a:r>
            <a:r>
              <a:rPr lang="en-IN" sz="1800" dirty="0"/>
              <a:t>– </a:t>
            </a:r>
            <a:r>
              <a:rPr lang="en-IN" sz="1800" dirty="0" err="1"/>
              <a:t>CollegeName</a:t>
            </a:r>
            <a:r>
              <a:rPr lang="en-IN" sz="1800" dirty="0"/>
              <a:t>, City, </a:t>
            </a:r>
            <a:r>
              <a:rPr lang="en-IN" sz="1800" dirty="0" err="1"/>
              <a:t>ContactNumber</a:t>
            </a:r>
            <a:endParaRPr lang="en-IN" sz="1800" dirty="0"/>
          </a:p>
          <a:p>
            <a:endParaRPr lang="en-IN" sz="1800" dirty="0"/>
          </a:p>
          <a:p>
            <a:r>
              <a:rPr lang="en-IN" sz="1800" b="1" dirty="0"/>
              <a:t>Department </a:t>
            </a:r>
            <a:r>
              <a:rPr lang="en-IN" sz="1800" dirty="0"/>
              <a:t>– </a:t>
            </a:r>
            <a:r>
              <a:rPr lang="en-IN" sz="1800" dirty="0" err="1"/>
              <a:t>DepartmentId</a:t>
            </a:r>
            <a:r>
              <a:rPr lang="en-IN" sz="1800" dirty="0"/>
              <a:t>, </a:t>
            </a:r>
            <a:r>
              <a:rPr lang="en-IN" sz="1800" dirty="0" err="1"/>
              <a:t>DepartmentName</a:t>
            </a:r>
            <a:r>
              <a:rPr lang="en-IN" sz="1800" dirty="0"/>
              <a:t>, </a:t>
            </a:r>
            <a:r>
              <a:rPr lang="en-IN" sz="1800" dirty="0" err="1"/>
              <a:t>HODName</a:t>
            </a:r>
            <a:r>
              <a:rPr lang="en-IN" sz="1800" dirty="0"/>
              <a:t>, </a:t>
            </a:r>
            <a:r>
              <a:rPr lang="en-IN" sz="1800" dirty="0" err="1"/>
              <a:t>TotalStaffs,TotalStudents</a:t>
            </a:r>
            <a:endParaRPr lang="en-IN" sz="1800" dirty="0"/>
          </a:p>
          <a:p>
            <a:endParaRPr lang="en-IN" sz="1800" dirty="0"/>
          </a:p>
          <a:p>
            <a:r>
              <a:rPr lang="en-IN" sz="1800" b="1" dirty="0"/>
              <a:t>Student </a:t>
            </a:r>
            <a:r>
              <a:rPr lang="en-IN" sz="1800" dirty="0"/>
              <a:t>– </a:t>
            </a:r>
            <a:r>
              <a:rPr lang="en-IN" sz="1800" dirty="0" err="1"/>
              <a:t>StudentId</a:t>
            </a:r>
            <a:r>
              <a:rPr lang="en-IN" sz="1800" dirty="0"/>
              <a:t>, </a:t>
            </a:r>
            <a:r>
              <a:rPr lang="en-IN" sz="1800" dirty="0" err="1"/>
              <a:t>StudentName</a:t>
            </a:r>
            <a:r>
              <a:rPr lang="en-IN" sz="1800" dirty="0"/>
              <a:t>, Gender, Year, </a:t>
            </a:r>
            <a:r>
              <a:rPr lang="en-IN" sz="1800" dirty="0" err="1"/>
              <a:t>ClassId</a:t>
            </a:r>
            <a:endParaRPr lang="en-IN" sz="1800" dirty="0"/>
          </a:p>
          <a:p>
            <a:endParaRPr lang="en-IN" sz="1800" dirty="0"/>
          </a:p>
          <a:p>
            <a:r>
              <a:rPr lang="en-IN" sz="1800" b="1" dirty="0"/>
              <a:t>Staff </a:t>
            </a:r>
            <a:r>
              <a:rPr lang="en-IN" sz="1800" dirty="0"/>
              <a:t>– </a:t>
            </a:r>
            <a:r>
              <a:rPr lang="en-IN" sz="1800" dirty="0" err="1"/>
              <a:t>StaffId</a:t>
            </a:r>
            <a:r>
              <a:rPr lang="en-IN" sz="1800" dirty="0"/>
              <a:t>, </a:t>
            </a:r>
            <a:r>
              <a:rPr lang="en-IN" sz="1800" dirty="0" err="1"/>
              <a:t>StaffName</a:t>
            </a:r>
            <a:r>
              <a:rPr lang="en-IN" sz="1800" dirty="0"/>
              <a:t>, </a:t>
            </a:r>
            <a:r>
              <a:rPr lang="en-IN" sz="1800" dirty="0" err="1"/>
              <a:t>DepartmentId</a:t>
            </a:r>
            <a:r>
              <a:rPr lang="en-IN" sz="1800" dirty="0"/>
              <a:t>, Salary</a:t>
            </a:r>
          </a:p>
          <a:p>
            <a:endParaRPr lang="en-IN" sz="1800" dirty="0"/>
          </a:p>
          <a:p>
            <a:r>
              <a:rPr lang="en-IN" sz="1800" b="1" dirty="0"/>
              <a:t>Classroom </a:t>
            </a:r>
            <a:r>
              <a:rPr lang="en-IN" sz="1800" dirty="0"/>
              <a:t>– </a:t>
            </a:r>
            <a:r>
              <a:rPr lang="en-IN" sz="1800" dirty="0" err="1"/>
              <a:t>ClassId</a:t>
            </a:r>
            <a:r>
              <a:rPr lang="en-IN" sz="1800" dirty="0"/>
              <a:t>, Section, </a:t>
            </a:r>
            <a:r>
              <a:rPr lang="en-IN" sz="1800" dirty="0" err="1"/>
              <a:t>DepartmentId</a:t>
            </a:r>
            <a:endParaRPr lang="en-IN" sz="1800" dirty="0"/>
          </a:p>
          <a:p>
            <a:endParaRPr lang="en-IN" sz="1800" dirty="0"/>
          </a:p>
          <a:p>
            <a:r>
              <a:rPr lang="en-IN" sz="1800" b="1" dirty="0"/>
              <a:t>Canteen </a:t>
            </a:r>
            <a:r>
              <a:rPr lang="en-IN" sz="1800" dirty="0"/>
              <a:t>– </a:t>
            </a:r>
            <a:r>
              <a:rPr lang="en-IN" sz="1800" dirty="0" err="1"/>
              <a:t>InchargeId</a:t>
            </a:r>
            <a:r>
              <a:rPr lang="en-IN" sz="1800" dirty="0"/>
              <a:t>, </a:t>
            </a:r>
            <a:r>
              <a:rPr lang="en-IN" sz="1800" dirty="0" err="1"/>
              <a:t>ItemsList</a:t>
            </a:r>
            <a:r>
              <a:rPr lang="en-IN" sz="1800" dirty="0"/>
              <a:t>, </a:t>
            </a:r>
            <a:r>
              <a:rPr lang="en-IN" sz="1800" dirty="0" err="1"/>
              <a:t>AvailableList</a:t>
            </a:r>
            <a:endParaRPr lang="en-IN" sz="1800" dirty="0"/>
          </a:p>
          <a:p>
            <a:endParaRPr lang="en-IN" sz="1800" dirty="0"/>
          </a:p>
          <a:p>
            <a:r>
              <a:rPr lang="en-IN" sz="1800" b="1" dirty="0"/>
              <a:t>Library </a:t>
            </a:r>
            <a:r>
              <a:rPr lang="en-IN" sz="1800" dirty="0"/>
              <a:t>– </a:t>
            </a:r>
            <a:r>
              <a:rPr lang="en-IN" sz="1800" dirty="0" err="1"/>
              <a:t>LibraryId</a:t>
            </a:r>
            <a:r>
              <a:rPr lang="en-IN" sz="1800" dirty="0"/>
              <a:t>, </a:t>
            </a:r>
            <a:r>
              <a:rPr lang="en-IN" sz="1800" dirty="0" err="1"/>
              <a:t>LibrarianName</a:t>
            </a:r>
            <a:r>
              <a:rPr lang="en-IN" sz="1800" dirty="0"/>
              <a:t>, </a:t>
            </a:r>
            <a:r>
              <a:rPr lang="en-IN" sz="1800" dirty="0" err="1"/>
              <a:t>BookSection</a:t>
            </a:r>
            <a:r>
              <a:rPr lang="en-IN" sz="1800" dirty="0"/>
              <a:t>, </a:t>
            </a:r>
            <a:r>
              <a:rPr lang="en-IN" sz="1800" dirty="0" err="1"/>
              <a:t>TotalBooks</a:t>
            </a:r>
            <a:endParaRPr lang="en-IN" sz="1800" dirty="0"/>
          </a:p>
          <a:p>
            <a:endParaRPr lang="en-IN" sz="1800" dirty="0"/>
          </a:p>
          <a:p>
            <a:r>
              <a:rPr lang="en-IN" sz="1800" b="1" dirty="0"/>
              <a:t>Bus </a:t>
            </a:r>
            <a:r>
              <a:rPr lang="en-IN" sz="1800" dirty="0"/>
              <a:t>– </a:t>
            </a:r>
            <a:r>
              <a:rPr lang="en-IN" sz="1800" dirty="0" err="1"/>
              <a:t>BusId</a:t>
            </a:r>
            <a:r>
              <a:rPr lang="en-IN" sz="1800" dirty="0"/>
              <a:t>, </a:t>
            </a:r>
            <a:r>
              <a:rPr lang="en-IN" sz="1800" dirty="0" err="1"/>
              <a:t>BusNumber</a:t>
            </a:r>
            <a:r>
              <a:rPr lang="en-IN" sz="1800" dirty="0"/>
              <a:t>, </a:t>
            </a:r>
            <a:r>
              <a:rPr lang="en-IN" sz="1800" dirty="0" err="1"/>
              <a:t>DriverName</a:t>
            </a:r>
            <a:r>
              <a:rPr lang="en-IN" sz="1800" dirty="0"/>
              <a:t>, Destination, </a:t>
            </a:r>
            <a:r>
              <a:rPr lang="en-IN" sz="1800" dirty="0" err="1"/>
              <a:t>TotalSeats</a:t>
            </a:r>
            <a:endParaRPr lang="en-IN" sz="1800" dirty="0"/>
          </a:p>
          <a:p>
            <a:endParaRPr lang="en-IN" sz="1800" dirty="0"/>
          </a:p>
          <a:p>
            <a:r>
              <a:rPr lang="en-IN" sz="1800" b="1" dirty="0"/>
              <a:t>Hostel  </a:t>
            </a:r>
            <a:r>
              <a:rPr lang="en-IN" sz="1800" dirty="0"/>
              <a:t>– </a:t>
            </a:r>
            <a:r>
              <a:rPr lang="en-IN" sz="1800" dirty="0" err="1"/>
              <a:t>StudentId</a:t>
            </a:r>
            <a:r>
              <a:rPr lang="en-IN" sz="1800" dirty="0"/>
              <a:t>, </a:t>
            </a:r>
            <a:r>
              <a:rPr lang="en-IN" sz="1800" dirty="0" err="1"/>
              <a:t>BlockNumber</a:t>
            </a:r>
            <a:r>
              <a:rPr lang="en-IN" sz="1800" dirty="0"/>
              <a:t>, </a:t>
            </a:r>
            <a:r>
              <a:rPr lang="en-IN" sz="1800" dirty="0" err="1"/>
              <a:t>RoomNumber</a:t>
            </a:r>
            <a:endParaRPr lang="en-IN" sz="1800" dirty="0"/>
          </a:p>
          <a:p>
            <a:endParaRPr lang="en-IN" sz="1800" dirty="0"/>
          </a:p>
          <a:p>
            <a:r>
              <a:rPr lang="en-IN" sz="1800" b="1" dirty="0"/>
              <a:t>Parking </a:t>
            </a:r>
            <a:r>
              <a:rPr lang="en-IN" sz="1800" dirty="0"/>
              <a:t>– </a:t>
            </a:r>
            <a:r>
              <a:rPr lang="en-IN" sz="1800" dirty="0" err="1"/>
              <a:t>SlotId</a:t>
            </a:r>
            <a:r>
              <a:rPr lang="en-IN" sz="1800" dirty="0"/>
              <a:t>, </a:t>
            </a:r>
            <a:r>
              <a:rPr lang="en-IN" sz="1800" dirty="0" err="1"/>
              <a:t>VehicleNumber</a:t>
            </a:r>
            <a:r>
              <a:rPr lang="en-IN" sz="1800" dirty="0"/>
              <a:t>, </a:t>
            </a:r>
            <a:r>
              <a:rPr lang="en-IN" sz="1800" dirty="0" err="1"/>
              <a:t>VehicleOwnerName</a:t>
            </a:r>
            <a:endParaRPr lang="en-IN" sz="1800" dirty="0"/>
          </a:p>
          <a:p>
            <a:r>
              <a:rPr lang="en-IN" sz="1800" b="1" dirty="0"/>
              <a:t>Auditorium </a:t>
            </a:r>
            <a:r>
              <a:rPr lang="en-IN" sz="1800" dirty="0"/>
              <a:t>– </a:t>
            </a:r>
            <a:r>
              <a:rPr lang="en-IN" sz="1800" dirty="0" err="1"/>
              <a:t>AuditoriumName</a:t>
            </a:r>
            <a:r>
              <a:rPr lang="en-IN" sz="1800" dirty="0"/>
              <a:t>, </a:t>
            </a:r>
            <a:r>
              <a:rPr lang="en-IN" sz="1800" dirty="0" err="1"/>
              <a:t>EventsList</a:t>
            </a:r>
            <a:r>
              <a:rPr lang="en-IN" sz="1800" dirty="0"/>
              <a:t>, Date, Time, </a:t>
            </a:r>
            <a:r>
              <a:rPr lang="en-IN" sz="1800" dirty="0" err="1"/>
              <a:t>TotalSeats</a:t>
            </a:r>
            <a:r>
              <a:rPr lang="en-IN" sz="1800" dirty="0"/>
              <a:t>, </a:t>
            </a:r>
            <a:r>
              <a:rPr lang="en-IN" sz="1800" dirty="0" err="1"/>
              <a:t>DepartmentId</a:t>
            </a:r>
            <a:endParaRPr lang="en-IN"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3"/>
          <p:cNvSpPr txBox="1"/>
          <p:nvPr/>
        </p:nvSpPr>
        <p:spPr>
          <a:xfrm>
            <a:off x="147145" y="145656"/>
            <a:ext cx="6547944"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4400" b="1" dirty="0"/>
              <a:t>Methods :</a:t>
            </a:r>
            <a:endParaRPr sz="3600" b="0" i="0" u="none" strike="noStrike" cap="none" dirty="0">
              <a:solidFill>
                <a:schemeClr val="dk1"/>
              </a:solidFill>
              <a:latin typeface="Times"/>
              <a:ea typeface="Times"/>
              <a:cs typeface="Times"/>
              <a:sym typeface="Times"/>
            </a:endParaRPr>
          </a:p>
        </p:txBody>
      </p:sp>
      <p:sp>
        <p:nvSpPr>
          <p:cNvPr id="175" name="Google Shape;175;p13"/>
          <p:cNvSpPr txBox="1"/>
          <p:nvPr/>
        </p:nvSpPr>
        <p:spPr>
          <a:xfrm>
            <a:off x="147145" y="915057"/>
            <a:ext cx="8734096" cy="6186269"/>
          </a:xfrm>
          <a:prstGeom prst="rect">
            <a:avLst/>
          </a:prstGeom>
          <a:noFill/>
          <a:ln>
            <a:noFill/>
          </a:ln>
        </p:spPr>
        <p:txBody>
          <a:bodyPr spcFirstLastPara="1" wrap="square" lIns="91425" tIns="45700" rIns="91425" bIns="45700" anchor="t" anchorCtr="0">
            <a:spAutoFit/>
          </a:bodyPr>
          <a:lstStyle/>
          <a:p>
            <a:r>
              <a:rPr lang="en-US" sz="1800" b="1" dirty="0" err="1"/>
              <a:t>CollegeInformation</a:t>
            </a:r>
            <a:r>
              <a:rPr lang="en-US" sz="1800" b="1" dirty="0"/>
              <a:t> :</a:t>
            </a:r>
            <a:endParaRPr lang="en-US" sz="1800" dirty="0"/>
          </a:p>
          <a:p>
            <a:pPr>
              <a:buFont typeface="Arial" panose="020B0604020202020204" pitchFamily="34" charset="0"/>
              <a:buChar char="•"/>
            </a:pPr>
            <a:r>
              <a:rPr lang="en-US" sz="1800" b="1" dirty="0"/>
              <a:t>Open()</a:t>
            </a:r>
            <a:r>
              <a:rPr lang="en-US" sz="1800" dirty="0"/>
              <a:t> – This method tells whether the college is open or not.</a:t>
            </a:r>
          </a:p>
          <a:p>
            <a:pPr>
              <a:buFont typeface="Arial" panose="020B0604020202020204" pitchFamily="34" charset="0"/>
              <a:buChar char="•"/>
            </a:pPr>
            <a:r>
              <a:rPr lang="en-US" sz="1800" b="1" dirty="0" err="1"/>
              <a:t>CollegeDetails</a:t>
            </a:r>
            <a:r>
              <a:rPr lang="en-US" sz="1800" b="1" dirty="0"/>
              <a:t>()</a:t>
            </a:r>
            <a:r>
              <a:rPr lang="en-US" sz="1800" dirty="0"/>
              <a:t> – This method contains the college details like name, its location and contact number.</a:t>
            </a:r>
          </a:p>
          <a:p>
            <a:endParaRPr lang="en-US" sz="1800" b="1" dirty="0"/>
          </a:p>
          <a:p>
            <a:r>
              <a:rPr lang="en-US" sz="1800" b="1" dirty="0"/>
              <a:t>Department :  </a:t>
            </a:r>
            <a:endParaRPr lang="en-US" sz="1800" dirty="0"/>
          </a:p>
          <a:p>
            <a:pPr>
              <a:buFont typeface="Arial" panose="020B0604020202020204" pitchFamily="34" charset="0"/>
              <a:buChar char="•"/>
            </a:pPr>
            <a:r>
              <a:rPr lang="en-US" sz="1800" b="1" dirty="0" err="1"/>
              <a:t>DepartmentDetails</a:t>
            </a:r>
            <a:r>
              <a:rPr lang="en-US" sz="1800" b="1" dirty="0"/>
              <a:t>() </a:t>
            </a:r>
            <a:r>
              <a:rPr lang="en-US" sz="1800" dirty="0"/>
              <a:t>– This method contains the department name and its corresponding Head of the department name, the total students count of each department.</a:t>
            </a:r>
          </a:p>
          <a:p>
            <a:pPr>
              <a:buFont typeface="Arial" panose="020B0604020202020204" pitchFamily="34" charset="0"/>
              <a:buChar char="•"/>
            </a:pPr>
            <a:r>
              <a:rPr lang="en-US" sz="1800" b="1" dirty="0" err="1"/>
              <a:t>ShowEvents</a:t>
            </a:r>
            <a:r>
              <a:rPr lang="en-US" sz="1800" b="1" dirty="0"/>
              <a:t>()</a:t>
            </a:r>
            <a:r>
              <a:rPr lang="en-US" sz="1800" dirty="0"/>
              <a:t> – This method is to show any events in a particular department.</a:t>
            </a:r>
          </a:p>
          <a:p>
            <a:endParaRPr lang="en-US" sz="1800" b="1" dirty="0"/>
          </a:p>
          <a:p>
            <a:r>
              <a:rPr lang="en-US" sz="1800" b="1" dirty="0"/>
              <a:t>Student :</a:t>
            </a:r>
            <a:endParaRPr lang="en-US" sz="1800" dirty="0"/>
          </a:p>
          <a:p>
            <a:pPr>
              <a:buFont typeface="Arial" panose="020B0604020202020204" pitchFamily="34" charset="0"/>
              <a:buChar char="•"/>
            </a:pPr>
            <a:r>
              <a:rPr lang="en-US" sz="1800" b="1" dirty="0" err="1"/>
              <a:t>StudentDetails</a:t>
            </a:r>
            <a:r>
              <a:rPr lang="en-US" sz="1800" b="1" dirty="0"/>
              <a:t>()</a:t>
            </a:r>
            <a:r>
              <a:rPr lang="en-US" sz="1800" dirty="0"/>
              <a:t> – This method contains all the information about each and every student in the college.</a:t>
            </a:r>
          </a:p>
          <a:p>
            <a:pPr>
              <a:buFont typeface="Arial" panose="020B0604020202020204" pitchFamily="34" charset="0"/>
              <a:buChar char="•"/>
            </a:pPr>
            <a:r>
              <a:rPr lang="en-US" sz="1800" b="1" dirty="0" err="1"/>
              <a:t>PayFees</a:t>
            </a:r>
            <a:r>
              <a:rPr lang="en-US" sz="1800" b="1" dirty="0"/>
              <a:t>()</a:t>
            </a:r>
            <a:r>
              <a:rPr lang="en-US" sz="1800" dirty="0"/>
              <a:t> – This method contains the payment status of each student.</a:t>
            </a:r>
          </a:p>
          <a:p>
            <a:pPr>
              <a:buFont typeface="Arial" panose="020B0604020202020204" pitchFamily="34" charset="0"/>
              <a:buChar char="•"/>
            </a:pPr>
            <a:r>
              <a:rPr lang="en-US" sz="1800" b="1" dirty="0" err="1"/>
              <a:t>IsPresent</a:t>
            </a:r>
            <a:r>
              <a:rPr lang="en-US" sz="1800" b="1" dirty="0"/>
              <a:t>()</a:t>
            </a:r>
            <a:r>
              <a:rPr lang="en-US" sz="1800" dirty="0"/>
              <a:t> – This method shows whether the student is present to the college on a particular date.</a:t>
            </a:r>
          </a:p>
          <a:p>
            <a:pPr>
              <a:buFont typeface="Arial" panose="020B0604020202020204" pitchFamily="34" charset="0"/>
              <a:buChar char="•"/>
            </a:pPr>
            <a:endParaRPr lang="en-US" sz="1800" dirty="0"/>
          </a:p>
          <a:p>
            <a:r>
              <a:rPr lang="en-US" sz="1800" b="1" dirty="0"/>
              <a:t>Staff :</a:t>
            </a:r>
            <a:endParaRPr lang="en-US" sz="1800" dirty="0"/>
          </a:p>
          <a:p>
            <a:pPr>
              <a:buFont typeface="Arial" panose="020B0604020202020204" pitchFamily="34" charset="0"/>
              <a:buChar char="•"/>
            </a:pPr>
            <a:r>
              <a:rPr lang="en-US" sz="1800" b="1" dirty="0" err="1"/>
              <a:t>StaffDetails</a:t>
            </a:r>
            <a:r>
              <a:rPr lang="en-US" sz="1800" b="1" dirty="0"/>
              <a:t>()</a:t>
            </a:r>
            <a:r>
              <a:rPr lang="en-US" sz="1800" dirty="0"/>
              <a:t> – This method contains the details of both teaching as well as non-teaching staff along with their salary details.</a:t>
            </a:r>
          </a:p>
          <a:p>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14"/>
          <p:cNvSpPr txBox="1"/>
          <p:nvPr/>
        </p:nvSpPr>
        <p:spPr>
          <a:xfrm>
            <a:off x="0" y="518475"/>
            <a:ext cx="8692055" cy="6186269"/>
          </a:xfrm>
          <a:prstGeom prst="rect">
            <a:avLst/>
          </a:prstGeom>
          <a:noFill/>
          <a:ln>
            <a:noFill/>
          </a:ln>
        </p:spPr>
        <p:txBody>
          <a:bodyPr spcFirstLastPara="1" wrap="square" lIns="91425" tIns="45700" rIns="91425" bIns="45700" anchor="t" anchorCtr="0">
            <a:spAutoFit/>
          </a:bodyPr>
          <a:lstStyle/>
          <a:p>
            <a:endParaRPr lang="en-US" sz="1800" b="1" dirty="0"/>
          </a:p>
          <a:p>
            <a:r>
              <a:rPr lang="en-US" sz="1800" b="1" dirty="0"/>
              <a:t>Classroom :</a:t>
            </a:r>
            <a:endParaRPr lang="en-US" sz="1800" dirty="0"/>
          </a:p>
          <a:p>
            <a:pPr>
              <a:buFont typeface="Arial" panose="020B0604020202020204" pitchFamily="34" charset="0"/>
              <a:buChar char="•"/>
            </a:pPr>
            <a:r>
              <a:rPr lang="en-US" sz="1800" b="1" dirty="0" err="1"/>
              <a:t>ClassroomDetails</a:t>
            </a:r>
            <a:r>
              <a:rPr lang="en-US" sz="1800" b="1" dirty="0"/>
              <a:t>()</a:t>
            </a:r>
            <a:r>
              <a:rPr lang="en-US" sz="1800" dirty="0"/>
              <a:t> – This method shows the details of each classroom and to which department the classroom belongs.</a:t>
            </a:r>
          </a:p>
          <a:p>
            <a:pPr>
              <a:buFont typeface="Arial" panose="020B0604020202020204" pitchFamily="34" charset="0"/>
              <a:buChar char="•"/>
            </a:pPr>
            <a:r>
              <a:rPr lang="en-US" sz="1800" b="1" dirty="0" err="1"/>
              <a:t>IsOccupied</a:t>
            </a:r>
            <a:r>
              <a:rPr lang="en-US" sz="1800" b="1" dirty="0"/>
              <a:t>()</a:t>
            </a:r>
            <a:r>
              <a:rPr lang="en-US" sz="1800" dirty="0"/>
              <a:t> – This method tells whether the classroom is occupied or not</a:t>
            </a:r>
          </a:p>
          <a:p>
            <a:endParaRPr lang="en-US" sz="1800" b="1" dirty="0"/>
          </a:p>
          <a:p>
            <a:r>
              <a:rPr lang="en-US" sz="1800" b="1" dirty="0"/>
              <a:t>Canteen :</a:t>
            </a:r>
            <a:endParaRPr lang="en-US" sz="1800" dirty="0"/>
          </a:p>
          <a:p>
            <a:pPr>
              <a:buFont typeface="Arial" panose="020B0604020202020204" pitchFamily="34" charset="0"/>
              <a:buChar char="•"/>
            </a:pPr>
            <a:r>
              <a:rPr lang="en-US" sz="1800" b="1" dirty="0" err="1"/>
              <a:t>ShowItems</a:t>
            </a:r>
            <a:r>
              <a:rPr lang="en-US" sz="1800" b="1" dirty="0"/>
              <a:t>()</a:t>
            </a:r>
            <a:r>
              <a:rPr lang="en-US" sz="1800" dirty="0"/>
              <a:t> – This method shows the items which are present in the canteen</a:t>
            </a:r>
          </a:p>
          <a:p>
            <a:pPr>
              <a:buFont typeface="Arial" panose="020B0604020202020204" pitchFamily="34" charset="0"/>
              <a:buChar char="•"/>
            </a:pPr>
            <a:r>
              <a:rPr lang="en-US" sz="1800" b="1" dirty="0"/>
              <a:t>Buy() </a:t>
            </a:r>
            <a:r>
              <a:rPr lang="en-US" sz="1800" dirty="0"/>
              <a:t>– This method is used to buy any item in the college canteen.</a:t>
            </a:r>
          </a:p>
          <a:p>
            <a:endParaRPr lang="en-US" sz="1800" b="1" dirty="0"/>
          </a:p>
          <a:p>
            <a:r>
              <a:rPr lang="en-US" sz="1800" b="1" dirty="0"/>
              <a:t>Library :   </a:t>
            </a:r>
            <a:endParaRPr lang="en-US" sz="1800" dirty="0"/>
          </a:p>
          <a:p>
            <a:pPr>
              <a:buFont typeface="Arial" panose="020B0604020202020204" pitchFamily="34" charset="0"/>
              <a:buChar char="•"/>
            </a:pPr>
            <a:r>
              <a:rPr lang="en-US" sz="1800" b="1" dirty="0" err="1"/>
              <a:t>LibraryDetails</a:t>
            </a:r>
            <a:r>
              <a:rPr lang="en-US" sz="1800" b="1" dirty="0"/>
              <a:t>()</a:t>
            </a:r>
            <a:r>
              <a:rPr lang="en-US" sz="1800" dirty="0"/>
              <a:t> – This method contains the details of the library inside the college</a:t>
            </a:r>
          </a:p>
          <a:p>
            <a:pPr>
              <a:buFont typeface="Arial" panose="020B0604020202020204" pitchFamily="34" charset="0"/>
              <a:buChar char="•"/>
            </a:pPr>
            <a:r>
              <a:rPr lang="en-US" sz="1800" b="1" dirty="0" err="1"/>
              <a:t>SearchBooks</a:t>
            </a:r>
            <a:r>
              <a:rPr lang="en-US" sz="1800" b="1" dirty="0"/>
              <a:t>()</a:t>
            </a:r>
            <a:r>
              <a:rPr lang="en-US" sz="1800" dirty="0"/>
              <a:t> – This method is used to search any book in the library.</a:t>
            </a:r>
          </a:p>
          <a:p>
            <a:pPr>
              <a:buFont typeface="Arial" panose="020B0604020202020204" pitchFamily="34" charset="0"/>
              <a:buChar char="•"/>
            </a:pPr>
            <a:r>
              <a:rPr lang="en-US" sz="1800" b="1" dirty="0" err="1"/>
              <a:t>LendBooks</a:t>
            </a:r>
            <a:r>
              <a:rPr lang="en-US" sz="1800" b="1" dirty="0"/>
              <a:t>()</a:t>
            </a:r>
            <a:r>
              <a:rPr lang="en-US" sz="1800" dirty="0"/>
              <a:t> – This method is to get the book from the library.</a:t>
            </a:r>
          </a:p>
          <a:p>
            <a:pPr>
              <a:buFont typeface="Arial" panose="020B0604020202020204" pitchFamily="34" charset="0"/>
              <a:buChar char="•"/>
            </a:pPr>
            <a:r>
              <a:rPr lang="en-US" sz="1800" b="1" dirty="0" err="1"/>
              <a:t>ReturnBooks</a:t>
            </a:r>
            <a:r>
              <a:rPr lang="en-US" sz="1800" b="1" dirty="0"/>
              <a:t>()</a:t>
            </a:r>
            <a:r>
              <a:rPr lang="en-US" sz="1800" dirty="0"/>
              <a:t> – This method is used to contain the details of the returned book.</a:t>
            </a:r>
          </a:p>
          <a:p>
            <a:pPr>
              <a:buFont typeface="Arial" panose="020B0604020202020204" pitchFamily="34" charset="0"/>
              <a:buChar char="•"/>
            </a:pPr>
            <a:r>
              <a:rPr lang="en-US" sz="1800" b="1" dirty="0" err="1"/>
              <a:t>PayFine</a:t>
            </a:r>
            <a:r>
              <a:rPr lang="en-US" sz="1800" b="1" dirty="0"/>
              <a:t>() </a:t>
            </a:r>
            <a:r>
              <a:rPr lang="en-US" sz="1800" dirty="0"/>
              <a:t>– This method contains the details to pay the fine.</a:t>
            </a:r>
          </a:p>
          <a:p>
            <a:endParaRPr lang="en-US" sz="1800" b="1" dirty="0"/>
          </a:p>
          <a:p>
            <a:r>
              <a:rPr lang="en-US" sz="1800" b="1" dirty="0"/>
              <a:t>Bus :   </a:t>
            </a:r>
            <a:endParaRPr lang="en-US" sz="1800" dirty="0"/>
          </a:p>
          <a:p>
            <a:pPr>
              <a:buFont typeface="Arial" panose="020B0604020202020204" pitchFamily="34" charset="0"/>
              <a:buChar char="•"/>
            </a:pPr>
            <a:r>
              <a:rPr lang="en-US" sz="1800" b="1" dirty="0" err="1"/>
              <a:t>BusDetails</a:t>
            </a:r>
            <a:r>
              <a:rPr lang="en-US" sz="1800" b="1" dirty="0"/>
              <a:t>()</a:t>
            </a:r>
            <a:r>
              <a:rPr lang="en-US" sz="1800" dirty="0"/>
              <a:t> – This method contains the details of buses like area details, bus name and the driver details.</a:t>
            </a:r>
          </a:p>
          <a:p>
            <a:pPr>
              <a:buFont typeface="Arial" panose="020B0604020202020204" pitchFamily="34" charset="0"/>
              <a:buChar char="•"/>
            </a:pPr>
            <a:r>
              <a:rPr lang="en-US" sz="1800" b="1" dirty="0" err="1"/>
              <a:t>SeatsAvailability</a:t>
            </a:r>
            <a:r>
              <a:rPr lang="en-US" sz="1800" b="1" dirty="0"/>
              <a:t>()</a:t>
            </a:r>
            <a:r>
              <a:rPr lang="en-US" sz="1800" dirty="0"/>
              <a:t> – This method shows the details of available seats in a particular bus.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5"/>
          <p:cNvSpPr txBox="1"/>
          <p:nvPr/>
        </p:nvSpPr>
        <p:spPr>
          <a:xfrm>
            <a:off x="75414" y="791987"/>
            <a:ext cx="8868889" cy="4247276"/>
          </a:xfrm>
          <a:prstGeom prst="rect">
            <a:avLst/>
          </a:prstGeom>
          <a:noFill/>
          <a:ln>
            <a:noFill/>
          </a:ln>
        </p:spPr>
        <p:txBody>
          <a:bodyPr spcFirstLastPara="1" wrap="square" lIns="91425" tIns="45700" rIns="91425" bIns="45700" anchor="t" anchorCtr="0">
            <a:spAutoFit/>
          </a:bodyPr>
          <a:lstStyle/>
          <a:p>
            <a:r>
              <a:rPr lang="en-US" sz="1800" b="1" dirty="0"/>
              <a:t>Hostel :</a:t>
            </a:r>
            <a:endParaRPr lang="en-US" sz="1800" dirty="0"/>
          </a:p>
          <a:p>
            <a:pPr>
              <a:buFont typeface="Arial" panose="020B0604020202020204" pitchFamily="34" charset="0"/>
              <a:buChar char="•"/>
            </a:pPr>
            <a:r>
              <a:rPr lang="en-US" sz="1800" b="1" dirty="0" err="1"/>
              <a:t>HostelDetails</a:t>
            </a:r>
            <a:r>
              <a:rPr lang="en-US" sz="1800" b="1" dirty="0"/>
              <a:t>()</a:t>
            </a:r>
            <a:r>
              <a:rPr lang="en-US" sz="1800" dirty="0"/>
              <a:t> – This method contains the details of the hostel like the number of blocks, warden details, food details etc.</a:t>
            </a:r>
          </a:p>
          <a:p>
            <a:pPr>
              <a:buFont typeface="Arial" panose="020B0604020202020204" pitchFamily="34" charset="0"/>
              <a:buChar char="•"/>
            </a:pPr>
            <a:r>
              <a:rPr lang="en-US" sz="1800" b="1" dirty="0" err="1"/>
              <a:t>CheckIn</a:t>
            </a:r>
            <a:r>
              <a:rPr lang="en-US" sz="1800" b="1" dirty="0"/>
              <a:t>() </a:t>
            </a:r>
            <a:r>
              <a:rPr lang="en-US" sz="1800" dirty="0"/>
              <a:t>– This method is to check whether the student is present at the hostel or not.</a:t>
            </a:r>
          </a:p>
          <a:p>
            <a:pPr>
              <a:buFont typeface="Arial" panose="020B0604020202020204" pitchFamily="34" charset="0"/>
              <a:buChar char="•"/>
            </a:pPr>
            <a:r>
              <a:rPr lang="en-US" sz="1800" b="1" dirty="0" err="1"/>
              <a:t>CheckOut</a:t>
            </a:r>
            <a:r>
              <a:rPr lang="en-US" sz="1800" b="1" dirty="0"/>
              <a:t>() </a:t>
            </a:r>
            <a:r>
              <a:rPr lang="en-US" sz="1800" dirty="0"/>
              <a:t>– This method is to check whether the student is checked out from the hostel or not when they are in the outstation.</a:t>
            </a:r>
          </a:p>
          <a:p>
            <a:endParaRPr lang="en-US" sz="1800" b="1" dirty="0"/>
          </a:p>
          <a:p>
            <a:r>
              <a:rPr lang="en-US" sz="1800" b="1" dirty="0"/>
              <a:t>Parking :</a:t>
            </a:r>
            <a:endParaRPr lang="en-US" sz="1800" dirty="0"/>
          </a:p>
          <a:p>
            <a:pPr>
              <a:buFont typeface="Arial" panose="020B0604020202020204" pitchFamily="34" charset="0"/>
              <a:buChar char="•"/>
            </a:pPr>
            <a:r>
              <a:rPr lang="en-US" sz="1800" b="1" dirty="0" err="1"/>
              <a:t>ParkVehicle</a:t>
            </a:r>
            <a:r>
              <a:rPr lang="en-US" sz="1800" b="1" dirty="0"/>
              <a:t>()</a:t>
            </a:r>
            <a:r>
              <a:rPr lang="en-US" sz="1800" dirty="0"/>
              <a:t> – This method is used to store the details of vehicles that are parked inside the college.</a:t>
            </a:r>
          </a:p>
          <a:p>
            <a:endParaRPr lang="en-US" sz="1800" b="1" dirty="0"/>
          </a:p>
          <a:p>
            <a:r>
              <a:rPr lang="en-US" sz="1800" b="1" dirty="0"/>
              <a:t>Auditorium:  </a:t>
            </a:r>
            <a:endParaRPr lang="en-US" sz="1800" dirty="0"/>
          </a:p>
          <a:p>
            <a:pPr>
              <a:buFont typeface="Arial" panose="020B0604020202020204" pitchFamily="34" charset="0"/>
              <a:buChar char="•"/>
            </a:pPr>
            <a:r>
              <a:rPr lang="en-US" sz="1800" b="1" dirty="0" err="1"/>
              <a:t>BookEvents</a:t>
            </a:r>
            <a:r>
              <a:rPr lang="en-US" sz="1800" b="1" dirty="0"/>
              <a:t>()</a:t>
            </a:r>
            <a:r>
              <a:rPr lang="en-US" sz="1800" dirty="0"/>
              <a:t> – This method is to book the auditorium for conducting the events.</a:t>
            </a:r>
          </a:p>
          <a:p>
            <a:pPr marR="0" lvl="0" algn="just" rtl="0">
              <a:lnSpc>
                <a:spcPct val="100000"/>
              </a:lnSpc>
              <a:spcBef>
                <a:spcPts val="0"/>
              </a:spcBef>
              <a:spcAft>
                <a:spcPts val="0"/>
              </a:spcAft>
              <a:buClr>
                <a:srgbClr val="000000"/>
              </a:buClr>
              <a:buSzPts val="2000"/>
            </a:pPr>
            <a:endParaRPr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6"/>
          <p:cNvSpPr txBox="1"/>
          <p:nvPr/>
        </p:nvSpPr>
        <p:spPr>
          <a:xfrm>
            <a:off x="0" y="873946"/>
            <a:ext cx="8734095" cy="2031285"/>
          </a:xfrm>
          <a:prstGeom prst="rect">
            <a:avLst/>
          </a:prstGeom>
          <a:noFill/>
          <a:ln>
            <a:noFill/>
          </a:ln>
        </p:spPr>
        <p:txBody>
          <a:bodyPr spcFirstLastPara="1" wrap="square" lIns="91425" tIns="45700" rIns="91425" bIns="45700" anchor="t" anchorCtr="0">
            <a:spAutoFit/>
          </a:bodyPr>
          <a:lstStyle/>
          <a:p>
            <a:pPr algn="just"/>
            <a:r>
              <a:rPr lang="en-US" sz="1800" b="1" dirty="0"/>
              <a:t>1. Inheritance :</a:t>
            </a:r>
            <a:endParaRPr lang="en-US" sz="1800" dirty="0"/>
          </a:p>
          <a:p>
            <a:pPr algn="just"/>
            <a:r>
              <a:rPr lang="en-US" sz="1800" dirty="0"/>
              <a:t>          Inheritance is the practice of acquiring the required properties from one class to another class. The class which acquires the properties is known as the child class. The class which allows its properties to be acquired is known as the parent class. It is simply known as the Parent-child relationship. i.e. </a:t>
            </a:r>
            <a:r>
              <a:rPr lang="en-US" sz="1800" b="1" dirty="0"/>
              <a:t>“Is-a”</a:t>
            </a:r>
            <a:r>
              <a:rPr lang="en-US" sz="1800" dirty="0"/>
              <a:t> relationships</a:t>
            </a:r>
          </a:p>
          <a:p>
            <a:pPr algn="just"/>
            <a:endParaRPr lang="en-US" sz="1800" dirty="0"/>
          </a:p>
          <a:p>
            <a:pPr marR="0" lvl="0" algn="just" rtl="0">
              <a:lnSpc>
                <a:spcPct val="100000"/>
              </a:lnSpc>
              <a:spcBef>
                <a:spcPts val="0"/>
              </a:spcBef>
              <a:spcAft>
                <a:spcPts val="0"/>
              </a:spcAft>
              <a:buClr>
                <a:srgbClr val="000000"/>
              </a:buClr>
              <a:buSzPts val="2000"/>
            </a:pPr>
            <a:endParaRPr sz="1800" dirty="0"/>
          </a:p>
        </p:txBody>
      </p:sp>
      <p:sp>
        <p:nvSpPr>
          <p:cNvPr id="3" name="TextBox 2">
            <a:extLst>
              <a:ext uri="{FF2B5EF4-FFF2-40B4-BE49-F238E27FC236}">
                <a16:creationId xmlns:a16="http://schemas.microsoft.com/office/drawing/2014/main" xmlns="" id="{93481003-6862-3F86-4C27-D1F48569A653}"/>
              </a:ext>
            </a:extLst>
          </p:cNvPr>
          <p:cNvSpPr txBox="1"/>
          <p:nvPr/>
        </p:nvSpPr>
        <p:spPr>
          <a:xfrm>
            <a:off x="419492" y="289172"/>
            <a:ext cx="4572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Relationship</a:t>
            </a:r>
            <a:r>
              <a:rPr lang="en-US" b="1" dirty="0"/>
              <a:t> :</a:t>
            </a:r>
            <a:endParaRPr lang="en-US" dirty="0"/>
          </a:p>
        </p:txBody>
      </p:sp>
      <p:pic>
        <p:nvPicPr>
          <p:cNvPr id="5" name="Picture 4">
            <a:extLst>
              <a:ext uri="{FF2B5EF4-FFF2-40B4-BE49-F238E27FC236}">
                <a16:creationId xmlns:a16="http://schemas.microsoft.com/office/drawing/2014/main" xmlns="" id="{829DE057-E701-1FC0-A93C-E27D34418400}"/>
              </a:ext>
            </a:extLst>
          </p:cNvPr>
          <p:cNvPicPr>
            <a:picLocks noChangeAspect="1"/>
          </p:cNvPicPr>
          <p:nvPr/>
        </p:nvPicPr>
        <p:blipFill>
          <a:blip r:embed="rId3"/>
          <a:stretch>
            <a:fillRect/>
          </a:stretch>
        </p:blipFill>
        <p:spPr>
          <a:xfrm>
            <a:off x="1095323" y="2349660"/>
            <a:ext cx="7157425" cy="42191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7"/>
          <p:cNvSpPr txBox="1"/>
          <p:nvPr/>
        </p:nvSpPr>
        <p:spPr>
          <a:xfrm>
            <a:off x="0" y="844952"/>
            <a:ext cx="9007366" cy="1477287"/>
          </a:xfrm>
          <a:prstGeom prst="rect">
            <a:avLst/>
          </a:prstGeom>
          <a:noFill/>
          <a:ln>
            <a:noFill/>
          </a:ln>
        </p:spPr>
        <p:txBody>
          <a:bodyPr spcFirstLastPara="1" wrap="square" lIns="91425" tIns="45700" rIns="91425" bIns="45700" anchor="t" anchorCtr="0">
            <a:spAutoFit/>
          </a:bodyPr>
          <a:lstStyle/>
          <a:p>
            <a:pPr algn="just"/>
            <a:r>
              <a:rPr lang="en-US" sz="1800" b="1" dirty="0"/>
              <a:t>2. Aggregation :</a:t>
            </a:r>
            <a:endParaRPr lang="en-US" sz="1800" dirty="0"/>
          </a:p>
          <a:p>
            <a:pPr algn="just"/>
            <a:r>
              <a:rPr lang="en-US" sz="1800" dirty="0"/>
              <a:t>In Aggregation, Class A and Class B are dependent on each other which indicates that A has an instance of B and B has an instance of B, but they are not physically contained inside each other. In simple terms, Class B can exist without  Class A. It follows</a:t>
            </a:r>
            <a:r>
              <a:rPr lang="en-US" sz="1800" b="1" dirty="0"/>
              <a:t> “has-a”</a:t>
            </a:r>
            <a:r>
              <a:rPr lang="en-US" sz="1800" dirty="0"/>
              <a:t> relationship.  </a:t>
            </a:r>
          </a:p>
        </p:txBody>
      </p:sp>
      <p:pic>
        <p:nvPicPr>
          <p:cNvPr id="3" name="Picture 2">
            <a:extLst>
              <a:ext uri="{FF2B5EF4-FFF2-40B4-BE49-F238E27FC236}">
                <a16:creationId xmlns:a16="http://schemas.microsoft.com/office/drawing/2014/main" xmlns="" id="{A6C8769B-E24F-C6DD-CD7B-F14CDFD7689B}"/>
              </a:ext>
            </a:extLst>
          </p:cNvPr>
          <p:cNvPicPr>
            <a:picLocks noChangeAspect="1"/>
          </p:cNvPicPr>
          <p:nvPr/>
        </p:nvPicPr>
        <p:blipFill>
          <a:blip r:embed="rId3"/>
          <a:stretch>
            <a:fillRect/>
          </a:stretch>
        </p:blipFill>
        <p:spPr>
          <a:xfrm>
            <a:off x="0" y="2324325"/>
            <a:ext cx="9144000" cy="220934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8"/>
          <p:cNvSpPr txBox="1"/>
          <p:nvPr/>
        </p:nvSpPr>
        <p:spPr>
          <a:xfrm>
            <a:off x="120869" y="879677"/>
            <a:ext cx="8581697" cy="1631175"/>
          </a:xfrm>
          <a:prstGeom prst="rect">
            <a:avLst/>
          </a:prstGeom>
          <a:noFill/>
          <a:ln>
            <a:noFill/>
          </a:ln>
        </p:spPr>
        <p:txBody>
          <a:bodyPr spcFirstLastPara="1" wrap="square" lIns="91425" tIns="45700" rIns="91425" bIns="45700" anchor="t" anchorCtr="0">
            <a:spAutoFit/>
          </a:bodyPr>
          <a:lstStyle/>
          <a:p>
            <a:pPr algn="just"/>
            <a:r>
              <a:rPr lang="en-US" sz="2000" b="1" dirty="0"/>
              <a:t>3. Composition :</a:t>
            </a:r>
            <a:endParaRPr lang="en-US" sz="2000" dirty="0"/>
          </a:p>
          <a:p>
            <a:pPr algn="just"/>
            <a:r>
              <a:rPr lang="en-US" sz="2000" dirty="0"/>
              <a:t>In composition, Class A and Class B are dependent on each other which indicates that class A has an instance of class B inside class A. In other words, class B is physically contained inside class A.  So class B cannot exist without class A. It follows a </a:t>
            </a:r>
            <a:r>
              <a:rPr lang="en-US" sz="2000" b="1" dirty="0"/>
              <a:t>“has-a”</a:t>
            </a:r>
            <a:r>
              <a:rPr lang="en-US" sz="2000" dirty="0"/>
              <a:t> relationship.</a:t>
            </a:r>
          </a:p>
        </p:txBody>
      </p:sp>
      <p:pic>
        <p:nvPicPr>
          <p:cNvPr id="3" name="Picture 2">
            <a:extLst>
              <a:ext uri="{FF2B5EF4-FFF2-40B4-BE49-F238E27FC236}">
                <a16:creationId xmlns:a16="http://schemas.microsoft.com/office/drawing/2014/main" xmlns="" id="{C39E5F15-A60F-563D-E1A1-74112E7D6CEF}"/>
              </a:ext>
            </a:extLst>
          </p:cNvPr>
          <p:cNvPicPr>
            <a:picLocks noChangeAspect="1"/>
          </p:cNvPicPr>
          <p:nvPr/>
        </p:nvPicPr>
        <p:blipFill>
          <a:blip r:embed="rId3"/>
          <a:stretch>
            <a:fillRect/>
          </a:stretch>
        </p:blipFill>
        <p:spPr>
          <a:xfrm>
            <a:off x="97720" y="2655004"/>
            <a:ext cx="8837936" cy="338428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66CD082-3D1C-4D6E-E344-F2FC4896F664}"/>
              </a:ext>
            </a:extLst>
          </p:cNvPr>
          <p:cNvSpPr txBox="1"/>
          <p:nvPr/>
        </p:nvSpPr>
        <p:spPr>
          <a:xfrm>
            <a:off x="0" y="925976"/>
            <a:ext cx="8843058" cy="1200329"/>
          </a:xfrm>
          <a:prstGeom prst="rect">
            <a:avLst/>
          </a:prstGeom>
          <a:noFill/>
        </p:spPr>
        <p:txBody>
          <a:bodyPr wrap="square">
            <a:spAutoFit/>
          </a:bodyPr>
          <a:lstStyle/>
          <a:p>
            <a:pPr algn="just"/>
            <a:r>
              <a:rPr lang="en-US" sz="1800" b="1" dirty="0"/>
              <a:t>4. Association :</a:t>
            </a:r>
            <a:endParaRPr lang="en-US" sz="1800" dirty="0"/>
          </a:p>
          <a:p>
            <a:pPr algn="just"/>
            <a:r>
              <a:rPr lang="en-US" sz="1800" dirty="0"/>
              <a:t>In Association, one class is not committed to the other class in any means, but both of the classes use each other and function in their own respective spaces. It follows the “using” relation.</a:t>
            </a:r>
          </a:p>
        </p:txBody>
      </p:sp>
      <p:pic>
        <p:nvPicPr>
          <p:cNvPr id="5" name="Picture 4">
            <a:extLst>
              <a:ext uri="{FF2B5EF4-FFF2-40B4-BE49-F238E27FC236}">
                <a16:creationId xmlns:a16="http://schemas.microsoft.com/office/drawing/2014/main" xmlns="" id="{341240DF-4842-DFF7-708D-0068F275E423}"/>
              </a:ext>
            </a:extLst>
          </p:cNvPr>
          <p:cNvPicPr>
            <a:picLocks noChangeAspect="1"/>
          </p:cNvPicPr>
          <p:nvPr/>
        </p:nvPicPr>
        <p:blipFill>
          <a:blip r:embed="rId2"/>
          <a:stretch>
            <a:fillRect/>
          </a:stretch>
        </p:blipFill>
        <p:spPr>
          <a:xfrm>
            <a:off x="155595" y="2126305"/>
            <a:ext cx="8277225" cy="1657350"/>
          </a:xfrm>
          <a:prstGeom prst="rect">
            <a:avLst/>
          </a:prstGeom>
        </p:spPr>
      </p:pic>
    </p:spTree>
    <p:extLst>
      <p:ext uri="{BB962C8B-B14F-4D97-AF65-F5344CB8AC3E}">
        <p14:creationId xmlns:p14="http://schemas.microsoft.com/office/powerpoint/2010/main" xmlns="" val="2764564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697C7DD-3FD0-E8C3-1A88-F0AAE959A247}"/>
              </a:ext>
            </a:extLst>
          </p:cNvPr>
          <p:cNvPicPr>
            <a:picLocks noChangeAspect="1"/>
          </p:cNvPicPr>
          <p:nvPr/>
        </p:nvPicPr>
        <p:blipFill>
          <a:blip r:embed="rId2"/>
          <a:stretch>
            <a:fillRect/>
          </a:stretch>
        </p:blipFill>
        <p:spPr>
          <a:xfrm>
            <a:off x="150470" y="2059773"/>
            <a:ext cx="8715737" cy="3849624"/>
          </a:xfrm>
          <a:prstGeom prst="rect">
            <a:avLst/>
          </a:prstGeom>
        </p:spPr>
      </p:pic>
      <p:sp>
        <p:nvSpPr>
          <p:cNvPr id="5" name="TextBox 4">
            <a:extLst>
              <a:ext uri="{FF2B5EF4-FFF2-40B4-BE49-F238E27FC236}">
                <a16:creationId xmlns:a16="http://schemas.microsoft.com/office/drawing/2014/main" xmlns="" id="{BB844DD9-CE39-2B28-B85D-7EC12F21675F}"/>
              </a:ext>
            </a:extLst>
          </p:cNvPr>
          <p:cNvSpPr txBox="1"/>
          <p:nvPr/>
        </p:nvSpPr>
        <p:spPr>
          <a:xfrm>
            <a:off x="0" y="811690"/>
            <a:ext cx="8981954" cy="1200329"/>
          </a:xfrm>
          <a:prstGeom prst="rect">
            <a:avLst/>
          </a:prstGeom>
          <a:noFill/>
        </p:spPr>
        <p:txBody>
          <a:bodyPr wrap="square">
            <a:spAutoFit/>
          </a:bodyPr>
          <a:lstStyle/>
          <a:p>
            <a:pPr algn="just"/>
            <a:r>
              <a:rPr lang="en-US" sz="1800" b="1" dirty="0"/>
              <a:t>5. Unidirectional Association :</a:t>
            </a:r>
            <a:endParaRPr lang="en-US" sz="1800" dirty="0"/>
          </a:p>
          <a:p>
            <a:pPr algn="just"/>
            <a:r>
              <a:rPr lang="en-US" sz="1800" dirty="0"/>
              <a:t>In unidirectional Association, two classes are related in some ways, but only one class makes use of the other class whereas the other class is not benefited from the relationship. Class A can call Class B whereas Class B cannot call Class A.</a:t>
            </a:r>
          </a:p>
        </p:txBody>
      </p:sp>
    </p:spTree>
    <p:extLst>
      <p:ext uri="{BB962C8B-B14F-4D97-AF65-F5344CB8AC3E}">
        <p14:creationId xmlns:p14="http://schemas.microsoft.com/office/powerpoint/2010/main" xmlns="" val="391487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368061B-6A56-D695-7A44-C6832F8DC9B4}"/>
              </a:ext>
            </a:extLst>
          </p:cNvPr>
          <p:cNvPicPr>
            <a:picLocks noChangeAspect="1"/>
          </p:cNvPicPr>
          <p:nvPr/>
        </p:nvPicPr>
        <p:blipFill>
          <a:blip r:embed="rId2"/>
          <a:stretch>
            <a:fillRect/>
          </a:stretch>
        </p:blipFill>
        <p:spPr>
          <a:xfrm>
            <a:off x="2390775" y="914400"/>
            <a:ext cx="4362450" cy="5715000"/>
          </a:xfrm>
          <a:prstGeom prst="rect">
            <a:avLst/>
          </a:prstGeom>
        </p:spPr>
      </p:pic>
      <p:sp>
        <p:nvSpPr>
          <p:cNvPr id="4" name="TextBox 3">
            <a:extLst>
              <a:ext uri="{FF2B5EF4-FFF2-40B4-BE49-F238E27FC236}">
                <a16:creationId xmlns:a16="http://schemas.microsoft.com/office/drawing/2014/main" xmlns="" id="{46CCBDB4-7DDD-BDCC-9E8B-C0D0F828F851}"/>
              </a:ext>
            </a:extLst>
          </p:cNvPr>
          <p:cNvSpPr txBox="1"/>
          <p:nvPr/>
        </p:nvSpPr>
        <p:spPr>
          <a:xfrm>
            <a:off x="428262" y="115748"/>
            <a:ext cx="4362449" cy="584775"/>
          </a:xfrm>
          <a:prstGeom prst="rect">
            <a:avLst/>
          </a:prstGeom>
          <a:noFill/>
        </p:spPr>
        <p:txBody>
          <a:bodyPr wrap="square" rtlCol="0">
            <a:spAutoFit/>
          </a:bodyPr>
          <a:lstStyle/>
          <a:p>
            <a:r>
              <a:rPr lang="en-IN" sz="3200" b="1" dirty="0"/>
              <a:t>Notations</a:t>
            </a:r>
          </a:p>
        </p:txBody>
      </p:sp>
    </p:spTree>
    <p:extLst>
      <p:ext uri="{BB962C8B-B14F-4D97-AF65-F5344CB8AC3E}">
        <p14:creationId xmlns:p14="http://schemas.microsoft.com/office/powerpoint/2010/main" xmlns="" val="3925844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381786" y="292407"/>
            <a:ext cx="6019560" cy="89764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200" b="1" i="0" u="none" strike="noStrike" cap="none">
                <a:solidFill>
                  <a:srgbClr val="000000"/>
                </a:solidFill>
                <a:latin typeface="Times New Roman"/>
                <a:ea typeface="Times New Roman"/>
                <a:cs typeface="Times New Roman"/>
                <a:sym typeface="Times New Roman"/>
              </a:rPr>
              <a:t>Index</a:t>
            </a:r>
            <a:endParaRPr/>
          </a:p>
          <a:p>
            <a:pPr marL="0" marR="0" lvl="0" indent="0" algn="l" rtl="0">
              <a:lnSpc>
                <a:spcPct val="100000"/>
              </a:lnSpc>
              <a:spcBef>
                <a:spcPts val="0"/>
              </a:spcBef>
              <a:spcAft>
                <a:spcPts val="0"/>
              </a:spcAft>
              <a:buClr>
                <a:srgbClr val="000000"/>
              </a:buClr>
              <a:buSzPts val="3000"/>
              <a:buFont typeface="Arial"/>
              <a:buNone/>
            </a:pPr>
            <a:endParaRPr sz="3200" b="0" i="0" u="none" strike="noStrike" cap="none">
              <a:solidFill>
                <a:srgbClr val="000000"/>
              </a:solidFill>
              <a:latin typeface="Arial"/>
              <a:ea typeface="Arial"/>
              <a:cs typeface="Arial"/>
              <a:sym typeface="Arial"/>
            </a:endParaRPr>
          </a:p>
        </p:txBody>
      </p:sp>
      <p:sp>
        <p:nvSpPr>
          <p:cNvPr id="99" name="Google Shape;99;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p:txBody>
      </p:sp>
      <p:sp>
        <p:nvSpPr>
          <p:cNvPr id="100" name="Google Shape;100;p2"/>
          <p:cNvSpPr txBox="1">
            <a:spLocks noGrp="1"/>
          </p:cNvSpPr>
          <p:nvPr>
            <p:ph type="body" idx="1"/>
          </p:nvPr>
        </p:nvSpPr>
        <p:spPr>
          <a:xfrm>
            <a:off x="675349" y="1190052"/>
            <a:ext cx="7826002" cy="4039737"/>
          </a:xfrm>
          <a:prstGeom prst="rect">
            <a:avLst/>
          </a:prstGeom>
          <a:noFill/>
          <a:ln>
            <a:noFill/>
          </a:ln>
        </p:spPr>
        <p:txBody>
          <a:bodyPr spcFirstLastPara="1" wrap="square" lIns="0" tIns="0" rIns="0" bIns="0" anchor="t" anchorCtr="0">
            <a:noAutofit/>
          </a:bodyPr>
          <a:lstStyle/>
          <a:p>
            <a:pPr marL="342900" lvl="0" indent="-342900" algn="l" rtl="0">
              <a:lnSpc>
                <a:spcPct val="150000"/>
              </a:lnSpc>
              <a:spcBef>
                <a:spcPts val="0"/>
              </a:spcBef>
              <a:spcAft>
                <a:spcPts val="0"/>
              </a:spcAft>
              <a:buSzPts val="2800"/>
              <a:buChar char="•"/>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Introduction to Class diagram</a:t>
            </a:r>
            <a:endParaRPr sz="2000" b="1" dirty="0">
              <a:latin typeface="Times New Roman" panose="02020603050405020304" pitchFamily="18" charset="0"/>
              <a:cs typeface="Times New Roman" panose="02020603050405020304" pitchFamily="18" charset="0"/>
            </a:endParaRPr>
          </a:p>
          <a:p>
            <a:pPr marL="342900" lvl="0" indent="-342900" algn="l" rtl="0">
              <a:lnSpc>
                <a:spcPct val="150000"/>
              </a:lnSpc>
              <a:spcBef>
                <a:spcPts val="0"/>
              </a:spcBef>
              <a:spcAft>
                <a:spcPts val="0"/>
              </a:spcAft>
              <a:buSzPts val="2800"/>
              <a:buChar char="•"/>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Class diagram for:</a:t>
            </a:r>
          </a:p>
          <a:p>
            <a:pPr marL="800100" lvl="1">
              <a:lnSpc>
                <a:spcPct val="150000"/>
              </a:lnSpc>
              <a:spcBef>
                <a:spcPts val="0"/>
              </a:spcBef>
              <a:buSzPts val="2800"/>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College Information System</a:t>
            </a:r>
          </a:p>
          <a:p>
            <a:pPr marL="800100" lvl="1">
              <a:lnSpc>
                <a:spcPct val="150000"/>
              </a:lnSpc>
              <a:spcBef>
                <a:spcPts val="0"/>
              </a:spcBef>
              <a:buSzPts val="2800"/>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Library Management system</a:t>
            </a:r>
          </a:p>
          <a:p>
            <a:pPr marL="800100" lvl="1">
              <a:lnSpc>
                <a:spcPct val="150000"/>
              </a:lnSpc>
              <a:spcBef>
                <a:spcPts val="0"/>
              </a:spcBef>
              <a:buSzPts val="2800"/>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Hospital Management System</a:t>
            </a:r>
          </a:p>
          <a:p>
            <a:pPr marL="800100" lvl="1">
              <a:lnSpc>
                <a:spcPct val="150000"/>
              </a:lnSpc>
              <a:spcBef>
                <a:spcPts val="0"/>
              </a:spcBef>
              <a:buSzPts val="2800"/>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Online shopping system/Banking System</a:t>
            </a:r>
            <a:endParaRPr lang="en-US" sz="1800" b="1" dirty="0">
              <a:solidFill>
                <a:schemeClr val="dk1"/>
              </a:solidFill>
              <a:latin typeface="Times New Roman" panose="02020603050405020304" pitchFamily="18" charset="0"/>
              <a:ea typeface="Times"/>
              <a:cs typeface="Times New Roman" panose="02020603050405020304" pitchFamily="18" charset="0"/>
              <a:sym typeface="Times"/>
            </a:endParaRPr>
          </a:p>
          <a:p>
            <a:pPr marL="342900" lvl="0" indent="-342900" algn="l" rtl="0">
              <a:lnSpc>
                <a:spcPct val="150000"/>
              </a:lnSpc>
              <a:spcBef>
                <a:spcPts val="0"/>
              </a:spcBef>
              <a:spcAft>
                <a:spcPts val="0"/>
              </a:spcAft>
              <a:buSzPts val="2800"/>
              <a:buChar char="•"/>
            </a:pPr>
            <a:r>
              <a:rPr lang="en-US" sz="2000" b="1" dirty="0">
                <a:solidFill>
                  <a:schemeClr val="dk1"/>
                </a:solidFill>
                <a:latin typeface="Times New Roman" panose="02020603050405020304" pitchFamily="18" charset="0"/>
                <a:ea typeface="Times"/>
                <a:cs typeface="Times New Roman" panose="02020603050405020304" pitchFamily="18" charset="0"/>
                <a:sym typeface="Times"/>
              </a:rPr>
              <a:t>Practice Questions</a:t>
            </a:r>
            <a:endParaRPr sz="2000" b="1" dirty="0">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SzPts val="2800"/>
              <a:buNone/>
            </a:pPr>
            <a:r>
              <a:rPr lang="en-US" sz="2000" b="1" i="0" dirty="0">
                <a:solidFill>
                  <a:schemeClr val="dk1"/>
                </a:solidFill>
                <a:latin typeface="Times New Roman" panose="02020603050405020304" pitchFamily="18" charset="0"/>
                <a:ea typeface="Times"/>
                <a:cs typeface="Times New Roman" panose="02020603050405020304" pitchFamily="18" charset="0"/>
                <a:sym typeface="Times"/>
              </a:rPr>
              <a:t> </a:t>
            </a:r>
            <a:endParaRPr sz="2000" b="1" dirty="0">
              <a:solidFill>
                <a:schemeClr val="dk1"/>
              </a:solidFill>
              <a:latin typeface="Times New Roman" panose="02020603050405020304" pitchFamily="18" charset="0"/>
              <a:ea typeface="Times"/>
              <a:cs typeface="Times New Roman" panose="02020603050405020304" pitchFamily="18" charset="0"/>
              <a:sym typeface="Times"/>
            </a:endParaRPr>
          </a:p>
          <a:p>
            <a:pPr marL="342900" marR="0" lvl="0" indent="-165100" algn="l" rtl="0">
              <a:lnSpc>
                <a:spcPct val="150000"/>
              </a:lnSpc>
              <a:spcBef>
                <a:spcPts val="0"/>
              </a:spcBef>
              <a:spcAft>
                <a:spcPts val="0"/>
              </a:spcAft>
              <a:buClr>
                <a:schemeClr val="dk1"/>
              </a:buClr>
              <a:buSzPts val="2800"/>
              <a:buNone/>
            </a:pPr>
            <a:endParaRPr sz="1800" dirty="0">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1800" dirty="0">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1600" dirty="0">
              <a:latin typeface="Times"/>
              <a:ea typeface="Times"/>
              <a:cs typeface="Times"/>
              <a:sym typeface="Times"/>
            </a:endParaRPr>
          </a:p>
          <a:p>
            <a:pPr marL="342900" marR="0" lvl="0" indent="-165100" algn="l" rtl="0">
              <a:lnSpc>
                <a:spcPct val="150000"/>
              </a:lnSpc>
              <a:spcBef>
                <a:spcPts val="0"/>
              </a:spcBef>
              <a:spcAft>
                <a:spcPts val="0"/>
              </a:spcAft>
              <a:buClr>
                <a:schemeClr val="dk1"/>
              </a:buClr>
              <a:buSzPts val="2800"/>
              <a:buFont typeface="Times New Roman"/>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C4D3B75-2AD3-3409-EFFA-95BE401D1332}"/>
              </a:ext>
            </a:extLst>
          </p:cNvPr>
          <p:cNvPicPr>
            <a:picLocks noChangeAspect="1"/>
          </p:cNvPicPr>
          <p:nvPr/>
        </p:nvPicPr>
        <p:blipFill>
          <a:blip r:embed="rId2"/>
          <a:stretch>
            <a:fillRect/>
          </a:stretch>
        </p:blipFill>
        <p:spPr>
          <a:xfrm>
            <a:off x="1462087" y="856527"/>
            <a:ext cx="6219825" cy="5798916"/>
          </a:xfrm>
          <a:prstGeom prst="rect">
            <a:avLst/>
          </a:prstGeom>
        </p:spPr>
      </p:pic>
      <p:sp>
        <p:nvSpPr>
          <p:cNvPr id="4" name="TextBox 3">
            <a:extLst>
              <a:ext uri="{FF2B5EF4-FFF2-40B4-BE49-F238E27FC236}">
                <a16:creationId xmlns:a16="http://schemas.microsoft.com/office/drawing/2014/main" xmlns="" id="{C2903AB9-C7DA-03A6-27B2-4ACF6D575C86}"/>
              </a:ext>
            </a:extLst>
          </p:cNvPr>
          <p:cNvSpPr txBox="1"/>
          <p:nvPr/>
        </p:nvSpPr>
        <p:spPr>
          <a:xfrm>
            <a:off x="497711" y="202557"/>
            <a:ext cx="3033203" cy="584775"/>
          </a:xfrm>
          <a:prstGeom prst="rect">
            <a:avLst/>
          </a:prstGeom>
          <a:noFill/>
        </p:spPr>
        <p:txBody>
          <a:bodyPr wrap="none" rtlCol="0">
            <a:spAutoFit/>
          </a:bodyPr>
          <a:lstStyle/>
          <a:p>
            <a:r>
              <a:rPr lang="en-IN" sz="3200" b="1" dirty="0"/>
              <a:t>Class Diagram</a:t>
            </a:r>
          </a:p>
        </p:txBody>
      </p:sp>
    </p:spTree>
    <p:extLst>
      <p:ext uri="{BB962C8B-B14F-4D97-AF65-F5344CB8AC3E}">
        <p14:creationId xmlns:p14="http://schemas.microsoft.com/office/powerpoint/2010/main" xmlns="" val="771996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B6C29FD-7FDB-42C0-684C-619493684C0F}"/>
              </a:ext>
            </a:extLst>
          </p:cNvPr>
          <p:cNvSpPr txBox="1"/>
          <p:nvPr/>
        </p:nvSpPr>
        <p:spPr>
          <a:xfrm>
            <a:off x="0" y="0"/>
            <a:ext cx="7257327" cy="584775"/>
          </a:xfrm>
          <a:prstGeom prst="rect">
            <a:avLst/>
          </a:prstGeom>
          <a:noFill/>
        </p:spPr>
        <p:txBody>
          <a:bodyPr wrap="square">
            <a:spAutoFit/>
          </a:bodyPr>
          <a:lstStyle/>
          <a:p>
            <a:r>
              <a:rPr lang="en-US" sz="3200" b="1" dirty="0"/>
              <a:t>Library Management System :</a:t>
            </a:r>
            <a:endParaRPr lang="en-IN" sz="3200" dirty="0"/>
          </a:p>
        </p:txBody>
      </p:sp>
      <p:sp>
        <p:nvSpPr>
          <p:cNvPr id="5" name="TextBox 4">
            <a:extLst>
              <a:ext uri="{FF2B5EF4-FFF2-40B4-BE49-F238E27FC236}">
                <a16:creationId xmlns:a16="http://schemas.microsoft.com/office/drawing/2014/main" xmlns="" id="{3544FF06-51A0-0520-CA9B-B694F22C9113}"/>
              </a:ext>
            </a:extLst>
          </p:cNvPr>
          <p:cNvSpPr txBox="1"/>
          <p:nvPr/>
        </p:nvSpPr>
        <p:spPr>
          <a:xfrm>
            <a:off x="150471" y="1077218"/>
            <a:ext cx="8993529" cy="535531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Classes of Library Management System :</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Library Management System class – </a:t>
            </a:r>
            <a:r>
              <a:rPr lang="en-US" sz="1800" dirty="0">
                <a:latin typeface="Times New Roman" panose="02020603050405020304" pitchFamily="18" charset="0"/>
                <a:cs typeface="Times New Roman" panose="02020603050405020304" pitchFamily="18" charset="0"/>
              </a:rPr>
              <a:t>It manages all operations of Library Management System. It is central part of organization for which software is being designed. </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User Class – </a:t>
            </a:r>
            <a:r>
              <a:rPr lang="en-US" sz="1800" dirty="0">
                <a:latin typeface="Times New Roman" panose="02020603050405020304" pitchFamily="18" charset="0"/>
                <a:cs typeface="Times New Roman" panose="02020603050405020304" pitchFamily="18" charset="0"/>
              </a:rPr>
              <a:t>It manages all operations of user.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Librarian Class –</a:t>
            </a:r>
            <a:r>
              <a:rPr lang="en-US" sz="1800" dirty="0">
                <a:latin typeface="Times New Roman" panose="02020603050405020304" pitchFamily="18" charset="0"/>
                <a:cs typeface="Times New Roman" panose="02020603050405020304" pitchFamily="18" charset="0"/>
              </a:rPr>
              <a:t> It manages all operations of Librarian.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Book Class –</a:t>
            </a:r>
            <a:r>
              <a:rPr lang="en-US" sz="1800" dirty="0">
                <a:latin typeface="Times New Roman" panose="02020603050405020304" pitchFamily="18" charset="0"/>
                <a:cs typeface="Times New Roman" panose="02020603050405020304" pitchFamily="18" charset="0"/>
              </a:rPr>
              <a:t>It manages all operations of books. It is basic building block of system.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Account Class –</a:t>
            </a:r>
            <a:r>
              <a:rPr lang="en-US" sz="1800" dirty="0">
                <a:latin typeface="Times New Roman" panose="02020603050405020304" pitchFamily="18" charset="0"/>
                <a:cs typeface="Times New Roman" panose="02020603050405020304" pitchFamily="18" charset="0"/>
              </a:rPr>
              <a:t>It manages all operations of account.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Library database Class –</a:t>
            </a:r>
            <a:r>
              <a:rPr lang="en-US" sz="1800" dirty="0">
                <a:latin typeface="Times New Roman" panose="02020603050405020304" pitchFamily="18" charset="0"/>
                <a:cs typeface="Times New Roman" panose="02020603050405020304" pitchFamily="18" charset="0"/>
              </a:rPr>
              <a:t>It manages all operations of library database.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Staff Class –</a:t>
            </a:r>
            <a:r>
              <a:rPr lang="en-US" sz="1800" dirty="0">
                <a:latin typeface="Times New Roman" panose="02020603050405020304" pitchFamily="18" charset="0"/>
                <a:cs typeface="Times New Roman" panose="02020603050405020304" pitchFamily="18" charset="0"/>
              </a:rPr>
              <a:t>It manages all operations of staff.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Student Class –</a:t>
            </a:r>
            <a:r>
              <a:rPr lang="en-US" sz="1800" dirty="0">
                <a:latin typeface="Times New Roman" panose="02020603050405020304" pitchFamily="18" charset="0"/>
                <a:cs typeface="Times New Roman" panose="02020603050405020304" pitchFamily="18" charset="0"/>
              </a:rPr>
              <a:t>It manages all operations of student. </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41442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4D6655E-9ED1-5213-CD34-2D9D053839E0}"/>
              </a:ext>
            </a:extLst>
          </p:cNvPr>
          <p:cNvSpPr txBox="1"/>
          <p:nvPr/>
        </p:nvSpPr>
        <p:spPr>
          <a:xfrm>
            <a:off x="0" y="925975"/>
            <a:ext cx="7338349" cy="5078313"/>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Attributes of Library Management System :</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Library Management System Attributes – </a:t>
            </a:r>
            <a:r>
              <a:rPr lang="en-US" sz="1800" dirty="0" err="1">
                <a:latin typeface="Times New Roman" panose="02020603050405020304" pitchFamily="18" charset="0"/>
                <a:cs typeface="Times New Roman" panose="02020603050405020304" pitchFamily="18" charset="0"/>
              </a:rPr>
              <a:t>UserType</a:t>
            </a:r>
            <a:r>
              <a:rPr lang="en-US" sz="1800" dirty="0">
                <a:latin typeface="Times New Roman" panose="02020603050405020304" pitchFamily="18" charset="0"/>
                <a:cs typeface="Times New Roman" panose="02020603050405020304" pitchFamily="18" charset="0"/>
              </a:rPr>
              <a:t>, Username, Password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User Attributes –</a:t>
            </a:r>
            <a:r>
              <a:rPr lang="en-US" sz="1800" dirty="0">
                <a:latin typeface="Times New Roman" panose="02020603050405020304" pitchFamily="18" charset="0"/>
                <a:cs typeface="Times New Roman" panose="02020603050405020304" pitchFamily="18" charset="0"/>
              </a:rPr>
              <a:t>Name, Id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Librarian Attributes –</a:t>
            </a:r>
            <a:r>
              <a:rPr lang="en-US" sz="1800" dirty="0">
                <a:latin typeface="Times New Roman" panose="02020603050405020304" pitchFamily="18" charset="0"/>
                <a:cs typeface="Times New Roman" panose="02020603050405020304" pitchFamily="18" charset="0"/>
              </a:rPr>
              <a:t>Name, Id, Password, </a:t>
            </a:r>
            <a:r>
              <a:rPr lang="en-US" sz="1800" dirty="0" err="1">
                <a:latin typeface="Times New Roman" panose="02020603050405020304" pitchFamily="18" charset="0"/>
                <a:cs typeface="Times New Roman" panose="02020603050405020304" pitchFamily="18" charset="0"/>
              </a:rPr>
              <a:t>SearchString</a:t>
            </a:r>
            <a:r>
              <a:rPr lang="en-US" sz="1800" dirty="0">
                <a:latin typeface="Times New Roman" panose="02020603050405020304" pitchFamily="18" charset="0"/>
                <a:cs typeface="Times New Roman" panose="02020603050405020304" pitchFamily="18" charset="0"/>
              </a:rPr>
              <a:t>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Book Attributes –</a:t>
            </a:r>
            <a:r>
              <a:rPr lang="en-US" sz="1800" dirty="0">
                <a:latin typeface="Times New Roman" panose="02020603050405020304" pitchFamily="18" charset="0"/>
                <a:cs typeface="Times New Roman" panose="02020603050405020304" pitchFamily="18" charset="0"/>
              </a:rPr>
              <a:t>Title, Author, ISBN, Publication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Account Attributes –</a:t>
            </a:r>
            <a:r>
              <a:rPr lang="en-US" sz="1800" dirty="0" err="1">
                <a:latin typeface="Times New Roman" panose="02020603050405020304" pitchFamily="18" charset="0"/>
                <a:cs typeface="Times New Roman" panose="02020603050405020304" pitchFamily="18" charset="0"/>
              </a:rPr>
              <a:t>no_borrowed_books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no_reserved_books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no_returned_books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no_lost_books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fine_amount</a:t>
            </a:r>
            <a:r>
              <a:rPr lang="en-US" sz="1800" dirty="0">
                <a:latin typeface="Times New Roman" panose="02020603050405020304" pitchFamily="18" charset="0"/>
                <a:cs typeface="Times New Roman" panose="02020603050405020304" pitchFamily="18" charset="0"/>
              </a:rPr>
              <a:t>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Library database Attributes –</a:t>
            </a:r>
            <a:r>
              <a:rPr lang="en-US" sz="1800" dirty="0" err="1">
                <a:latin typeface="Times New Roman" panose="02020603050405020304" pitchFamily="18" charset="0"/>
                <a:cs typeface="Times New Roman" panose="02020603050405020304" pitchFamily="18" charset="0"/>
              </a:rPr>
              <a:t>List_of_books</a:t>
            </a:r>
            <a:r>
              <a:rPr lang="en-US" sz="1800" dirty="0">
                <a:latin typeface="Times New Roman" panose="02020603050405020304" pitchFamily="18" charset="0"/>
                <a:cs typeface="Times New Roman" panose="02020603050405020304" pitchFamily="18" charset="0"/>
              </a:rPr>
              <a:t>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Staff Class Attributes –</a:t>
            </a:r>
            <a:r>
              <a:rPr lang="en-US" sz="1800" dirty="0">
                <a:latin typeface="Times New Roman" panose="02020603050405020304" pitchFamily="18" charset="0"/>
                <a:cs typeface="Times New Roman" panose="02020603050405020304" pitchFamily="18" charset="0"/>
              </a:rPr>
              <a:t>Dept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Student Class Attributes –</a:t>
            </a:r>
            <a:r>
              <a:rPr lang="en-US" sz="1800" dirty="0">
                <a:latin typeface="Times New Roman" panose="02020603050405020304" pitchFamily="18" charset="0"/>
                <a:cs typeface="Times New Roman" panose="02020603050405020304" pitchFamily="18" charset="0"/>
              </a:rPr>
              <a:t>Class </a:t>
            </a:r>
          </a:p>
        </p:txBody>
      </p:sp>
    </p:spTree>
    <p:extLst>
      <p:ext uri="{BB962C8B-B14F-4D97-AF65-F5344CB8AC3E}">
        <p14:creationId xmlns:p14="http://schemas.microsoft.com/office/powerpoint/2010/main" xmlns="" val="2774691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99A9875-F097-C4F5-FC5E-836888692FB7}"/>
              </a:ext>
            </a:extLst>
          </p:cNvPr>
          <p:cNvSpPr txBox="1"/>
          <p:nvPr/>
        </p:nvSpPr>
        <p:spPr>
          <a:xfrm>
            <a:off x="0" y="949124"/>
            <a:ext cx="6858000" cy="4247317"/>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Methods of Library Management System :</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Library Management System Methods –</a:t>
            </a:r>
            <a:r>
              <a:rPr lang="en-IN" sz="1800" dirty="0">
                <a:latin typeface="Times New Roman" panose="02020603050405020304" pitchFamily="18" charset="0"/>
                <a:cs typeface="Times New Roman" panose="02020603050405020304" pitchFamily="18" charset="0"/>
              </a:rPr>
              <a:t>Login(), Register(), Logout() </a:t>
            </a: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User Methods –</a:t>
            </a:r>
            <a:r>
              <a:rPr lang="en-IN" sz="1800" dirty="0">
                <a:latin typeface="Times New Roman" panose="02020603050405020304" pitchFamily="18" charset="0"/>
                <a:cs typeface="Times New Roman" panose="02020603050405020304" pitchFamily="18" charset="0"/>
              </a:rPr>
              <a:t>Verify(), </a:t>
            </a:r>
            <a:r>
              <a:rPr lang="en-IN" sz="1800" dirty="0" err="1">
                <a:latin typeface="Times New Roman" panose="02020603050405020304" pitchFamily="18" charset="0"/>
                <a:cs typeface="Times New Roman" panose="02020603050405020304" pitchFamily="18" charset="0"/>
              </a:rPr>
              <a:t>CheckAccount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get_book_info</a:t>
            </a:r>
            <a:r>
              <a:rPr lang="en-IN" sz="1800" dirty="0">
                <a:latin typeface="Times New Roman" panose="02020603050405020304" pitchFamily="18" charset="0"/>
                <a:cs typeface="Times New Roman" panose="02020603050405020304" pitchFamily="18" charset="0"/>
              </a:rPr>
              <a:t>() </a:t>
            </a: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Librarian Methods –</a:t>
            </a:r>
            <a:r>
              <a:rPr lang="en-IN" sz="1800" dirty="0" err="1">
                <a:latin typeface="Times New Roman" panose="02020603050405020304" pitchFamily="18" charset="0"/>
                <a:cs typeface="Times New Roman" panose="02020603050405020304" pitchFamily="18" charset="0"/>
              </a:rPr>
              <a:t>Verify_librarian</a:t>
            </a:r>
            <a:r>
              <a:rPr lang="en-IN" sz="1800" dirty="0">
                <a:latin typeface="Times New Roman" panose="02020603050405020304" pitchFamily="18" charset="0"/>
                <a:cs typeface="Times New Roman" panose="02020603050405020304" pitchFamily="18" charset="0"/>
              </a:rPr>
              <a:t>(), Search() </a:t>
            </a: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Book Methods –</a:t>
            </a:r>
            <a:r>
              <a:rPr lang="en-IN" sz="1800" dirty="0" err="1">
                <a:latin typeface="Times New Roman" panose="02020603050405020304" pitchFamily="18" charset="0"/>
                <a:cs typeface="Times New Roman" panose="02020603050405020304" pitchFamily="18" charset="0"/>
              </a:rPr>
              <a:t>Show_duedt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Reservation_status</a:t>
            </a:r>
            <a:r>
              <a:rPr lang="en-IN" sz="1800" dirty="0">
                <a:latin typeface="Times New Roman" panose="02020603050405020304" pitchFamily="18" charset="0"/>
                <a:cs typeface="Times New Roman" panose="02020603050405020304" pitchFamily="18" charset="0"/>
              </a:rPr>
              <a:t>(), Feedback(), </a:t>
            </a:r>
            <a:r>
              <a:rPr lang="en-IN" sz="1800" dirty="0" err="1">
                <a:latin typeface="Times New Roman" panose="02020603050405020304" pitchFamily="18" charset="0"/>
                <a:cs typeface="Times New Roman" panose="02020603050405020304" pitchFamily="18" charset="0"/>
              </a:rPr>
              <a:t>Book_request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Renew_info</a:t>
            </a:r>
            <a:r>
              <a:rPr lang="en-IN" sz="1800" dirty="0">
                <a:latin typeface="Times New Roman" panose="02020603050405020304" pitchFamily="18" charset="0"/>
                <a:cs typeface="Times New Roman" panose="02020603050405020304" pitchFamily="18" charset="0"/>
              </a:rPr>
              <a:t>() </a:t>
            </a: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Account Methods –</a:t>
            </a:r>
            <a:r>
              <a:rPr lang="en-IN" sz="1800" dirty="0" err="1">
                <a:latin typeface="Times New Roman" panose="02020603050405020304" pitchFamily="18" charset="0"/>
                <a:cs typeface="Times New Roman" panose="02020603050405020304" pitchFamily="18" charset="0"/>
              </a:rPr>
              <a:t>Calculate_fine</a:t>
            </a:r>
            <a:r>
              <a:rPr lang="en-IN" sz="1800" dirty="0">
                <a:latin typeface="Times New Roman" panose="02020603050405020304" pitchFamily="18" charset="0"/>
                <a:cs typeface="Times New Roman" panose="02020603050405020304" pitchFamily="18" charset="0"/>
              </a:rPr>
              <a:t>() </a:t>
            </a: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Library database Methods –</a:t>
            </a:r>
            <a:r>
              <a:rPr lang="en-IN" sz="1800" dirty="0">
                <a:latin typeface="Times New Roman" panose="02020603050405020304" pitchFamily="18" charset="0"/>
                <a:cs typeface="Times New Roman" panose="02020603050405020304" pitchFamily="18" charset="0"/>
              </a:rPr>
              <a:t>Add(), Delete(), Update(), Display(), Search() </a:t>
            </a:r>
          </a:p>
        </p:txBody>
      </p:sp>
    </p:spTree>
    <p:extLst>
      <p:ext uri="{BB962C8B-B14F-4D97-AF65-F5344CB8AC3E}">
        <p14:creationId xmlns:p14="http://schemas.microsoft.com/office/powerpoint/2010/main" xmlns="" val="3728343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3876E00-2A09-C7BD-6EE6-22513DC3CF57}"/>
              </a:ext>
            </a:extLst>
          </p:cNvPr>
          <p:cNvSpPr txBox="1"/>
          <p:nvPr/>
        </p:nvSpPr>
        <p:spPr>
          <a:xfrm>
            <a:off x="231494" y="219919"/>
            <a:ext cx="6626506" cy="584775"/>
          </a:xfrm>
          <a:prstGeom prst="rect">
            <a:avLst/>
          </a:prstGeom>
          <a:noFill/>
        </p:spPr>
        <p:txBody>
          <a:bodyPr wrap="square">
            <a:spAutoFit/>
          </a:bodyPr>
          <a:lstStyle/>
          <a:p>
            <a:r>
              <a:rPr lang="en-IN" sz="3200" b="1" dirty="0"/>
              <a:t>Class Diagram </a:t>
            </a:r>
            <a:endParaRPr lang="en-IN" sz="3200" dirty="0"/>
          </a:p>
        </p:txBody>
      </p:sp>
      <p:pic>
        <p:nvPicPr>
          <p:cNvPr id="5" name="Picture 4">
            <a:extLst>
              <a:ext uri="{FF2B5EF4-FFF2-40B4-BE49-F238E27FC236}">
                <a16:creationId xmlns:a16="http://schemas.microsoft.com/office/drawing/2014/main" xmlns="" id="{493A42BD-5501-87D0-BD39-E56E2829D3C8}"/>
              </a:ext>
            </a:extLst>
          </p:cNvPr>
          <p:cNvPicPr>
            <a:picLocks noChangeAspect="1"/>
          </p:cNvPicPr>
          <p:nvPr/>
        </p:nvPicPr>
        <p:blipFill>
          <a:blip r:embed="rId2"/>
          <a:stretch>
            <a:fillRect/>
          </a:stretch>
        </p:blipFill>
        <p:spPr>
          <a:xfrm>
            <a:off x="231494" y="1024769"/>
            <a:ext cx="8229600" cy="5230632"/>
          </a:xfrm>
          <a:prstGeom prst="rect">
            <a:avLst/>
          </a:prstGeom>
        </p:spPr>
      </p:pic>
    </p:spTree>
    <p:extLst>
      <p:ext uri="{BB962C8B-B14F-4D97-AF65-F5344CB8AC3E}">
        <p14:creationId xmlns:p14="http://schemas.microsoft.com/office/powerpoint/2010/main" xmlns="" val="1858732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783C7F0-4D78-A4D8-546D-F3EEBB38370E}"/>
              </a:ext>
            </a:extLst>
          </p:cNvPr>
          <p:cNvPicPr>
            <a:picLocks noChangeAspect="1"/>
          </p:cNvPicPr>
          <p:nvPr/>
        </p:nvPicPr>
        <p:blipFill>
          <a:blip r:embed="rId2"/>
          <a:stretch>
            <a:fillRect/>
          </a:stretch>
        </p:blipFill>
        <p:spPr>
          <a:xfrm>
            <a:off x="84569" y="1388962"/>
            <a:ext cx="8974862" cy="5092861"/>
          </a:xfrm>
          <a:prstGeom prst="rect">
            <a:avLst/>
          </a:prstGeom>
        </p:spPr>
      </p:pic>
      <p:sp>
        <p:nvSpPr>
          <p:cNvPr id="5" name="TextBox 4">
            <a:extLst>
              <a:ext uri="{FF2B5EF4-FFF2-40B4-BE49-F238E27FC236}">
                <a16:creationId xmlns:a16="http://schemas.microsoft.com/office/drawing/2014/main" xmlns="" id="{3F87BEA3-878B-E353-E43F-F0E9C3DC4691}"/>
              </a:ext>
            </a:extLst>
          </p:cNvPr>
          <p:cNvSpPr txBox="1"/>
          <p:nvPr/>
        </p:nvSpPr>
        <p:spPr>
          <a:xfrm>
            <a:off x="-434052" y="0"/>
            <a:ext cx="7355712" cy="739754"/>
          </a:xfrm>
          <a:prstGeom prst="rect">
            <a:avLst/>
          </a:prstGeom>
          <a:noFill/>
        </p:spPr>
        <p:txBody>
          <a:bodyPr wrap="square">
            <a:spAutoFit/>
          </a:bodyPr>
          <a:lstStyle/>
          <a:p>
            <a:pPr marL="800100" lvl="1">
              <a:lnSpc>
                <a:spcPct val="150000"/>
              </a:lnSpc>
              <a:spcBef>
                <a:spcPts val="0"/>
              </a:spcBef>
              <a:buSzPts val="2800"/>
            </a:pPr>
            <a:r>
              <a:rPr lang="en-US" sz="3200" b="1" i="0" u="none" strike="noStrike" dirty="0">
                <a:solidFill>
                  <a:srgbClr val="000000"/>
                </a:solidFill>
                <a:effectLst/>
                <a:latin typeface="+mj-lt"/>
                <a:cs typeface="Times New Roman" panose="02020603050405020304" pitchFamily="18" charset="0"/>
              </a:rPr>
              <a:t>Hospital Management System</a:t>
            </a:r>
          </a:p>
        </p:txBody>
      </p:sp>
    </p:spTree>
    <p:extLst>
      <p:ext uri="{BB962C8B-B14F-4D97-AF65-F5344CB8AC3E}">
        <p14:creationId xmlns:p14="http://schemas.microsoft.com/office/powerpoint/2010/main" xmlns="" val="3988324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337A840-39E8-6310-6436-BA5CFB48A613}"/>
              </a:ext>
            </a:extLst>
          </p:cNvPr>
          <p:cNvPicPr>
            <a:picLocks noChangeAspect="1"/>
          </p:cNvPicPr>
          <p:nvPr/>
        </p:nvPicPr>
        <p:blipFill>
          <a:blip r:embed="rId2"/>
          <a:stretch>
            <a:fillRect/>
          </a:stretch>
        </p:blipFill>
        <p:spPr>
          <a:xfrm>
            <a:off x="1134116" y="1053296"/>
            <a:ext cx="6875767" cy="5382228"/>
          </a:xfrm>
          <a:prstGeom prst="rect">
            <a:avLst/>
          </a:prstGeom>
        </p:spPr>
      </p:pic>
      <p:sp>
        <p:nvSpPr>
          <p:cNvPr id="5" name="TextBox 4">
            <a:extLst>
              <a:ext uri="{FF2B5EF4-FFF2-40B4-BE49-F238E27FC236}">
                <a16:creationId xmlns:a16="http://schemas.microsoft.com/office/drawing/2014/main" xmlns="" id="{D1805469-2347-04EF-ABD8-348FCBB5AC71}"/>
              </a:ext>
            </a:extLst>
          </p:cNvPr>
          <p:cNvSpPr txBox="1"/>
          <p:nvPr/>
        </p:nvSpPr>
        <p:spPr>
          <a:xfrm>
            <a:off x="358814" y="208344"/>
            <a:ext cx="6499185" cy="584775"/>
          </a:xfrm>
          <a:prstGeom prst="rect">
            <a:avLst/>
          </a:prstGeom>
          <a:noFill/>
        </p:spPr>
        <p:txBody>
          <a:bodyPr wrap="square">
            <a:spAutoFit/>
          </a:bodyPr>
          <a:lstStyle/>
          <a:p>
            <a:r>
              <a:rPr lang="en-IN" sz="3200" b="1" dirty="0"/>
              <a:t>Online shopping system </a:t>
            </a:r>
          </a:p>
        </p:txBody>
      </p:sp>
    </p:spTree>
    <p:extLst>
      <p:ext uri="{BB962C8B-B14F-4D97-AF65-F5344CB8AC3E}">
        <p14:creationId xmlns:p14="http://schemas.microsoft.com/office/powerpoint/2010/main" xmlns="" val="2939150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9"/>
          <p:cNvSpPr txBox="1"/>
          <p:nvPr/>
        </p:nvSpPr>
        <p:spPr>
          <a:xfrm>
            <a:off x="147145" y="145656"/>
            <a:ext cx="654794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chemeClr val="dk1"/>
                </a:solidFill>
                <a:latin typeface="Times"/>
                <a:ea typeface="Times"/>
                <a:cs typeface="Times"/>
                <a:sym typeface="Times"/>
              </a:rPr>
              <a:t>Practice Questions</a:t>
            </a:r>
            <a:endParaRPr sz="3600" b="0" i="0" u="none" strike="noStrike" cap="none">
              <a:solidFill>
                <a:schemeClr val="dk1"/>
              </a:solidFill>
              <a:latin typeface="Times"/>
              <a:ea typeface="Times"/>
              <a:cs typeface="Times"/>
              <a:sym typeface="Times"/>
            </a:endParaRPr>
          </a:p>
        </p:txBody>
      </p:sp>
      <p:sp>
        <p:nvSpPr>
          <p:cNvPr id="211" name="Google Shape;211;p19"/>
          <p:cNvSpPr txBox="1"/>
          <p:nvPr/>
        </p:nvSpPr>
        <p:spPr>
          <a:xfrm>
            <a:off x="819807" y="1638126"/>
            <a:ext cx="7556938" cy="193895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400"/>
              <a:buFont typeface="Arial"/>
              <a:buChar char="•"/>
            </a:pPr>
            <a:r>
              <a:rPr lang="en-US" sz="1800" b="0" i="0" u="none" strike="noStrike" cap="none" dirty="0">
                <a:solidFill>
                  <a:schemeClr val="dk1"/>
                </a:solidFill>
                <a:latin typeface="Times New Roman" panose="02020603050405020304" pitchFamily="18" charset="0"/>
                <a:ea typeface="Times"/>
                <a:cs typeface="Times New Roman" panose="02020603050405020304" pitchFamily="18" charset="0"/>
                <a:sym typeface="Times"/>
              </a:rPr>
              <a:t>What is multiplicity or cardinality in class diagrams?</a:t>
            </a:r>
          </a:p>
          <a:p>
            <a:pPr marL="285750" marR="0" lvl="0" indent="-285750" algn="l" rtl="0">
              <a:lnSpc>
                <a:spcPct val="100000"/>
              </a:lnSpc>
              <a:spcBef>
                <a:spcPts val="0"/>
              </a:spcBef>
              <a:spcAft>
                <a:spcPts val="0"/>
              </a:spcAft>
              <a:buClr>
                <a:srgbClr val="000000"/>
              </a:buClr>
              <a:buSzPts val="2400"/>
              <a:buFont typeface="Arial"/>
              <a:buChar char="•"/>
            </a:pPr>
            <a:r>
              <a:rPr lang="en-US" sz="1800" dirty="0">
                <a:solidFill>
                  <a:schemeClr val="tx1"/>
                </a:solidFill>
                <a:latin typeface="Times New Roman" panose="02020603050405020304" pitchFamily="18" charset="0"/>
                <a:cs typeface="Times New Roman" panose="02020603050405020304" pitchFamily="18" charset="0"/>
              </a:rPr>
              <a:t>In UML diagrams, there are most often six types of relationships between classes. What are they?</a:t>
            </a:r>
          </a:p>
          <a:p>
            <a:pPr marL="285750" marR="0" lvl="0" indent="-285750" algn="l" rtl="0">
              <a:lnSpc>
                <a:spcPct val="100000"/>
              </a:lnSpc>
              <a:spcBef>
                <a:spcPts val="0"/>
              </a:spcBef>
              <a:spcAft>
                <a:spcPts val="0"/>
              </a:spcAft>
              <a:buClr>
                <a:srgbClr val="000000"/>
              </a:buClr>
              <a:buSzPts val="2400"/>
              <a:buFont typeface="Arial"/>
              <a:buChar char="•"/>
            </a:pPr>
            <a:r>
              <a:rPr lang="en-US" sz="1800" dirty="0">
                <a:latin typeface="Times New Roman" panose="02020603050405020304" pitchFamily="18" charset="0"/>
                <a:cs typeface="Times New Roman" panose="02020603050405020304" pitchFamily="18" charset="0"/>
              </a:rPr>
              <a:t>What UML diagram types can be created?</a:t>
            </a:r>
          </a:p>
          <a:p>
            <a:pPr marL="285750" marR="0" lvl="0" indent="-13335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a:ea typeface="Times"/>
              <a:cs typeface="Times"/>
              <a:sym typeface="Times"/>
            </a:endParaRPr>
          </a:p>
          <a:p>
            <a:pPr marL="285750" marR="0" lvl="0" indent="-13335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a:ea typeface="Times"/>
              <a:cs typeface="Times"/>
              <a:sym typeface="Time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0"/>
          <p:cNvSpPr txBox="1"/>
          <p:nvPr/>
        </p:nvSpPr>
        <p:spPr>
          <a:xfrm>
            <a:off x="89554" y="275717"/>
            <a:ext cx="73953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Times"/>
                <a:ea typeface="Times"/>
                <a:cs typeface="Times"/>
                <a:sym typeface="Times"/>
              </a:rPr>
              <a:t>Bibliography</a:t>
            </a:r>
            <a:endParaRPr/>
          </a:p>
        </p:txBody>
      </p:sp>
      <p:sp>
        <p:nvSpPr>
          <p:cNvPr id="217" name="Google Shape;217;p20"/>
          <p:cNvSpPr txBox="1"/>
          <p:nvPr/>
        </p:nvSpPr>
        <p:spPr>
          <a:xfrm>
            <a:off x="763571" y="2111382"/>
            <a:ext cx="7395327" cy="175428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New Roman"/>
                <a:ea typeface="Times New Roman"/>
                <a:cs typeface="Times New Roman"/>
                <a:sym typeface="Times New Roman"/>
                <a:hlinkClick r:id="rId3"/>
              </a:rPr>
              <a:t>https://www.gleek.io/blog/uml-diagram-types</a:t>
            </a:r>
            <a:endParaRPr lang="en-US" sz="1800" b="0" i="0" u="sng" strike="noStrike" cap="none" dirty="0">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New Roman"/>
                <a:ea typeface="Times New Roman"/>
                <a:cs typeface="Times New Roman"/>
                <a:sym typeface="Times New Roman"/>
                <a:hlinkClick r:id="rId4"/>
              </a:rPr>
              <a:t>https://www.gleek.io/blog/class-diagram-arrows</a:t>
            </a:r>
            <a:endParaRPr lang="en-US" sz="1800" b="0" i="0" u="sng" strike="noStrike" cap="none" dirty="0">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New Roman"/>
                <a:ea typeface="Times New Roman"/>
                <a:cs typeface="Times New Roman"/>
                <a:sym typeface="Times New Roman"/>
                <a:hlinkClick r:id="rId5"/>
              </a:rPr>
              <a:t>https://www.geeksforgeeks.org/class-diagram-for-library-management-system/</a:t>
            </a:r>
            <a:endParaRPr lang="en-US" sz="1800" b="0" i="0" u="sng" strike="noStrike" cap="none" dirty="0">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New Roman"/>
                <a:ea typeface="Times New Roman"/>
                <a:cs typeface="Times New Roman"/>
                <a:sym typeface="Times New Roman"/>
                <a:hlinkClick r:id="rId6"/>
              </a:rPr>
              <a:t>https://creately.com/diagram/example/gsxncbybs/hospital-management-system-class-diagram</a:t>
            </a:r>
            <a:endParaRPr lang="en-US" sz="1800" b="0" i="0" u="sng"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sp>
        <p:nvSpPr>
          <p:cNvPr id="223" name="Google Shape;223;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224" name="Google Shape;224;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4"/>
          <p:cNvSpPr txBox="1"/>
          <p:nvPr/>
        </p:nvSpPr>
        <p:spPr>
          <a:xfrm>
            <a:off x="435990" y="236469"/>
            <a:ext cx="5823408" cy="80017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dirty="0">
                <a:solidFill>
                  <a:schemeClr val="dk1"/>
                </a:solidFill>
                <a:latin typeface="Times"/>
                <a:cs typeface="Times"/>
                <a:sym typeface="Times"/>
              </a:rPr>
              <a:t>Introduction to Class Diagram</a:t>
            </a:r>
          </a:p>
          <a:p>
            <a:pPr marL="0" marR="0" lvl="0" indent="0" algn="l" rtl="0">
              <a:lnSpc>
                <a:spcPct val="100000"/>
              </a:lnSpc>
              <a:spcBef>
                <a:spcPts val="0"/>
              </a:spcBef>
              <a:spcAft>
                <a:spcPts val="0"/>
              </a:spcAft>
              <a:buNone/>
            </a:pPr>
            <a:endParaRPr dirty="0"/>
          </a:p>
        </p:txBody>
      </p:sp>
      <p:sp>
        <p:nvSpPr>
          <p:cNvPr id="108" name="Google Shape;108;p4"/>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09" name="Google Shape;109;p4"/>
          <p:cNvSpPr/>
          <p:nvPr/>
        </p:nvSpPr>
        <p:spPr>
          <a:xfrm>
            <a:off x="179110" y="807651"/>
            <a:ext cx="8670600" cy="5016718"/>
          </a:xfrm>
          <a:prstGeom prst="rect">
            <a:avLst/>
          </a:prstGeom>
          <a:noFill/>
          <a:ln>
            <a:noFill/>
          </a:ln>
        </p:spPr>
        <p:txBody>
          <a:bodyPr spcFirstLastPara="1" wrap="square" lIns="91425" tIns="45700" rIns="91425" bIns="45700" anchor="ctr" anchorCtr="0">
            <a:spAutoFit/>
          </a:bodyPr>
          <a:lstStyle/>
          <a:p>
            <a:pPr marR="0" lvl="0" algn="just" rtl="0">
              <a:lnSpc>
                <a:spcPct val="100000"/>
              </a:lnSpc>
              <a:spcBef>
                <a:spcPts val="0"/>
              </a:spcBef>
              <a:spcAft>
                <a:spcPts val="0"/>
              </a:spcAft>
            </a:pPr>
            <a:r>
              <a:rPr lang="en-US" sz="1800" dirty="0"/>
              <a:t>1. Class diagram is a static diagram. </a:t>
            </a:r>
          </a:p>
          <a:p>
            <a:pPr marR="0" lvl="0" algn="just" rtl="0">
              <a:lnSpc>
                <a:spcPct val="100000"/>
              </a:lnSpc>
              <a:spcBef>
                <a:spcPts val="0"/>
              </a:spcBef>
              <a:spcAft>
                <a:spcPts val="0"/>
              </a:spcAft>
            </a:pPr>
            <a:endParaRPr lang="en-US" sz="1800" dirty="0"/>
          </a:p>
          <a:p>
            <a:pPr marR="0" lvl="0" algn="just" rtl="0">
              <a:lnSpc>
                <a:spcPct val="100000"/>
              </a:lnSpc>
              <a:spcBef>
                <a:spcPts val="0"/>
              </a:spcBef>
              <a:spcAft>
                <a:spcPts val="0"/>
              </a:spcAft>
            </a:pPr>
            <a:r>
              <a:rPr lang="en-US" sz="1800" dirty="0"/>
              <a:t>2. It represents the static view of an application. </a:t>
            </a:r>
          </a:p>
          <a:p>
            <a:pPr marR="0" lvl="0" algn="just" rtl="0">
              <a:lnSpc>
                <a:spcPct val="100000"/>
              </a:lnSpc>
              <a:spcBef>
                <a:spcPts val="0"/>
              </a:spcBef>
              <a:spcAft>
                <a:spcPts val="0"/>
              </a:spcAft>
            </a:pPr>
            <a:endParaRPr lang="en-US" sz="1800" dirty="0"/>
          </a:p>
          <a:p>
            <a:pPr marR="0" lvl="0" algn="just" rtl="0">
              <a:lnSpc>
                <a:spcPct val="100000"/>
              </a:lnSpc>
              <a:spcBef>
                <a:spcPts val="0"/>
              </a:spcBef>
              <a:spcAft>
                <a:spcPts val="0"/>
              </a:spcAft>
            </a:pPr>
            <a:r>
              <a:rPr lang="en-US" sz="1800" dirty="0"/>
              <a:t>3. Class diagram is not only used for visualizing, describing, and documenting   different aspects of a system but also for constructing executable code of the software application.</a:t>
            </a:r>
          </a:p>
          <a:p>
            <a:pPr marL="342900" marR="0" lvl="0" indent="-342900" algn="just" rtl="0">
              <a:lnSpc>
                <a:spcPct val="100000"/>
              </a:lnSpc>
              <a:spcBef>
                <a:spcPts val="0"/>
              </a:spcBef>
              <a:spcAft>
                <a:spcPts val="0"/>
              </a:spcAft>
              <a:buFont typeface="+mj-lt"/>
              <a:buAutoNum type="arabicPeriod"/>
            </a:pPr>
            <a:endParaRPr lang="en-US" sz="1800" dirty="0"/>
          </a:p>
          <a:p>
            <a:pPr marR="0" lvl="0" algn="just" rtl="0">
              <a:lnSpc>
                <a:spcPct val="100000"/>
              </a:lnSpc>
              <a:spcBef>
                <a:spcPts val="0"/>
              </a:spcBef>
              <a:spcAft>
                <a:spcPts val="0"/>
              </a:spcAft>
            </a:pPr>
            <a:r>
              <a:rPr lang="en-US" sz="1800" dirty="0"/>
              <a:t>4. Class diagram describes the attributes and operations of a class and also the constraints imposed on the system. </a:t>
            </a:r>
          </a:p>
          <a:p>
            <a:pPr marR="0" lvl="0" algn="just" rtl="0">
              <a:lnSpc>
                <a:spcPct val="100000"/>
              </a:lnSpc>
              <a:spcBef>
                <a:spcPts val="0"/>
              </a:spcBef>
              <a:spcAft>
                <a:spcPts val="0"/>
              </a:spcAft>
            </a:pPr>
            <a:endParaRPr lang="en-US" sz="1800" dirty="0"/>
          </a:p>
          <a:p>
            <a:pPr marR="0" lvl="0" algn="just" rtl="0">
              <a:lnSpc>
                <a:spcPct val="100000"/>
              </a:lnSpc>
              <a:spcBef>
                <a:spcPts val="0"/>
              </a:spcBef>
              <a:spcAft>
                <a:spcPts val="0"/>
              </a:spcAft>
            </a:pPr>
            <a:r>
              <a:rPr lang="en-US" sz="1800" dirty="0"/>
              <a:t>5. The class diagrams are widely used in the modeling of object-oriented systems because they are the only UML diagrams, which can be mapped directly with object-oriented languages.</a:t>
            </a:r>
          </a:p>
          <a:p>
            <a:pPr marR="0" lvl="0" algn="just" rtl="0">
              <a:lnSpc>
                <a:spcPct val="100000"/>
              </a:lnSpc>
              <a:spcBef>
                <a:spcPts val="0"/>
              </a:spcBef>
              <a:spcAft>
                <a:spcPts val="0"/>
              </a:spcAft>
            </a:pPr>
            <a:endParaRPr lang="en-US" sz="1800" dirty="0"/>
          </a:p>
          <a:p>
            <a:pPr marR="0" lvl="0" algn="just" rtl="0">
              <a:lnSpc>
                <a:spcPct val="100000"/>
              </a:lnSpc>
              <a:spcBef>
                <a:spcPts val="0"/>
              </a:spcBef>
              <a:spcAft>
                <a:spcPts val="0"/>
              </a:spcAft>
            </a:pPr>
            <a:r>
              <a:rPr lang="en-US" sz="1800" dirty="0"/>
              <a:t>6. Class diagram shows a collection of classes, interfaces, associations, collaborations, and constraints. It is also known as a structural diagram.</a:t>
            </a:r>
          </a:p>
          <a:p>
            <a:pPr marL="342900" marR="0" lvl="0" indent="-342900" algn="just" rtl="0">
              <a:lnSpc>
                <a:spcPct val="100000"/>
              </a:lnSpc>
              <a:spcBef>
                <a:spcPts val="0"/>
              </a:spcBef>
              <a:spcAft>
                <a:spcPts val="0"/>
              </a:spcAft>
              <a:buAutoNum type="arabicPeriod"/>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6"/>
          <p:cNvSpPr txBox="1"/>
          <p:nvPr/>
        </p:nvSpPr>
        <p:spPr>
          <a:xfrm>
            <a:off x="435990" y="236469"/>
            <a:ext cx="5889396"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dirty="0">
                <a:solidFill>
                  <a:schemeClr val="dk1"/>
                </a:solidFill>
                <a:latin typeface="Times"/>
                <a:ea typeface="Times"/>
                <a:cs typeface="Times"/>
                <a:sym typeface="Times"/>
              </a:rPr>
              <a:t>Purpose of Class Diagram</a:t>
            </a:r>
            <a:endParaRPr dirty="0"/>
          </a:p>
        </p:txBody>
      </p:sp>
      <p:sp>
        <p:nvSpPr>
          <p:cNvPr id="117" name="Google Shape;117;p6"/>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xmlns="" id="{02B61694-923C-5532-4BA4-594162356DF3}"/>
              </a:ext>
            </a:extLst>
          </p:cNvPr>
          <p:cNvSpPr txBox="1"/>
          <p:nvPr/>
        </p:nvSpPr>
        <p:spPr>
          <a:xfrm>
            <a:off x="348792" y="980389"/>
            <a:ext cx="6509208" cy="2031325"/>
          </a:xfrm>
          <a:prstGeom prst="rect">
            <a:avLst/>
          </a:prstGeom>
          <a:noFill/>
        </p:spPr>
        <p:txBody>
          <a:bodyPr wrap="square">
            <a:spAutoFit/>
          </a:bodyPr>
          <a:lstStyle/>
          <a:p>
            <a:pPr marL="285750" indent="-285750">
              <a:buFont typeface="Arial" panose="020B0604020202020204" pitchFamily="34" charset="0"/>
              <a:buChar char="•"/>
            </a:pPr>
            <a:r>
              <a:rPr lang="en-US" sz="1800" dirty="0"/>
              <a:t>Analysis and design of the static view of an application.</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Describe responsibilities of a system.</a:t>
            </a:r>
          </a:p>
          <a:p>
            <a:pPr>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Base for component and deployment diagrams.</a:t>
            </a:r>
          </a:p>
          <a:p>
            <a:pPr>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Forward and reverse engineering.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7"/>
          <p:cNvSpPr txBox="1"/>
          <p:nvPr/>
        </p:nvSpPr>
        <p:spPr>
          <a:xfrm>
            <a:off x="435989" y="236469"/>
            <a:ext cx="7331697" cy="584735"/>
          </a:xfrm>
          <a:prstGeom prst="rect">
            <a:avLst/>
          </a:prstGeom>
          <a:noFill/>
          <a:ln>
            <a:noFill/>
          </a:ln>
        </p:spPr>
        <p:txBody>
          <a:bodyPr spcFirstLastPara="1" wrap="square" lIns="91425" tIns="45700" rIns="91425" bIns="45700" anchor="t" anchorCtr="0">
            <a:spAutoFit/>
          </a:bodyPr>
          <a:lstStyle/>
          <a:p>
            <a:r>
              <a:rPr lang="en-US" sz="3200" b="1" dirty="0">
                <a:latin typeface="Times New Roman" panose="02020603050405020304" pitchFamily="18" charset="0"/>
                <a:cs typeface="Times New Roman" panose="02020603050405020304" pitchFamily="18" charset="0"/>
              </a:rPr>
              <a:t>How to Draw a Class Diagram?</a:t>
            </a:r>
          </a:p>
        </p:txBody>
      </p:sp>
      <p:sp>
        <p:nvSpPr>
          <p:cNvPr id="127" name="Google Shape;127;p7"/>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xmlns="" id="{D9AD8719-B1B9-A67F-87B5-96ACBC6E14B4}"/>
              </a:ext>
            </a:extLst>
          </p:cNvPr>
          <p:cNvPicPr>
            <a:picLocks noChangeAspect="1"/>
          </p:cNvPicPr>
          <p:nvPr/>
        </p:nvPicPr>
        <p:blipFill>
          <a:blip r:embed="rId3"/>
          <a:stretch>
            <a:fillRect/>
          </a:stretch>
        </p:blipFill>
        <p:spPr>
          <a:xfrm>
            <a:off x="538162" y="942975"/>
            <a:ext cx="8067675" cy="49720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28079CE-3388-C4EC-D69D-B9ED869BF55F}"/>
              </a:ext>
            </a:extLst>
          </p:cNvPr>
          <p:cNvSpPr txBox="1"/>
          <p:nvPr/>
        </p:nvSpPr>
        <p:spPr>
          <a:xfrm>
            <a:off x="92597" y="115747"/>
            <a:ext cx="8368497" cy="1077218"/>
          </a:xfrm>
          <a:prstGeom prst="rect">
            <a:avLst/>
          </a:prstGeom>
          <a:noFill/>
        </p:spPr>
        <p:txBody>
          <a:bodyPr wrap="square">
            <a:spAutoFit/>
          </a:bodyPr>
          <a:lstStyle/>
          <a:p>
            <a:r>
              <a:rPr lang="en-US" sz="3200" b="1" dirty="0">
                <a:solidFill>
                  <a:schemeClr val="tx1"/>
                </a:solidFill>
                <a:hlinkClick r:id="rId2">
                  <a:extLst>
                    <a:ext uri="{A12FA001-AC4F-418D-AE19-62706E023703}">
                      <ahyp:hlinkClr xmlns:ahyp="http://schemas.microsoft.com/office/drawing/2018/hyperlinkcolor" xmlns="" val="tx"/>
                    </a:ext>
                  </a:extLst>
                </a:hlinkClick>
              </a:rPr>
              <a:t>six types of relationships between classes</a:t>
            </a:r>
            <a:r>
              <a:rPr lang="en-US" sz="3200" b="1" dirty="0">
                <a:solidFill>
                  <a:schemeClr val="tx1"/>
                </a:solidFill>
              </a:rPr>
              <a:t>:</a:t>
            </a:r>
            <a:endParaRPr lang="en-IN" sz="3200" b="1" dirty="0">
              <a:solidFill>
                <a:schemeClr val="tx1"/>
              </a:solidFill>
            </a:endParaRPr>
          </a:p>
        </p:txBody>
      </p:sp>
      <p:pic>
        <p:nvPicPr>
          <p:cNvPr id="5" name="Picture 4">
            <a:extLst>
              <a:ext uri="{FF2B5EF4-FFF2-40B4-BE49-F238E27FC236}">
                <a16:creationId xmlns:a16="http://schemas.microsoft.com/office/drawing/2014/main" xmlns="" id="{9A20DA55-6185-676E-22FA-01562136BEC0}"/>
              </a:ext>
            </a:extLst>
          </p:cNvPr>
          <p:cNvPicPr>
            <a:picLocks noChangeAspect="1"/>
          </p:cNvPicPr>
          <p:nvPr/>
        </p:nvPicPr>
        <p:blipFill>
          <a:blip r:embed="rId3"/>
          <a:stretch>
            <a:fillRect/>
          </a:stretch>
        </p:blipFill>
        <p:spPr>
          <a:xfrm>
            <a:off x="2095018" y="844952"/>
            <a:ext cx="5925032" cy="5818644"/>
          </a:xfrm>
          <a:prstGeom prst="rect">
            <a:avLst/>
          </a:prstGeom>
        </p:spPr>
      </p:pic>
    </p:spTree>
    <p:extLst>
      <p:ext uri="{BB962C8B-B14F-4D97-AF65-F5344CB8AC3E}">
        <p14:creationId xmlns:p14="http://schemas.microsoft.com/office/powerpoint/2010/main" xmlns="" val="3489454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8"/>
          <p:cNvSpPr txBox="1"/>
          <p:nvPr/>
        </p:nvSpPr>
        <p:spPr>
          <a:xfrm>
            <a:off x="22441" y="204816"/>
            <a:ext cx="6556603"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dirty="0">
                <a:solidFill>
                  <a:schemeClr val="dk1"/>
                </a:solidFill>
                <a:latin typeface="Times"/>
                <a:ea typeface="Times"/>
                <a:cs typeface="Times"/>
                <a:sym typeface="Times"/>
              </a:rPr>
              <a:t>College Information System</a:t>
            </a:r>
            <a:endParaRPr sz="3200" b="1" i="0" u="none" strike="noStrike" cap="none" dirty="0">
              <a:solidFill>
                <a:schemeClr val="dk1"/>
              </a:solidFill>
              <a:latin typeface="Times"/>
              <a:ea typeface="Times"/>
              <a:cs typeface="Times"/>
              <a:sym typeface="Times"/>
            </a:endParaRPr>
          </a:p>
        </p:txBody>
      </p:sp>
      <p:sp>
        <p:nvSpPr>
          <p:cNvPr id="136" name="Google Shape;136;p8"/>
          <p:cNvSpPr txBox="1"/>
          <p:nvPr/>
        </p:nvSpPr>
        <p:spPr>
          <a:xfrm>
            <a:off x="131976" y="933254"/>
            <a:ext cx="8570590" cy="5909270"/>
          </a:xfrm>
          <a:prstGeom prst="rect">
            <a:avLst/>
          </a:prstGeom>
          <a:noFill/>
          <a:ln>
            <a:noFill/>
          </a:ln>
        </p:spPr>
        <p:txBody>
          <a:bodyPr spcFirstLastPara="1" wrap="square" lIns="91425" tIns="45700" rIns="91425" bIns="45700" anchor="t" anchorCtr="0">
            <a:spAutoFit/>
          </a:bodyPr>
          <a:lstStyle/>
          <a:p>
            <a:pPr algn="just"/>
            <a:r>
              <a:rPr lang="en-US" sz="1800" dirty="0"/>
              <a:t>Class Diagram is the way to represent the relationship between the classes. In this article, we will see about the class diagram for the College Information system.</a:t>
            </a:r>
          </a:p>
          <a:p>
            <a:pPr algn="just"/>
            <a:endParaRPr lang="en-US" sz="1800" dirty="0"/>
          </a:p>
          <a:p>
            <a:pPr algn="just"/>
            <a:r>
              <a:rPr lang="en-US" sz="1800" b="1" dirty="0"/>
              <a:t>Classes :</a:t>
            </a:r>
          </a:p>
          <a:p>
            <a:pPr algn="just"/>
            <a:endParaRPr lang="en-US" sz="1800" dirty="0"/>
          </a:p>
          <a:p>
            <a:pPr algn="just"/>
            <a:r>
              <a:rPr lang="en-US" sz="1800" b="1" dirty="0"/>
              <a:t>College Information </a:t>
            </a:r>
            <a:r>
              <a:rPr lang="en-US" sz="1800" dirty="0"/>
              <a:t>– This class is the overall main class of the whole system.</a:t>
            </a:r>
          </a:p>
          <a:p>
            <a:pPr algn="just">
              <a:buFont typeface="Arial" panose="020B0604020202020204" pitchFamily="34" charset="0"/>
              <a:buChar char="•"/>
            </a:pPr>
            <a:endParaRPr lang="en-US" sz="1800" dirty="0"/>
          </a:p>
          <a:p>
            <a:pPr algn="just"/>
            <a:r>
              <a:rPr lang="en-US" sz="1800" b="1" dirty="0"/>
              <a:t>Department</a:t>
            </a:r>
            <a:r>
              <a:rPr lang="en-US" sz="1800" dirty="0"/>
              <a:t> – This class contains the details of various departments in the college.</a:t>
            </a:r>
          </a:p>
          <a:p>
            <a:pPr algn="just">
              <a:buFont typeface="Arial" panose="020B0604020202020204" pitchFamily="34" charset="0"/>
              <a:buChar char="•"/>
            </a:pPr>
            <a:endParaRPr lang="en-US" sz="1800" dirty="0"/>
          </a:p>
          <a:p>
            <a:pPr algn="just"/>
            <a:r>
              <a:rPr lang="en-US" sz="1800" b="1" dirty="0"/>
              <a:t>Student</a:t>
            </a:r>
            <a:r>
              <a:rPr lang="en-US" sz="1800" dirty="0"/>
              <a:t> – This class is for students, and it is the base class for two child classes – </a:t>
            </a:r>
            <a:r>
              <a:rPr lang="en-US" sz="1800" dirty="0" err="1"/>
              <a:t>UGStudent</a:t>
            </a:r>
            <a:r>
              <a:rPr lang="en-US" sz="1800" dirty="0"/>
              <a:t> and </a:t>
            </a:r>
            <a:r>
              <a:rPr lang="en-US" sz="1800" dirty="0" err="1"/>
              <a:t>PGStudent</a:t>
            </a:r>
            <a:r>
              <a:rPr lang="en-US" sz="1800" dirty="0"/>
              <a:t>. Since </a:t>
            </a:r>
            <a:r>
              <a:rPr lang="en-US" sz="1800" dirty="0" err="1"/>
              <a:t>UGStudent</a:t>
            </a:r>
            <a:r>
              <a:rPr lang="en-US" sz="1800" dirty="0"/>
              <a:t> is a Student and </a:t>
            </a:r>
            <a:r>
              <a:rPr lang="en-US" sz="1800" dirty="0" err="1"/>
              <a:t>PGStudent</a:t>
            </a:r>
            <a:r>
              <a:rPr lang="en-US" sz="1800" dirty="0"/>
              <a:t> is a Student</a:t>
            </a:r>
          </a:p>
          <a:p>
            <a:pPr algn="just"/>
            <a:endParaRPr lang="en-US" sz="1800" dirty="0"/>
          </a:p>
          <a:p>
            <a:pPr algn="just"/>
            <a:r>
              <a:rPr lang="en-US" sz="1800" b="1" dirty="0" err="1"/>
              <a:t>UGStudent</a:t>
            </a:r>
            <a:r>
              <a:rPr lang="en-US" sz="1800" b="1" dirty="0"/>
              <a:t> </a:t>
            </a:r>
            <a:r>
              <a:rPr lang="en-US" sz="1800" dirty="0"/>
              <a:t>– This class is the child class of Student and it contains the details of </a:t>
            </a:r>
            <a:r>
              <a:rPr lang="en-US" sz="1800" dirty="0" err="1"/>
              <a:t>UGStudent</a:t>
            </a:r>
            <a:r>
              <a:rPr lang="en-US" sz="1800" dirty="0"/>
              <a:t>.</a:t>
            </a:r>
          </a:p>
          <a:p>
            <a:pPr algn="just"/>
            <a:endParaRPr lang="en-US" sz="1800" dirty="0"/>
          </a:p>
          <a:p>
            <a:pPr algn="just"/>
            <a:r>
              <a:rPr lang="en-US" sz="1800" b="1" dirty="0" err="1"/>
              <a:t>PGStudent</a:t>
            </a:r>
            <a:r>
              <a:rPr lang="en-US" sz="1800" b="1" dirty="0"/>
              <a:t> </a:t>
            </a:r>
            <a:r>
              <a:rPr lang="en-US" sz="1800" dirty="0"/>
              <a:t>– This class is the child class of Student and it contains the details of </a:t>
            </a:r>
            <a:r>
              <a:rPr lang="en-US" sz="1800" dirty="0" err="1"/>
              <a:t>PGStudent</a:t>
            </a:r>
            <a:r>
              <a:rPr lang="en-US" sz="1800" dirty="0"/>
              <a:t>.</a:t>
            </a:r>
          </a:p>
          <a:p>
            <a:pPr algn="just">
              <a:buFont typeface="Arial" panose="020B0604020202020204" pitchFamily="34" charset="0"/>
              <a:buChar char="•"/>
            </a:pPr>
            <a:endParaRPr lang="en-US" sz="1800" b="1" dirty="0"/>
          </a:p>
          <a:p>
            <a:pPr algn="just"/>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p:nvPr/>
        </p:nvSpPr>
        <p:spPr>
          <a:xfrm>
            <a:off x="150828" y="857839"/>
            <a:ext cx="8651585" cy="5632271"/>
          </a:xfrm>
          <a:prstGeom prst="rect">
            <a:avLst/>
          </a:prstGeom>
          <a:noFill/>
          <a:ln>
            <a:noFill/>
          </a:ln>
        </p:spPr>
        <p:txBody>
          <a:bodyPr spcFirstLastPara="1" wrap="square" lIns="91425" tIns="45700" rIns="91425" bIns="45700" anchor="t" anchorCtr="0">
            <a:spAutoFit/>
          </a:bodyPr>
          <a:lstStyle/>
          <a:p>
            <a:r>
              <a:rPr lang="en-US" sz="1800" b="1" dirty="0"/>
              <a:t>Staff</a:t>
            </a:r>
            <a:r>
              <a:rPr lang="en-US" sz="1800" dirty="0"/>
              <a:t> – There are two types of staff in the college. So this class is the base class of two child classes – </a:t>
            </a:r>
            <a:r>
              <a:rPr lang="en-US" sz="1800" dirty="0" err="1"/>
              <a:t>TeachingStaff</a:t>
            </a:r>
            <a:r>
              <a:rPr lang="en-US" sz="1800" dirty="0"/>
              <a:t> and </a:t>
            </a:r>
            <a:r>
              <a:rPr lang="en-US" sz="1800" dirty="0" err="1"/>
              <a:t>NonTeachingStaff</a:t>
            </a:r>
            <a:r>
              <a:rPr lang="en-US" sz="1800" dirty="0"/>
              <a:t>.</a:t>
            </a:r>
            <a:endParaRPr lang="en-US" sz="1800" b="1" dirty="0"/>
          </a:p>
          <a:p>
            <a:endParaRPr lang="en-US" sz="1800" b="1" dirty="0"/>
          </a:p>
          <a:p>
            <a:r>
              <a:rPr lang="en-US" sz="1800" b="1" dirty="0" err="1"/>
              <a:t>TeachingStaff</a:t>
            </a:r>
            <a:r>
              <a:rPr lang="en-US" sz="1800" dirty="0"/>
              <a:t> – This class is the child class of Staff. Since </a:t>
            </a:r>
            <a:r>
              <a:rPr lang="en-US" sz="1800" dirty="0" err="1"/>
              <a:t>TeachingStaff</a:t>
            </a:r>
            <a:r>
              <a:rPr lang="en-US" sz="1800" dirty="0"/>
              <a:t> is a Staff.</a:t>
            </a:r>
          </a:p>
          <a:p>
            <a:endParaRPr lang="en-US" sz="1800" b="1" dirty="0"/>
          </a:p>
          <a:p>
            <a:r>
              <a:rPr lang="en-US" sz="1800" b="1" dirty="0" err="1"/>
              <a:t>NonTeachingStaff</a:t>
            </a:r>
            <a:r>
              <a:rPr lang="en-US" sz="1800" dirty="0"/>
              <a:t> – This class is the child class of Staff. Since </a:t>
            </a:r>
            <a:r>
              <a:rPr lang="en-US" sz="1800" dirty="0" err="1"/>
              <a:t>NonTeachingStaff</a:t>
            </a:r>
            <a:r>
              <a:rPr lang="en-US" sz="1800" dirty="0"/>
              <a:t> is a Staff.</a:t>
            </a:r>
          </a:p>
          <a:p>
            <a:endParaRPr lang="en-US" sz="1800" b="1" dirty="0"/>
          </a:p>
          <a:p>
            <a:r>
              <a:rPr lang="en-US" sz="1800" b="1" dirty="0"/>
              <a:t>Classroom</a:t>
            </a:r>
            <a:r>
              <a:rPr lang="en-US" sz="1800" dirty="0"/>
              <a:t> – This class contains the details of each and every classroom in the whole college.</a:t>
            </a:r>
          </a:p>
          <a:p>
            <a:endParaRPr lang="en-US" sz="1800" b="1" dirty="0"/>
          </a:p>
          <a:p>
            <a:r>
              <a:rPr lang="en-US" sz="1800" b="1" dirty="0"/>
              <a:t>Canteen </a:t>
            </a:r>
            <a:r>
              <a:rPr lang="en-US" sz="1800" dirty="0"/>
              <a:t>– This class is for storing Canteen details inside the college</a:t>
            </a:r>
          </a:p>
          <a:p>
            <a:endParaRPr lang="en-US" sz="1800" b="1" dirty="0"/>
          </a:p>
          <a:p>
            <a:r>
              <a:rPr lang="en-US" sz="1800" b="1" dirty="0"/>
              <a:t>Library</a:t>
            </a:r>
            <a:r>
              <a:rPr lang="en-US" sz="1800" dirty="0"/>
              <a:t> – This class contains the details of a particular library in the college</a:t>
            </a:r>
          </a:p>
          <a:p>
            <a:endParaRPr lang="en-US" sz="1800" b="1" dirty="0"/>
          </a:p>
          <a:p>
            <a:r>
              <a:rPr lang="en-US" sz="1800" b="1" dirty="0"/>
              <a:t>Bus</a:t>
            </a:r>
            <a:r>
              <a:rPr lang="en-US" sz="1800" dirty="0"/>
              <a:t> – This class contains the details of a bus along with the bus driver details</a:t>
            </a:r>
          </a:p>
          <a:p>
            <a:endParaRPr lang="en-US" sz="1800" b="1" dirty="0"/>
          </a:p>
          <a:p>
            <a:r>
              <a:rPr lang="en-US" sz="1800" b="1" dirty="0"/>
              <a:t>Hostel</a:t>
            </a:r>
            <a:r>
              <a:rPr lang="en-US" sz="1800" dirty="0"/>
              <a:t> – Hostel can be of two types. So this class is the base class of two child classes – </a:t>
            </a:r>
            <a:r>
              <a:rPr lang="en-US" sz="1800" dirty="0" err="1"/>
              <a:t>BoysHostel</a:t>
            </a:r>
            <a:r>
              <a:rPr lang="en-US" sz="1800" dirty="0"/>
              <a:t> and </a:t>
            </a:r>
            <a:r>
              <a:rPr lang="en-US" sz="1800" dirty="0" err="1"/>
              <a:t>GirlsHostel</a:t>
            </a:r>
            <a:r>
              <a:rPr lang="en-US" sz="1800" dirty="0"/>
              <a:t>.</a:t>
            </a:r>
          </a:p>
        </p:txBody>
      </p:sp>
      <p:sp>
        <p:nvSpPr>
          <p:cNvPr id="142" name="Google Shape;142;p9"/>
          <p:cNvSpPr txBox="1"/>
          <p:nvPr/>
        </p:nvSpPr>
        <p:spPr>
          <a:xfrm>
            <a:off x="22441" y="204816"/>
            <a:ext cx="6556603"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3200" b="1" i="0" u="none" strike="noStrike" cap="none" dirty="0">
                <a:solidFill>
                  <a:schemeClr val="dk1"/>
                </a:solidFill>
                <a:latin typeface="Times"/>
                <a:ea typeface="Times"/>
                <a:cs typeface="Times"/>
                <a:sym typeface="Times"/>
              </a:rPr>
              <a:t>Cont..</a:t>
            </a:r>
            <a:endParaRPr sz="3200" b="1" i="0" u="none" strike="noStrike" cap="none" dirty="0">
              <a:solidFill>
                <a:schemeClr val="dk1"/>
              </a:solidFill>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p:nvPr/>
        </p:nvSpPr>
        <p:spPr>
          <a:xfrm>
            <a:off x="179109" y="876693"/>
            <a:ext cx="8407845" cy="3139281"/>
          </a:xfrm>
          <a:prstGeom prst="rect">
            <a:avLst/>
          </a:prstGeom>
          <a:noFill/>
          <a:ln>
            <a:noFill/>
          </a:ln>
        </p:spPr>
        <p:txBody>
          <a:bodyPr spcFirstLastPara="1" wrap="square" lIns="91425" tIns="45700" rIns="91425" bIns="45700" anchor="t" anchorCtr="0">
            <a:spAutoFit/>
          </a:bodyPr>
          <a:lstStyle/>
          <a:p>
            <a:r>
              <a:rPr lang="en-US" sz="1800" b="1" dirty="0" err="1"/>
              <a:t>BoysHostel</a:t>
            </a:r>
            <a:r>
              <a:rPr lang="en-US" sz="1800" dirty="0"/>
              <a:t> – This class is the child class of the Hostel. Since </a:t>
            </a:r>
            <a:r>
              <a:rPr lang="en-US" sz="1800" dirty="0" err="1"/>
              <a:t>BoysHostel</a:t>
            </a:r>
            <a:r>
              <a:rPr lang="en-US" sz="1800" dirty="0"/>
              <a:t> is a Hostel.</a:t>
            </a:r>
          </a:p>
          <a:p>
            <a:pPr>
              <a:buFont typeface="Arial" panose="020B0604020202020204" pitchFamily="34" charset="0"/>
              <a:buChar char="•"/>
            </a:pPr>
            <a:endParaRPr lang="en-US" sz="1800" b="1" dirty="0"/>
          </a:p>
          <a:p>
            <a:r>
              <a:rPr lang="en-US" sz="1800" b="1" dirty="0" err="1"/>
              <a:t>GirlsHostel</a:t>
            </a:r>
            <a:r>
              <a:rPr lang="en-US" sz="1800" b="1" dirty="0"/>
              <a:t> </a:t>
            </a:r>
            <a:r>
              <a:rPr lang="en-US" sz="1800" dirty="0"/>
              <a:t>– This class is the child class of the Hostel. Since </a:t>
            </a:r>
            <a:r>
              <a:rPr lang="en-US" sz="1800" dirty="0" err="1"/>
              <a:t>GirlsHostel</a:t>
            </a:r>
            <a:r>
              <a:rPr lang="en-US" sz="1800" dirty="0"/>
              <a:t> is a Hostel.</a:t>
            </a:r>
          </a:p>
          <a:p>
            <a:endParaRPr lang="en-US" sz="1800" b="1" dirty="0"/>
          </a:p>
          <a:p>
            <a:r>
              <a:rPr lang="en-US" sz="1800" b="1" dirty="0"/>
              <a:t>Parking </a:t>
            </a:r>
            <a:r>
              <a:rPr lang="en-US" sz="1800" dirty="0"/>
              <a:t>– This class contains the details of the parking area in a college. The parking area can be used by students, staff, visitors etc.</a:t>
            </a:r>
          </a:p>
          <a:p>
            <a:endParaRPr lang="en-US" sz="1800" dirty="0"/>
          </a:p>
          <a:p>
            <a:r>
              <a:rPr lang="en-US" sz="1800" b="1" dirty="0"/>
              <a:t>Auditorium </a:t>
            </a:r>
            <a:r>
              <a:rPr lang="en-US" sz="1800" dirty="0"/>
              <a:t>– Auditorium is a place where any events or guest lecture happens. This class contains the details of it.</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640</TotalTime>
  <Words>1379</Words>
  <Application>Microsoft Office PowerPoint</Application>
  <PresentationFormat>On-screen Show (4:3)</PresentationFormat>
  <Paragraphs>233</Paragraphs>
  <Slides>29</Slides>
  <Notes>18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vl</cp:lastModifiedBy>
  <cp:revision>10</cp:revision>
  <dcterms:created xsi:type="dcterms:W3CDTF">2010-04-09T07:36:15Z</dcterms:created>
  <dcterms:modified xsi:type="dcterms:W3CDTF">2024-03-11T07:52:29Z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